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g"/>
  <Override PartName="/ppt/media/image4.jpg" ContentType="image/jpg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ppt/media/image28.jpg" ContentType="image/jpg"/>
  <Override PartName="/ppt/media/image29.jpg" ContentType="image/jpg"/>
  <Override PartName="/ppt/media/image30.jpg" ContentType="image/jpg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ppt/media/image35.jpg" ContentType="image/jpg"/>
  <Override PartName="/ppt/media/image36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3" r:id="rId3"/>
    <p:sldId id="259" r:id="rId4"/>
    <p:sldId id="260" r:id="rId5"/>
    <p:sldId id="304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261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14" y="194847"/>
            <a:ext cx="584073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5555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5555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195" y="57784"/>
            <a:ext cx="9071610" cy="9620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0000" y="1033544"/>
            <a:ext cx="8183999" cy="3594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5555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ower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-veltri/ace-intro-to-ml-algorithms" TargetMode="External"/><Relationship Id="rId7" Type="http://schemas.openxmlformats.org/officeDocument/2006/relationships/hyperlink" Target="http://www.seas.upenn.edu/~cis519/fall2017/lectures/01_intro" TargetMode="External"/><Relationship Id="rId2" Type="http://schemas.openxmlformats.org/officeDocument/2006/relationships/hyperlink" Target="https://machinelearningmastery.com/types-of-classification-in-machine-learn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.waikato.ac.nz/ml/weka/" TargetMode="External"/><Relationship Id="rId5" Type="http://schemas.openxmlformats.org/officeDocument/2006/relationships/hyperlink" Target="https://developers.google.com/machine-learning/clustering/algorithm/advantages-disadvantages" TargetMode="External"/><Relationship Id="rId4" Type="http://schemas.openxmlformats.org/officeDocument/2006/relationships/hyperlink" Target="https://developers.google.com/machine-learning/crash-course/classification/precision-and-recall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1373" y="1127678"/>
            <a:ext cx="6359525" cy="15318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87045" marR="5080" indent="-474980" algn="ctr">
              <a:lnSpc>
                <a:spcPct val="100000"/>
              </a:lnSpc>
              <a:spcBef>
                <a:spcPts val="650"/>
              </a:spcBef>
            </a:pPr>
            <a:r>
              <a:rPr sz="4800" dirty="0">
                <a:latin typeface="Arial MT"/>
                <a:cs typeface="Arial MT"/>
              </a:rPr>
              <a:t>Introduction</a:t>
            </a:r>
            <a:r>
              <a:rPr sz="4800" spc="-185" dirty="0">
                <a:latin typeface="Arial MT"/>
                <a:cs typeface="Arial MT"/>
              </a:rPr>
              <a:t> </a:t>
            </a:r>
            <a:r>
              <a:rPr sz="4800" dirty="0">
                <a:latin typeface="Arial MT"/>
                <a:cs typeface="Arial MT"/>
              </a:rPr>
              <a:t>to</a:t>
            </a:r>
            <a:r>
              <a:rPr sz="4800" spc="-180" dirty="0">
                <a:latin typeface="Arial MT"/>
                <a:cs typeface="Arial MT"/>
              </a:rPr>
              <a:t> </a:t>
            </a:r>
            <a:r>
              <a:rPr sz="4800" spc="-10" dirty="0">
                <a:latin typeface="Arial MT"/>
                <a:cs typeface="Arial MT"/>
              </a:rPr>
              <a:t>Machine </a:t>
            </a:r>
            <a:r>
              <a:rPr sz="4800" spc="-25" dirty="0">
                <a:latin typeface="Arial MT"/>
                <a:cs typeface="Arial MT"/>
              </a:rPr>
              <a:t>Learning</a:t>
            </a:r>
            <a:r>
              <a:rPr sz="4800" spc="-295" dirty="0">
                <a:latin typeface="Arial MT"/>
                <a:cs typeface="Arial MT"/>
              </a:rPr>
              <a:t> </a:t>
            </a:r>
            <a:r>
              <a:rPr sz="4800" spc="-10" dirty="0">
                <a:latin typeface="Arial MT"/>
                <a:cs typeface="Arial MT"/>
              </a:rPr>
              <a:t>Algorithms</a:t>
            </a:r>
            <a:endParaRPr sz="48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7200" y="2802793"/>
            <a:ext cx="440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2200" y="3492839"/>
            <a:ext cx="4034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Arial"/>
                <a:cs typeface="Arial"/>
              </a:rPr>
              <a:t>Ainembabazi Moses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3200" y="3964896"/>
            <a:ext cx="46278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Department</a:t>
            </a:r>
            <a:r>
              <a:rPr sz="2400" spc="-7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US" sz="2400" spc="-70" dirty="0">
                <a:solidFill>
                  <a:srgbClr val="595959"/>
                </a:solidFill>
                <a:latin typeface="Arial MT"/>
                <a:cs typeface="Arial MT"/>
              </a:rPr>
              <a:t>of </a:t>
            </a:r>
            <a:r>
              <a:rPr lang="en-US" sz="2400" spc="-70" dirty="0" err="1">
                <a:solidFill>
                  <a:srgbClr val="595959"/>
                </a:solidFill>
                <a:latin typeface="Arial MT"/>
                <a:cs typeface="Arial MT"/>
              </a:rPr>
              <a:t>Microbiology</a:t>
            </a:r>
            <a:r>
              <a:rPr sz="2400" spc="-10" dirty="0" err="1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lang="en-US" sz="2400" spc="-10" dirty="0" err="1">
                <a:solidFill>
                  <a:srgbClr val="595959"/>
                </a:solidFill>
                <a:latin typeface="Arial MT"/>
                <a:cs typeface="Arial MT"/>
              </a:rPr>
              <a:t>MUST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sz="2400" spc="-1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Uganda </a:t>
            </a:r>
            <a:r>
              <a:rPr lang="en-US" sz="2400" spc="-10" dirty="0">
                <a:solidFill>
                  <a:srgbClr val="00B0F0"/>
                </a:solidFill>
                <a:latin typeface="Arial MT"/>
                <a:cs typeface="Arial MT"/>
              </a:rPr>
              <a:t>mozeyrix@gmail.com</a:t>
            </a:r>
            <a:endParaRPr sz="2400" dirty="0">
              <a:solidFill>
                <a:srgbClr val="00B0F0"/>
              </a:solidFill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195" y="57784"/>
            <a:ext cx="907161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7055" marR="5080" indent="-2414270" algn="ctr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(Artificial</a:t>
            </a:r>
            <a:r>
              <a:rPr sz="3000" spc="-30" dirty="0"/>
              <a:t> </a:t>
            </a:r>
            <a:r>
              <a:rPr sz="3000" dirty="0"/>
              <a:t>Intelligence</a:t>
            </a:r>
            <a:r>
              <a:rPr sz="3000" spc="-25" dirty="0"/>
              <a:t> and </a:t>
            </a:r>
            <a:r>
              <a:rPr sz="3000" dirty="0"/>
              <a:t>Machine</a:t>
            </a:r>
            <a:r>
              <a:rPr sz="3000" spc="-35" dirty="0"/>
              <a:t> </a:t>
            </a:r>
            <a:r>
              <a:rPr sz="3000" spc="-10" dirty="0"/>
              <a:t>Learning)</a:t>
            </a:r>
            <a:endParaRPr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7987" y="3636569"/>
            <a:ext cx="7127240" cy="12877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basic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regression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problem!</a:t>
            </a:r>
            <a:endParaRPr sz="2400">
              <a:latin typeface="Arial MT"/>
              <a:cs typeface="Arial MT"/>
            </a:endParaRPr>
          </a:p>
          <a:p>
            <a:pPr marL="12065" marR="5080" algn="ctr">
              <a:lnSpc>
                <a:spcPct val="114999"/>
              </a:lnSpc>
            </a:pPr>
            <a:r>
              <a:rPr sz="2400" i="1" dirty="0">
                <a:latin typeface="Arial"/>
                <a:cs typeface="Arial"/>
              </a:rPr>
              <a:t>We’re</a:t>
            </a:r>
            <a:r>
              <a:rPr sz="2400" i="1" spc="-6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fitting</a:t>
            </a:r>
            <a:r>
              <a:rPr sz="2400" i="1" spc="-6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function</a:t>
            </a:r>
            <a:r>
              <a:rPr sz="2400" i="1" spc="-6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that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maps</a:t>
            </a:r>
            <a:r>
              <a:rPr sz="2400" i="1" spc="-6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INPUT</a:t>
            </a:r>
            <a:r>
              <a:rPr sz="2400" i="1" spc="-6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to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OUTPUT 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=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2x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+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spc="-5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6534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Basic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Idea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Learning</a:t>
            </a:r>
            <a:r>
              <a:rPr sz="3200" b="1" i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Algorithm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792" y="1609073"/>
            <a:ext cx="7728958" cy="18847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1170" y="3600394"/>
            <a:ext cx="7120890" cy="12877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classification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problem!</a:t>
            </a:r>
            <a:endParaRPr sz="2400" dirty="0">
              <a:latin typeface="Arial MT"/>
              <a:cs typeface="Arial MT"/>
            </a:endParaRPr>
          </a:p>
          <a:p>
            <a:pPr marL="12700" marR="5080" algn="ctr">
              <a:lnSpc>
                <a:spcPct val="114999"/>
              </a:lnSpc>
            </a:pPr>
            <a:r>
              <a:rPr sz="2400" spc="-10" dirty="0">
                <a:latin typeface="Arial MT"/>
                <a:cs typeface="Arial MT"/>
              </a:rPr>
              <a:t>Typically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these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produce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binary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(limited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topics)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or </a:t>
            </a:r>
            <a:r>
              <a:rPr sz="2400" spc="-10" dirty="0">
                <a:latin typeface="Arial MT"/>
                <a:cs typeface="Arial MT"/>
              </a:rPr>
              <a:t>categorical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(multi-</a:t>
            </a:r>
            <a:r>
              <a:rPr sz="2400" dirty="0">
                <a:latin typeface="Arial MT"/>
                <a:cs typeface="Arial MT"/>
              </a:rPr>
              <a:t>topic)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outputs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6534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Basic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Idea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Learning</a:t>
            </a:r>
            <a:r>
              <a:rPr sz="3200" b="1" i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Algorithm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425" y="1257449"/>
            <a:ext cx="7149408" cy="24618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5303" y="4014294"/>
            <a:ext cx="7052945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3355" marR="5080" indent="-1431290">
              <a:lnSpc>
                <a:spcPct val="114999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another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classification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problem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numerical (prediction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probabilities)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output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6534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Basic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Idea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Learning</a:t>
            </a:r>
            <a:r>
              <a:rPr sz="3200" b="1" i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Algorithm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556" y="1046474"/>
            <a:ext cx="6557159" cy="27211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machine learning lifecycle&#10;&#10;AI-generated content may be incorrect.">
            <a:extLst>
              <a:ext uri="{FF2B5EF4-FFF2-40B4-BE49-F238E27FC236}">
                <a16:creationId xmlns:a16="http://schemas.microsoft.com/office/drawing/2014/main" id="{19EC1F44-9B61-74E5-5CEC-9BAED3368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7" y="0"/>
            <a:ext cx="878310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48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B618-2BB0-7271-F34E-2947D334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57784"/>
            <a:ext cx="9071610" cy="861774"/>
          </a:xfrm>
        </p:spPr>
        <p:txBody>
          <a:bodyPr/>
          <a:lstStyle/>
          <a:p>
            <a:r>
              <a:rPr lang="en-US" b="1" dirty="0"/>
              <a:t>Problem Definition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C084F-DAFE-EC4B-2D51-ADD14F6C0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00" y="1033544"/>
            <a:ext cx="8183999" cy="2954655"/>
          </a:xfrm>
        </p:spPr>
        <p:txBody>
          <a:bodyPr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Collaboration:</a:t>
            </a:r>
            <a:r>
              <a:rPr lang="en-US" dirty="0">
                <a:solidFill>
                  <a:schemeClr val="tx1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 Work together with stakeholders to understand and define the business problem.</a:t>
            </a:r>
          </a:p>
          <a:p>
            <a:pPr fontAlgn="base"/>
            <a:endParaRPr lang="en-US" dirty="0">
              <a:solidFill>
                <a:schemeClr val="tx1"/>
              </a:solidFill>
              <a:latin typeface="Aptos Narrow" panose="020B00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Clarity: </a:t>
            </a:r>
            <a:r>
              <a:rPr lang="en-US" dirty="0">
                <a:solidFill>
                  <a:schemeClr val="tx1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Clearly write down the objectives, desired outcomes and scope of the task.</a:t>
            </a:r>
          </a:p>
          <a:p>
            <a:pPr fontAlgn="base"/>
            <a:endParaRPr lang="en-US" dirty="0">
              <a:solidFill>
                <a:schemeClr val="tx1"/>
              </a:solidFill>
              <a:latin typeface="Aptos Narrow" panose="020B00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Foundation: </a:t>
            </a:r>
            <a:r>
              <a:rPr lang="en-US" dirty="0">
                <a:solidFill>
                  <a:schemeClr val="tx1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Establish a solid foundation for the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66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937F-5261-2B2C-13B8-515C51AD3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57784"/>
            <a:ext cx="9071610" cy="861774"/>
          </a:xfrm>
        </p:spPr>
        <p:txBody>
          <a:bodyPr/>
          <a:lstStyle/>
          <a:p>
            <a:r>
              <a:rPr lang="en-US" b="1" dirty="0"/>
              <a:t>Data Collection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28F27-C333-675E-273C-97CA49A53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00" y="1033544"/>
            <a:ext cx="8183999" cy="4431983"/>
          </a:xfrm>
        </p:spPr>
        <p:txBody>
          <a:bodyPr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Relevance: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Collect data should be relevant to the defined problem and include necessary features.</a:t>
            </a:r>
          </a:p>
          <a:p>
            <a:pPr fontAlgn="base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Quality: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Ensure data quality by considering factors like accuracy and ethical use.</a:t>
            </a:r>
          </a:p>
          <a:p>
            <a:pPr fontAlgn="base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Quantity: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Gather sufficient data volume to train a robust model.</a:t>
            </a:r>
          </a:p>
          <a:p>
            <a:pPr fontAlgn="base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Diversity: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diverse datasets to capture a broad range of scenarios and patterns.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43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D9C4-FB8E-C508-172F-65A599C6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57784"/>
            <a:ext cx="9071610" cy="861774"/>
          </a:xfrm>
        </p:spPr>
        <p:txBody>
          <a:bodyPr/>
          <a:lstStyle/>
          <a:p>
            <a:r>
              <a:rPr lang="en-US" b="1" dirty="0"/>
              <a:t>Data Cleaning and Preprocessing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10AAB-572F-2E2E-E0AB-5F79296B1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00" y="1033544"/>
            <a:ext cx="8183999" cy="3693319"/>
          </a:xfrm>
        </p:spPr>
        <p:txBody>
          <a:bodyPr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Cleaning: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issues such as missing values, outliers and inconsistencies in the data.</a:t>
            </a:r>
          </a:p>
          <a:p>
            <a:pPr fontAlgn="base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Preprocessing: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Standardize formats, scale values, and encode categorical variables for consistency.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about this?</a:t>
            </a:r>
          </a:p>
          <a:p>
            <a:pPr fontAlgn="base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Quality: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that the data is well-organized and prepared for meaningful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17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3F40-0500-756C-517B-427913BB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57784"/>
            <a:ext cx="9071610" cy="861774"/>
          </a:xfrm>
        </p:spPr>
        <p:txBody>
          <a:bodyPr/>
          <a:lstStyle/>
          <a:p>
            <a:r>
              <a:rPr lang="en-US" b="1" dirty="0"/>
              <a:t>Exploratory Data Analysis (EDA)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75789-E7F2-9E7E-1FA3-DC2F3E126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6901"/>
            <a:ext cx="8183999" cy="4431983"/>
          </a:xfrm>
        </p:spPr>
        <p:txBody>
          <a:bodyPr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Exploration:</a:t>
            </a:r>
            <a:r>
              <a:rPr lang="en-US" dirty="0">
                <a:solidFill>
                  <a:schemeClr val="tx1"/>
                </a:solidFill>
              </a:rPr>
              <a:t> Use statistical and visual tools to explore patterns in data.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Patterns and Trends: </a:t>
            </a:r>
            <a:r>
              <a:rPr lang="en-US" dirty="0">
                <a:solidFill>
                  <a:schemeClr val="tx1"/>
                </a:solidFill>
              </a:rPr>
              <a:t>Identify underlying patterns, trends and potential challenges within the dataset.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Insights:</a:t>
            </a:r>
            <a:r>
              <a:rPr lang="en-US" dirty="0">
                <a:solidFill>
                  <a:schemeClr val="tx1"/>
                </a:solidFill>
              </a:rPr>
              <a:t> Gain valuable insights for informed decisions making in later stages.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Decision Making:</a:t>
            </a:r>
            <a:r>
              <a:rPr lang="en-US" dirty="0">
                <a:solidFill>
                  <a:schemeClr val="tx1"/>
                </a:solidFill>
              </a:rPr>
              <a:t> Use EDA for feature engineering and model selection.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13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8AA8-056A-2C3C-8C31-89459995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57784"/>
            <a:ext cx="9071610" cy="861774"/>
          </a:xfrm>
        </p:spPr>
        <p:txBody>
          <a:bodyPr/>
          <a:lstStyle/>
          <a:p>
            <a:r>
              <a:rPr lang="en-US" b="1" dirty="0"/>
              <a:t>Feature Engineering and Selection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E8AF-9AD6-CC69-3F74-1A72783EA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00" y="819150"/>
            <a:ext cx="8183999" cy="4431983"/>
          </a:xfrm>
        </p:spPr>
        <p:txBody>
          <a:bodyPr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Feature Engineering: </a:t>
            </a:r>
            <a:r>
              <a:rPr lang="en-US" dirty="0">
                <a:solidFill>
                  <a:schemeClr val="tx1"/>
                </a:solidFill>
              </a:rPr>
              <a:t>Create new features or transform existing ones to capture better patterns and relationships.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Feature Selection: </a:t>
            </a:r>
            <a:r>
              <a:rPr lang="en-US" dirty="0">
                <a:solidFill>
                  <a:schemeClr val="tx1"/>
                </a:solidFill>
              </a:rPr>
              <a:t>Identify subset of features that most significantly impact the model's performance.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Domain Expertise:</a:t>
            </a:r>
            <a:r>
              <a:rPr lang="en-US" dirty="0">
                <a:solidFill>
                  <a:schemeClr val="tx1"/>
                </a:solidFill>
              </a:rPr>
              <a:t> Use domain knowledge to engineer features that contribute meaningfully for prediction</a:t>
            </a:r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US" u="sng" dirty="0">
              <a:solidFill>
                <a:schemeClr val="tx1"/>
              </a:solidFill>
            </a:endParaRP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Optimization: </a:t>
            </a:r>
            <a:r>
              <a:rPr lang="en-US" dirty="0">
                <a:solidFill>
                  <a:schemeClr val="tx1"/>
                </a:solidFill>
              </a:rPr>
              <a:t>Balance set of features for accuracy while minimizing computational complexity.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17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BF99-E3AE-5436-9768-4A63AC87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57784"/>
            <a:ext cx="9071610" cy="861774"/>
          </a:xfrm>
        </p:spPr>
        <p:txBody>
          <a:bodyPr/>
          <a:lstStyle/>
          <a:p>
            <a:r>
              <a:rPr lang="en-US" b="1" dirty="0"/>
              <a:t>Model Selection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F6A43-D117-82F6-EC46-61DB331B1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183999" cy="4431983"/>
          </a:xfrm>
        </p:spPr>
        <p:txBody>
          <a:bodyPr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Alignment: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Select a model that aligns with the defined problem and characteristics of the dataset.</a:t>
            </a:r>
          </a:p>
          <a:p>
            <a:pPr fontAlgn="base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Complexity: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the complexity of the problem and the nature of the data when choosing a model.</a:t>
            </a:r>
          </a:p>
          <a:p>
            <a:pPr fontAlgn="base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Factors: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Evaluate factors like performance, interpretability and scalability when selecting a model.</a:t>
            </a:r>
          </a:p>
          <a:p>
            <a:pPr fontAlgn="base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Experimentation: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Experiment with different models to find the best fit for the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2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6E861AF-2F16-3414-2CEF-47BE0775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D03BF33-8736-4928-44E2-FCD8C9818950}"/>
              </a:ext>
            </a:extLst>
          </p:cNvPr>
          <p:cNvSpPr txBox="1"/>
          <p:nvPr/>
        </p:nvSpPr>
        <p:spPr>
          <a:xfrm>
            <a:off x="745499" y="1270122"/>
            <a:ext cx="4032885" cy="331180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24815" marR="5080" indent="-412750">
              <a:lnSpc>
                <a:spcPts val="2590"/>
              </a:lnSpc>
              <a:spcBef>
                <a:spcPts val="1005"/>
              </a:spcBef>
              <a:buChar char="●"/>
              <a:tabLst>
                <a:tab pos="424815" algn="l"/>
              </a:tabLst>
            </a:pPr>
            <a:r>
              <a:rPr lang="en-US" sz="2400" dirty="0">
                <a:latin typeface="Arial MT"/>
                <a:cs typeface="Arial MT"/>
              </a:rPr>
              <a:t>AI refers to the simulation of human intelligence processes by machines exp comp systems</a:t>
            </a:r>
          </a:p>
          <a:p>
            <a:pPr marL="424815" marR="5080" indent="-412750">
              <a:lnSpc>
                <a:spcPts val="2590"/>
              </a:lnSpc>
              <a:spcBef>
                <a:spcPts val="1005"/>
              </a:spcBef>
              <a:buFontTx/>
              <a:buChar char="●"/>
              <a:tabLst>
                <a:tab pos="424815" algn="l"/>
              </a:tabLst>
            </a:pPr>
            <a:r>
              <a:rPr lang="en-US" sz="2400" dirty="0">
                <a:latin typeface="Arial MT"/>
                <a:cs typeface="Arial MT"/>
              </a:rPr>
              <a:t>Machine</a:t>
            </a:r>
            <a:r>
              <a:rPr lang="en-US" sz="2400" spc="-13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learning</a:t>
            </a:r>
            <a:r>
              <a:rPr lang="en-US" sz="2400" spc="-125" dirty="0">
                <a:latin typeface="Arial MT"/>
                <a:cs typeface="Arial MT"/>
              </a:rPr>
              <a:t> is a subset of AI</a:t>
            </a:r>
            <a:endParaRPr lang="en-US" sz="2400" dirty="0">
              <a:latin typeface="Arial MT"/>
              <a:cs typeface="Arial MT"/>
            </a:endParaRPr>
          </a:p>
          <a:p>
            <a:pPr marL="424815" marR="5080" indent="-412750">
              <a:lnSpc>
                <a:spcPts val="2590"/>
              </a:lnSpc>
              <a:spcBef>
                <a:spcPts val="1005"/>
              </a:spcBef>
              <a:buChar char="●"/>
              <a:tabLst>
                <a:tab pos="424815" algn="l"/>
              </a:tabLst>
            </a:pPr>
            <a:r>
              <a:rPr lang="en-US" sz="2400" dirty="0">
                <a:latin typeface="Arial MT"/>
                <a:cs typeface="Arial MT"/>
              </a:rPr>
              <a:t>Enabling computers to perform tasks that require human intelligence.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807F289-3A0E-BC60-B064-4174CCDE0E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195" y="57784"/>
            <a:ext cx="9071610" cy="841076"/>
          </a:xfrm>
          <a:prstGeom prst="rect">
            <a:avLst/>
          </a:prstGeom>
        </p:spPr>
        <p:txBody>
          <a:bodyPr vert="horz" wrap="square" lIns="0" tIns="284302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What</a:t>
            </a:r>
            <a:r>
              <a:rPr sz="3600" spc="-30" dirty="0"/>
              <a:t> </a:t>
            </a:r>
            <a:r>
              <a:rPr sz="3600" dirty="0"/>
              <a:t>is</a:t>
            </a:r>
            <a:r>
              <a:rPr sz="3600" spc="-25" dirty="0"/>
              <a:t> </a:t>
            </a:r>
            <a:r>
              <a:rPr sz="3600" dirty="0"/>
              <a:t>Machine</a:t>
            </a:r>
            <a:r>
              <a:rPr sz="3600" spc="-25" dirty="0"/>
              <a:t> </a:t>
            </a:r>
            <a:r>
              <a:rPr sz="3600" dirty="0"/>
              <a:t>Learning</a:t>
            </a:r>
            <a:r>
              <a:rPr sz="3600" spc="-25" dirty="0"/>
              <a:t> </a:t>
            </a:r>
            <a:r>
              <a:rPr lang="en-US" sz="3600" spc="-10" dirty="0"/>
              <a:t>and AI</a:t>
            </a:r>
            <a:endParaRPr sz="3600" dirty="0"/>
          </a:p>
        </p:txBody>
      </p:sp>
      <p:pic>
        <p:nvPicPr>
          <p:cNvPr id="6" name="Picture 5" descr="A robot with a white face">
            <a:extLst>
              <a:ext uri="{FF2B5EF4-FFF2-40B4-BE49-F238E27FC236}">
                <a16:creationId xmlns:a16="http://schemas.microsoft.com/office/drawing/2014/main" id="{891F1635-9081-ADD0-A2C8-0CB445560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657350"/>
            <a:ext cx="344290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63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437-8414-FF1E-0468-CECEA80D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57784"/>
            <a:ext cx="9071610" cy="861774"/>
          </a:xfrm>
        </p:spPr>
        <p:txBody>
          <a:bodyPr/>
          <a:lstStyle/>
          <a:p>
            <a:r>
              <a:rPr lang="en-US" b="1" dirty="0"/>
              <a:t>Model Training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724D2-9F73-1077-9BD8-47AA754D3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00" y="919558"/>
            <a:ext cx="8183999" cy="4431983"/>
          </a:xfrm>
        </p:spPr>
        <p:txBody>
          <a:bodyPr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Data: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Expose the model to historical data to learn patterns, relationships and dependencies.</a:t>
            </a:r>
          </a:p>
          <a:p>
            <a:pPr fontAlgn="base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Iterative Process: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model iteratively, adjusting parameters to minimize errors and enhance accuracy.</a:t>
            </a:r>
          </a:p>
          <a:p>
            <a:pPr fontAlgn="base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Optimization: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Fine-tune model to optimize its predictive capabilities.</a:t>
            </a:r>
          </a:p>
          <a:p>
            <a:pPr fontAlgn="base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Validation: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Rigorously train model to ensure accuracy to new unseen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27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AB65-2A4F-25D4-ACBD-4036476F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57784"/>
            <a:ext cx="9071610" cy="861774"/>
          </a:xfrm>
        </p:spPr>
        <p:txBody>
          <a:bodyPr/>
          <a:lstStyle/>
          <a:p>
            <a:r>
              <a:rPr lang="en-US" b="1" dirty="0"/>
              <a:t>Model Evaluation and Tuning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AFB3A-4047-8797-BF66-D72A4E179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6901"/>
            <a:ext cx="8183999" cy="4431983"/>
          </a:xfrm>
        </p:spPr>
        <p:txBody>
          <a:bodyPr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Metrics: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Use metrics like accuracy, precision, recall and F1 score to evaluate model performance.</a:t>
            </a:r>
          </a:p>
          <a:p>
            <a:pPr fontAlgn="base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Strengths and Weaknesses: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the strengths and weaknesses of the model through rigorous testing.</a:t>
            </a:r>
          </a:p>
          <a:p>
            <a:pPr fontAlgn="base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Iterative Improvement: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Initiate model tuning to adjust hyperparameters and enhance predictive accuracy.</a:t>
            </a:r>
          </a:p>
          <a:p>
            <a:pPr fontAlgn="base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Robustness: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Iterative tuning to achieve desired levels of model robustness and reliability.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662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AC93-6D73-4325-CF81-36DA5693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57784"/>
            <a:ext cx="9071610" cy="861774"/>
          </a:xfrm>
        </p:spPr>
        <p:txBody>
          <a:bodyPr/>
          <a:lstStyle/>
          <a:p>
            <a:r>
              <a:rPr lang="en-US" b="1" dirty="0"/>
              <a:t>Model Deployment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C38E0-A707-4D64-D72E-5629B3983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00" y="666750"/>
            <a:ext cx="8183999" cy="4801314"/>
          </a:xfrm>
        </p:spPr>
        <p:txBody>
          <a:bodyPr/>
          <a:lstStyle/>
          <a:p>
            <a:pPr fontAlgn="base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Integration: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Integrate the trained model into existing systems or processes for real-world application.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Making: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Use the model's predictions for informed decision.</a:t>
            </a:r>
          </a:p>
          <a:p>
            <a:pPr fontAlgn="base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Solutions: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Deploy the model to transform theoretical insights into practical use that address business needs.</a:t>
            </a:r>
          </a:p>
          <a:p>
            <a:pPr fontAlgn="base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Improvement: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model performance and make adjustments as necessary to maintain effectiveness over time.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81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550" y="313373"/>
            <a:ext cx="45643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Machine</a:t>
            </a:r>
            <a:r>
              <a:rPr spc="-110" dirty="0"/>
              <a:t> </a:t>
            </a:r>
            <a:r>
              <a:rPr spc="-10" dirty="0"/>
              <a:t>Learning</a:t>
            </a:r>
            <a:r>
              <a:rPr spc="-155" dirty="0"/>
              <a:t> </a:t>
            </a:r>
            <a:r>
              <a:rPr spc="-10" dirty="0"/>
              <a:t>Taxonomy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79575" y="1057200"/>
            <a:ext cx="1668780" cy="40068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latin typeface="Arial MT"/>
                <a:cs typeface="Arial MT"/>
              </a:rPr>
              <a:t>Machine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Learning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3124" y="2214424"/>
            <a:ext cx="1745614" cy="40068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10" dirty="0">
                <a:latin typeface="Arial MT"/>
                <a:cs typeface="Arial MT"/>
              </a:rPr>
              <a:t>Semi-supervised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525" y="2214424"/>
            <a:ext cx="1567815" cy="40068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10" dirty="0">
                <a:latin typeface="Arial MT"/>
                <a:cs typeface="Arial MT"/>
              </a:rPr>
              <a:t>Supervised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7199" y="2140974"/>
            <a:ext cx="1745614" cy="40068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620"/>
              </a:spcBef>
            </a:pPr>
            <a:r>
              <a:rPr sz="1400" spc="-10" dirty="0">
                <a:latin typeface="Arial MT"/>
                <a:cs typeface="Arial MT"/>
              </a:rPr>
              <a:t>Unsupervised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5924" y="2140974"/>
            <a:ext cx="2369185" cy="40068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latin typeface="Arial MT"/>
                <a:cs typeface="Arial MT"/>
              </a:rPr>
              <a:t>Reinforcement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Learning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28635" y="1447874"/>
            <a:ext cx="6224270" cy="776605"/>
            <a:chOff x="1328635" y="1447874"/>
            <a:chExt cx="6224270" cy="776605"/>
          </a:xfrm>
        </p:grpSpPr>
        <p:sp>
          <p:nvSpPr>
            <p:cNvPr id="9" name="object 9"/>
            <p:cNvSpPr/>
            <p:nvPr/>
          </p:nvSpPr>
          <p:spPr>
            <a:xfrm>
              <a:off x="1421621" y="1457399"/>
              <a:ext cx="2692400" cy="727710"/>
            </a:xfrm>
            <a:custGeom>
              <a:avLst/>
              <a:gdLst/>
              <a:ahLst/>
              <a:cxnLst/>
              <a:rect l="l" t="t" r="r" b="b"/>
              <a:pathLst>
                <a:path w="2692400" h="727710">
                  <a:moveTo>
                    <a:pt x="2692253" y="0"/>
                  </a:moveTo>
                  <a:lnTo>
                    <a:pt x="0" y="72709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8635" y="2144596"/>
              <a:ext cx="110714" cy="798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55669" y="1457399"/>
              <a:ext cx="658495" cy="675640"/>
            </a:xfrm>
            <a:custGeom>
              <a:avLst/>
              <a:gdLst/>
              <a:ahLst/>
              <a:cxnLst/>
              <a:rect l="l" t="t" r="r" b="b"/>
              <a:pathLst>
                <a:path w="658495" h="675639">
                  <a:moveTo>
                    <a:pt x="658205" y="0"/>
                  </a:moveTo>
                  <a:lnTo>
                    <a:pt x="0" y="675062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5791" y="2100970"/>
              <a:ext cx="101931" cy="10291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113874" y="1457399"/>
              <a:ext cx="1038225" cy="624840"/>
            </a:xfrm>
            <a:custGeom>
              <a:avLst/>
              <a:gdLst/>
              <a:ahLst/>
              <a:cxnLst/>
              <a:rect l="l" t="t" r="r" b="b"/>
              <a:pathLst>
                <a:path w="1038225" h="624839">
                  <a:moveTo>
                    <a:pt x="0" y="0"/>
                  </a:moveTo>
                  <a:lnTo>
                    <a:pt x="1038166" y="624763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6291" y="2045679"/>
              <a:ext cx="109346" cy="9058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113874" y="1457399"/>
              <a:ext cx="3344545" cy="661670"/>
            </a:xfrm>
            <a:custGeom>
              <a:avLst/>
              <a:gdLst/>
              <a:ahLst/>
              <a:cxnLst/>
              <a:rect l="l" t="t" r="r" b="b"/>
              <a:pathLst>
                <a:path w="3344545" h="661669">
                  <a:moveTo>
                    <a:pt x="0" y="0"/>
                  </a:moveTo>
                  <a:lnTo>
                    <a:pt x="3344472" y="661521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42717" y="2078529"/>
              <a:ext cx="109962" cy="8078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01975" y="3443099"/>
            <a:ext cx="1209675" cy="40068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10" dirty="0">
                <a:latin typeface="Arial MT"/>
                <a:cs typeface="Arial MT"/>
              </a:rPr>
              <a:t>Regression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18875" y="3443225"/>
            <a:ext cx="1567815" cy="40068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10" dirty="0">
                <a:latin typeface="Arial MT"/>
                <a:cs typeface="Arial MT"/>
              </a:rPr>
              <a:t>Classification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10069" y="2609862"/>
            <a:ext cx="1686560" cy="829944"/>
            <a:chOff x="710069" y="2609862"/>
            <a:chExt cx="1686560" cy="829944"/>
          </a:xfrm>
        </p:grpSpPr>
        <p:sp>
          <p:nvSpPr>
            <p:cNvPr id="20" name="object 20"/>
            <p:cNvSpPr/>
            <p:nvPr/>
          </p:nvSpPr>
          <p:spPr>
            <a:xfrm>
              <a:off x="740307" y="2614624"/>
              <a:ext cx="570865" cy="782955"/>
            </a:xfrm>
            <a:custGeom>
              <a:avLst/>
              <a:gdLst/>
              <a:ahLst/>
              <a:cxnLst/>
              <a:rect l="l" t="t" r="r" b="b"/>
              <a:pathLst>
                <a:path w="570865" h="782954">
                  <a:moveTo>
                    <a:pt x="570817" y="0"/>
                  </a:moveTo>
                  <a:lnTo>
                    <a:pt x="0" y="78243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4831" y="3387783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4" h="44450">
                  <a:moveTo>
                    <a:pt x="0" y="44192"/>
                  </a:moveTo>
                  <a:lnTo>
                    <a:pt x="12765" y="0"/>
                  </a:lnTo>
                  <a:lnTo>
                    <a:pt x="38185" y="18544"/>
                  </a:lnTo>
                  <a:lnTo>
                    <a:pt x="0" y="4419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4831" y="3387783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4" h="44450">
                  <a:moveTo>
                    <a:pt x="12765" y="0"/>
                  </a:moveTo>
                  <a:lnTo>
                    <a:pt x="0" y="44192"/>
                  </a:lnTo>
                  <a:lnTo>
                    <a:pt x="38185" y="18544"/>
                  </a:lnTo>
                  <a:lnTo>
                    <a:pt x="12765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11124" y="2614624"/>
              <a:ext cx="1046480" cy="794385"/>
            </a:xfrm>
            <a:custGeom>
              <a:avLst/>
              <a:gdLst/>
              <a:ahLst/>
              <a:cxnLst/>
              <a:rect l="l" t="t" r="r" b="b"/>
              <a:pathLst>
                <a:path w="1046480" h="794385">
                  <a:moveTo>
                    <a:pt x="0" y="0"/>
                  </a:moveTo>
                  <a:lnTo>
                    <a:pt x="1045881" y="794042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47493" y="3396136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43940" y="38668"/>
                  </a:moveTo>
                  <a:lnTo>
                    <a:pt x="0" y="25061"/>
                  </a:lnTo>
                  <a:lnTo>
                    <a:pt x="19026" y="0"/>
                  </a:lnTo>
                  <a:lnTo>
                    <a:pt x="43940" y="3866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47493" y="3396136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0" y="25061"/>
                  </a:moveTo>
                  <a:lnTo>
                    <a:pt x="43940" y="38668"/>
                  </a:lnTo>
                  <a:lnTo>
                    <a:pt x="19026" y="0"/>
                  </a:lnTo>
                  <a:lnTo>
                    <a:pt x="0" y="2506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883824" y="3526975"/>
            <a:ext cx="1745614" cy="40068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620"/>
              </a:spcBef>
            </a:pPr>
            <a:r>
              <a:rPr sz="1400" spc="-10" dirty="0">
                <a:latin typeface="Arial MT"/>
                <a:cs typeface="Arial MT"/>
              </a:rPr>
              <a:t>Clustering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71550" y="3526975"/>
            <a:ext cx="1413510" cy="40068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0"/>
              </a:spcBef>
            </a:pPr>
            <a:r>
              <a:rPr sz="1400" spc="-10" dirty="0">
                <a:latin typeface="Arial MT"/>
                <a:cs typeface="Arial MT"/>
              </a:rPr>
              <a:t>Associations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759341" y="2531649"/>
            <a:ext cx="1806575" cy="988694"/>
            <a:chOff x="4759341" y="2531649"/>
            <a:chExt cx="1806575" cy="988694"/>
          </a:xfrm>
        </p:grpSpPr>
        <p:sp>
          <p:nvSpPr>
            <p:cNvPr id="29" name="object 29"/>
            <p:cNvSpPr/>
            <p:nvPr/>
          </p:nvSpPr>
          <p:spPr>
            <a:xfrm>
              <a:off x="4807566" y="2541174"/>
              <a:ext cx="442595" cy="883919"/>
            </a:xfrm>
            <a:custGeom>
              <a:avLst/>
              <a:gdLst/>
              <a:ahLst/>
              <a:cxnLst/>
              <a:rect l="l" t="t" r="r" b="b"/>
              <a:pathLst>
                <a:path w="442595" h="883920">
                  <a:moveTo>
                    <a:pt x="442333" y="0"/>
                  </a:moveTo>
                  <a:lnTo>
                    <a:pt x="0" y="883591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9341" y="3401156"/>
              <a:ext cx="85886" cy="11044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249899" y="2541174"/>
              <a:ext cx="1236980" cy="918210"/>
            </a:xfrm>
            <a:custGeom>
              <a:avLst/>
              <a:gdLst/>
              <a:ahLst/>
              <a:cxnLst/>
              <a:rect l="l" t="t" r="r" b="b"/>
              <a:pathLst>
                <a:path w="1236979" h="918210">
                  <a:moveTo>
                    <a:pt x="0" y="0"/>
                  </a:moveTo>
                  <a:lnTo>
                    <a:pt x="1236612" y="91768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58236" y="3424067"/>
              <a:ext cx="107224" cy="958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334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Arial"/>
                <a:cs typeface="Arial"/>
              </a:rPr>
              <a:t>Types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Machine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Learning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723" y="1773374"/>
            <a:ext cx="7996134" cy="21919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334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Supervised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Learning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724" y="1105582"/>
            <a:ext cx="7776209" cy="283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750">
              <a:lnSpc>
                <a:spcPct val="100000"/>
              </a:lnSpc>
              <a:spcBef>
                <a:spcPts val="1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previous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examples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ML</a:t>
            </a:r>
            <a:r>
              <a:rPr sz="2400" spc="-1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algorithms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were </a:t>
            </a:r>
            <a:r>
              <a:rPr sz="2400" spc="-10" dirty="0">
                <a:latin typeface="Arial MT"/>
                <a:cs typeface="Arial MT"/>
              </a:rPr>
              <a:t>“</a:t>
            </a:r>
            <a:r>
              <a:rPr sz="2400" b="1" spc="-10" dirty="0">
                <a:latin typeface="Arial"/>
                <a:cs typeface="Arial"/>
              </a:rPr>
              <a:t>supervised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learning</a:t>
            </a:r>
            <a:r>
              <a:rPr sz="2400" dirty="0">
                <a:latin typeface="Arial MT"/>
                <a:cs typeface="Arial MT"/>
              </a:rPr>
              <a:t>”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where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train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approach </a:t>
            </a:r>
            <a:r>
              <a:rPr sz="2400" dirty="0">
                <a:latin typeface="Arial MT"/>
                <a:cs typeface="Arial MT"/>
              </a:rPr>
              <a:t>using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both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example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INPUT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example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OUTPUT </a:t>
            </a:r>
            <a:r>
              <a:rPr sz="2400" dirty="0">
                <a:latin typeface="Arial MT"/>
                <a:cs typeface="Arial MT"/>
              </a:rPr>
              <a:t>(label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class).</a:t>
            </a:r>
            <a:endParaRPr sz="2400">
              <a:latin typeface="Arial MT"/>
              <a:cs typeface="Arial MT"/>
            </a:endParaRPr>
          </a:p>
          <a:p>
            <a:pPr marL="424815" marR="179705" indent="-412750">
              <a:lnSpc>
                <a:spcPct val="100000"/>
              </a:lnSpc>
              <a:spcBef>
                <a:spcPts val="1000"/>
              </a:spcBef>
              <a:buChar char="●"/>
              <a:tabLst>
                <a:tab pos="424815" algn="l"/>
              </a:tabLst>
            </a:pPr>
            <a:r>
              <a:rPr sz="2400" spc="-50" dirty="0">
                <a:latin typeface="Arial MT"/>
                <a:cs typeface="Arial MT"/>
              </a:rPr>
              <a:t>You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now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take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trained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approach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(a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“model”)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make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predictions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new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(unseen)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data!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10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Examples:</a:t>
            </a:r>
            <a:r>
              <a:rPr sz="2400" spc="-1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Classifying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31418"/>
            <a:ext cx="59042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77665" algn="l"/>
              </a:tabLst>
            </a:pPr>
            <a:r>
              <a:rPr sz="3200" b="1" spc="-10" dirty="0">
                <a:latin typeface="Arial"/>
                <a:cs typeface="Arial"/>
              </a:rPr>
              <a:t>Types</a:t>
            </a:r>
            <a:r>
              <a:rPr sz="3200" b="1" spc="-1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Supervised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-10" dirty="0">
                <a:latin typeface="Arial"/>
                <a:cs typeface="Arial"/>
              </a:rPr>
              <a:t>Learning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396" y="1871895"/>
            <a:ext cx="7251642" cy="198787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334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Unsupervised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Learning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724" y="1105582"/>
            <a:ext cx="768540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420370" indent="-412750">
              <a:lnSpc>
                <a:spcPct val="100000"/>
              </a:lnSpc>
              <a:spcBef>
                <a:spcPts val="1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What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know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OUTPUT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labels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our </a:t>
            </a:r>
            <a:r>
              <a:rPr sz="2400" spc="-10" dirty="0">
                <a:latin typeface="Arial MT"/>
                <a:cs typeface="Arial MT"/>
              </a:rPr>
              <a:t>data?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●"/>
            </a:pPr>
            <a:endParaRPr sz="2400" dirty="0">
              <a:latin typeface="Arial MT"/>
              <a:cs typeface="Arial MT"/>
            </a:endParaRPr>
          </a:p>
          <a:p>
            <a:pPr marL="424815" marR="5080" indent="-412750">
              <a:lnSpc>
                <a:spcPct val="100000"/>
              </a:lnSpc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“unsupervised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learning”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apply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specific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rules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INPUT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identify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trends/patterns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spc="-10" dirty="0">
                <a:latin typeface="Arial MT"/>
                <a:cs typeface="Arial MT"/>
              </a:rPr>
              <a:t>data.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●"/>
            </a:pPr>
            <a:endParaRPr sz="2400" dirty="0">
              <a:latin typeface="Arial MT"/>
              <a:cs typeface="Arial MT"/>
            </a:endParaRPr>
          </a:p>
          <a:p>
            <a:pPr marL="424815" marR="466725" indent="-412750">
              <a:lnSpc>
                <a:spcPct val="100000"/>
              </a:lnSpc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Examples: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Clustering,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trend/topic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detection,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outlier identification,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dimensionality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reduction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334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Arial"/>
                <a:cs typeface="Arial"/>
              </a:rPr>
              <a:t>Types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Unsupervised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Machine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Learning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813" y="1586975"/>
            <a:ext cx="8424755" cy="22964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3020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Classification</a:t>
            </a:r>
            <a:r>
              <a:rPr sz="4000" spc="-90" dirty="0"/>
              <a:t> </a:t>
            </a:r>
            <a:r>
              <a:rPr sz="4000" dirty="0"/>
              <a:t>in</a:t>
            </a:r>
            <a:r>
              <a:rPr sz="4000" spc="-90" dirty="0"/>
              <a:t> </a:t>
            </a:r>
            <a:r>
              <a:rPr sz="4000" dirty="0"/>
              <a:t>Machine</a:t>
            </a:r>
            <a:r>
              <a:rPr sz="4000" spc="-90" dirty="0"/>
              <a:t> </a:t>
            </a:r>
            <a:r>
              <a:rPr sz="4000" spc="-10" dirty="0"/>
              <a:t>Learning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29224" y="1276169"/>
            <a:ext cx="800608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750">
              <a:lnSpc>
                <a:spcPct val="114999"/>
              </a:lnSpc>
              <a:spcBef>
                <a:spcPts val="100"/>
              </a:spcBef>
              <a:buChar char="●"/>
              <a:tabLst>
                <a:tab pos="424815" algn="l"/>
              </a:tabLst>
            </a:pPr>
            <a:r>
              <a:rPr sz="2400" spc="-10" dirty="0">
                <a:latin typeface="Arial MT"/>
                <a:cs typeface="Arial MT"/>
              </a:rPr>
              <a:t>Classification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predictive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modeling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problem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where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class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label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predicted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given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example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input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data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80"/>
              </a:spcBef>
              <a:buFont typeface="Arial MT"/>
              <a:buChar char="●"/>
            </a:pP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5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Assign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input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vector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classes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115" y="1019826"/>
            <a:ext cx="4032885" cy="418383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24815" marR="5080" indent="-412750">
              <a:lnSpc>
                <a:spcPts val="2590"/>
              </a:lnSpc>
              <a:spcBef>
                <a:spcPts val="1005"/>
              </a:spcBef>
              <a:buChar char="●"/>
              <a:tabLst>
                <a:tab pos="424815" algn="l"/>
              </a:tabLst>
            </a:pPr>
            <a:r>
              <a:rPr lang="en-US" sz="2400" dirty="0"/>
              <a:t>is a branch of Artificial Intelligence that focuses on developing models and algorithms that let computers learn from data without being explicitly programmed for every task</a:t>
            </a:r>
          </a:p>
          <a:p>
            <a:pPr marL="424815" marR="5080" indent="-412750">
              <a:lnSpc>
                <a:spcPts val="2590"/>
              </a:lnSpc>
              <a:spcBef>
                <a:spcPts val="1005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field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ML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stems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from </a:t>
            </a:r>
            <a:r>
              <a:rPr sz="2400" dirty="0">
                <a:latin typeface="Arial MT"/>
                <a:cs typeface="Arial MT"/>
              </a:rPr>
              <a:t>research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on</a:t>
            </a:r>
            <a:r>
              <a:rPr sz="2400" spc="-1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Artificial Intelligence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(AI)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spc="-10" dirty="0">
                <a:latin typeface="Arial MT"/>
                <a:cs typeface="Arial MT"/>
              </a:rPr>
              <a:t>1950’s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4302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What</a:t>
            </a:r>
            <a:r>
              <a:rPr sz="3600" spc="-30" dirty="0"/>
              <a:t> </a:t>
            </a:r>
            <a:r>
              <a:rPr sz="3600" dirty="0"/>
              <a:t>is</a:t>
            </a:r>
            <a:r>
              <a:rPr sz="3600" spc="-25" dirty="0"/>
              <a:t> </a:t>
            </a:r>
            <a:r>
              <a:rPr sz="3600" dirty="0"/>
              <a:t>Machine</a:t>
            </a:r>
            <a:r>
              <a:rPr sz="3600" spc="-25" dirty="0"/>
              <a:t> </a:t>
            </a:r>
            <a:r>
              <a:rPr sz="3600" dirty="0"/>
              <a:t>Learning</a:t>
            </a:r>
            <a:r>
              <a:rPr sz="3600" spc="-25" dirty="0"/>
              <a:t> </a:t>
            </a:r>
            <a:r>
              <a:rPr sz="3600" spc="-10" dirty="0"/>
              <a:t>(ML)?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9097" y="1230902"/>
            <a:ext cx="2311130" cy="329612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3020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Classification</a:t>
            </a:r>
            <a:r>
              <a:rPr sz="4000" spc="-90" dirty="0"/>
              <a:t> </a:t>
            </a:r>
            <a:r>
              <a:rPr sz="4000" dirty="0"/>
              <a:t>in</a:t>
            </a:r>
            <a:r>
              <a:rPr sz="4000" spc="-90" dirty="0"/>
              <a:t> </a:t>
            </a:r>
            <a:r>
              <a:rPr sz="4000" dirty="0"/>
              <a:t>Machine</a:t>
            </a:r>
            <a:r>
              <a:rPr sz="4000" spc="-90" dirty="0"/>
              <a:t> </a:t>
            </a:r>
            <a:r>
              <a:rPr sz="4000" spc="-10" dirty="0"/>
              <a:t>Learning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135" y="1745724"/>
            <a:ext cx="7863613" cy="221307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3020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Classification</a:t>
            </a:r>
            <a:r>
              <a:rPr sz="4000" spc="-90" dirty="0"/>
              <a:t> </a:t>
            </a:r>
            <a:r>
              <a:rPr sz="4000" dirty="0"/>
              <a:t>in</a:t>
            </a:r>
            <a:r>
              <a:rPr sz="4000" spc="-90" dirty="0"/>
              <a:t> </a:t>
            </a:r>
            <a:r>
              <a:rPr sz="4000" dirty="0"/>
              <a:t>Machine</a:t>
            </a:r>
            <a:r>
              <a:rPr sz="4000" spc="-90" dirty="0"/>
              <a:t> </a:t>
            </a:r>
            <a:r>
              <a:rPr sz="4000" spc="-10" dirty="0"/>
              <a:t>Learning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665" y="1967265"/>
            <a:ext cx="8030777" cy="225823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3020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Classification</a:t>
            </a:r>
            <a:r>
              <a:rPr sz="4000" spc="-45" dirty="0"/>
              <a:t> </a:t>
            </a:r>
            <a:r>
              <a:rPr sz="4000" dirty="0"/>
              <a:t>:</a:t>
            </a:r>
            <a:r>
              <a:rPr sz="4000" spc="-120" dirty="0"/>
              <a:t> </a:t>
            </a:r>
            <a:r>
              <a:rPr sz="4000" spc="-35" dirty="0"/>
              <a:t>Terminology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10224" y="1286433"/>
            <a:ext cx="736473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52450" indent="-41275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24815" algn="l"/>
                <a:tab pos="4195445" algn="l"/>
              </a:tabLst>
            </a:pPr>
            <a:r>
              <a:rPr sz="2400" b="1" spc="-20" dirty="0">
                <a:latin typeface="Arial"/>
                <a:cs typeface="Arial"/>
              </a:rPr>
              <a:t>Target: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predicted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category</a:t>
            </a:r>
            <a:r>
              <a:rPr sz="2400" dirty="0">
                <a:latin typeface="Arial MT"/>
                <a:cs typeface="Arial MT"/>
              </a:rPr>
              <a:t>	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(column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to </a:t>
            </a:r>
            <a:r>
              <a:rPr sz="2400" spc="-10" dirty="0">
                <a:latin typeface="Arial MT"/>
                <a:cs typeface="Arial MT"/>
              </a:rPr>
              <a:t>predict)</a:t>
            </a:r>
            <a:endParaRPr sz="2400">
              <a:latin typeface="Arial MT"/>
              <a:cs typeface="Arial MT"/>
            </a:endParaRPr>
          </a:p>
          <a:p>
            <a:pPr marL="424815" marR="5080" indent="-412750">
              <a:lnSpc>
                <a:spcPct val="100000"/>
              </a:lnSpc>
              <a:buFont typeface="Arial MT"/>
              <a:buChar char="●"/>
              <a:tabLst>
                <a:tab pos="424815" algn="l"/>
              </a:tabLst>
            </a:pPr>
            <a:r>
              <a:rPr sz="2400" b="1" dirty="0">
                <a:latin typeface="Arial"/>
                <a:cs typeface="Arial"/>
              </a:rPr>
              <a:t>Features: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properties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prediction </a:t>
            </a:r>
            <a:r>
              <a:rPr sz="2400" spc="-25" dirty="0">
                <a:latin typeface="Arial MT"/>
                <a:cs typeface="Arial MT"/>
              </a:rPr>
              <a:t>(non-</a:t>
            </a:r>
            <a:r>
              <a:rPr sz="2400" dirty="0">
                <a:latin typeface="Arial MT"/>
                <a:cs typeface="Arial MT"/>
              </a:rPr>
              <a:t>target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columns)</a:t>
            </a:r>
            <a:endParaRPr sz="2400">
              <a:latin typeface="Arial MT"/>
              <a:cs typeface="Arial MT"/>
            </a:endParaRPr>
          </a:p>
          <a:p>
            <a:pPr marL="424815" marR="276860" indent="-412750">
              <a:lnSpc>
                <a:spcPct val="100000"/>
              </a:lnSpc>
              <a:buFont typeface="Arial MT"/>
              <a:buChar char="●"/>
              <a:tabLst>
                <a:tab pos="424815" algn="l"/>
              </a:tabLst>
            </a:pPr>
            <a:r>
              <a:rPr sz="2400" b="1" dirty="0">
                <a:latin typeface="Arial"/>
                <a:cs typeface="Arial"/>
              </a:rPr>
              <a:t>Example: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single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point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within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(one row)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buFont typeface="Arial MT"/>
              <a:buChar char="●"/>
              <a:tabLst>
                <a:tab pos="424815" algn="l"/>
              </a:tabLst>
            </a:pPr>
            <a:r>
              <a:rPr sz="2400" b="1" dirty="0">
                <a:latin typeface="Arial"/>
                <a:cs typeface="Arial"/>
              </a:rPr>
              <a:t>Label: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target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single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point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158105"/>
            <a:ext cx="61690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Arial MT"/>
                <a:cs typeface="Arial MT"/>
              </a:rPr>
              <a:t>Classification</a:t>
            </a:r>
            <a:r>
              <a:rPr sz="4000" spc="-45" dirty="0">
                <a:latin typeface="Arial MT"/>
                <a:cs typeface="Arial MT"/>
              </a:rPr>
              <a:t> </a:t>
            </a:r>
            <a:r>
              <a:rPr sz="4000" dirty="0">
                <a:latin typeface="Arial MT"/>
                <a:cs typeface="Arial MT"/>
              </a:rPr>
              <a:t>:</a:t>
            </a:r>
            <a:r>
              <a:rPr sz="4000" spc="-120" dirty="0">
                <a:latin typeface="Arial MT"/>
                <a:cs typeface="Arial MT"/>
              </a:rPr>
              <a:t> </a:t>
            </a:r>
            <a:r>
              <a:rPr sz="4000" spc="-35" dirty="0">
                <a:latin typeface="Arial MT"/>
                <a:cs typeface="Arial MT"/>
              </a:rPr>
              <a:t>Terminology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450" y="896094"/>
            <a:ext cx="5532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latin typeface="Arial"/>
                <a:cs typeface="Arial"/>
              </a:rPr>
              <a:t>Example</a:t>
            </a:r>
            <a:r>
              <a:rPr sz="3200" i="1" spc="-3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using</a:t>
            </a:r>
            <a:r>
              <a:rPr sz="3200" i="1" spc="-2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the</a:t>
            </a:r>
            <a:r>
              <a:rPr sz="3200" i="1" spc="-2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Iris</a:t>
            </a:r>
            <a:r>
              <a:rPr sz="3200" i="1" spc="-20" dirty="0">
                <a:latin typeface="Arial"/>
                <a:cs typeface="Arial"/>
              </a:rPr>
              <a:t> </a:t>
            </a:r>
            <a:r>
              <a:rPr sz="3200" i="1" spc="-10" dirty="0">
                <a:latin typeface="Arial"/>
                <a:cs typeface="Arial"/>
              </a:rPr>
              <a:t>Dataset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206" y="1782669"/>
            <a:ext cx="5876310" cy="282082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158105"/>
            <a:ext cx="64585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Types</a:t>
            </a:r>
            <a:r>
              <a:rPr sz="4000" spc="-95" dirty="0"/>
              <a:t> </a:t>
            </a:r>
            <a:r>
              <a:rPr sz="4000" dirty="0"/>
              <a:t>of</a:t>
            </a:r>
            <a:r>
              <a:rPr sz="4000" spc="-95" dirty="0"/>
              <a:t> </a:t>
            </a:r>
            <a:r>
              <a:rPr sz="4000" dirty="0"/>
              <a:t>Classification</a:t>
            </a:r>
            <a:r>
              <a:rPr sz="4000" spc="-95" dirty="0"/>
              <a:t> </a:t>
            </a:r>
            <a:r>
              <a:rPr sz="4000" dirty="0"/>
              <a:t>in</a:t>
            </a:r>
            <a:r>
              <a:rPr sz="4000" spc="-90" dirty="0"/>
              <a:t> </a:t>
            </a:r>
            <a:r>
              <a:rPr sz="4000" spc="-25" dirty="0"/>
              <a:t>ML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14049" y="862419"/>
            <a:ext cx="8105140" cy="33909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53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Binary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Classification</a:t>
            </a:r>
            <a:endParaRPr sz="2400">
              <a:latin typeface="Arial MT"/>
              <a:cs typeface="Arial MT"/>
            </a:endParaRPr>
          </a:p>
          <a:p>
            <a:pPr marL="882015" lvl="1" indent="-412115">
              <a:lnSpc>
                <a:spcPct val="100000"/>
              </a:lnSpc>
              <a:spcBef>
                <a:spcPts val="430"/>
              </a:spcBef>
              <a:buChar char="○"/>
              <a:tabLst>
                <a:tab pos="882015" algn="l"/>
              </a:tabLst>
            </a:pPr>
            <a:r>
              <a:rPr sz="2400" spc="-10" dirty="0">
                <a:latin typeface="Arial MT"/>
                <a:cs typeface="Arial MT"/>
              </a:rPr>
              <a:t>Classification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tasks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have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labels</a:t>
            </a:r>
            <a:endParaRPr sz="2400">
              <a:latin typeface="Arial MT"/>
              <a:cs typeface="Arial MT"/>
            </a:endParaRPr>
          </a:p>
          <a:p>
            <a:pPr marL="882015" lvl="1" indent="-412115">
              <a:lnSpc>
                <a:spcPct val="100000"/>
              </a:lnSpc>
              <a:spcBef>
                <a:spcPts val="434"/>
              </a:spcBef>
              <a:buChar char="○"/>
              <a:tabLst>
                <a:tab pos="882015" algn="l"/>
              </a:tabLst>
            </a:pPr>
            <a:r>
              <a:rPr sz="2400" i="1" dirty="0">
                <a:latin typeface="Arial"/>
                <a:cs typeface="Arial"/>
              </a:rPr>
              <a:t>Examples: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spam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or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not,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cancer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detected/not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detected</a:t>
            </a:r>
            <a:endParaRPr sz="2400">
              <a:latin typeface="Arial"/>
              <a:cs typeface="Arial"/>
            </a:endParaRPr>
          </a:p>
          <a:p>
            <a:pPr marL="424815" indent="-412115">
              <a:lnSpc>
                <a:spcPct val="100000"/>
              </a:lnSpc>
              <a:spcBef>
                <a:spcPts val="430"/>
              </a:spcBef>
              <a:buChar char="●"/>
              <a:tabLst>
                <a:tab pos="424815" algn="l"/>
              </a:tabLst>
            </a:pPr>
            <a:r>
              <a:rPr sz="2400" spc="-10" dirty="0">
                <a:latin typeface="Arial MT"/>
                <a:cs typeface="Arial MT"/>
              </a:rPr>
              <a:t>Multi-</a:t>
            </a:r>
            <a:r>
              <a:rPr sz="2400" dirty="0">
                <a:latin typeface="Arial MT"/>
                <a:cs typeface="Arial MT"/>
              </a:rPr>
              <a:t>Class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Classification</a:t>
            </a:r>
            <a:endParaRPr sz="2400">
              <a:latin typeface="Arial MT"/>
              <a:cs typeface="Arial MT"/>
            </a:endParaRPr>
          </a:p>
          <a:p>
            <a:pPr marL="882015" marR="415290" lvl="1" indent="-412750">
              <a:lnSpc>
                <a:spcPct val="114999"/>
              </a:lnSpc>
              <a:buFont typeface="Arial MT"/>
              <a:buChar char="○"/>
              <a:tabLst>
                <a:tab pos="882015" algn="l"/>
              </a:tabLst>
            </a:pPr>
            <a:r>
              <a:rPr sz="2400" dirty="0">
                <a:latin typeface="Tahoma"/>
                <a:cs typeface="Tahoma"/>
              </a:rPr>
              <a:t>Classification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50" dirty="0">
                <a:latin typeface="Tahoma"/>
                <a:cs typeface="Tahoma"/>
              </a:rPr>
              <a:t>tasks</a:t>
            </a:r>
            <a:r>
              <a:rPr sz="2400" spc="-10" dirty="0">
                <a:latin typeface="Tahoma"/>
                <a:cs typeface="Tahoma"/>
              </a:rPr>
              <a:t> that </a:t>
            </a:r>
            <a:r>
              <a:rPr sz="2400" dirty="0">
                <a:latin typeface="Tahoma"/>
                <a:cs typeface="Tahoma"/>
              </a:rPr>
              <a:t>have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more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than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two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class </a:t>
            </a:r>
            <a:r>
              <a:rPr sz="2400" spc="-10" dirty="0">
                <a:latin typeface="Tahoma"/>
                <a:cs typeface="Tahoma"/>
              </a:rPr>
              <a:t>labels.</a:t>
            </a:r>
            <a:endParaRPr sz="2400">
              <a:latin typeface="Tahoma"/>
              <a:cs typeface="Tahoma"/>
            </a:endParaRPr>
          </a:p>
          <a:p>
            <a:pPr marL="882015" marR="981710" lvl="1" indent="-412750">
              <a:lnSpc>
                <a:spcPct val="114999"/>
              </a:lnSpc>
              <a:buFont typeface="Arial"/>
              <a:buChar char="○"/>
              <a:tabLst>
                <a:tab pos="882015" algn="l"/>
              </a:tabLst>
            </a:pPr>
            <a:r>
              <a:rPr sz="2400" i="1" spc="-204" dirty="0">
                <a:latin typeface="Verdana"/>
                <a:cs typeface="Verdana"/>
              </a:rPr>
              <a:t>Examples:</a:t>
            </a:r>
            <a:r>
              <a:rPr sz="2400" i="1" spc="-155" dirty="0">
                <a:latin typeface="Verdana"/>
                <a:cs typeface="Verdana"/>
              </a:rPr>
              <a:t> </a:t>
            </a:r>
            <a:r>
              <a:rPr sz="2400" i="1" spc="-125" dirty="0">
                <a:latin typeface="Verdana"/>
                <a:cs typeface="Verdana"/>
              </a:rPr>
              <a:t>Plant</a:t>
            </a:r>
            <a:r>
              <a:rPr sz="2400" i="1" spc="-155" dirty="0">
                <a:latin typeface="Verdana"/>
                <a:cs typeface="Verdana"/>
              </a:rPr>
              <a:t> </a:t>
            </a:r>
            <a:r>
              <a:rPr sz="2400" i="1" spc="-110" dirty="0">
                <a:latin typeface="Verdana"/>
                <a:cs typeface="Verdana"/>
              </a:rPr>
              <a:t>species</a:t>
            </a:r>
            <a:r>
              <a:rPr sz="2400" i="1" spc="-150" dirty="0">
                <a:latin typeface="Verdana"/>
                <a:cs typeface="Verdana"/>
              </a:rPr>
              <a:t> </a:t>
            </a:r>
            <a:r>
              <a:rPr sz="2400" i="1" spc="-135" dirty="0">
                <a:latin typeface="Verdana"/>
                <a:cs typeface="Verdana"/>
              </a:rPr>
              <a:t>classification,</a:t>
            </a:r>
            <a:r>
              <a:rPr sz="2400" i="1" spc="-155" dirty="0">
                <a:latin typeface="Verdana"/>
                <a:cs typeface="Verdana"/>
              </a:rPr>
              <a:t> </a:t>
            </a:r>
            <a:r>
              <a:rPr sz="2400" i="1" spc="-70" dirty="0">
                <a:latin typeface="Verdana"/>
                <a:cs typeface="Verdana"/>
              </a:rPr>
              <a:t>Optical </a:t>
            </a:r>
            <a:r>
              <a:rPr sz="2400" i="1" spc="-155" dirty="0">
                <a:latin typeface="Verdana"/>
                <a:cs typeface="Verdana"/>
              </a:rPr>
              <a:t>character</a:t>
            </a:r>
            <a:r>
              <a:rPr sz="2400" i="1" spc="-125" dirty="0">
                <a:latin typeface="Verdana"/>
                <a:cs typeface="Verdana"/>
              </a:rPr>
              <a:t> </a:t>
            </a:r>
            <a:r>
              <a:rPr sz="2400" i="1" spc="-55" dirty="0">
                <a:latin typeface="Verdana"/>
                <a:cs typeface="Verdana"/>
              </a:rPr>
              <a:t>recognition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158105"/>
            <a:ext cx="64585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Types</a:t>
            </a:r>
            <a:r>
              <a:rPr sz="4000" spc="-95" dirty="0"/>
              <a:t> </a:t>
            </a:r>
            <a:r>
              <a:rPr sz="4000" dirty="0"/>
              <a:t>of</a:t>
            </a:r>
            <a:r>
              <a:rPr sz="4000" spc="-95" dirty="0"/>
              <a:t> </a:t>
            </a:r>
            <a:r>
              <a:rPr sz="4000" dirty="0"/>
              <a:t>Classification</a:t>
            </a:r>
            <a:r>
              <a:rPr sz="4000" spc="-95" dirty="0"/>
              <a:t> </a:t>
            </a:r>
            <a:r>
              <a:rPr sz="4000" dirty="0"/>
              <a:t>in</a:t>
            </a:r>
            <a:r>
              <a:rPr sz="4000" spc="-90" dirty="0"/>
              <a:t> </a:t>
            </a:r>
            <a:r>
              <a:rPr sz="4000" spc="-25" dirty="0"/>
              <a:t>ML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14049" y="862419"/>
            <a:ext cx="8258809" cy="33909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530"/>
              </a:spcBef>
              <a:buChar char="●"/>
              <a:tabLst>
                <a:tab pos="424815" algn="l"/>
              </a:tabLst>
            </a:pPr>
            <a:r>
              <a:rPr sz="2400" spc="-20" dirty="0">
                <a:latin typeface="Arial MT"/>
                <a:cs typeface="Arial MT"/>
              </a:rPr>
              <a:t>Multi-</a:t>
            </a:r>
            <a:r>
              <a:rPr sz="2400" dirty="0">
                <a:latin typeface="Arial MT"/>
                <a:cs typeface="Arial MT"/>
              </a:rPr>
              <a:t>Label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Classification</a:t>
            </a:r>
            <a:endParaRPr sz="2400">
              <a:latin typeface="Arial MT"/>
              <a:cs typeface="Arial MT"/>
            </a:endParaRPr>
          </a:p>
          <a:p>
            <a:pPr marL="882015" marR="5080" lvl="1" indent="-412750">
              <a:lnSpc>
                <a:spcPct val="114999"/>
              </a:lnSpc>
              <a:buChar char="○"/>
              <a:tabLst>
                <a:tab pos="882015" algn="l"/>
              </a:tabLst>
            </a:pPr>
            <a:r>
              <a:rPr sz="2400" spc="-10" dirty="0">
                <a:latin typeface="Arial MT"/>
                <a:cs typeface="Arial MT"/>
              </a:rPr>
              <a:t>Classification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tasks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have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labels, </a:t>
            </a:r>
            <a:r>
              <a:rPr sz="2400" dirty="0">
                <a:latin typeface="Arial MT"/>
                <a:cs typeface="Arial MT"/>
              </a:rPr>
              <a:t>where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labels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predicted.</a:t>
            </a:r>
            <a:endParaRPr sz="2400">
              <a:latin typeface="Arial MT"/>
              <a:cs typeface="Arial MT"/>
            </a:endParaRPr>
          </a:p>
          <a:p>
            <a:pPr marL="882015" lvl="1" indent="-412115">
              <a:lnSpc>
                <a:spcPct val="100000"/>
              </a:lnSpc>
              <a:spcBef>
                <a:spcPts val="434"/>
              </a:spcBef>
              <a:buChar char="○"/>
              <a:tabLst>
                <a:tab pos="882015" algn="l"/>
              </a:tabLst>
            </a:pPr>
            <a:r>
              <a:rPr sz="2400" i="1" dirty="0">
                <a:latin typeface="Arial"/>
                <a:cs typeface="Arial"/>
              </a:rPr>
              <a:t>Example:</a:t>
            </a:r>
            <a:r>
              <a:rPr sz="2400" i="1" spc="-114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photo</a:t>
            </a:r>
            <a:r>
              <a:rPr sz="2400" i="1" spc="-114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classification</a:t>
            </a:r>
            <a:endParaRPr sz="2400">
              <a:latin typeface="Arial"/>
              <a:cs typeface="Arial"/>
            </a:endParaRPr>
          </a:p>
          <a:p>
            <a:pPr marL="424815" indent="-412115">
              <a:lnSpc>
                <a:spcPct val="100000"/>
              </a:lnSpc>
              <a:spcBef>
                <a:spcPts val="430"/>
              </a:spcBef>
              <a:buChar char="●"/>
              <a:tabLst>
                <a:tab pos="424815" algn="l"/>
              </a:tabLst>
            </a:pPr>
            <a:r>
              <a:rPr sz="2400" spc="-10" dirty="0">
                <a:latin typeface="Arial MT"/>
                <a:cs typeface="Arial MT"/>
              </a:rPr>
              <a:t>Imbalanced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Classification</a:t>
            </a:r>
            <a:endParaRPr sz="2400">
              <a:latin typeface="Arial MT"/>
              <a:cs typeface="Arial MT"/>
            </a:endParaRPr>
          </a:p>
          <a:p>
            <a:pPr marL="882015" marR="104139" lvl="1" indent="-412750">
              <a:lnSpc>
                <a:spcPct val="114999"/>
              </a:lnSpc>
              <a:buChar char="○"/>
              <a:tabLst>
                <a:tab pos="882015" algn="l"/>
                <a:tab pos="966469" algn="l"/>
              </a:tabLst>
            </a:pP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Classification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tasks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where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examples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in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unequally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distributed.</a:t>
            </a:r>
            <a:endParaRPr sz="2400">
              <a:latin typeface="Arial MT"/>
              <a:cs typeface="Arial MT"/>
            </a:endParaRPr>
          </a:p>
          <a:p>
            <a:pPr marL="882015" lvl="1" indent="-412115">
              <a:lnSpc>
                <a:spcPct val="100000"/>
              </a:lnSpc>
              <a:spcBef>
                <a:spcPts val="430"/>
              </a:spcBef>
              <a:buChar char="○"/>
              <a:tabLst>
                <a:tab pos="882015" algn="l"/>
              </a:tabLst>
            </a:pPr>
            <a:r>
              <a:rPr sz="2400" i="1" dirty="0">
                <a:latin typeface="Arial"/>
                <a:cs typeface="Arial"/>
              </a:rPr>
              <a:t>Examples:</a:t>
            </a:r>
            <a:r>
              <a:rPr sz="2400" i="1" spc="-13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Fraud</a:t>
            </a:r>
            <a:r>
              <a:rPr sz="2400" i="1" spc="-1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detection,</a:t>
            </a:r>
            <a:r>
              <a:rPr sz="2400" i="1" spc="-1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Medical</a:t>
            </a:r>
            <a:r>
              <a:rPr sz="2400" i="1" spc="-1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diagnostic</a:t>
            </a:r>
            <a:r>
              <a:rPr sz="2400" i="1" spc="-130" dirty="0">
                <a:latin typeface="Arial"/>
                <a:cs typeface="Arial"/>
              </a:rPr>
              <a:t> </a:t>
            </a:r>
            <a:r>
              <a:rPr sz="2400" i="1" spc="-20" dirty="0">
                <a:latin typeface="Arial"/>
                <a:cs typeface="Arial"/>
              </a:rPr>
              <a:t>test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3020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Classification</a:t>
            </a:r>
            <a:r>
              <a:rPr sz="4000" spc="-160" dirty="0"/>
              <a:t> </a:t>
            </a:r>
            <a:r>
              <a:rPr sz="4000" spc="-10" dirty="0"/>
              <a:t>Algorithms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42574" y="1132533"/>
            <a:ext cx="3688715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Logistic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Regression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buChar char="●"/>
              <a:tabLst>
                <a:tab pos="424815" algn="l"/>
              </a:tabLst>
            </a:pPr>
            <a:r>
              <a:rPr sz="2400" spc="-15" dirty="0">
                <a:latin typeface="Arial MT"/>
                <a:cs typeface="Arial MT"/>
              </a:rPr>
              <a:t>k-</a:t>
            </a:r>
            <a:r>
              <a:rPr sz="2400" dirty="0">
                <a:latin typeface="Arial MT"/>
                <a:cs typeface="Arial MT"/>
              </a:rPr>
              <a:t>Nearest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Neighbors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buChar char="●"/>
              <a:tabLst>
                <a:tab pos="424815" algn="l"/>
              </a:tabLst>
            </a:pPr>
            <a:r>
              <a:rPr sz="2400" spc="-10" dirty="0">
                <a:latin typeface="Arial MT"/>
                <a:cs typeface="Arial MT"/>
              </a:rPr>
              <a:t>Decision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Trees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Support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Vector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Machine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Naive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Bayes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ts val="2870"/>
              </a:lnSpc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Gradient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Boosting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ts val="3350"/>
              </a:lnSpc>
              <a:buSzPct val="85714"/>
              <a:buChar char="●"/>
              <a:tabLst>
                <a:tab pos="424815" algn="l"/>
              </a:tabLst>
            </a:pPr>
            <a:r>
              <a:rPr sz="2800" dirty="0">
                <a:latin typeface="Arial MT"/>
                <a:cs typeface="Arial MT"/>
              </a:rPr>
              <a:t>Neural</a:t>
            </a:r>
            <a:r>
              <a:rPr sz="2800" spc="-114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networks</a:t>
            </a:r>
            <a:endParaRPr sz="28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15"/>
              </a:spcBef>
              <a:buChar char="●"/>
              <a:tabLst>
                <a:tab pos="424815" algn="l"/>
              </a:tabLst>
            </a:pPr>
            <a:r>
              <a:rPr sz="2400" spc="-10" dirty="0">
                <a:latin typeface="Arial MT"/>
                <a:cs typeface="Arial MT"/>
              </a:rPr>
              <a:t>Others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158105"/>
            <a:ext cx="90347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Setting</a:t>
            </a:r>
            <a:r>
              <a:rPr sz="4000" spc="-40" dirty="0"/>
              <a:t> </a:t>
            </a:r>
            <a:r>
              <a:rPr sz="4000" dirty="0"/>
              <a:t>Up</a:t>
            </a:r>
            <a:r>
              <a:rPr sz="4000" spc="-40" dirty="0"/>
              <a:t> </a:t>
            </a:r>
            <a:r>
              <a:rPr sz="4000" dirty="0"/>
              <a:t>a</a:t>
            </a:r>
            <a:r>
              <a:rPr sz="4000" spc="-40" dirty="0"/>
              <a:t> </a:t>
            </a:r>
            <a:r>
              <a:rPr sz="4000" dirty="0"/>
              <a:t>Supervised</a:t>
            </a:r>
            <a:r>
              <a:rPr sz="4000" spc="-35" dirty="0"/>
              <a:t> </a:t>
            </a:r>
            <a:r>
              <a:rPr sz="4000" dirty="0"/>
              <a:t>ML</a:t>
            </a:r>
            <a:r>
              <a:rPr sz="4000" spc="-185" dirty="0"/>
              <a:t> </a:t>
            </a:r>
            <a:r>
              <a:rPr sz="4000" spc="-10" dirty="0"/>
              <a:t>Experiment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408305" indent="-412115">
              <a:lnSpc>
                <a:spcPct val="100000"/>
              </a:lnSpc>
              <a:spcBef>
                <a:spcPts val="1530"/>
              </a:spcBef>
              <a:buChar char="●"/>
              <a:tabLst>
                <a:tab pos="408305" algn="l"/>
              </a:tabLst>
            </a:pPr>
            <a:r>
              <a:rPr dirty="0"/>
              <a:t>Gather</a:t>
            </a:r>
            <a:r>
              <a:rPr spc="-45" dirty="0"/>
              <a:t> </a:t>
            </a:r>
            <a:r>
              <a:rPr spc="-10" dirty="0"/>
              <a:t>representative</a:t>
            </a:r>
            <a:r>
              <a:rPr spc="-45" dirty="0"/>
              <a:t> </a:t>
            </a:r>
            <a:r>
              <a:rPr spc="-20" dirty="0"/>
              <a:t>data</a:t>
            </a:r>
          </a:p>
          <a:p>
            <a:pPr marL="408305" indent="-412115">
              <a:lnSpc>
                <a:spcPct val="100000"/>
              </a:lnSpc>
              <a:spcBef>
                <a:spcPts val="1435"/>
              </a:spcBef>
              <a:buChar char="●"/>
              <a:tabLst>
                <a:tab pos="408305" algn="l"/>
              </a:tabLst>
            </a:pPr>
            <a:r>
              <a:rPr dirty="0"/>
              <a:t>Split</a:t>
            </a:r>
            <a:r>
              <a:rPr spc="-80" dirty="0"/>
              <a:t> </a:t>
            </a:r>
            <a:r>
              <a:rPr dirty="0"/>
              <a:t>into</a:t>
            </a:r>
            <a:r>
              <a:rPr spc="-120" dirty="0"/>
              <a:t> </a:t>
            </a:r>
            <a:r>
              <a:rPr spc="-20" dirty="0"/>
              <a:t>Training,</a:t>
            </a:r>
            <a:r>
              <a:rPr spc="-120" dirty="0"/>
              <a:t> </a:t>
            </a:r>
            <a:r>
              <a:rPr spc="-10" dirty="0"/>
              <a:t>Tuning</a:t>
            </a:r>
            <a:r>
              <a:rPr spc="-75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35" dirty="0"/>
              <a:t>Testing</a:t>
            </a:r>
            <a:r>
              <a:rPr spc="-80" dirty="0"/>
              <a:t> </a:t>
            </a:r>
            <a:r>
              <a:rPr spc="-10" dirty="0"/>
              <a:t>partitions</a:t>
            </a:r>
          </a:p>
          <a:p>
            <a:pPr marL="408305" marR="5080" indent="-412750">
              <a:lnSpc>
                <a:spcPct val="114999"/>
              </a:lnSpc>
              <a:spcBef>
                <a:spcPts val="1000"/>
              </a:spcBef>
              <a:buChar char="●"/>
              <a:tabLst>
                <a:tab pos="408305" algn="l"/>
              </a:tabLst>
            </a:pPr>
            <a:r>
              <a:rPr dirty="0"/>
              <a:t>Train</a:t>
            </a:r>
            <a:r>
              <a:rPr spc="-95" dirty="0"/>
              <a:t> </a:t>
            </a:r>
            <a:r>
              <a:rPr dirty="0"/>
              <a:t>a</a:t>
            </a:r>
            <a:r>
              <a:rPr spc="-90" dirty="0"/>
              <a:t> </a:t>
            </a:r>
            <a:r>
              <a:rPr dirty="0"/>
              <a:t>model</a:t>
            </a:r>
            <a:r>
              <a:rPr spc="-9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dirty="0"/>
              <a:t>use</a:t>
            </a:r>
            <a:r>
              <a:rPr spc="-130" dirty="0"/>
              <a:t> </a:t>
            </a:r>
            <a:r>
              <a:rPr spc="-10" dirty="0"/>
              <a:t>Tuning</a:t>
            </a:r>
            <a:r>
              <a:rPr spc="-90" dirty="0"/>
              <a:t> </a:t>
            </a:r>
            <a:r>
              <a:rPr dirty="0"/>
              <a:t>partition</a:t>
            </a:r>
            <a:r>
              <a:rPr spc="-90" dirty="0"/>
              <a:t> </a:t>
            </a:r>
            <a:r>
              <a:rPr dirty="0"/>
              <a:t>like</a:t>
            </a:r>
            <a:r>
              <a:rPr spc="-90" dirty="0"/>
              <a:t> </a:t>
            </a:r>
            <a:r>
              <a:rPr spc="-25" dirty="0"/>
              <a:t>“Testing”</a:t>
            </a:r>
            <a:r>
              <a:rPr spc="-60" dirty="0"/>
              <a:t> </a:t>
            </a:r>
            <a:r>
              <a:rPr spc="-10" dirty="0"/>
              <a:t>while </a:t>
            </a:r>
            <a:r>
              <a:rPr dirty="0"/>
              <a:t>adjusting</a:t>
            </a:r>
            <a:r>
              <a:rPr spc="-120" dirty="0"/>
              <a:t> </a:t>
            </a:r>
            <a:r>
              <a:rPr dirty="0"/>
              <a:t>model</a:t>
            </a:r>
            <a:r>
              <a:rPr spc="-114" dirty="0"/>
              <a:t> </a:t>
            </a:r>
            <a:r>
              <a:rPr spc="-10" dirty="0"/>
              <a:t>parameters</a:t>
            </a:r>
          </a:p>
          <a:p>
            <a:pPr marL="408305" indent="-412115">
              <a:lnSpc>
                <a:spcPct val="100000"/>
              </a:lnSpc>
              <a:spcBef>
                <a:spcPts val="1430"/>
              </a:spcBef>
              <a:buChar char="●"/>
              <a:tabLst>
                <a:tab pos="408305" algn="l"/>
              </a:tabLst>
            </a:pPr>
            <a:r>
              <a:rPr dirty="0"/>
              <a:t>Merge</a:t>
            </a:r>
            <a:r>
              <a:rPr spc="-130" dirty="0"/>
              <a:t> </a:t>
            </a:r>
            <a:r>
              <a:rPr spc="-10" dirty="0"/>
              <a:t>Training</a:t>
            </a:r>
            <a:r>
              <a:rPr spc="-85" dirty="0"/>
              <a:t> </a:t>
            </a:r>
            <a:r>
              <a:rPr dirty="0"/>
              <a:t>+</a:t>
            </a:r>
            <a:r>
              <a:rPr spc="-125" dirty="0"/>
              <a:t> </a:t>
            </a:r>
            <a:r>
              <a:rPr spc="-10" dirty="0"/>
              <a:t>Tuning</a:t>
            </a:r>
            <a:r>
              <a:rPr spc="-85" dirty="0"/>
              <a:t> </a:t>
            </a:r>
            <a:r>
              <a:rPr dirty="0"/>
              <a:t>and</a:t>
            </a:r>
            <a:r>
              <a:rPr spc="-125" dirty="0"/>
              <a:t> </a:t>
            </a:r>
            <a:r>
              <a:rPr dirty="0"/>
              <a:t>Train</a:t>
            </a:r>
            <a:r>
              <a:rPr spc="-85" dirty="0"/>
              <a:t> </a:t>
            </a:r>
            <a:r>
              <a:rPr dirty="0"/>
              <a:t>your</a:t>
            </a:r>
            <a:r>
              <a:rPr spc="-85" dirty="0"/>
              <a:t> </a:t>
            </a:r>
            <a:r>
              <a:rPr dirty="0"/>
              <a:t>final</a:t>
            </a:r>
            <a:r>
              <a:rPr spc="-90" dirty="0"/>
              <a:t> </a:t>
            </a:r>
            <a:r>
              <a:rPr spc="-10" dirty="0"/>
              <a:t>model</a:t>
            </a:r>
          </a:p>
          <a:p>
            <a:pPr marL="408305" indent="-412115">
              <a:lnSpc>
                <a:spcPct val="100000"/>
              </a:lnSpc>
              <a:spcBef>
                <a:spcPts val="1430"/>
              </a:spcBef>
              <a:buChar char="●"/>
              <a:tabLst>
                <a:tab pos="408305" algn="l"/>
              </a:tabLst>
            </a:pPr>
            <a:r>
              <a:rPr dirty="0"/>
              <a:t>Run</a:t>
            </a:r>
            <a:r>
              <a:rPr spc="-85" dirty="0"/>
              <a:t> </a:t>
            </a:r>
            <a:r>
              <a:rPr dirty="0"/>
              <a:t>final</a:t>
            </a:r>
            <a:r>
              <a:rPr spc="-80" dirty="0"/>
              <a:t> </a:t>
            </a:r>
            <a:r>
              <a:rPr dirty="0"/>
              <a:t>model</a:t>
            </a:r>
            <a:r>
              <a:rPr spc="-80" dirty="0"/>
              <a:t> </a:t>
            </a:r>
            <a:r>
              <a:rPr dirty="0"/>
              <a:t>on</a:t>
            </a:r>
            <a:r>
              <a:rPr spc="-120" dirty="0"/>
              <a:t> </a:t>
            </a:r>
            <a:r>
              <a:rPr spc="-35" dirty="0"/>
              <a:t>Testing</a:t>
            </a:r>
            <a:r>
              <a:rPr spc="-80" dirty="0"/>
              <a:t> </a:t>
            </a:r>
            <a:r>
              <a:rPr dirty="0"/>
              <a:t>partition</a:t>
            </a:r>
            <a:r>
              <a:rPr spc="-80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spc="-10" dirty="0"/>
              <a:t>evaluate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084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How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Much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Training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Enough?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724" y="1133668"/>
            <a:ext cx="4046854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170180" indent="-41275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24815" algn="l"/>
              </a:tabLst>
            </a:pPr>
            <a:r>
              <a:rPr sz="2400" b="1" dirty="0">
                <a:latin typeface="Arial"/>
                <a:cs typeface="Arial"/>
              </a:rPr>
              <a:t>Over-fitting: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 MT"/>
                <a:cs typeface="Arial MT"/>
              </a:rPr>
              <a:t>Training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our </a:t>
            </a:r>
            <a:r>
              <a:rPr sz="2400" dirty="0">
                <a:latin typeface="Arial MT"/>
                <a:cs typeface="Arial MT"/>
              </a:rPr>
              <a:t>model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much!</a:t>
            </a:r>
            <a:endParaRPr sz="2400">
              <a:latin typeface="Arial MT"/>
              <a:cs typeface="Arial MT"/>
            </a:endParaRPr>
          </a:p>
          <a:p>
            <a:pPr marL="424815" marR="5080">
              <a:lnSpc>
                <a:spcPct val="114999"/>
              </a:lnSpc>
            </a:pPr>
            <a:r>
              <a:rPr sz="2400" dirty="0">
                <a:latin typeface="Arial MT"/>
                <a:cs typeface="Arial MT"/>
              </a:rPr>
              <a:t>We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making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training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well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it </a:t>
            </a:r>
            <a:r>
              <a:rPr sz="2400" dirty="0">
                <a:latin typeface="Arial MT"/>
                <a:cs typeface="Arial MT"/>
              </a:rPr>
              <a:t>does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generalize</a:t>
            </a:r>
            <a:r>
              <a:rPr sz="2400" i="1" spc="-8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well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to </a:t>
            </a:r>
            <a:r>
              <a:rPr sz="2400" dirty="0">
                <a:latin typeface="Arial MT"/>
                <a:cs typeface="Arial MT"/>
              </a:rPr>
              <a:t>new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(unseen)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points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5650" y="1071699"/>
            <a:ext cx="3601349" cy="303925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084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How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Much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Training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Enough?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299" y="1026118"/>
            <a:ext cx="453009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Under-fitting: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Our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is </a:t>
            </a:r>
            <a:r>
              <a:rPr sz="2400" dirty="0">
                <a:latin typeface="Arial MT"/>
                <a:cs typeface="Arial MT"/>
              </a:rPr>
              <a:t>missing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key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parameters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needed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data-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typically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this </a:t>
            </a:r>
            <a:r>
              <a:rPr sz="2400" dirty="0">
                <a:latin typeface="Arial MT"/>
                <a:cs typeface="Arial MT"/>
              </a:rPr>
              <a:t>means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perform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more </a:t>
            </a:r>
            <a:r>
              <a:rPr sz="2400" spc="-10" dirty="0">
                <a:latin typeface="Arial MT"/>
                <a:cs typeface="Arial MT"/>
              </a:rPr>
              <a:t>training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4800" y="1071699"/>
            <a:ext cx="3745799" cy="3134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000" y="1033544"/>
            <a:ext cx="8086725" cy="359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12750">
              <a:lnSpc>
                <a:spcPct val="114999"/>
              </a:lnSpc>
              <a:spcBef>
                <a:spcPts val="100"/>
              </a:spcBef>
              <a:buChar char="●"/>
              <a:tabLst>
                <a:tab pos="469900" algn="l"/>
              </a:tabLst>
            </a:pPr>
            <a:r>
              <a:rPr sz="2400" dirty="0">
                <a:latin typeface="Arial MT"/>
                <a:cs typeface="Arial MT"/>
              </a:rPr>
              <a:t>Back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goal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was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replicate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tedious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human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tasks </a:t>
            </a:r>
            <a:r>
              <a:rPr sz="2400" dirty="0">
                <a:latin typeface="Arial MT"/>
                <a:cs typeface="Arial MT"/>
              </a:rPr>
              <a:t>using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explicit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rules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(algorithms):</a:t>
            </a:r>
            <a:endParaRPr sz="2400" dirty="0">
              <a:latin typeface="Arial MT"/>
              <a:cs typeface="Arial MT"/>
            </a:endParaRPr>
          </a:p>
          <a:p>
            <a:pPr marL="2568575">
              <a:lnSpc>
                <a:spcPct val="100000"/>
              </a:lnSpc>
              <a:spcBef>
                <a:spcPts val="830"/>
              </a:spcBef>
            </a:pPr>
            <a:r>
              <a:rPr sz="2400" b="1" dirty="0">
                <a:latin typeface="Arial"/>
                <a:cs typeface="Arial"/>
              </a:rPr>
              <a:t>[Data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Rules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=&gt;</a:t>
            </a:r>
            <a:r>
              <a:rPr sz="2400" b="1" spc="-1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Answers],</a:t>
            </a:r>
            <a:endParaRPr sz="2400" dirty="0">
              <a:latin typeface="Arial"/>
              <a:cs typeface="Arial"/>
            </a:endParaRPr>
          </a:p>
          <a:p>
            <a:pPr marL="469900" marR="172720" indent="-412750">
              <a:lnSpc>
                <a:spcPct val="114999"/>
              </a:lnSpc>
              <a:spcBef>
                <a:spcPts val="400"/>
              </a:spcBef>
              <a:buChar char="●"/>
              <a:tabLst>
                <a:tab pos="469900" algn="l"/>
              </a:tabLst>
            </a:pPr>
            <a:r>
              <a:rPr sz="2400" spc="-25" dirty="0">
                <a:latin typeface="Arial MT"/>
                <a:cs typeface="Arial MT"/>
              </a:rPr>
              <a:t>ML’s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goal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have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learn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teach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itself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 MT"/>
                <a:cs typeface="Arial MT"/>
              </a:rPr>
              <a:t>an </a:t>
            </a:r>
            <a:r>
              <a:rPr sz="2400" dirty="0">
                <a:latin typeface="Arial MT"/>
                <a:cs typeface="Arial MT"/>
              </a:rPr>
              <a:t>algorithm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produces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useful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i="1" spc="-10" dirty="0">
                <a:latin typeface="Arial"/>
                <a:cs typeface="Arial"/>
              </a:rPr>
              <a:t>approximation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data:</a:t>
            </a:r>
            <a:endParaRPr sz="2400" dirty="0">
              <a:latin typeface="Arial MT"/>
              <a:cs typeface="Arial MT"/>
            </a:endParaRPr>
          </a:p>
          <a:p>
            <a:pPr marL="2611120">
              <a:lnSpc>
                <a:spcPct val="100000"/>
              </a:lnSpc>
              <a:spcBef>
                <a:spcPts val="835"/>
              </a:spcBef>
            </a:pPr>
            <a:r>
              <a:rPr sz="2400" b="1" dirty="0">
                <a:latin typeface="Arial"/>
                <a:cs typeface="Arial"/>
              </a:rPr>
              <a:t>[Data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1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Answers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=&gt;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Rules]</a:t>
            </a:r>
            <a:endParaRPr sz="2400" dirty="0">
              <a:latin typeface="Arial"/>
              <a:cs typeface="Arial"/>
            </a:endParaRPr>
          </a:p>
          <a:p>
            <a:pPr marL="12700" marR="24130">
              <a:lnSpc>
                <a:spcPct val="114999"/>
              </a:lnSpc>
              <a:spcBef>
                <a:spcPts val="400"/>
              </a:spcBef>
            </a:pPr>
            <a:r>
              <a:rPr sz="2400" dirty="0">
                <a:latin typeface="Arial MT"/>
                <a:cs typeface="Arial MT"/>
              </a:rPr>
              <a:t>Buzzwords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like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“Deep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Learning,”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“Decision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Trees,”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”Support </a:t>
            </a:r>
            <a:r>
              <a:rPr sz="2400" dirty="0">
                <a:latin typeface="Arial MT"/>
                <a:cs typeface="Arial MT"/>
              </a:rPr>
              <a:t>Vector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Machines,”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etc.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subfields</a:t>
            </a:r>
            <a:r>
              <a:rPr sz="2400" i="1" spc="-7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ML.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702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What</a:t>
            </a:r>
            <a:r>
              <a:rPr sz="3600" spc="-25" dirty="0"/>
              <a:t> </a:t>
            </a:r>
            <a:r>
              <a:rPr sz="3600" dirty="0"/>
              <a:t>is</a:t>
            </a:r>
            <a:r>
              <a:rPr sz="3600" spc="-20" dirty="0"/>
              <a:t> </a:t>
            </a:r>
            <a:r>
              <a:rPr sz="3600" dirty="0"/>
              <a:t>Machine</a:t>
            </a:r>
            <a:r>
              <a:rPr sz="3600" spc="-20" dirty="0"/>
              <a:t> </a:t>
            </a:r>
            <a:r>
              <a:rPr sz="3600" spc="-10" dirty="0"/>
              <a:t>Learning?</a:t>
            </a: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084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How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Much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Training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Enough?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299" y="1042883"/>
            <a:ext cx="4483735" cy="299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Generalization: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How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our</a:t>
            </a:r>
            <a:r>
              <a:rPr sz="1800" spc="-10" dirty="0">
                <a:latin typeface="Arial MT"/>
                <a:cs typeface="Arial MT"/>
              </a:rPr>
              <a:t> model </a:t>
            </a:r>
            <a:r>
              <a:rPr sz="1800" dirty="0">
                <a:latin typeface="Arial MT"/>
                <a:cs typeface="Arial MT"/>
              </a:rPr>
              <a:t>perform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new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(unseen)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data?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Often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more </a:t>
            </a:r>
            <a:r>
              <a:rPr sz="1800" dirty="0">
                <a:latin typeface="Arial MT"/>
                <a:cs typeface="Arial MT"/>
              </a:rPr>
              <a:t>training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helps!</a:t>
            </a:r>
            <a:endParaRPr sz="1800">
              <a:latin typeface="Arial MT"/>
              <a:cs typeface="Arial MT"/>
            </a:endParaRPr>
          </a:p>
          <a:p>
            <a:pPr marL="12700" marR="120650">
              <a:lnSpc>
                <a:spcPct val="114999"/>
              </a:lnSpc>
              <a:spcBef>
                <a:spcPts val="1000"/>
              </a:spcBef>
            </a:pPr>
            <a:r>
              <a:rPr sz="1800" b="1" dirty="0">
                <a:latin typeface="Arial"/>
                <a:cs typeface="Arial"/>
              </a:rPr>
              <a:t>Regularization:</a:t>
            </a:r>
            <a:r>
              <a:rPr sz="1800" b="1" spc="-13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Adding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information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a </a:t>
            </a:r>
            <a:r>
              <a:rPr sz="1800" dirty="0">
                <a:latin typeface="Arial MT"/>
                <a:cs typeface="Arial MT"/>
              </a:rPr>
              <a:t>penalty)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score/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loss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make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a </a:t>
            </a:r>
            <a:r>
              <a:rPr sz="1800" dirty="0">
                <a:latin typeface="Arial MT"/>
                <a:cs typeface="Arial MT"/>
              </a:rPr>
              <a:t>model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perform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better.</a:t>
            </a:r>
            <a:endParaRPr sz="1800">
              <a:latin typeface="Arial MT"/>
              <a:cs typeface="Arial MT"/>
            </a:endParaRPr>
          </a:p>
          <a:p>
            <a:pPr marL="12700" marR="349250" algn="just">
              <a:lnSpc>
                <a:spcPct val="114999"/>
              </a:lnSpc>
            </a:pP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example,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allow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few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misses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in </a:t>
            </a:r>
            <a:r>
              <a:rPr sz="1800" dirty="0">
                <a:latin typeface="Arial MT"/>
                <a:cs typeface="Arial MT"/>
              </a:rPr>
              <a:t>training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might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actually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generalize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testing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set!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4550" y="772025"/>
            <a:ext cx="3946724" cy="329717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14" y="194847"/>
            <a:ext cx="6275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Evaluating</a:t>
            </a:r>
            <a:r>
              <a:rPr sz="3600" spc="-40" dirty="0"/>
              <a:t> </a:t>
            </a:r>
            <a:r>
              <a:rPr sz="3600" dirty="0"/>
              <a:t>Model</a:t>
            </a:r>
            <a:r>
              <a:rPr sz="3600" spc="-35" dirty="0"/>
              <a:t> </a:t>
            </a:r>
            <a:r>
              <a:rPr sz="3600" spc="-10" dirty="0"/>
              <a:t>Performance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4725" y="867093"/>
            <a:ext cx="8455025" cy="327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Choosing</a:t>
            </a:r>
            <a:r>
              <a:rPr sz="2400" b="1" i="1" spc="-5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the</a:t>
            </a:r>
            <a:r>
              <a:rPr sz="2400" b="1" i="1" spc="-5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Right</a:t>
            </a:r>
            <a:r>
              <a:rPr sz="2400" b="1" i="1" spc="-5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Error</a:t>
            </a:r>
            <a:r>
              <a:rPr sz="2400" b="1" i="1" spc="-5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Measurement</a:t>
            </a:r>
            <a:r>
              <a:rPr sz="2400" b="1" i="1" spc="-5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is</a:t>
            </a:r>
            <a:r>
              <a:rPr sz="2400" b="1" i="1" spc="-5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key</a:t>
            </a:r>
            <a:r>
              <a:rPr sz="2400" b="1" i="1" spc="-5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for</a:t>
            </a:r>
            <a:r>
              <a:rPr sz="2400" b="1" i="1" spc="-55" dirty="0">
                <a:latin typeface="Arial"/>
                <a:cs typeface="Arial"/>
              </a:rPr>
              <a:t> </a:t>
            </a:r>
            <a:r>
              <a:rPr sz="2400" b="1" i="1" spc="-10" dirty="0">
                <a:latin typeface="Arial"/>
                <a:cs typeface="Arial"/>
              </a:rPr>
              <a:t>machine </a:t>
            </a:r>
            <a:r>
              <a:rPr sz="2400" b="1" i="1" dirty="0">
                <a:latin typeface="Arial"/>
                <a:cs typeface="Arial"/>
              </a:rPr>
              <a:t>learning</a:t>
            </a:r>
            <a:r>
              <a:rPr sz="2400" b="1" i="1" spc="-40" dirty="0">
                <a:latin typeface="Arial"/>
                <a:cs typeface="Arial"/>
              </a:rPr>
              <a:t> </a:t>
            </a:r>
            <a:r>
              <a:rPr sz="2400" b="1" i="1" spc="-10" dirty="0">
                <a:latin typeface="Arial"/>
                <a:cs typeface="Arial"/>
              </a:rPr>
              <a:t>problems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2400" dirty="0">
              <a:latin typeface="Arial"/>
              <a:cs typeface="Arial"/>
            </a:endParaRPr>
          </a:p>
          <a:p>
            <a:pPr marL="12700" marR="176530">
              <a:lnSpc>
                <a:spcPct val="114999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algorithms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produce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real-</a:t>
            </a:r>
            <a:r>
              <a:rPr sz="1800" b="1" i="1" dirty="0">
                <a:latin typeface="Arial"/>
                <a:cs typeface="Arial"/>
              </a:rPr>
              <a:t>valued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numerical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predictions</a:t>
            </a:r>
            <a:r>
              <a:rPr sz="1800" b="1" i="1" spc="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calculate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difference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between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predictions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actual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answers.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example,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sum</a:t>
            </a:r>
            <a:r>
              <a:rPr sz="1800" spc="-25" dirty="0">
                <a:latin typeface="Arial MT"/>
                <a:cs typeface="Arial MT"/>
              </a:rPr>
              <a:t> of </a:t>
            </a:r>
            <a:r>
              <a:rPr sz="1800" spc="-10" dirty="0">
                <a:latin typeface="Arial MT"/>
                <a:cs typeface="Arial MT"/>
              </a:rPr>
              <a:t>squares:</a:t>
            </a:r>
            <a:endParaRPr sz="1800" dirty="0">
              <a:latin typeface="Arial MT"/>
              <a:cs typeface="Arial MT"/>
            </a:endParaRPr>
          </a:p>
          <a:p>
            <a:pPr marL="12700" marR="460375" algn="just">
              <a:lnSpc>
                <a:spcPct val="114999"/>
              </a:lnSpc>
              <a:spcBef>
                <a:spcPts val="300"/>
              </a:spcBef>
            </a:pPr>
            <a:r>
              <a:rPr sz="1800" dirty="0">
                <a:latin typeface="Arial MT"/>
                <a:cs typeface="Arial MT"/>
              </a:rPr>
              <a:t>Common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performance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metrics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b="1" i="1" dirty="0">
                <a:latin typeface="Arial"/>
                <a:cs typeface="Arial"/>
              </a:rPr>
              <a:t>binary</a:t>
            </a:r>
            <a:r>
              <a:rPr sz="1800" b="1" i="1" spc="-4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predictions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(TRUE/FALSE,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0/1,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A/B, </a:t>
            </a:r>
            <a:r>
              <a:rPr sz="1800" dirty="0">
                <a:latin typeface="Arial MT"/>
                <a:cs typeface="Arial MT"/>
              </a:rPr>
              <a:t>etc.)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true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positives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</a:t>
            </a:r>
            <a:r>
              <a:rPr sz="1800" b="1" dirty="0">
                <a:latin typeface="Arial"/>
                <a:cs typeface="Arial"/>
              </a:rPr>
              <a:t>TP</a:t>
            </a:r>
            <a:r>
              <a:rPr sz="1800" dirty="0">
                <a:latin typeface="Arial MT"/>
                <a:cs typeface="Arial MT"/>
              </a:rPr>
              <a:t>),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true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negatives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</a:t>
            </a:r>
            <a:r>
              <a:rPr sz="1800" b="1" dirty="0">
                <a:latin typeface="Arial"/>
                <a:cs typeface="Arial"/>
              </a:rPr>
              <a:t>TN</a:t>
            </a:r>
            <a:r>
              <a:rPr sz="1800" dirty="0">
                <a:latin typeface="Arial MT"/>
                <a:cs typeface="Arial MT"/>
              </a:rPr>
              <a:t>),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false </a:t>
            </a:r>
            <a:r>
              <a:rPr sz="1800" dirty="0">
                <a:latin typeface="Arial MT"/>
                <a:cs typeface="Arial MT"/>
              </a:rPr>
              <a:t>positives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</a:t>
            </a:r>
            <a:r>
              <a:rPr sz="1800" b="1" dirty="0">
                <a:latin typeface="Arial"/>
                <a:cs typeface="Arial"/>
              </a:rPr>
              <a:t>FP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false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negatives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</a:t>
            </a:r>
            <a:r>
              <a:rPr sz="1800" b="1" spc="-10" dirty="0">
                <a:latin typeface="Arial"/>
                <a:cs typeface="Arial"/>
              </a:rPr>
              <a:t>FN</a:t>
            </a:r>
            <a:r>
              <a:rPr sz="1800" spc="-10" dirty="0">
                <a:latin typeface="Arial MT"/>
                <a:cs typeface="Arial MT"/>
              </a:rPr>
              <a:t>):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876550"/>
            <a:ext cx="1533524" cy="39052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14" y="194847"/>
            <a:ext cx="6275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 MT"/>
                <a:cs typeface="Arial MT"/>
              </a:rPr>
              <a:t>Evaluating</a:t>
            </a:r>
            <a:r>
              <a:rPr sz="3600" spc="-4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Model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Performance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250" y="974401"/>
            <a:ext cx="6121374" cy="33300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04700" y="1127783"/>
            <a:ext cx="106235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20" dirty="0">
                <a:latin typeface="Arial MT"/>
                <a:cs typeface="Arial MT"/>
              </a:rPr>
              <a:t>WEKA </a:t>
            </a:r>
            <a:r>
              <a:rPr sz="1800" spc="-25" dirty="0">
                <a:latin typeface="Arial MT"/>
                <a:cs typeface="Arial MT"/>
              </a:rPr>
              <a:t>RESULTS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762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Evaluating</a:t>
            </a:r>
            <a:r>
              <a:rPr sz="3600" spc="-40" dirty="0"/>
              <a:t> </a:t>
            </a:r>
            <a:r>
              <a:rPr sz="3600" dirty="0"/>
              <a:t>Model</a:t>
            </a:r>
            <a:r>
              <a:rPr sz="3600" spc="-35" dirty="0"/>
              <a:t> </a:t>
            </a:r>
            <a:r>
              <a:rPr sz="3600" spc="-10" dirty="0"/>
              <a:t>Performance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29224" y="1287718"/>
            <a:ext cx="8053705" cy="21285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530"/>
              </a:spcBef>
              <a:buChar char="●"/>
              <a:tabLst>
                <a:tab pos="424815" algn="l"/>
              </a:tabLst>
            </a:pPr>
            <a:r>
              <a:rPr sz="2400" spc="-50" dirty="0">
                <a:latin typeface="Arial MT"/>
                <a:cs typeface="Arial MT"/>
              </a:rPr>
              <a:t>You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asked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build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classifier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leukemia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430"/>
              </a:spcBef>
              <a:buChar char="●"/>
              <a:tabLst>
                <a:tab pos="424815" algn="l"/>
              </a:tabLst>
            </a:pPr>
            <a:r>
              <a:rPr sz="2400" spc="-10" dirty="0">
                <a:latin typeface="Arial MT"/>
                <a:cs typeface="Arial MT"/>
              </a:rPr>
              <a:t>Training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data: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1%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patients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leukemia,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99%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healthy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434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Measure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accuracy: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total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%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predictions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correct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43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Build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simple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always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predicts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“healthy”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434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Accuracy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will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99%…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762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Evaluation</a:t>
            </a:r>
            <a:r>
              <a:rPr sz="3600" spc="-50" dirty="0"/>
              <a:t> </a:t>
            </a:r>
            <a:r>
              <a:rPr sz="3600" spc="-10" dirty="0"/>
              <a:t>Metrics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625" y="1790700"/>
            <a:ext cx="7629524" cy="184784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1195" algn="l"/>
              </a:tabLst>
            </a:pPr>
            <a:r>
              <a:rPr sz="3600" dirty="0"/>
              <a:t>Classification</a:t>
            </a:r>
            <a:r>
              <a:rPr sz="3600" spc="-80" dirty="0"/>
              <a:t> </a:t>
            </a:r>
            <a:r>
              <a:rPr sz="3600" spc="-50" dirty="0"/>
              <a:t>:</a:t>
            </a:r>
            <a:r>
              <a:rPr sz="3600" dirty="0"/>
              <a:t>	Error</a:t>
            </a:r>
            <a:r>
              <a:rPr sz="3600" spc="-5" dirty="0"/>
              <a:t> </a:t>
            </a:r>
            <a:r>
              <a:rPr sz="3600" spc="-10" dirty="0"/>
              <a:t>Metrics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4725" y="921958"/>
            <a:ext cx="2512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Confusion</a:t>
            </a:r>
            <a:r>
              <a:rPr sz="2400" b="1" i="1" spc="-45" dirty="0">
                <a:latin typeface="Arial"/>
                <a:cs typeface="Arial"/>
              </a:rPr>
              <a:t> </a:t>
            </a:r>
            <a:r>
              <a:rPr sz="2400" b="1" i="1" spc="-10" dirty="0">
                <a:latin typeface="Arial"/>
                <a:cs typeface="Arial"/>
              </a:rPr>
              <a:t>Matrix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6024" y="1683768"/>
            <a:ext cx="5373712" cy="24871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1195" algn="l"/>
              </a:tabLst>
            </a:pPr>
            <a:r>
              <a:rPr sz="3600" dirty="0"/>
              <a:t>Classification</a:t>
            </a:r>
            <a:r>
              <a:rPr sz="3600" spc="-80" dirty="0"/>
              <a:t> </a:t>
            </a:r>
            <a:r>
              <a:rPr sz="3600" spc="-50" dirty="0"/>
              <a:t>:</a:t>
            </a:r>
            <a:r>
              <a:rPr sz="3600" dirty="0"/>
              <a:t>	Error</a:t>
            </a:r>
            <a:r>
              <a:rPr sz="3600" spc="-5" dirty="0"/>
              <a:t> </a:t>
            </a:r>
            <a:r>
              <a:rPr sz="3600" spc="-10" dirty="0"/>
              <a:t>Metrics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4725" y="921958"/>
            <a:ext cx="4578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Accuracy</a:t>
            </a:r>
            <a:r>
              <a:rPr sz="2400" b="1" i="1" spc="-7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:</a:t>
            </a:r>
            <a:r>
              <a:rPr sz="2400" b="1" i="1" spc="-7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Predicting</a:t>
            </a:r>
            <a:r>
              <a:rPr sz="2400" b="1" i="1" spc="-70" dirty="0">
                <a:latin typeface="Arial"/>
                <a:cs typeface="Arial"/>
              </a:rPr>
              <a:t> </a:t>
            </a:r>
            <a:r>
              <a:rPr sz="2400" b="1" i="1" spc="-10" dirty="0">
                <a:latin typeface="Arial"/>
                <a:cs typeface="Arial"/>
              </a:rPr>
              <a:t>Correctly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7885" y="2324649"/>
            <a:ext cx="3489612" cy="2461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5862" y="1427575"/>
            <a:ext cx="43433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1195" algn="l"/>
              </a:tabLst>
            </a:pPr>
            <a:r>
              <a:rPr sz="3600" dirty="0"/>
              <a:t>Classification</a:t>
            </a:r>
            <a:r>
              <a:rPr sz="3600" spc="-80" dirty="0"/>
              <a:t> </a:t>
            </a:r>
            <a:r>
              <a:rPr sz="3600" spc="-50" dirty="0"/>
              <a:t>:</a:t>
            </a:r>
            <a:r>
              <a:rPr sz="3600" dirty="0"/>
              <a:t>	Error</a:t>
            </a:r>
            <a:r>
              <a:rPr sz="3600" spc="-5" dirty="0"/>
              <a:t> </a:t>
            </a:r>
            <a:r>
              <a:rPr sz="3600" spc="-10" dirty="0"/>
              <a:t>Metrics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4725" y="867093"/>
            <a:ext cx="762952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2872740" algn="l"/>
              </a:tabLst>
            </a:pPr>
            <a:r>
              <a:rPr sz="2400" b="1" i="1" dirty="0">
                <a:latin typeface="Arial"/>
                <a:cs typeface="Arial"/>
              </a:rPr>
              <a:t>Recall</a:t>
            </a:r>
            <a:r>
              <a:rPr sz="2400" b="1" i="1" spc="-105" dirty="0">
                <a:latin typeface="Arial"/>
                <a:cs typeface="Arial"/>
              </a:rPr>
              <a:t> </a:t>
            </a:r>
            <a:r>
              <a:rPr sz="2400" b="1" i="1" spc="-10" dirty="0">
                <a:latin typeface="Arial"/>
                <a:cs typeface="Arial"/>
              </a:rPr>
              <a:t>/Sensitivity:</a:t>
            </a:r>
            <a:r>
              <a:rPr sz="2400" b="1" i="1" dirty="0">
                <a:latin typeface="Arial"/>
                <a:cs typeface="Arial"/>
              </a:rPr>
              <a:t>	Identifying</a:t>
            </a:r>
            <a:r>
              <a:rPr sz="2400" b="1" i="1" spc="-12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All</a:t>
            </a:r>
            <a:r>
              <a:rPr sz="2400" b="1" i="1" spc="-4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Positive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00" b="1" i="1" spc="-10" dirty="0">
                <a:latin typeface="Arial"/>
                <a:cs typeface="Arial"/>
              </a:rPr>
              <a:t>Instances </a:t>
            </a:r>
            <a:r>
              <a:rPr sz="2400" b="1" i="1" dirty="0">
                <a:latin typeface="Arial"/>
                <a:cs typeface="Arial"/>
              </a:rPr>
              <a:t>What</a:t>
            </a:r>
            <a:r>
              <a:rPr sz="2400" b="1" i="1" spc="-4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proportion</a:t>
            </a:r>
            <a:r>
              <a:rPr sz="2400" b="1" i="1" spc="-4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of</a:t>
            </a:r>
            <a:r>
              <a:rPr sz="2400" b="1" i="1" spc="-4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actual</a:t>
            </a:r>
            <a:r>
              <a:rPr sz="2400" b="1" i="1" spc="-4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positives</a:t>
            </a:r>
            <a:r>
              <a:rPr sz="2400" b="1" i="1" spc="-4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was</a:t>
            </a:r>
            <a:r>
              <a:rPr sz="2400" b="1" i="1" spc="-40" dirty="0">
                <a:latin typeface="Arial"/>
                <a:cs typeface="Arial"/>
              </a:rPr>
              <a:t> </a:t>
            </a:r>
            <a:r>
              <a:rPr sz="2400" b="1" i="1" spc="-10" dirty="0">
                <a:latin typeface="Arial"/>
                <a:cs typeface="Arial"/>
              </a:rPr>
              <a:t>identified correctly?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6150" y="2048124"/>
            <a:ext cx="5098201" cy="28333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14" y="194847"/>
            <a:ext cx="5840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1195" algn="l"/>
              </a:tabLst>
            </a:pPr>
            <a:r>
              <a:rPr sz="3600" dirty="0"/>
              <a:t>Classification</a:t>
            </a:r>
            <a:r>
              <a:rPr sz="3600" spc="-80" dirty="0"/>
              <a:t> </a:t>
            </a:r>
            <a:r>
              <a:rPr sz="3600" spc="-50" dirty="0"/>
              <a:t>:</a:t>
            </a:r>
            <a:r>
              <a:rPr sz="3600" dirty="0"/>
              <a:t>	Error</a:t>
            </a:r>
            <a:r>
              <a:rPr sz="3600" spc="-5" dirty="0"/>
              <a:t> </a:t>
            </a:r>
            <a:r>
              <a:rPr sz="3600" spc="-10" dirty="0"/>
              <a:t>Metrics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4725" y="867093"/>
            <a:ext cx="5379085" cy="13315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b="1" i="1" spc="-10" dirty="0">
                <a:latin typeface="Arial"/>
                <a:cs typeface="Arial"/>
              </a:rPr>
              <a:t>Others:</a:t>
            </a:r>
            <a:endParaRPr sz="2400">
              <a:latin typeface="Arial"/>
              <a:cs typeface="Arial"/>
            </a:endParaRPr>
          </a:p>
          <a:p>
            <a:pPr marL="469265" indent="-412115">
              <a:lnSpc>
                <a:spcPct val="100000"/>
              </a:lnSpc>
              <a:spcBef>
                <a:spcPts val="434"/>
              </a:spcBef>
              <a:buChar char="●"/>
              <a:tabLst>
                <a:tab pos="469265" algn="l"/>
              </a:tabLst>
            </a:pPr>
            <a:r>
              <a:rPr sz="2400" i="1" spc="-10" dirty="0">
                <a:latin typeface="Arial"/>
                <a:cs typeface="Arial"/>
              </a:rPr>
              <a:t>Classification</a:t>
            </a:r>
            <a:r>
              <a:rPr sz="2400" i="1" spc="-7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Report</a:t>
            </a:r>
            <a:endParaRPr sz="2400">
              <a:latin typeface="Arial"/>
              <a:cs typeface="Arial"/>
            </a:endParaRPr>
          </a:p>
          <a:p>
            <a:pPr marL="469265" indent="-412115">
              <a:lnSpc>
                <a:spcPct val="100000"/>
              </a:lnSpc>
              <a:spcBef>
                <a:spcPts val="420"/>
              </a:spcBef>
              <a:buSzPct val="88888"/>
              <a:buFont typeface="Arial"/>
              <a:buChar char="●"/>
              <a:tabLst>
                <a:tab pos="469265" algn="l"/>
              </a:tabLst>
            </a:pPr>
            <a:r>
              <a:rPr sz="2700" dirty="0">
                <a:latin typeface="Arial MT"/>
                <a:cs typeface="Arial MT"/>
              </a:rPr>
              <a:t>Receiver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Operator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Curve</a:t>
            </a:r>
            <a:r>
              <a:rPr sz="2700" spc="-10" dirty="0">
                <a:latin typeface="Arial MT"/>
                <a:cs typeface="Arial MT"/>
              </a:rPr>
              <a:t> (ROC)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14" y="194847"/>
            <a:ext cx="6978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KNeighborsClassifier</a:t>
            </a:r>
            <a:r>
              <a:rPr sz="3600" spc="-10" dirty="0"/>
              <a:t> </a:t>
            </a:r>
            <a:r>
              <a:rPr sz="3600" dirty="0"/>
              <a:t>:</a:t>
            </a:r>
            <a:r>
              <a:rPr sz="3600" spc="-80" dirty="0"/>
              <a:t> </a:t>
            </a:r>
            <a:r>
              <a:rPr sz="3600" dirty="0"/>
              <a:t>The</a:t>
            </a:r>
            <a:r>
              <a:rPr sz="3600" spc="-5" dirty="0"/>
              <a:t> </a:t>
            </a:r>
            <a:r>
              <a:rPr sz="3600" spc="-10" dirty="0"/>
              <a:t>Syntax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2925" y="867094"/>
            <a:ext cx="8609330" cy="2969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latin typeface="Arial MT"/>
                <a:cs typeface="Arial MT"/>
              </a:rPr>
              <a:t>Import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containing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classification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method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2400" i="1" dirty="0">
                <a:solidFill>
                  <a:srgbClr val="0125FF"/>
                </a:solidFill>
                <a:latin typeface="Arial"/>
                <a:cs typeface="Arial"/>
              </a:rPr>
              <a:t>from</a:t>
            </a:r>
            <a:r>
              <a:rPr sz="2400" i="1" spc="-45" dirty="0">
                <a:solidFill>
                  <a:srgbClr val="0125FF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0125FF"/>
                </a:solidFill>
                <a:latin typeface="Arial"/>
                <a:cs typeface="Arial"/>
              </a:rPr>
              <a:t>sklearn.neighbors</a:t>
            </a:r>
            <a:r>
              <a:rPr sz="2400" i="1" spc="-40" dirty="0">
                <a:solidFill>
                  <a:srgbClr val="0125F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125FF"/>
                </a:solidFill>
                <a:latin typeface="Arial"/>
                <a:cs typeface="Arial"/>
              </a:rPr>
              <a:t>import</a:t>
            </a:r>
            <a:r>
              <a:rPr sz="2400" i="1" spc="-45" dirty="0">
                <a:solidFill>
                  <a:srgbClr val="0125FF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0125FF"/>
                </a:solidFill>
                <a:latin typeface="Arial"/>
                <a:cs typeface="Arial"/>
              </a:rPr>
              <a:t>KNeighborsClassifier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Arial MT"/>
                <a:cs typeface="Arial MT"/>
              </a:rPr>
              <a:t>Create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instance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class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2400" i="1" dirty="0">
                <a:solidFill>
                  <a:srgbClr val="0125FF"/>
                </a:solidFill>
                <a:latin typeface="Arial"/>
                <a:cs typeface="Arial"/>
              </a:rPr>
              <a:t>KNN=</a:t>
            </a:r>
            <a:r>
              <a:rPr sz="2400" i="1" spc="-85" dirty="0">
                <a:solidFill>
                  <a:srgbClr val="0125FF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0125FF"/>
                </a:solidFill>
                <a:latin typeface="Arial"/>
                <a:cs typeface="Arial"/>
              </a:rPr>
              <a:t>KNeighborsClassifier(n_neighbors=3)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Arial MT"/>
                <a:cs typeface="Arial MT"/>
              </a:rPr>
              <a:t>Fit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instance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predict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expected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value</a:t>
            </a:r>
            <a:endParaRPr sz="2400">
              <a:latin typeface="Arial MT"/>
              <a:cs typeface="Arial MT"/>
            </a:endParaRPr>
          </a:p>
          <a:p>
            <a:pPr marL="469900" marR="3738245">
              <a:lnSpc>
                <a:spcPct val="114999"/>
              </a:lnSpc>
            </a:pPr>
            <a:r>
              <a:rPr sz="2400" i="1" dirty="0">
                <a:solidFill>
                  <a:srgbClr val="0125FF"/>
                </a:solidFill>
                <a:latin typeface="Arial"/>
                <a:cs typeface="Arial"/>
              </a:rPr>
              <a:t>KNN=</a:t>
            </a:r>
            <a:r>
              <a:rPr sz="2400" i="1" spc="-80" dirty="0">
                <a:solidFill>
                  <a:srgbClr val="0125F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125FF"/>
                </a:solidFill>
                <a:latin typeface="Arial"/>
                <a:cs typeface="Arial"/>
              </a:rPr>
              <a:t>KNN.fit(X_data,</a:t>
            </a:r>
            <a:r>
              <a:rPr sz="2400" i="1" spc="-80" dirty="0">
                <a:solidFill>
                  <a:srgbClr val="0125FF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0125FF"/>
                </a:solidFill>
                <a:latin typeface="Arial"/>
                <a:cs typeface="Arial"/>
              </a:rPr>
              <a:t>y_data) </a:t>
            </a:r>
            <a:r>
              <a:rPr sz="2400" i="1" dirty="0">
                <a:solidFill>
                  <a:srgbClr val="0125FF"/>
                </a:solidFill>
                <a:latin typeface="Arial"/>
                <a:cs typeface="Arial"/>
              </a:rPr>
              <a:t>y_predict</a:t>
            </a:r>
            <a:r>
              <a:rPr sz="2400" i="1" spc="-75" dirty="0">
                <a:solidFill>
                  <a:srgbClr val="0125F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125FF"/>
                </a:solidFill>
                <a:latin typeface="Arial"/>
                <a:cs typeface="Arial"/>
              </a:rPr>
              <a:t>=</a:t>
            </a:r>
            <a:r>
              <a:rPr sz="2400" i="1" spc="-75" dirty="0">
                <a:solidFill>
                  <a:srgbClr val="0125FF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0125FF"/>
                </a:solidFill>
                <a:latin typeface="Arial"/>
                <a:cs typeface="Arial"/>
              </a:rPr>
              <a:t>KNN.predict(X_data)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861F46-2E5E-F38C-0363-1B3E7E03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295275"/>
            <a:ext cx="87344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791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14" y="194847"/>
            <a:ext cx="6697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Logistic</a:t>
            </a:r>
            <a:r>
              <a:rPr sz="3600" spc="-20" dirty="0"/>
              <a:t> </a:t>
            </a:r>
            <a:r>
              <a:rPr sz="3600" dirty="0"/>
              <a:t>Regression</a:t>
            </a:r>
            <a:r>
              <a:rPr sz="3600" spc="-20" dirty="0"/>
              <a:t> </a:t>
            </a:r>
            <a:r>
              <a:rPr sz="3600" dirty="0"/>
              <a:t>:</a:t>
            </a:r>
            <a:r>
              <a:rPr sz="3600" spc="-90" dirty="0"/>
              <a:t> </a:t>
            </a:r>
            <a:r>
              <a:rPr sz="3600" dirty="0"/>
              <a:t>The</a:t>
            </a:r>
            <a:r>
              <a:rPr sz="3600" spc="-15" dirty="0"/>
              <a:t> </a:t>
            </a:r>
            <a:r>
              <a:rPr sz="3600" spc="-10" dirty="0"/>
              <a:t>Syntax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2925" y="867094"/>
            <a:ext cx="8609330" cy="38112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latin typeface="Arial MT"/>
                <a:cs typeface="Arial MT"/>
              </a:rPr>
              <a:t>Import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containing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regression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method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from</a:t>
            </a:r>
            <a:r>
              <a:rPr sz="2400" b="1" i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sklearn.linear_model</a:t>
            </a:r>
            <a:r>
              <a:rPr sz="2400" b="1" i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import</a:t>
            </a:r>
            <a:r>
              <a:rPr sz="2400" b="1" i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LogisticRegression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Create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instance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class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LR=</a:t>
            </a:r>
            <a:r>
              <a:rPr sz="2400" b="1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LogisticRegression(random_state=0)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Fit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instance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predict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expected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value</a:t>
            </a:r>
            <a:endParaRPr sz="2400">
              <a:latin typeface="Arial MT"/>
              <a:cs typeface="Arial MT"/>
            </a:endParaRPr>
          </a:p>
          <a:p>
            <a:pPr marL="469900" marR="3891915">
              <a:lnSpc>
                <a:spcPct val="114999"/>
              </a:lnSpc>
            </a:pP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LR=</a:t>
            </a:r>
            <a:r>
              <a:rPr sz="2400" b="1" i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LR.fit(X_train,</a:t>
            </a:r>
            <a:r>
              <a:rPr sz="2400" b="1" i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y_train) y_predict=</a:t>
            </a:r>
            <a:r>
              <a:rPr sz="2400" b="1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LR.predict(X_test)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1794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How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Use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WEKA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900" y="4401506"/>
            <a:ext cx="49688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i="1" dirty="0">
                <a:latin typeface="Arial"/>
                <a:cs typeface="Arial"/>
              </a:rPr>
              <a:t>The</a:t>
            </a:r>
            <a:r>
              <a:rPr sz="2100" i="1" spc="-25" dirty="0">
                <a:latin typeface="Arial"/>
                <a:cs typeface="Arial"/>
              </a:rPr>
              <a:t> </a:t>
            </a:r>
            <a:r>
              <a:rPr sz="2100" i="1" dirty="0">
                <a:latin typeface="Arial"/>
                <a:cs typeface="Arial"/>
              </a:rPr>
              <a:t>Weka</a:t>
            </a:r>
            <a:r>
              <a:rPr sz="2100" i="1" spc="-20" dirty="0">
                <a:latin typeface="Arial"/>
                <a:cs typeface="Arial"/>
              </a:rPr>
              <a:t> </a:t>
            </a:r>
            <a:r>
              <a:rPr sz="2100" i="1" dirty="0">
                <a:latin typeface="Arial"/>
                <a:cs typeface="Arial"/>
              </a:rPr>
              <a:t>is</a:t>
            </a:r>
            <a:r>
              <a:rPr sz="2100" i="1" spc="-25" dirty="0">
                <a:latin typeface="Arial"/>
                <a:cs typeface="Arial"/>
              </a:rPr>
              <a:t> </a:t>
            </a:r>
            <a:r>
              <a:rPr sz="2100" i="1" dirty="0">
                <a:latin typeface="Arial"/>
                <a:cs typeface="Arial"/>
              </a:rPr>
              <a:t>a</a:t>
            </a:r>
            <a:r>
              <a:rPr sz="2100" i="1" spc="-20" dirty="0">
                <a:latin typeface="Arial"/>
                <a:cs typeface="Arial"/>
              </a:rPr>
              <a:t> </a:t>
            </a:r>
            <a:r>
              <a:rPr sz="2100" i="1" dirty="0">
                <a:latin typeface="Arial"/>
                <a:cs typeface="Arial"/>
              </a:rPr>
              <a:t>bird</a:t>
            </a:r>
            <a:r>
              <a:rPr sz="2100" i="1" spc="-20" dirty="0">
                <a:latin typeface="Arial"/>
                <a:cs typeface="Arial"/>
              </a:rPr>
              <a:t> </a:t>
            </a:r>
            <a:r>
              <a:rPr sz="2100" i="1" dirty="0">
                <a:latin typeface="Arial"/>
                <a:cs typeface="Arial"/>
              </a:rPr>
              <a:t>native</a:t>
            </a:r>
            <a:r>
              <a:rPr sz="2100" i="1" spc="-25" dirty="0">
                <a:latin typeface="Arial"/>
                <a:cs typeface="Arial"/>
              </a:rPr>
              <a:t> </a:t>
            </a:r>
            <a:r>
              <a:rPr sz="2100" i="1" dirty="0">
                <a:latin typeface="Arial"/>
                <a:cs typeface="Arial"/>
              </a:rPr>
              <a:t>to</a:t>
            </a:r>
            <a:r>
              <a:rPr sz="2100" i="1" spc="-20" dirty="0">
                <a:latin typeface="Arial"/>
                <a:cs typeface="Arial"/>
              </a:rPr>
              <a:t> </a:t>
            </a:r>
            <a:r>
              <a:rPr sz="2100" i="1" dirty="0">
                <a:latin typeface="Arial"/>
                <a:cs typeface="Arial"/>
              </a:rPr>
              <a:t>New</a:t>
            </a:r>
            <a:r>
              <a:rPr sz="2100" i="1" spc="-20" dirty="0">
                <a:latin typeface="Arial"/>
                <a:cs typeface="Arial"/>
              </a:rPr>
              <a:t> </a:t>
            </a:r>
            <a:r>
              <a:rPr sz="2100" i="1" spc="-10" dirty="0">
                <a:latin typeface="Arial"/>
                <a:cs typeface="Arial"/>
              </a:rPr>
              <a:t>Zealand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3862" y="793137"/>
            <a:ext cx="5305424" cy="3362324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14" y="196879"/>
            <a:ext cx="4277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Some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WEKA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Features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600" y="1070160"/>
            <a:ext cx="4362449" cy="30956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98012" y="883189"/>
            <a:ext cx="3237230" cy="370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5080" indent="-344170">
              <a:lnSpc>
                <a:spcPct val="114999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Ideal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starting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explore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data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figure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out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basic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trends,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try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out </a:t>
            </a:r>
            <a:r>
              <a:rPr sz="1500" spc="-10" dirty="0">
                <a:latin typeface="Arial MT"/>
                <a:cs typeface="Arial MT"/>
              </a:rPr>
              <a:t>different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algorithms,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etc.</a:t>
            </a:r>
            <a:endParaRPr sz="1500">
              <a:latin typeface="Arial MT"/>
              <a:cs typeface="Arial MT"/>
            </a:endParaRPr>
          </a:p>
          <a:p>
            <a:pPr marL="356235" marR="24765" indent="-344170">
              <a:lnSpc>
                <a:spcPct val="114999"/>
              </a:lnSpc>
              <a:buChar char="●"/>
              <a:tabLst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Use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this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after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have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selected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approach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need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to </a:t>
            </a:r>
            <a:r>
              <a:rPr sz="1500" dirty="0">
                <a:latin typeface="Arial MT"/>
                <a:cs typeface="Arial MT"/>
              </a:rPr>
              <a:t>exhaustively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check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parameters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consistency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method</a:t>
            </a:r>
            <a:endParaRPr sz="1500">
              <a:latin typeface="Arial MT"/>
              <a:cs typeface="Arial MT"/>
            </a:endParaRPr>
          </a:p>
          <a:p>
            <a:pPr marL="356235" marR="152400" indent="-344170">
              <a:lnSpc>
                <a:spcPct val="114999"/>
              </a:lnSpc>
              <a:buChar char="●"/>
              <a:tabLst>
                <a:tab pos="356235" algn="l"/>
              </a:tabLst>
            </a:pPr>
            <a:r>
              <a:rPr sz="1500" dirty="0">
                <a:latin typeface="Arial MT"/>
                <a:cs typeface="Arial MT"/>
              </a:rPr>
              <a:t>Helpful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visual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representation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of </a:t>
            </a:r>
            <a:r>
              <a:rPr sz="1500" dirty="0">
                <a:latin typeface="Arial MT"/>
                <a:cs typeface="Arial MT"/>
              </a:rPr>
              <a:t>your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workflow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saved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to </a:t>
            </a:r>
            <a:r>
              <a:rPr sz="1500" dirty="0">
                <a:latin typeface="Arial MT"/>
                <a:cs typeface="Arial MT"/>
              </a:rPr>
              <a:t>enable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reproducible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pipelines</a:t>
            </a:r>
            <a:endParaRPr sz="1500">
              <a:latin typeface="Arial MT"/>
              <a:cs typeface="Arial MT"/>
            </a:endParaRPr>
          </a:p>
          <a:p>
            <a:pPr marL="356235" marR="426720" indent="-344170">
              <a:lnSpc>
                <a:spcPct val="114999"/>
              </a:lnSpc>
              <a:buChar char="●"/>
              <a:tabLst>
                <a:tab pos="356235" algn="l"/>
              </a:tabLst>
            </a:pPr>
            <a:r>
              <a:rPr sz="1500" spc="-10" dirty="0">
                <a:latin typeface="Arial MT"/>
                <a:cs typeface="Arial MT"/>
              </a:rPr>
              <a:t>Combined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interface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has </a:t>
            </a:r>
            <a:r>
              <a:rPr sz="1500" dirty="0">
                <a:latin typeface="Arial MT"/>
                <a:cs typeface="Arial MT"/>
              </a:rPr>
              <a:t>Explorer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Experimenter </a:t>
            </a:r>
            <a:r>
              <a:rPr sz="1500" dirty="0">
                <a:latin typeface="Arial MT"/>
                <a:cs typeface="Arial MT"/>
              </a:rPr>
              <a:t>options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together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place</a:t>
            </a:r>
            <a:endParaRPr sz="1500">
              <a:latin typeface="Arial MT"/>
              <a:cs typeface="Arial MT"/>
            </a:endParaRPr>
          </a:p>
          <a:p>
            <a:pPr marL="35623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356235" algn="l"/>
              </a:tabLst>
            </a:pPr>
            <a:r>
              <a:rPr sz="1500" spc="-10" dirty="0">
                <a:latin typeface="Arial MT"/>
                <a:cs typeface="Arial MT"/>
              </a:rPr>
              <a:t>Command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line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interface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38100" y="1162162"/>
            <a:ext cx="1073150" cy="3374390"/>
            <a:chOff x="4438100" y="1162162"/>
            <a:chExt cx="1073150" cy="3374390"/>
          </a:xfrm>
        </p:grpSpPr>
        <p:sp>
          <p:nvSpPr>
            <p:cNvPr id="6" name="object 6"/>
            <p:cNvSpPr/>
            <p:nvPr/>
          </p:nvSpPr>
          <p:spPr>
            <a:xfrm>
              <a:off x="4738516" y="1166924"/>
              <a:ext cx="643255" cy="760730"/>
            </a:xfrm>
            <a:custGeom>
              <a:avLst/>
              <a:gdLst/>
              <a:ahLst/>
              <a:cxnLst/>
              <a:rect l="l" t="t" r="r" b="b"/>
              <a:pathLst>
                <a:path w="643254" h="760730">
                  <a:moveTo>
                    <a:pt x="642908" y="0"/>
                  </a:moveTo>
                  <a:lnTo>
                    <a:pt x="0" y="760652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10613" y="1917421"/>
              <a:ext cx="40005" cy="43180"/>
            </a:xfrm>
            <a:custGeom>
              <a:avLst/>
              <a:gdLst/>
              <a:ahLst/>
              <a:cxnLst/>
              <a:rect l="l" t="t" r="r" b="b"/>
              <a:pathLst>
                <a:path w="40004" h="43180">
                  <a:moveTo>
                    <a:pt x="0" y="43168"/>
                  </a:moveTo>
                  <a:lnTo>
                    <a:pt x="15886" y="0"/>
                  </a:lnTo>
                  <a:lnTo>
                    <a:pt x="39918" y="20311"/>
                  </a:lnTo>
                  <a:lnTo>
                    <a:pt x="0" y="4316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10613" y="1917421"/>
              <a:ext cx="40005" cy="43180"/>
            </a:xfrm>
            <a:custGeom>
              <a:avLst/>
              <a:gdLst/>
              <a:ahLst/>
              <a:cxnLst/>
              <a:rect l="l" t="t" r="r" b="b"/>
              <a:pathLst>
                <a:path w="40004" h="43180">
                  <a:moveTo>
                    <a:pt x="15886" y="0"/>
                  </a:moveTo>
                  <a:lnTo>
                    <a:pt x="0" y="43168"/>
                  </a:lnTo>
                  <a:lnTo>
                    <a:pt x="39918" y="20311"/>
                  </a:lnTo>
                  <a:lnTo>
                    <a:pt x="15886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89071" y="1869324"/>
              <a:ext cx="747395" cy="555625"/>
            </a:xfrm>
            <a:custGeom>
              <a:avLst/>
              <a:gdLst/>
              <a:ahLst/>
              <a:cxnLst/>
              <a:rect l="l" t="t" r="r" b="b"/>
              <a:pathLst>
                <a:path w="747395" h="555625">
                  <a:moveTo>
                    <a:pt x="747028" y="0"/>
                  </a:moveTo>
                  <a:lnTo>
                    <a:pt x="0" y="555112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54376" y="241181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0" y="38409"/>
                  </a:moveTo>
                  <a:lnTo>
                    <a:pt x="25311" y="0"/>
                  </a:lnTo>
                  <a:lnTo>
                    <a:pt x="44078" y="25255"/>
                  </a:lnTo>
                  <a:lnTo>
                    <a:pt x="0" y="3840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54376" y="241181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25311" y="0"/>
                  </a:moveTo>
                  <a:lnTo>
                    <a:pt x="0" y="38409"/>
                  </a:lnTo>
                  <a:lnTo>
                    <a:pt x="44078" y="25255"/>
                  </a:lnTo>
                  <a:lnTo>
                    <a:pt x="25311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43333" y="2968274"/>
              <a:ext cx="929005" cy="106045"/>
            </a:xfrm>
            <a:custGeom>
              <a:avLst/>
              <a:gdLst/>
              <a:ahLst/>
              <a:cxnLst/>
              <a:rect l="l" t="t" r="r" b="b"/>
              <a:pathLst>
                <a:path w="929004" h="106044">
                  <a:moveTo>
                    <a:pt x="928716" y="0"/>
                  </a:moveTo>
                  <a:lnTo>
                    <a:pt x="0" y="105735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00385" y="3058378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5" h="31750">
                  <a:moveTo>
                    <a:pt x="44727" y="31263"/>
                  </a:moveTo>
                  <a:lnTo>
                    <a:pt x="0" y="20521"/>
                  </a:lnTo>
                  <a:lnTo>
                    <a:pt x="41168" y="0"/>
                  </a:lnTo>
                  <a:lnTo>
                    <a:pt x="44727" y="3126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00385" y="3058378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5" h="31750">
                  <a:moveTo>
                    <a:pt x="41168" y="0"/>
                  </a:moveTo>
                  <a:lnTo>
                    <a:pt x="0" y="20521"/>
                  </a:lnTo>
                  <a:lnTo>
                    <a:pt x="44727" y="31263"/>
                  </a:lnTo>
                  <a:lnTo>
                    <a:pt x="4116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83954" y="3348456"/>
              <a:ext cx="1022350" cy="334010"/>
            </a:xfrm>
            <a:custGeom>
              <a:avLst/>
              <a:gdLst/>
              <a:ahLst/>
              <a:cxnLst/>
              <a:rect l="l" t="t" r="r" b="b"/>
              <a:pathLst>
                <a:path w="1022350" h="334010">
                  <a:moveTo>
                    <a:pt x="1022070" y="33356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42862" y="333349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36210" y="29912"/>
                  </a:moveTo>
                  <a:lnTo>
                    <a:pt x="0" y="1545"/>
                  </a:lnTo>
                  <a:lnTo>
                    <a:pt x="45973" y="0"/>
                  </a:lnTo>
                  <a:lnTo>
                    <a:pt x="36210" y="2991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42862" y="333349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45973" y="0"/>
                  </a:moveTo>
                  <a:lnTo>
                    <a:pt x="0" y="1545"/>
                  </a:lnTo>
                  <a:lnTo>
                    <a:pt x="36210" y="29912"/>
                  </a:lnTo>
                  <a:lnTo>
                    <a:pt x="45973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982" y="3818163"/>
              <a:ext cx="962660" cy="713740"/>
            </a:xfrm>
            <a:custGeom>
              <a:avLst/>
              <a:gdLst/>
              <a:ahLst/>
              <a:cxnLst/>
              <a:rect l="l" t="t" r="r" b="b"/>
              <a:pathLst>
                <a:path w="962660" h="713739">
                  <a:moveTo>
                    <a:pt x="962392" y="71356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86260" y="3792418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25351" y="38382"/>
                  </a:moveTo>
                  <a:lnTo>
                    <a:pt x="0" y="0"/>
                  </a:lnTo>
                  <a:lnTo>
                    <a:pt x="44092" y="13107"/>
                  </a:lnTo>
                  <a:lnTo>
                    <a:pt x="25351" y="3838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6260" y="3792418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44092" y="13107"/>
                  </a:moveTo>
                  <a:lnTo>
                    <a:pt x="0" y="0"/>
                  </a:lnTo>
                  <a:lnTo>
                    <a:pt x="25351" y="38382"/>
                  </a:lnTo>
                  <a:lnTo>
                    <a:pt x="44092" y="1310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14" y="196879"/>
            <a:ext cx="6556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Arial"/>
                <a:cs typeface="Arial"/>
              </a:rPr>
              <a:t>WEKA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Explorer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Mode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-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Properties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8012" y="874808"/>
            <a:ext cx="3100070" cy="223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170815" indent="-344170">
              <a:lnSpc>
                <a:spcPct val="114999"/>
              </a:lnSpc>
              <a:spcBef>
                <a:spcPts val="100"/>
              </a:spcBef>
              <a:buSzPct val="83333"/>
              <a:buChar char="●"/>
              <a:tabLst>
                <a:tab pos="356235" algn="l"/>
              </a:tabLst>
            </a:pPr>
            <a:r>
              <a:rPr sz="1800" dirty="0">
                <a:latin typeface="Arial MT"/>
                <a:cs typeface="Arial MT"/>
              </a:rPr>
              <a:t>Both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(X)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Classes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(Y)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following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Types:</a:t>
            </a:r>
            <a:endParaRPr sz="1800">
              <a:latin typeface="Arial MT"/>
              <a:cs typeface="Arial MT"/>
            </a:endParaRPr>
          </a:p>
          <a:p>
            <a:pPr marL="356235" indent="-343535">
              <a:lnSpc>
                <a:spcPct val="100000"/>
              </a:lnSpc>
              <a:spcBef>
                <a:spcPts val="325"/>
              </a:spcBef>
              <a:buSzPct val="83333"/>
              <a:buFont typeface="Arial MT"/>
              <a:buChar char="●"/>
              <a:tabLst>
                <a:tab pos="356235" algn="l"/>
              </a:tabLst>
            </a:pPr>
            <a:r>
              <a:rPr sz="1800" b="1" dirty="0">
                <a:latin typeface="Arial"/>
                <a:cs typeface="Arial"/>
              </a:rPr>
              <a:t>Numerical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(numbers)</a:t>
            </a:r>
            <a:endParaRPr sz="1800">
              <a:latin typeface="Arial MT"/>
              <a:cs typeface="Arial MT"/>
            </a:endParaRPr>
          </a:p>
          <a:p>
            <a:pPr marL="356235" indent="-343535">
              <a:lnSpc>
                <a:spcPct val="100000"/>
              </a:lnSpc>
              <a:spcBef>
                <a:spcPts val="320"/>
              </a:spcBef>
              <a:buSzPct val="83333"/>
              <a:buFont typeface="Arial MT"/>
              <a:buChar char="●"/>
              <a:tabLst>
                <a:tab pos="356235" algn="l"/>
              </a:tabLst>
            </a:pPr>
            <a:r>
              <a:rPr sz="1800" b="1" dirty="0">
                <a:latin typeface="Arial"/>
                <a:cs typeface="Arial"/>
              </a:rPr>
              <a:t>Nominal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(1+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categories)</a:t>
            </a:r>
            <a:endParaRPr sz="1800">
              <a:latin typeface="Arial MT"/>
              <a:cs typeface="Arial MT"/>
            </a:endParaRPr>
          </a:p>
          <a:p>
            <a:pPr marL="356235" indent="-343535">
              <a:lnSpc>
                <a:spcPct val="100000"/>
              </a:lnSpc>
              <a:spcBef>
                <a:spcPts val="325"/>
              </a:spcBef>
              <a:buSzPct val="83333"/>
              <a:buFont typeface="Arial MT"/>
              <a:buChar char="●"/>
              <a:tabLst>
                <a:tab pos="356235" algn="l"/>
              </a:tabLst>
            </a:pPr>
            <a:r>
              <a:rPr sz="1800" b="1" dirty="0">
                <a:latin typeface="Arial"/>
                <a:cs typeface="Arial"/>
              </a:rPr>
              <a:t>Date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(considered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Nominal)</a:t>
            </a:r>
            <a:endParaRPr sz="1800">
              <a:latin typeface="Arial MT"/>
              <a:cs typeface="Arial MT"/>
            </a:endParaRPr>
          </a:p>
          <a:p>
            <a:pPr marL="356235" indent="-343535">
              <a:lnSpc>
                <a:spcPct val="100000"/>
              </a:lnSpc>
              <a:spcBef>
                <a:spcPts val="325"/>
              </a:spcBef>
              <a:buSzPct val="83333"/>
              <a:buFont typeface="Arial MT"/>
              <a:buChar char="●"/>
              <a:tabLst>
                <a:tab pos="356235" algn="l"/>
              </a:tabLst>
            </a:pPr>
            <a:r>
              <a:rPr sz="1800" b="1" dirty="0">
                <a:latin typeface="Arial"/>
                <a:cs typeface="Arial"/>
              </a:rPr>
              <a:t>Binary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(2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categories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i="1" spc="-10" dirty="0">
                <a:latin typeface="Arial"/>
                <a:cs typeface="Arial"/>
              </a:rPr>
              <a:t>only</a:t>
            </a:r>
            <a:r>
              <a:rPr sz="1800" spc="-1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444035"/>
            <a:ext cx="4108258" cy="25759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528450" y="4210381"/>
            <a:ext cx="357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Lets</a:t>
            </a:r>
            <a:r>
              <a:rPr sz="1800" b="1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all</a:t>
            </a:r>
            <a:r>
              <a:rPr sz="1800" b="1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open</a:t>
            </a:r>
            <a:r>
              <a:rPr sz="1800" b="1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up</a:t>
            </a:r>
            <a:r>
              <a:rPr sz="1800" b="1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b="1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Iris</a:t>
            </a:r>
            <a:r>
              <a:rPr sz="1800" b="1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1800" b="1" i="1" spc="-20" dirty="0">
                <a:solidFill>
                  <a:srgbClr val="FF0000"/>
                </a:solidFill>
                <a:latin typeface="Arial"/>
                <a:cs typeface="Arial"/>
              </a:rPr>
              <a:t> set!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192804"/>
            <a:ext cx="86277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Calibri"/>
                <a:cs typeface="Calibri"/>
              </a:rPr>
              <a:t>What</a:t>
            </a:r>
            <a:r>
              <a:rPr sz="4000" b="1" spc="-9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to</a:t>
            </a:r>
            <a:r>
              <a:rPr sz="4000" b="1" spc="-9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remember</a:t>
            </a:r>
            <a:r>
              <a:rPr sz="4000" b="1" spc="-8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about</a:t>
            </a:r>
            <a:r>
              <a:rPr sz="4000" b="1" spc="-9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ML</a:t>
            </a:r>
            <a:r>
              <a:rPr sz="4000" b="1" spc="-8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Algorithms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7424" y="867094"/>
            <a:ext cx="8091805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24130" indent="-412750">
              <a:lnSpc>
                <a:spcPct val="114999"/>
              </a:lnSpc>
              <a:spcBef>
                <a:spcPts val="1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No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free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lunch: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machine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learning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algorithms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tools,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not </a:t>
            </a:r>
            <a:r>
              <a:rPr sz="2400" spc="-10" dirty="0">
                <a:latin typeface="Arial MT"/>
                <a:cs typeface="Arial MT"/>
              </a:rPr>
              <a:t>dogmas</a:t>
            </a:r>
            <a:endParaRPr sz="2400" dirty="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43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Try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simple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algorithms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first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0"/>
              </a:spcBef>
              <a:buFont typeface="Arial MT"/>
              <a:buChar char="●"/>
            </a:pPr>
            <a:endParaRPr sz="2400" dirty="0">
              <a:latin typeface="Arial MT"/>
              <a:cs typeface="Arial MT"/>
            </a:endParaRPr>
          </a:p>
          <a:p>
            <a:pPr marL="424815" marR="5080" indent="-412750">
              <a:lnSpc>
                <a:spcPct val="114999"/>
              </a:lnSpc>
              <a:spcBef>
                <a:spcPts val="5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Better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have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smart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features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simple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algorithms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than </a:t>
            </a:r>
            <a:r>
              <a:rPr sz="2400" dirty="0">
                <a:latin typeface="Arial MT"/>
                <a:cs typeface="Arial MT"/>
              </a:rPr>
              <a:t>simple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features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smart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algorithms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741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524" y="1158444"/>
            <a:ext cx="8975090" cy="381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229235" indent="-412750">
              <a:lnSpc>
                <a:spcPct val="114999"/>
              </a:lnSpc>
              <a:spcBef>
                <a:spcPts val="100"/>
              </a:spcBef>
              <a:buClr>
                <a:srgbClr val="595959"/>
              </a:buClr>
              <a:buChar char="●"/>
              <a:tabLst>
                <a:tab pos="424815" algn="l"/>
              </a:tabLst>
            </a:pPr>
            <a:r>
              <a:rPr sz="24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https://machinelearningmastery.com/types-</a:t>
            </a:r>
            <a:r>
              <a:rPr sz="2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of-classification-</a:t>
            </a:r>
            <a:r>
              <a:rPr sz="24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in-</a:t>
            </a:r>
            <a:r>
              <a:rPr sz="2400" spc="-25" dirty="0">
                <a:solidFill>
                  <a:srgbClr val="0097A7"/>
                </a:solidFill>
                <a:latin typeface="Arial MT"/>
                <a:cs typeface="Arial MT"/>
              </a:rPr>
              <a:t> </a:t>
            </a:r>
            <a:r>
              <a:rPr sz="24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machine-</a:t>
            </a:r>
            <a:r>
              <a:rPr sz="2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learning/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430"/>
              </a:spcBef>
              <a:buClr>
                <a:srgbClr val="595959"/>
              </a:buClr>
              <a:buChar char="●"/>
              <a:tabLst>
                <a:tab pos="424815" algn="l"/>
              </a:tabLst>
            </a:pPr>
            <a:r>
              <a:rPr sz="2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Lecture</a:t>
            </a:r>
            <a:r>
              <a:rPr sz="2400" u="heavy" spc="-6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2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notes</a:t>
            </a:r>
            <a:r>
              <a:rPr sz="2400" u="heavy" spc="-6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2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by</a:t>
            </a:r>
            <a:r>
              <a:rPr sz="2400" u="heavy" spc="-6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2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Dan</a:t>
            </a:r>
            <a:r>
              <a:rPr sz="2400" u="heavy" spc="-6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2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Veltri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434"/>
              </a:spcBef>
              <a:buChar char="●"/>
              <a:tabLst>
                <a:tab pos="424815" algn="l"/>
              </a:tabLst>
            </a:pP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Intel</a:t>
            </a:r>
            <a:r>
              <a:rPr sz="2400" spc="-17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Academy</a:t>
            </a:r>
            <a:r>
              <a:rPr sz="2400" spc="-1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Machine</a:t>
            </a:r>
            <a:r>
              <a:rPr sz="2400" spc="-1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Learning</a:t>
            </a:r>
            <a:r>
              <a:rPr sz="2400" spc="-1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Course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430"/>
              </a:spcBef>
              <a:buClr>
                <a:srgbClr val="595959"/>
              </a:buClr>
              <a:buChar char="●"/>
              <a:tabLst>
                <a:tab pos="424815" algn="l"/>
              </a:tabLst>
            </a:pPr>
            <a:r>
              <a:rPr sz="24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4"/>
              </a:rPr>
              <a:t>https://developers.google.com/machine-learning/crash-</a:t>
            </a:r>
            <a:r>
              <a:rPr sz="2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4"/>
              </a:rPr>
              <a:t>course/</a:t>
            </a:r>
            <a:endParaRPr sz="2400">
              <a:latin typeface="Arial MT"/>
              <a:cs typeface="Arial MT"/>
            </a:endParaRPr>
          </a:p>
          <a:p>
            <a:pPr marL="424815" marR="5080" indent="-412750">
              <a:lnSpc>
                <a:spcPct val="114999"/>
              </a:lnSpc>
              <a:buClr>
                <a:srgbClr val="595959"/>
              </a:buClr>
              <a:buChar char="●"/>
              <a:tabLst>
                <a:tab pos="424815" algn="l"/>
              </a:tabLst>
            </a:pPr>
            <a:r>
              <a:rPr sz="24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5"/>
              </a:rPr>
              <a:t>https://developers.google.com/machine-</a:t>
            </a:r>
            <a:r>
              <a:rPr sz="2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5"/>
              </a:rPr>
              <a:t>learning/clustering/algo</a:t>
            </a:r>
            <a:r>
              <a:rPr sz="2400" spc="-10" dirty="0">
                <a:solidFill>
                  <a:srgbClr val="0097A7"/>
                </a:solidFill>
                <a:latin typeface="Arial MT"/>
                <a:cs typeface="Arial MT"/>
              </a:rPr>
              <a:t> </a:t>
            </a:r>
            <a:r>
              <a:rPr sz="24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5"/>
              </a:rPr>
              <a:t>rithm/advantages-</a:t>
            </a:r>
            <a:r>
              <a:rPr sz="2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5"/>
              </a:rPr>
              <a:t>disadvantages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430"/>
              </a:spcBef>
              <a:buClr>
                <a:srgbClr val="595959"/>
              </a:buClr>
              <a:buChar char="●"/>
              <a:tabLst>
                <a:tab pos="424815" algn="l"/>
              </a:tabLst>
            </a:pPr>
            <a:r>
              <a:rPr sz="2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6"/>
              </a:rPr>
              <a:t>https://www.cs.waikato.ac.nz/ml/weka/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434"/>
              </a:spcBef>
              <a:buChar char="●"/>
              <a:tabLst>
                <a:tab pos="424815" algn="l"/>
              </a:tabLst>
            </a:pPr>
            <a:r>
              <a:rPr sz="2400" spc="-10" dirty="0">
                <a:latin typeface="Arial MT"/>
                <a:cs typeface="Arial MT"/>
                <a:hlinkClick r:id="rId7"/>
              </a:rPr>
              <a:t>https://www.seas.upenn.edu/~cis519/fall2017/lectures/01_intro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6056" y="493665"/>
            <a:ext cx="2871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Arial MT"/>
                <a:cs typeface="Arial MT"/>
              </a:rPr>
              <a:t>Thank</a:t>
            </a:r>
            <a:r>
              <a:rPr sz="4800" spc="-140" dirty="0">
                <a:latin typeface="Arial MT"/>
                <a:cs typeface="Arial MT"/>
              </a:rPr>
              <a:t> </a:t>
            </a:r>
            <a:r>
              <a:rPr sz="4800" spc="-25" dirty="0">
                <a:latin typeface="Arial MT"/>
                <a:cs typeface="Arial MT"/>
              </a:rPr>
              <a:t>you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9297" y="2356417"/>
            <a:ext cx="6408420" cy="961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8630" marR="5080" indent="-1726564">
              <a:lnSpc>
                <a:spcPct val="1358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have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questions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feel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free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email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me: </a:t>
            </a:r>
            <a:r>
              <a:rPr lang="en-US" sz="2400" spc="-10" dirty="0">
                <a:solidFill>
                  <a:srgbClr val="00B0F0"/>
                </a:solidFill>
                <a:latin typeface="Arial MT"/>
                <a:cs typeface="Arial MT"/>
              </a:rPr>
              <a:t>mozeyrix@gmail.com</a:t>
            </a:r>
            <a:endParaRPr sz="2400" dirty="0">
              <a:solidFill>
                <a:srgbClr val="00B0F0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4302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Machine</a:t>
            </a:r>
            <a:r>
              <a:rPr sz="3600" spc="-30" dirty="0"/>
              <a:t> </a:t>
            </a:r>
            <a:r>
              <a:rPr sz="3600" dirty="0"/>
              <a:t>Learning</a:t>
            </a:r>
            <a:r>
              <a:rPr sz="3600" spc="-20" dirty="0"/>
              <a:t> </a:t>
            </a:r>
            <a:r>
              <a:rPr sz="3600" dirty="0"/>
              <a:t>in</a:t>
            </a:r>
            <a:r>
              <a:rPr sz="3600" spc="-20" dirty="0"/>
              <a:t> </a:t>
            </a:r>
            <a:r>
              <a:rPr sz="3600" dirty="0"/>
              <a:t>Our</a:t>
            </a:r>
            <a:r>
              <a:rPr sz="3600" spc="-20" dirty="0"/>
              <a:t> </a:t>
            </a:r>
            <a:r>
              <a:rPr sz="3600" dirty="0"/>
              <a:t>Daily</a:t>
            </a:r>
            <a:r>
              <a:rPr sz="3600" spc="-15" dirty="0"/>
              <a:t> </a:t>
            </a:r>
            <a:r>
              <a:rPr sz="3600" spc="-10" dirty="0"/>
              <a:t>Lives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912" y="1325423"/>
            <a:ext cx="7604331" cy="29768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6534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Basic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Idea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</a:t>
            </a:r>
            <a:r>
              <a:rPr sz="3200" b="1" spc="-13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Algorithm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893" y="1840101"/>
            <a:ext cx="6780414" cy="17965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6534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Basic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Idea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</a:t>
            </a:r>
            <a:r>
              <a:rPr sz="3200" b="1" spc="-13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Algorithm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391" y="1754502"/>
            <a:ext cx="7087483" cy="18778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6534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Basic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Idea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</a:t>
            </a:r>
            <a:r>
              <a:rPr sz="3200" b="1" spc="-13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Algorithm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768" y="1691502"/>
            <a:ext cx="7371130" cy="18710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1996</Words>
  <Application>Microsoft Office PowerPoint</Application>
  <PresentationFormat>On-screen Show (16:9)</PresentationFormat>
  <Paragraphs>241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Aptos Narrow</vt:lpstr>
      <vt:lpstr>Arial</vt:lpstr>
      <vt:lpstr>Arial MT</vt:lpstr>
      <vt:lpstr>Calibri</vt:lpstr>
      <vt:lpstr>Tahoma</vt:lpstr>
      <vt:lpstr>Verdana</vt:lpstr>
      <vt:lpstr>Office Theme</vt:lpstr>
      <vt:lpstr>(Artificial Intelligence and Machine Learning)</vt:lpstr>
      <vt:lpstr>What is Machine Learning and AI</vt:lpstr>
      <vt:lpstr>What is Machine Learning (ML)?</vt:lpstr>
      <vt:lpstr>What is Machine Learning?</vt:lpstr>
      <vt:lpstr>PowerPoint Presentation</vt:lpstr>
      <vt:lpstr>Machine Learning in Our Daily Lives</vt:lpstr>
      <vt:lpstr>Basic Idea of an Algorithm</vt:lpstr>
      <vt:lpstr>Basic Idea of an Algorithm</vt:lpstr>
      <vt:lpstr>Basic Idea of an Algorithm</vt:lpstr>
      <vt:lpstr>Basic Idea of Learning an Algorithm</vt:lpstr>
      <vt:lpstr>Basic Idea of Learning an Algorithm</vt:lpstr>
      <vt:lpstr>Basic Idea of Learning an Algorithm</vt:lpstr>
      <vt:lpstr>PowerPoint Presentation</vt:lpstr>
      <vt:lpstr>Problem Definition </vt:lpstr>
      <vt:lpstr>Data Collection </vt:lpstr>
      <vt:lpstr>Data Cleaning and Preprocessing </vt:lpstr>
      <vt:lpstr>Exploratory Data Analysis (EDA) </vt:lpstr>
      <vt:lpstr>Feature Engineering and Selection </vt:lpstr>
      <vt:lpstr>Model Selection </vt:lpstr>
      <vt:lpstr>Model Training </vt:lpstr>
      <vt:lpstr>Model Evaluation and Tuning </vt:lpstr>
      <vt:lpstr>Model Deployment </vt:lpstr>
      <vt:lpstr>Machine Learning Taxonomy</vt:lpstr>
      <vt:lpstr>Types of Machine Learning</vt:lpstr>
      <vt:lpstr>Supervised Learning</vt:lpstr>
      <vt:lpstr>Types of Supervised Learning</vt:lpstr>
      <vt:lpstr>Unsupervised Learning</vt:lpstr>
      <vt:lpstr>Types of Unsupervised Machine Learning</vt:lpstr>
      <vt:lpstr>Classification in Machine Learning</vt:lpstr>
      <vt:lpstr>Classification in Machine Learning</vt:lpstr>
      <vt:lpstr>Classification in Machine Learning</vt:lpstr>
      <vt:lpstr>Classification : Terminology</vt:lpstr>
      <vt:lpstr>PowerPoint Presentation</vt:lpstr>
      <vt:lpstr>Types of Classification in ML</vt:lpstr>
      <vt:lpstr>Types of Classification in ML</vt:lpstr>
      <vt:lpstr>Classification Algorithms</vt:lpstr>
      <vt:lpstr>Setting Up a Supervised ML Experiment</vt:lpstr>
      <vt:lpstr>How Much Training is Enough?</vt:lpstr>
      <vt:lpstr>How Much Training is Enough?</vt:lpstr>
      <vt:lpstr>How Much Training is Enough?</vt:lpstr>
      <vt:lpstr>Evaluating Model Performance</vt:lpstr>
      <vt:lpstr>PowerPoint Presentation</vt:lpstr>
      <vt:lpstr>Evaluating Model Performance</vt:lpstr>
      <vt:lpstr>Evaluation Metrics</vt:lpstr>
      <vt:lpstr>Classification : Error Metrics</vt:lpstr>
      <vt:lpstr>Classification : Error Metrics</vt:lpstr>
      <vt:lpstr>Classification : Error Metrics</vt:lpstr>
      <vt:lpstr>Classification : Error Metrics</vt:lpstr>
      <vt:lpstr>KNeighborsClassifier : The Syntax</vt:lpstr>
      <vt:lpstr>Logistic Regression : The Syntax</vt:lpstr>
      <vt:lpstr>How to Use WEKA</vt:lpstr>
      <vt:lpstr>Some WEKA Features</vt:lpstr>
      <vt:lpstr>WEKA Explorer Mode - Properties</vt:lpstr>
      <vt:lpstr>What to remember about ML Algorithms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ml_introduction</dc:title>
  <dc:creator>Moses</dc:creator>
  <cp:lastModifiedBy>ainembabazi moses</cp:lastModifiedBy>
  <cp:revision>3</cp:revision>
  <dcterms:created xsi:type="dcterms:W3CDTF">2025-05-29T09:04:20Z</dcterms:created>
  <dcterms:modified xsi:type="dcterms:W3CDTF">2025-06-15T20:21:42Z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2025-05-29T00:00:00Z</vt:filetime>
  </property>
  <property fmtid="{D5CDD505-2E9C-101B-9397-08002B2CF9AE}" pid="3" name="Creator">
    <vt:lpwstr>Google</vt:lpwstr>
  </property>
  <property fmtid="{D5CDD505-2E9C-101B-9397-08002B2CF9AE}" pid="4" name="LastSaved">
    <vt:filetime>2025-05-29T00:00:00Z</vt:filetime>
  </property>
</Properties>
</file>