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8" r:id="rId11"/>
    <p:sldId id="277" r:id="rId12"/>
    <p:sldId id="278" r:id="rId13"/>
    <p:sldId id="279" r:id="rId14"/>
    <p:sldId id="280" r:id="rId15"/>
    <p:sldId id="275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3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51961-6914-4B60-9B65-66C52D16D0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DBD145-3804-4C41-9328-487B72761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EE0C7-0B88-4F0D-82B9-1050FAA25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F916F-E2F9-43D6-A74A-ECD63829CC76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BDA19-C224-41EB-A16E-BCC054A49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4F084-CDA1-42D8-A698-32A6EC1A7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1E51-72E1-438C-80EE-F6008C11F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70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97075-EF83-419E-B4B7-80DCDB8EB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8CC89C-231C-48A3-9F34-FF67404E0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1A824-6D0D-46F6-860B-BF3D7D12B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F916F-E2F9-43D6-A74A-ECD63829CC76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07EF9-59F8-4766-94E8-06050D111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0BA84-3A4C-4ACB-97F3-B92755B8D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1E51-72E1-438C-80EE-F6008C11F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929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372B7D-6E2A-4E6E-9BEE-0DA9BAA8E9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3464E-0DF4-4875-905D-1E0A1EF416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138D0-E5D6-4920-9B3D-43E55482F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F916F-E2F9-43D6-A74A-ECD63829CC76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8B20E-2682-4AAD-817E-7D7DCEE92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0366B-5317-4F03-9AE4-1DF60846F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1E51-72E1-438C-80EE-F6008C11F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073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61467-537E-46D9-AA13-F9F06780B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AE335-EF9D-4E94-969C-54B81B654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56D21-46DD-4758-806E-25827FC10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F916F-E2F9-43D6-A74A-ECD63829CC76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E03FF-F1EA-4310-A0A8-BDF220C9A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6A2D0-E239-454F-818B-6DC182F8E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1E51-72E1-438C-80EE-F6008C11F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60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D81E5-4625-45B6-9A94-C36D52F4A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67FB9-9958-4FEE-85DF-788524B64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33C32-CEF4-44C0-9F1D-28A7C09E1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F916F-E2F9-43D6-A74A-ECD63829CC76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85925-F1C8-488D-A9F0-72F90E352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B9BA9-090E-4574-9BF0-5586FA6D0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1E51-72E1-438C-80EE-F6008C11F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05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042C0-9CB2-4202-B909-73C0001A5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E5527-B4BB-44EA-B568-57C7AEEC3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6D6F8D-237B-49F5-B762-B399D3F05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84326-3B6A-40CC-9170-AFA1860A3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F916F-E2F9-43D6-A74A-ECD63829CC76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E331B6-949C-4C58-B7E1-F6A2C605A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659760-3D61-47FB-9ACA-09CE5A35A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1E51-72E1-438C-80EE-F6008C11F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301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FD4F0-DA5C-4F31-B894-A2F364C6C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DC6E5-CE5F-48F1-BD79-6E1B72881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BB30C9-77BF-4F46-8E1C-AE2BAB614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2685C8-039C-459F-8F08-D1F9EF7F76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1E9D2D-866A-4830-909C-7D1AD71DC4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0D1321-C2EB-4734-AA27-ACA319569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F916F-E2F9-43D6-A74A-ECD63829CC76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4F64CE-D9CF-427D-ADB3-814FD3166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C9B14A-0BB9-4C92-8424-1241D0BC6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1E51-72E1-438C-80EE-F6008C11F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80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A0AA9-766A-4C44-A3FE-A70B3D9D4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F1CAF6-5248-48DA-907F-B21F2DEF2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F916F-E2F9-43D6-A74A-ECD63829CC76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F8BD8C-D859-4179-A37D-28B29443B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6F4F8-30ED-4DAC-B1CB-5E414EBE0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1E51-72E1-438C-80EE-F6008C11F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06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F0F222-B229-4695-84D2-E707822A2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F916F-E2F9-43D6-A74A-ECD63829CC76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33C4AB-C6E1-42B6-8BC9-5E5E2BB9C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149969-F122-45BB-A99E-E08C9C743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1E51-72E1-438C-80EE-F6008C11F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137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2F979-552F-4C34-922F-B4D36732F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CDC97-81FB-4BC9-9226-8FEEB39ED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E35111-085B-4833-B8DD-486BD417A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13EF0-0C31-4916-9354-5534455F4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F916F-E2F9-43D6-A74A-ECD63829CC76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8D7DF0-31B8-44B5-9F9E-872A8F322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3FA793-E8BE-4101-A83C-3ECAA6598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1E51-72E1-438C-80EE-F6008C11F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CC74C-7884-4669-BA92-F3C9AF882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83954F-C0AF-4785-B74F-FD16F162DA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4438F-A2DE-493B-AC3D-AC599060A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6FDB4-7CCF-425C-8FBB-6B6FBC47F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F916F-E2F9-43D6-A74A-ECD63829CC76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41B772-891A-41FE-A234-D21078EAD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13497-D13C-45F4-BD58-5246C0E07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1E51-72E1-438C-80EE-F6008C11F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238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4A384F-6A9A-44EB-80CC-F8615F82F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567BE-20EF-4CEB-86FA-D765F76AD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B77A9-276F-4365-96D5-A8E87C4AC9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F916F-E2F9-43D6-A74A-ECD63829CC76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34E8E-F6A1-4C77-8A72-46D52B9916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0291B-599B-47D7-9089-233222C66C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31E51-72E1-438C-80EE-F6008C11F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06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3" Type="http://schemas.openxmlformats.org/officeDocument/2006/relationships/image" Target="../media/image17.jpg"/><Relationship Id="rId7" Type="http://schemas.openxmlformats.org/officeDocument/2006/relationships/image" Target="../media/image21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jpg"/><Relationship Id="rId9" Type="http://schemas.openxmlformats.org/officeDocument/2006/relationships/image" Target="../media/image23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open?id=113LhRw09kV22LxbkrjAuRwqv2AxxPLZn" TargetMode="External"/><Relationship Id="rId2" Type="http://schemas.openxmlformats.org/officeDocument/2006/relationships/hyperlink" Target="https://drive.google.com/open?id=1m9Xpt15_TZ68oDQMN7Jqm3hDKZzyUdUQ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rive.google.com/open?id=1scUNIayoGwc7u9vIVQoUWZV-avNEO-0o" TargetMode="External"/><Relationship Id="rId4" Type="http://schemas.openxmlformats.org/officeDocument/2006/relationships/hyperlink" Target="https://drive.google.com/open?id=1SGf73Zc7px4l6JX-G9CYv_HouX1RhED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E153F-5CB0-4488-85C2-C2B778E087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Neural Networks on Air Quality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1954F2-B447-43E9-A0B3-BDC6780A80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Timothy Quah</a:t>
            </a:r>
          </a:p>
        </p:txBody>
      </p:sp>
    </p:spTree>
    <p:extLst>
      <p:ext uri="{BB962C8B-B14F-4D97-AF65-F5344CB8AC3E}">
        <p14:creationId xmlns:p14="http://schemas.microsoft.com/office/powerpoint/2010/main" val="1741499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53279-DA0C-40B9-BE54-AFA8F05B6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0AF30-4585-4028-8CEF-2F1819012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9655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Neural Networks have been trained on Google </a:t>
            </a:r>
            <a:r>
              <a:rPr lang="en-US" dirty="0" err="1"/>
              <a:t>Colab</a:t>
            </a:r>
            <a:endParaRPr lang="en-US" dirty="0"/>
          </a:p>
          <a:p>
            <a:pPr lvl="1"/>
            <a:r>
              <a:rPr lang="en-US" dirty="0"/>
              <a:t>Good for individual neural networks</a:t>
            </a:r>
          </a:p>
          <a:p>
            <a:pPr lvl="1"/>
            <a:r>
              <a:rPr lang="en-US" dirty="0"/>
              <a:t>Bad for optimizing neural networks</a:t>
            </a:r>
          </a:p>
          <a:p>
            <a:pPr lvl="2"/>
            <a:r>
              <a:rPr lang="en-US" dirty="0"/>
              <a:t>Google </a:t>
            </a:r>
            <a:r>
              <a:rPr lang="en-US" dirty="0" err="1"/>
              <a:t>Colab</a:t>
            </a:r>
            <a:r>
              <a:rPr lang="en-US" dirty="0"/>
              <a:t> often disconnects my optimization before it can finish</a:t>
            </a:r>
          </a:p>
          <a:p>
            <a:r>
              <a:rPr lang="en-US" dirty="0"/>
              <a:t>New solution:</a:t>
            </a:r>
          </a:p>
          <a:p>
            <a:pPr lvl="1"/>
            <a:r>
              <a:rPr lang="en-US" dirty="0"/>
              <a:t>Optimization for neural networks will be trained on Kaggle</a:t>
            </a:r>
          </a:p>
          <a:p>
            <a:pPr lvl="1"/>
            <a:r>
              <a:rPr lang="en-US" dirty="0"/>
              <a:t>Optimization is running now, so results will be posted soon!</a:t>
            </a:r>
          </a:p>
          <a:p>
            <a:r>
              <a:rPr lang="en-US" dirty="0"/>
              <a:t>In Short:</a:t>
            </a:r>
          </a:p>
          <a:p>
            <a:pPr lvl="1"/>
            <a:r>
              <a:rPr lang="en-US" dirty="0"/>
              <a:t>Both Google </a:t>
            </a:r>
            <a:r>
              <a:rPr lang="en-US" dirty="0" err="1"/>
              <a:t>Colab</a:t>
            </a:r>
            <a:r>
              <a:rPr lang="en-US" dirty="0"/>
              <a:t> and Kaggle’s Kernel will be used to train/evaluate neural network</a:t>
            </a:r>
          </a:p>
        </p:txBody>
      </p:sp>
      <p:pic>
        <p:nvPicPr>
          <p:cNvPr id="1026" name="Picture 2" descr="Image result for google colab">
            <a:extLst>
              <a:ext uri="{FF2B5EF4-FFF2-40B4-BE49-F238E27FC236}">
                <a16:creationId xmlns:a16="http://schemas.microsoft.com/office/drawing/2014/main" id="{2D8FA629-B11A-4409-B2E9-B11BC7832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5762" y="9906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kaggle">
            <a:extLst>
              <a:ext uri="{FF2B5EF4-FFF2-40B4-BE49-F238E27FC236}">
                <a16:creationId xmlns:a16="http://schemas.microsoft.com/office/drawing/2014/main" id="{9DC05B1D-2659-4968-9BAF-BAB9085F6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4260" y="3642360"/>
            <a:ext cx="2398755" cy="92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8918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CCF82-4828-43B4-B62D-8DAC4D193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570C8-7179-481A-86A5-52E69173C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Hyperparameter Optimization</a:t>
            </a:r>
          </a:p>
          <a:p>
            <a:pPr lvl="1"/>
            <a:r>
              <a:rPr lang="en-US" dirty="0"/>
              <a:t>Nodes</a:t>
            </a:r>
          </a:p>
          <a:p>
            <a:pPr lvl="1"/>
            <a:r>
              <a:rPr lang="en-US" dirty="0"/>
              <a:t>Layers </a:t>
            </a:r>
          </a:p>
          <a:p>
            <a:pPr lvl="1"/>
            <a:r>
              <a:rPr lang="en-US" dirty="0"/>
              <a:t>Drop Percent</a:t>
            </a:r>
          </a:p>
          <a:p>
            <a:pPr lvl="1"/>
            <a:r>
              <a:rPr lang="en-US" dirty="0"/>
              <a:t>Learning Rate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9D7775-17FE-43F4-9413-B9E21A4AF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910" y="870507"/>
            <a:ext cx="3048000" cy="2286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4CFA37-ACDF-437D-B8E2-F31CD8197E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910" y="3156507"/>
            <a:ext cx="3048000" cy="228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9058C4-804E-4AB7-9D6E-40EA5173C8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910" y="3156507"/>
            <a:ext cx="3048000" cy="228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EB715F-B939-4C56-8549-D0F396DF06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910" y="870507"/>
            <a:ext cx="3048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182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CCF82-4828-43B4-B62D-8DAC4D193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570C8-7179-481A-86A5-52E69173C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used the results to set:</a:t>
            </a:r>
          </a:p>
          <a:p>
            <a:pPr lvl="1"/>
            <a:r>
              <a:rPr lang="en-US" dirty="0"/>
              <a:t>Drop Percent</a:t>
            </a:r>
          </a:p>
          <a:p>
            <a:pPr lvl="1"/>
            <a:r>
              <a:rPr lang="en-US" dirty="0"/>
              <a:t>Learning Rate</a:t>
            </a:r>
          </a:p>
          <a:p>
            <a:r>
              <a:rPr lang="en-US" dirty="0"/>
              <a:t>Expand nodes and layer bounds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112FD9-6C4F-46B4-ACC7-4FCB0F5AA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3656364"/>
            <a:ext cx="3657600" cy="2743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938C41-3A42-4455-A7E2-9CD096B4AD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6364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0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90DE5-04D4-4D54-9C8C-2E70B50A0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112A3A-C02B-4A1C-BD7D-275FE85FE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56719"/>
            <a:ext cx="4876800" cy="36576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8CC3249-CA6C-45C4-B594-07E11D4559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308" y="3429000"/>
            <a:ext cx="6400800" cy="32004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B8A392C-6CD0-4B2D-8AEC-E8A7B5572D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308" y="162569"/>
            <a:ext cx="64008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148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CDADD-1DE4-4B99-97AE-774FA55C8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Investigation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916CD-2CFE-4E39-8EDE-97CC99542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Lets do parameter analysis on a neural network trained using 150 nodes and 4 layers(Same as shown at the beginning of the presentation)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562740-A492-4E4B-8D86-FF9980A25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308" y="3433763"/>
            <a:ext cx="4114800" cy="2743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2529C9-35C8-4F58-8DE4-D5A758A596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508" y="3433763"/>
            <a:ext cx="41148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143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A6240B-B14B-490E-BC91-12074681DB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936" y="575042"/>
            <a:ext cx="2438400" cy="1828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215F3E0-45CF-4E26-AB5B-E4E7DE658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736" y="575042"/>
            <a:ext cx="2438400" cy="1828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FD8E357-F420-4AA3-99E5-4DE8C0D1AE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336" y="575042"/>
            <a:ext cx="2438400" cy="1828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8197CA3-AC92-4FCE-A48A-24AE229939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293" y="2403842"/>
            <a:ext cx="2438400" cy="1828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FD9879-04BC-4B75-92B3-CDC33FE8E7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336" y="2403842"/>
            <a:ext cx="2438400" cy="1828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D071F4A-4231-441E-9CCE-5A013C83A3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07921"/>
            <a:ext cx="2438400" cy="1828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D84E9E3-8637-4DDC-9454-D0158A332E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336" y="4240800"/>
            <a:ext cx="2438400" cy="1828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4516287-28FB-4921-8962-0D94E0EED40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936" y="4240800"/>
            <a:ext cx="24384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38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A07E1-DA9C-4CF1-9BAF-97CCB99B7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plan in the short term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19FC6-1799-4AC0-B66B-E1432C113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 Term Priorities</a:t>
            </a:r>
          </a:p>
          <a:p>
            <a:pPr lvl="1"/>
            <a:r>
              <a:rPr lang="en-US" dirty="0"/>
              <a:t>Look at ozone predictions from a time series point and see when the neural network is accurate and when it is not</a:t>
            </a:r>
          </a:p>
          <a:p>
            <a:pPr lvl="1"/>
            <a:r>
              <a:rPr lang="en-US" dirty="0"/>
              <a:t>Unnormalize the Ozone predictions and get the error in ppm</a:t>
            </a:r>
          </a:p>
          <a:p>
            <a:r>
              <a:rPr lang="en-US" dirty="0"/>
              <a:t>Longer Term Priorities</a:t>
            </a:r>
          </a:p>
          <a:p>
            <a:pPr lvl="1"/>
            <a:r>
              <a:rPr lang="en-US" dirty="0"/>
              <a:t>Remove some inputs and check the impact on the output</a:t>
            </a:r>
          </a:p>
          <a:p>
            <a:pPr lvl="2"/>
            <a:r>
              <a:rPr lang="en-US" dirty="0"/>
              <a:t>I have tried this, but haven’t had the time to visualize the input’s impact yet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285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EF6D9-79B8-4EC4-BAB5-E79AA5F20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Google </a:t>
            </a:r>
            <a:r>
              <a:rPr lang="en-US" dirty="0" err="1"/>
              <a:t>Colab</a:t>
            </a:r>
            <a:r>
              <a:rPr lang="en-US" dirty="0"/>
              <a:t> 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9A1A4-4280-45E6-8854-03023080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Training Individual Neural Networks</a:t>
            </a:r>
          </a:p>
          <a:p>
            <a:pPr lvl="1"/>
            <a:r>
              <a:rPr lang="en-US" dirty="0">
                <a:hlinkClick r:id="rId2"/>
              </a:rPr>
              <a:t>https://drive.google.com/open?id=1m9Xpt15_TZ68oDQMN7Jqm3hDKZzyUdUQ</a:t>
            </a:r>
            <a:endParaRPr lang="en-US" dirty="0"/>
          </a:p>
          <a:p>
            <a:r>
              <a:rPr lang="en-US" dirty="0"/>
              <a:t>Optimization</a:t>
            </a:r>
          </a:p>
          <a:p>
            <a:pPr lvl="1"/>
            <a:r>
              <a:rPr lang="en-US" dirty="0"/>
              <a:t>Bayesian: </a:t>
            </a:r>
            <a:r>
              <a:rPr lang="en-US" dirty="0">
                <a:hlinkClick r:id="rId3"/>
              </a:rPr>
              <a:t>https://drive.google.com/open?id=113LhRw09kV22LxbkrjAuRwqv2AxxPLZn</a:t>
            </a:r>
            <a:endParaRPr lang="en-US" dirty="0"/>
          </a:p>
          <a:p>
            <a:pPr lvl="1"/>
            <a:r>
              <a:rPr lang="en-US" dirty="0"/>
              <a:t>Differential Evolution: </a:t>
            </a:r>
            <a:r>
              <a:rPr lang="en-US" dirty="0">
                <a:hlinkClick r:id="rId4"/>
              </a:rPr>
              <a:t>https://drive.google.com/open?id=1SGf73Zc7px4l6JX-G9CYv_HouX1RhEDP</a:t>
            </a:r>
            <a:endParaRPr lang="en-US" dirty="0"/>
          </a:p>
          <a:p>
            <a:r>
              <a:rPr lang="en-US" dirty="0"/>
              <a:t>Folder Link: </a:t>
            </a:r>
            <a:r>
              <a:rPr lang="en-US" dirty="0">
                <a:hlinkClick r:id="rId5"/>
              </a:rPr>
              <a:t>https://drive.google.com/open?id=1scUNIayoGwc7u9vIVQoUWZV-avNEO-0o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046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90908-8D59-4564-93F6-F21FA10EF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 left off last…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8E9F5-9614-4E0B-A4FA-FA3D995A1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/>
          <a:lstStyle/>
          <a:p>
            <a:r>
              <a:rPr lang="en-US" dirty="0"/>
              <a:t>Problem: Sensor specific neural networks were poor performers when evaluating other sensor’s inputs</a:t>
            </a:r>
          </a:p>
          <a:p>
            <a:pPr lvl="1"/>
            <a:r>
              <a:rPr lang="en-US" dirty="0"/>
              <a:t>Implications: Neural networks would have to be trained/validated to each sensor.</a:t>
            </a:r>
          </a:p>
          <a:p>
            <a:r>
              <a:rPr lang="en-US" dirty="0"/>
              <a:t>Possible Solution: Train a neural network using all the sensor data</a:t>
            </a:r>
          </a:p>
          <a:p>
            <a:pPr lvl="1"/>
            <a:r>
              <a:rPr lang="en-US" dirty="0"/>
              <a:t>Issues: Worked well on validation and training data, but failed on a dataset that was set apart to test the neural network</a:t>
            </a:r>
          </a:p>
          <a:p>
            <a:r>
              <a:rPr lang="en-US" dirty="0"/>
              <a:t>Proposed focuses:</a:t>
            </a:r>
          </a:p>
          <a:p>
            <a:pPr lvl="1"/>
            <a:r>
              <a:rPr lang="en-US"/>
              <a:t>Remove null data </a:t>
            </a:r>
            <a:r>
              <a:rPr lang="en-US" dirty="0"/>
              <a:t>data</a:t>
            </a:r>
          </a:p>
          <a:p>
            <a:pPr lvl="1"/>
            <a:r>
              <a:rPr lang="en-US" dirty="0"/>
              <a:t>Add sensor maximum and sensor minimum values</a:t>
            </a:r>
          </a:p>
          <a:p>
            <a:pPr lvl="1"/>
            <a:r>
              <a:rPr lang="en-US" dirty="0"/>
              <a:t>Removing CO and NO</a:t>
            </a:r>
            <a:r>
              <a:rPr lang="en-US" baseline="-25000" dirty="0"/>
              <a:t>2</a:t>
            </a:r>
            <a:r>
              <a:rPr lang="en-US" dirty="0"/>
              <a:t> outputs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459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3C40F-90CC-4842-BEF2-ADE5EF16D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Flagged Data/Normalization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1EC33-C607-44D3-A925-5D4C6FE0B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that was deleted was the </a:t>
            </a:r>
            <a:r>
              <a:rPr lang="en-US" dirty="0" err="1"/>
              <a:t>nullcode</a:t>
            </a:r>
            <a:endParaRPr lang="en-US" dirty="0"/>
          </a:p>
          <a:p>
            <a:pPr lvl="1"/>
            <a:r>
              <a:rPr lang="en-US" dirty="0"/>
              <a:t>Data length (from </a:t>
            </a:r>
            <a:r>
              <a:rPr lang="en-US" dirty="0" err="1"/>
              <a:t>np.shape</a:t>
            </a:r>
            <a:r>
              <a:rPr lang="en-US" dirty="0"/>
              <a:t>) did not change and it seemed that this was done properly</a:t>
            </a:r>
          </a:p>
          <a:p>
            <a:pPr lvl="1"/>
            <a:r>
              <a:rPr lang="en-US" dirty="0"/>
              <a:t>Possibly cleaned already, but additional scripts will ensure that the data is processed properly </a:t>
            </a:r>
          </a:p>
          <a:p>
            <a:r>
              <a:rPr lang="en-US" dirty="0"/>
              <a:t>Normalization </a:t>
            </a:r>
          </a:p>
          <a:p>
            <a:pPr lvl="1"/>
            <a:r>
              <a:rPr lang="en-US" dirty="0"/>
              <a:t>In the past scripts normalization was done in the same script as training</a:t>
            </a:r>
          </a:p>
          <a:p>
            <a:pPr lvl="1"/>
            <a:r>
              <a:rPr lang="en-US" dirty="0"/>
              <a:t>Normalization is now done once and the normalizer function is saved</a:t>
            </a:r>
          </a:p>
          <a:p>
            <a:r>
              <a:rPr lang="en-US" dirty="0"/>
              <a:t>Max and Min</a:t>
            </a:r>
          </a:p>
          <a:p>
            <a:pPr lvl="1"/>
            <a:r>
              <a:rPr lang="en-US" dirty="0"/>
              <a:t>Maximum/minimum Air-U sensor readings have been added by averaging the highest/lowest 5 for each Air-U sensor.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358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91002-6B01-4A30-B665-9A6D5AE6D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Additions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9331B-F0D0-4C33-BA9A-BEF30E9F4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Dropout Rate</a:t>
            </a:r>
          </a:p>
          <a:p>
            <a:pPr lvl="1"/>
            <a:r>
              <a:rPr lang="en-US" dirty="0"/>
              <a:t>Read up on choosing inputs and came across a method that I should have implemented earlier… </a:t>
            </a:r>
          </a:p>
          <a:p>
            <a:pPr lvl="1"/>
            <a:r>
              <a:rPr lang="en-US" dirty="0"/>
              <a:t>Dropout rate during the training will randomly ignore a portion of the neural network (chosen by the rate), and it is used to combat overfitting.</a:t>
            </a:r>
          </a:p>
          <a:p>
            <a:pPr lvl="1"/>
            <a:r>
              <a:rPr lang="en-US" dirty="0"/>
              <a:t>Comes at the cost of slower learning.</a:t>
            </a:r>
          </a:p>
          <a:p>
            <a:r>
              <a:rPr lang="en-US" dirty="0"/>
              <a:t>Hyperparameter Optimization</a:t>
            </a:r>
          </a:p>
          <a:p>
            <a:pPr lvl="1"/>
            <a:r>
              <a:rPr lang="en-US" dirty="0"/>
              <a:t>Choosing nodes/layers/learning rate/batch size/epoch to optimize the performance of neural network</a:t>
            </a:r>
            <a:endParaRPr lang="en-US" b="1" dirty="0"/>
          </a:p>
          <a:p>
            <a:pPr lvl="1"/>
            <a:r>
              <a:rPr lang="en-US" b="1" dirty="0"/>
              <a:t>More about this later in the slides!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525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A19CC-C43A-43E6-BCF6-54CFD0A67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Workflow-Data Cleaning/Separation 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EBFC599-43D3-4E68-BB1D-AAEEB5C7DB5D}"/>
              </a:ext>
            </a:extLst>
          </p:cNvPr>
          <p:cNvSpPr/>
          <p:nvPr/>
        </p:nvSpPr>
        <p:spPr>
          <a:xfrm>
            <a:off x="1386016" y="2010728"/>
            <a:ext cx="457200" cy="2743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03737C-54C9-414D-A06E-73AFEDD14DE1}"/>
              </a:ext>
            </a:extLst>
          </p:cNvPr>
          <p:cNvSpPr/>
          <p:nvPr/>
        </p:nvSpPr>
        <p:spPr>
          <a:xfrm>
            <a:off x="471616" y="1690688"/>
            <a:ext cx="914400" cy="91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DAQ Dataset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A0734A-F04A-477E-AC8B-937EB5795FCF}"/>
              </a:ext>
            </a:extLst>
          </p:cNvPr>
          <p:cNvSpPr/>
          <p:nvPr/>
        </p:nvSpPr>
        <p:spPr>
          <a:xfrm>
            <a:off x="1944130" y="1690688"/>
            <a:ext cx="1524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Cleaner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9F37E61-AC5C-486B-BE9A-7B9DA5CFC779}"/>
              </a:ext>
            </a:extLst>
          </p:cNvPr>
          <p:cNvSpPr/>
          <p:nvPr/>
        </p:nvSpPr>
        <p:spPr>
          <a:xfrm>
            <a:off x="3569044" y="2010728"/>
            <a:ext cx="457200" cy="2743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4464EC-C5FE-42D4-AE63-17B800A88EF6}"/>
              </a:ext>
            </a:extLst>
          </p:cNvPr>
          <p:cNvSpPr/>
          <p:nvPr/>
        </p:nvSpPr>
        <p:spPr>
          <a:xfrm>
            <a:off x="4120979" y="1690688"/>
            <a:ext cx="914400" cy="91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DAQ Dataset-Clean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5242FEE-FB07-4C90-BD09-843C50205436}"/>
              </a:ext>
            </a:extLst>
          </p:cNvPr>
          <p:cNvSpPr/>
          <p:nvPr/>
        </p:nvSpPr>
        <p:spPr>
          <a:xfrm>
            <a:off x="5130114" y="2010728"/>
            <a:ext cx="457200" cy="2743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2EE18B-690C-496F-9CDD-1FAE2C9E600B}"/>
              </a:ext>
            </a:extLst>
          </p:cNvPr>
          <p:cNvSpPr/>
          <p:nvPr/>
        </p:nvSpPr>
        <p:spPr>
          <a:xfrm>
            <a:off x="5688228" y="1690688"/>
            <a:ext cx="1524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Matcher/ </a:t>
            </a:r>
            <a:r>
              <a:rPr lang="en-US" dirty="0" err="1"/>
              <a:t>MinMax</a:t>
            </a:r>
            <a:endParaRPr lang="en-US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8B28184-E87C-4B39-BFAB-F7E1BD089003}"/>
              </a:ext>
            </a:extLst>
          </p:cNvPr>
          <p:cNvSpPr/>
          <p:nvPr/>
        </p:nvSpPr>
        <p:spPr>
          <a:xfrm>
            <a:off x="7313142" y="2010728"/>
            <a:ext cx="457200" cy="2743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E68363-4371-4F1F-BC77-686573F4A234}"/>
              </a:ext>
            </a:extLst>
          </p:cNvPr>
          <p:cNvSpPr/>
          <p:nvPr/>
        </p:nvSpPr>
        <p:spPr>
          <a:xfrm>
            <a:off x="7636477" y="4464241"/>
            <a:ext cx="145191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Validation Data</a:t>
            </a:r>
          </a:p>
        </p:txBody>
      </p:sp>
      <p:sp>
        <p:nvSpPr>
          <p:cNvPr id="16" name="Arrow: Bent-Up 15">
            <a:extLst>
              <a:ext uri="{FF2B5EF4-FFF2-40B4-BE49-F238E27FC236}">
                <a16:creationId xmlns:a16="http://schemas.microsoft.com/office/drawing/2014/main" id="{83925319-7D1A-41D2-BB19-E2A467F479F3}"/>
              </a:ext>
            </a:extLst>
          </p:cNvPr>
          <p:cNvSpPr/>
          <p:nvPr/>
        </p:nvSpPr>
        <p:spPr>
          <a:xfrm>
            <a:off x="5130115" y="2697480"/>
            <a:ext cx="1550772" cy="731520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82AA47C-823E-4421-96CF-ECF30D948236}"/>
              </a:ext>
            </a:extLst>
          </p:cNvPr>
          <p:cNvSpPr/>
          <p:nvPr/>
        </p:nvSpPr>
        <p:spPr>
          <a:xfrm>
            <a:off x="4120979" y="2971800"/>
            <a:ext cx="914400" cy="91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AirU</a:t>
            </a:r>
            <a:r>
              <a:rPr lang="en-US" dirty="0">
                <a:solidFill>
                  <a:schemeClr val="tx1"/>
                </a:solidFill>
              </a:rPr>
              <a:t> Dataset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9676248-2478-46F9-B21A-74BE3DF743C9}"/>
              </a:ext>
            </a:extLst>
          </p:cNvPr>
          <p:cNvSpPr/>
          <p:nvPr/>
        </p:nvSpPr>
        <p:spPr>
          <a:xfrm>
            <a:off x="9316995" y="2010728"/>
            <a:ext cx="457200" cy="2743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8FF1698-E002-4A6A-AE4C-DA139E6D6BF1}"/>
              </a:ext>
            </a:extLst>
          </p:cNvPr>
          <p:cNvSpPr/>
          <p:nvPr/>
        </p:nvSpPr>
        <p:spPr>
          <a:xfrm>
            <a:off x="9877168" y="1690688"/>
            <a:ext cx="15240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Normalizer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4A814758-A418-41AA-85D5-736AE2CE6010}"/>
              </a:ext>
            </a:extLst>
          </p:cNvPr>
          <p:cNvSpPr/>
          <p:nvPr/>
        </p:nvSpPr>
        <p:spPr>
          <a:xfrm rot="5400000">
            <a:off x="9943896" y="2788920"/>
            <a:ext cx="457200" cy="2743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A1451BAB-5F27-477E-BAA7-EABD94632F9D}"/>
              </a:ext>
            </a:extLst>
          </p:cNvPr>
          <p:cNvSpPr/>
          <p:nvPr/>
        </p:nvSpPr>
        <p:spPr>
          <a:xfrm rot="5400000">
            <a:off x="10988040" y="2788920"/>
            <a:ext cx="457200" cy="2743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B8029E4-4577-4800-BCD6-F6D33E51D6DF}"/>
              </a:ext>
            </a:extLst>
          </p:cNvPr>
          <p:cNvSpPr/>
          <p:nvPr/>
        </p:nvSpPr>
        <p:spPr>
          <a:xfrm>
            <a:off x="7865077" y="1737360"/>
            <a:ext cx="145191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AirU</a:t>
            </a:r>
            <a:r>
              <a:rPr lang="en-US" dirty="0">
                <a:solidFill>
                  <a:schemeClr val="tx1"/>
                </a:solidFill>
              </a:rPr>
              <a:t>/DAQ Dataset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25AE2D1-F372-4081-B94E-1921352E7EF0}"/>
              </a:ext>
            </a:extLst>
          </p:cNvPr>
          <p:cNvSpPr/>
          <p:nvPr/>
        </p:nvSpPr>
        <p:spPr>
          <a:xfrm>
            <a:off x="10624754" y="3141345"/>
            <a:ext cx="145191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Normalized Test Data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047524-47EA-4D60-9D15-CBF795377B4A}"/>
              </a:ext>
            </a:extLst>
          </p:cNvPr>
          <p:cNvSpPr/>
          <p:nvPr/>
        </p:nvSpPr>
        <p:spPr>
          <a:xfrm>
            <a:off x="9710354" y="4435742"/>
            <a:ext cx="9144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Splitter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CD7EF5B2-AD7E-4E12-9E05-8114B4B35F69}"/>
              </a:ext>
            </a:extLst>
          </p:cNvPr>
          <p:cNvSpPr/>
          <p:nvPr/>
        </p:nvSpPr>
        <p:spPr>
          <a:xfrm rot="5400000">
            <a:off x="9943896" y="3977640"/>
            <a:ext cx="457200" cy="2743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BF1B54F-872D-4E04-99B6-AEA6D94A86F0}"/>
              </a:ext>
            </a:extLst>
          </p:cNvPr>
          <p:cNvSpPr/>
          <p:nvPr/>
        </p:nvSpPr>
        <p:spPr>
          <a:xfrm flipH="1">
            <a:off x="9088395" y="4771022"/>
            <a:ext cx="457200" cy="2743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B051ECC5-8C37-4982-ABFC-C04348EA826F}"/>
              </a:ext>
            </a:extLst>
          </p:cNvPr>
          <p:cNvSpPr/>
          <p:nvPr/>
        </p:nvSpPr>
        <p:spPr>
          <a:xfrm rot="5400000">
            <a:off x="9943896" y="5533924"/>
            <a:ext cx="457200" cy="2743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903CE97-BBBB-42DE-9540-ECA711C57794}"/>
              </a:ext>
            </a:extLst>
          </p:cNvPr>
          <p:cNvSpPr/>
          <p:nvPr/>
        </p:nvSpPr>
        <p:spPr>
          <a:xfrm>
            <a:off x="9400199" y="3068790"/>
            <a:ext cx="145191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Normalized Data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885A643-549D-42AB-A458-D0E3E82240F5}"/>
              </a:ext>
            </a:extLst>
          </p:cNvPr>
          <p:cNvSpPr/>
          <p:nvPr/>
        </p:nvSpPr>
        <p:spPr>
          <a:xfrm>
            <a:off x="9441595" y="5843745"/>
            <a:ext cx="145191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Training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429342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/>
      <p:bldP spid="16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4" grpId="0"/>
      <p:bldP spid="25" grpId="0"/>
      <p:bldP spid="27" grpId="0" animBg="1"/>
      <p:bldP spid="29" grpId="0" animBg="1"/>
      <p:bldP spid="30" grpId="0" animBg="1"/>
      <p:bldP spid="31" grpId="0" animBg="1"/>
      <p:bldP spid="32" grpId="0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891C3-3F8A-4B46-A5D6-76EA40B51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General Workflow-Training/Evaluating Neural Networks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C77901-0976-4A19-A58B-F2D48921399F}"/>
              </a:ext>
            </a:extLst>
          </p:cNvPr>
          <p:cNvSpPr/>
          <p:nvPr/>
        </p:nvSpPr>
        <p:spPr>
          <a:xfrm>
            <a:off x="414223" y="3342118"/>
            <a:ext cx="124699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Validation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86CFC5-6019-4F0B-84E5-A965FEB07B68}"/>
              </a:ext>
            </a:extLst>
          </p:cNvPr>
          <p:cNvSpPr/>
          <p:nvPr/>
        </p:nvSpPr>
        <p:spPr>
          <a:xfrm>
            <a:off x="10624754" y="3141345"/>
            <a:ext cx="145191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B3D94B-7189-474D-B735-BA5523A330AA}"/>
              </a:ext>
            </a:extLst>
          </p:cNvPr>
          <p:cNvSpPr/>
          <p:nvPr/>
        </p:nvSpPr>
        <p:spPr>
          <a:xfrm>
            <a:off x="264644" y="1690688"/>
            <a:ext cx="145191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Training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 Data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662DDCA-4DC4-4BBA-898C-6485455FA1A5}"/>
              </a:ext>
            </a:extLst>
          </p:cNvPr>
          <p:cNvSpPr/>
          <p:nvPr/>
        </p:nvSpPr>
        <p:spPr>
          <a:xfrm>
            <a:off x="1545628" y="2010728"/>
            <a:ext cx="457200" cy="2743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202A3F-907F-4BDA-9852-80763ACFA6F6}"/>
              </a:ext>
            </a:extLst>
          </p:cNvPr>
          <p:cNvSpPr/>
          <p:nvPr/>
        </p:nvSpPr>
        <p:spPr>
          <a:xfrm>
            <a:off x="2134634" y="1690688"/>
            <a:ext cx="1524000" cy="9144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Neural Network Train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D44A3C4-83F0-40DF-9F01-679DC8C702BB}"/>
              </a:ext>
            </a:extLst>
          </p:cNvPr>
          <p:cNvSpPr/>
          <p:nvPr/>
        </p:nvSpPr>
        <p:spPr>
          <a:xfrm>
            <a:off x="3790440" y="2010728"/>
            <a:ext cx="457200" cy="2743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5911CD-C8B8-4F77-A4A3-0461318B2FCD}"/>
              </a:ext>
            </a:extLst>
          </p:cNvPr>
          <p:cNvSpPr/>
          <p:nvPr/>
        </p:nvSpPr>
        <p:spPr>
          <a:xfrm>
            <a:off x="4379446" y="1683082"/>
            <a:ext cx="145191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MSE Error/R</a:t>
            </a:r>
            <a:r>
              <a:rPr lang="en-US" baseline="30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 Value</a:t>
            </a:r>
            <a:endParaRPr lang="en-US" baseline="300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9A2929-4671-4AAB-8C4F-123BF048390A}"/>
              </a:ext>
            </a:extLst>
          </p:cNvPr>
          <p:cNvSpPr/>
          <p:nvPr/>
        </p:nvSpPr>
        <p:spPr>
          <a:xfrm>
            <a:off x="2351394" y="3259456"/>
            <a:ext cx="1090479" cy="9144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Neural Network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9209612-5CA9-43C7-B112-7DA0FB0EEC28}"/>
              </a:ext>
            </a:extLst>
          </p:cNvPr>
          <p:cNvSpPr/>
          <p:nvPr/>
        </p:nvSpPr>
        <p:spPr>
          <a:xfrm rot="5400000">
            <a:off x="2668034" y="2775585"/>
            <a:ext cx="457200" cy="2743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6C21A4A-DE08-49FD-9251-39A03325F2C3}"/>
              </a:ext>
            </a:extLst>
          </p:cNvPr>
          <p:cNvSpPr/>
          <p:nvPr/>
        </p:nvSpPr>
        <p:spPr>
          <a:xfrm>
            <a:off x="1760845" y="3662158"/>
            <a:ext cx="457200" cy="2743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BCB544D8-F897-436C-B976-07EC3886CDED}"/>
              </a:ext>
            </a:extLst>
          </p:cNvPr>
          <p:cNvSpPr/>
          <p:nvPr/>
        </p:nvSpPr>
        <p:spPr>
          <a:xfrm>
            <a:off x="3655550" y="3579496"/>
            <a:ext cx="457200" cy="2743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4EF631-6EDB-49F0-8C6A-FE0F8A700310}"/>
              </a:ext>
            </a:extLst>
          </p:cNvPr>
          <p:cNvSpPr/>
          <p:nvPr/>
        </p:nvSpPr>
        <p:spPr>
          <a:xfrm>
            <a:off x="4326427" y="3204958"/>
            <a:ext cx="145191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MSE Error/R</a:t>
            </a:r>
            <a:r>
              <a:rPr lang="en-US" baseline="30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 Value</a:t>
            </a:r>
            <a:endParaRPr lang="en-US" baseline="300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208EE5-8E6E-4709-B1B3-80EB970F8B3E}"/>
              </a:ext>
            </a:extLst>
          </p:cNvPr>
          <p:cNvSpPr/>
          <p:nvPr/>
        </p:nvSpPr>
        <p:spPr>
          <a:xfrm>
            <a:off x="264644" y="4904205"/>
            <a:ext cx="1396577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Normalized Test Data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27AD004-9A29-4D40-B07B-0F67E348AD2A}"/>
              </a:ext>
            </a:extLst>
          </p:cNvPr>
          <p:cNvSpPr/>
          <p:nvPr/>
        </p:nvSpPr>
        <p:spPr>
          <a:xfrm>
            <a:off x="2351394" y="4821543"/>
            <a:ext cx="1090479" cy="9144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Neural Network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F13A4DC7-B272-4D9F-A71D-72C05D1CB9A4}"/>
              </a:ext>
            </a:extLst>
          </p:cNvPr>
          <p:cNvSpPr/>
          <p:nvPr/>
        </p:nvSpPr>
        <p:spPr>
          <a:xfrm>
            <a:off x="1760845" y="5224245"/>
            <a:ext cx="457200" cy="2743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909929B6-FDC1-4194-BF2B-830AD41E7110}"/>
              </a:ext>
            </a:extLst>
          </p:cNvPr>
          <p:cNvSpPr/>
          <p:nvPr/>
        </p:nvSpPr>
        <p:spPr>
          <a:xfrm>
            <a:off x="3655550" y="5141583"/>
            <a:ext cx="457200" cy="2743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7B3E687-4A47-4C51-A337-B23CC2AEAD78}"/>
              </a:ext>
            </a:extLst>
          </p:cNvPr>
          <p:cNvSpPr/>
          <p:nvPr/>
        </p:nvSpPr>
        <p:spPr>
          <a:xfrm>
            <a:off x="4326427" y="4767045"/>
            <a:ext cx="145191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MSE Error/R</a:t>
            </a:r>
            <a:r>
              <a:rPr lang="en-US" baseline="30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 Value</a:t>
            </a:r>
            <a:endParaRPr lang="en-US" baseline="30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28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8" grpId="0" animBg="1"/>
      <p:bldP spid="9" grpId="0" animBg="1"/>
      <p:bldP spid="10" grpId="0"/>
      <p:bldP spid="14" grpId="0" animBg="1"/>
      <p:bldP spid="15" grpId="0" animBg="1"/>
      <p:bldP spid="16" grpId="0" animBg="1"/>
      <p:bldP spid="17" grpId="0" animBg="1"/>
      <p:bldP spid="18" grpId="0"/>
      <p:bldP spid="20" grpId="0"/>
      <p:bldP spid="21" grpId="0" animBg="1"/>
      <p:bldP spid="22" grpId="0" animBg="1"/>
      <p:bldP spid="23" grpId="0" animBg="1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84DD6-893B-4A2E-B8F3-201F566EA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Results: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1C2821-243D-4FCE-AC19-9E900FAEE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690688"/>
            <a:ext cx="5486400" cy="3657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62EC57-BD40-4217-8D48-F98FDD5E3D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24" y="1690688"/>
            <a:ext cx="5486400" cy="3657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7671EC-A728-483B-8AAD-C5798695FA5D}"/>
                  </a:ext>
                </a:extLst>
              </p:cNvPr>
              <p:cNvSpPr txBox="1"/>
              <p:nvPr/>
            </p:nvSpPr>
            <p:spPr>
              <a:xfrm>
                <a:off x="2472503" y="5386621"/>
                <a:ext cx="195624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=0.950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𝐸𝑟𝑟𝑜𝑟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=0.00285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7671EC-A728-483B-8AAD-C5798695FA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503" y="5386621"/>
                <a:ext cx="1956241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2FF59E13-14BE-4226-8D25-E67E6573AF83}"/>
              </a:ext>
            </a:extLst>
          </p:cNvPr>
          <p:cNvSpPr txBox="1"/>
          <p:nvPr/>
        </p:nvSpPr>
        <p:spPr>
          <a:xfrm>
            <a:off x="2135743" y="6071285"/>
            <a:ext cx="2629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Wow, but a bit expected…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66F79DD-40E4-48BB-951A-D8A7E161C227}"/>
                  </a:ext>
                </a:extLst>
              </p:cNvPr>
              <p:cNvSpPr txBox="1"/>
              <p:nvPr/>
            </p:nvSpPr>
            <p:spPr>
              <a:xfrm>
                <a:off x="7763256" y="5424954"/>
                <a:ext cx="189853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=0.705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𝐸𝑟𝑟𝑜𝑟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/>
                        <m:t>0.01677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66F79DD-40E4-48BB-951A-D8A7E161C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3256" y="5424954"/>
                <a:ext cx="1898533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6D7E7E8-8116-49EC-95C1-1760A993A1AF}"/>
              </a:ext>
            </a:extLst>
          </p:cNvPr>
          <p:cNvSpPr txBox="1"/>
          <p:nvPr/>
        </p:nvSpPr>
        <p:spPr>
          <a:xfrm>
            <a:off x="7397642" y="6147951"/>
            <a:ext cx="314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Much better than the last time!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47CF572-A96D-49F2-9F87-5782DF28E875}"/>
              </a:ext>
            </a:extLst>
          </p:cNvPr>
          <p:cNvSpPr/>
          <p:nvPr/>
        </p:nvSpPr>
        <p:spPr>
          <a:xfrm rot="19801582">
            <a:off x="6498252" y="2806190"/>
            <a:ext cx="3265835" cy="822955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53636A-76D3-438F-8F59-B4000F192D69}"/>
              </a:ext>
            </a:extLst>
          </p:cNvPr>
          <p:cNvSpPr txBox="1"/>
          <p:nvPr/>
        </p:nvSpPr>
        <p:spPr>
          <a:xfrm>
            <a:off x="7213310" y="4097255"/>
            <a:ext cx="285520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Still room for improvement!</a:t>
            </a:r>
          </a:p>
        </p:txBody>
      </p:sp>
    </p:spTree>
    <p:extLst>
      <p:ext uri="{BB962C8B-B14F-4D97-AF65-F5344CB8AC3E}">
        <p14:creationId xmlns:p14="http://schemas.microsoft.com/office/powerpoint/2010/main" val="145402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545C3-34DA-4304-97C8-0E7D4910E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Was the error because of overfitting?... again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D6777-D4E8-49AF-87A6-0BF0554EB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rework the training/evaluating neural networks work flow can we use an optimization function to get optimal parameters? </a:t>
            </a:r>
          </a:p>
        </p:txBody>
      </p:sp>
    </p:spTree>
    <p:extLst>
      <p:ext uri="{BB962C8B-B14F-4D97-AF65-F5344CB8AC3E}">
        <p14:creationId xmlns:p14="http://schemas.microsoft.com/office/powerpoint/2010/main" val="419155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891C3-3F8A-4B46-A5D6-76EA40B51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General Workflow-Optimizing Neural Networks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86CFC5-6019-4F0B-84E5-A965FEB07B68}"/>
              </a:ext>
            </a:extLst>
          </p:cNvPr>
          <p:cNvSpPr/>
          <p:nvPr/>
        </p:nvSpPr>
        <p:spPr>
          <a:xfrm>
            <a:off x="10624754" y="3141345"/>
            <a:ext cx="145191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B3D94B-7189-474D-B735-BA5523A330AA}"/>
              </a:ext>
            </a:extLst>
          </p:cNvPr>
          <p:cNvSpPr/>
          <p:nvPr/>
        </p:nvSpPr>
        <p:spPr>
          <a:xfrm>
            <a:off x="968961" y="2723686"/>
            <a:ext cx="1451918" cy="8340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Training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 Data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662DDCA-4DC4-4BBA-898C-6485455FA1A5}"/>
              </a:ext>
            </a:extLst>
          </p:cNvPr>
          <p:cNvSpPr/>
          <p:nvPr/>
        </p:nvSpPr>
        <p:spPr>
          <a:xfrm>
            <a:off x="2435314" y="3003567"/>
            <a:ext cx="457200" cy="2743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202A3F-907F-4BDA-9852-80763ACFA6F6}"/>
              </a:ext>
            </a:extLst>
          </p:cNvPr>
          <p:cNvSpPr/>
          <p:nvPr/>
        </p:nvSpPr>
        <p:spPr>
          <a:xfrm>
            <a:off x="3024320" y="2683527"/>
            <a:ext cx="1524000" cy="9144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Neural Network Train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208EE5-8E6E-4709-B1B3-80EB970F8B3E}"/>
              </a:ext>
            </a:extLst>
          </p:cNvPr>
          <p:cNvSpPr/>
          <p:nvPr/>
        </p:nvSpPr>
        <p:spPr>
          <a:xfrm>
            <a:off x="5094830" y="1191285"/>
            <a:ext cx="1396577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Normalized Test Data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27AD004-9A29-4D40-B07B-0F67E348AD2A}"/>
              </a:ext>
            </a:extLst>
          </p:cNvPr>
          <p:cNvSpPr/>
          <p:nvPr/>
        </p:nvSpPr>
        <p:spPr>
          <a:xfrm>
            <a:off x="5269132" y="2683527"/>
            <a:ext cx="1090479" cy="9144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Neural Network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909929B6-FDC1-4194-BF2B-830AD41E7110}"/>
              </a:ext>
            </a:extLst>
          </p:cNvPr>
          <p:cNvSpPr/>
          <p:nvPr/>
        </p:nvSpPr>
        <p:spPr>
          <a:xfrm>
            <a:off x="6491407" y="2997375"/>
            <a:ext cx="457200" cy="2743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7B3E687-4A47-4C51-A337-B23CC2AEAD78}"/>
              </a:ext>
            </a:extLst>
          </p:cNvPr>
          <p:cNvSpPr/>
          <p:nvPr/>
        </p:nvSpPr>
        <p:spPr>
          <a:xfrm>
            <a:off x="7027165" y="2788855"/>
            <a:ext cx="99267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MSE Error</a:t>
            </a:r>
            <a:endParaRPr lang="en-US" baseline="30000" dirty="0">
              <a:solidFill>
                <a:schemeClr val="tx1"/>
              </a:solidFill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5CB57F3A-4F86-4525-B3F3-9392B15F4311}"/>
              </a:ext>
            </a:extLst>
          </p:cNvPr>
          <p:cNvSpPr/>
          <p:nvPr/>
        </p:nvSpPr>
        <p:spPr>
          <a:xfrm>
            <a:off x="4680126" y="2997375"/>
            <a:ext cx="457200" cy="2743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425479DE-6C97-44FE-BC49-82DEFE768ED4}"/>
              </a:ext>
            </a:extLst>
          </p:cNvPr>
          <p:cNvSpPr/>
          <p:nvPr/>
        </p:nvSpPr>
        <p:spPr>
          <a:xfrm rot="16200000" flipH="1" flipV="1">
            <a:off x="5585771" y="2118369"/>
            <a:ext cx="457200" cy="2743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99ACCC-64D9-4D52-91E6-D9D4927A2D74}"/>
              </a:ext>
            </a:extLst>
          </p:cNvPr>
          <p:cNvSpPr/>
          <p:nvPr/>
        </p:nvSpPr>
        <p:spPr>
          <a:xfrm>
            <a:off x="1070829" y="3808583"/>
            <a:ext cx="139657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Initial- nodes</a:t>
            </a:r>
          </a:p>
          <a:p>
            <a:r>
              <a:rPr lang="en-US" dirty="0">
                <a:solidFill>
                  <a:schemeClr val="tx1"/>
                </a:solidFill>
              </a:rPr>
              <a:t>Layers</a:t>
            </a:r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learning rate</a:t>
            </a:r>
          </a:p>
          <a:p>
            <a:r>
              <a:rPr lang="en-US" dirty="0">
                <a:solidFill>
                  <a:schemeClr val="tx1"/>
                </a:solidFill>
              </a:rPr>
              <a:t>batch size</a:t>
            </a:r>
          </a:p>
          <a:p>
            <a:r>
              <a:rPr lang="en-US" dirty="0">
                <a:solidFill>
                  <a:schemeClr val="tx1"/>
                </a:solidFill>
              </a:rPr>
              <a:t>epoch </a:t>
            </a:r>
            <a:endParaRPr lang="en-US" dirty="0"/>
          </a:p>
        </p:txBody>
      </p:sp>
      <p:sp>
        <p:nvSpPr>
          <p:cNvPr id="29" name="Arrow: Bent-Up 28">
            <a:extLst>
              <a:ext uri="{FF2B5EF4-FFF2-40B4-BE49-F238E27FC236}">
                <a16:creationId xmlns:a16="http://schemas.microsoft.com/office/drawing/2014/main" id="{2EAFEA6F-4F59-4396-9610-080B6000F460}"/>
              </a:ext>
            </a:extLst>
          </p:cNvPr>
          <p:cNvSpPr/>
          <p:nvPr/>
        </p:nvSpPr>
        <p:spPr>
          <a:xfrm>
            <a:off x="2521536" y="3734770"/>
            <a:ext cx="963069" cy="731520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Bent-Up 29">
            <a:extLst>
              <a:ext uri="{FF2B5EF4-FFF2-40B4-BE49-F238E27FC236}">
                <a16:creationId xmlns:a16="http://schemas.microsoft.com/office/drawing/2014/main" id="{1BCE2528-8671-4B63-ACBC-DD46B33B1517}"/>
              </a:ext>
            </a:extLst>
          </p:cNvPr>
          <p:cNvSpPr/>
          <p:nvPr/>
        </p:nvSpPr>
        <p:spPr>
          <a:xfrm flipV="1">
            <a:off x="8156985" y="3174559"/>
            <a:ext cx="669354" cy="1004850"/>
          </a:xfrm>
          <a:prstGeom prst="bentUpArrow">
            <a:avLst>
              <a:gd name="adj1" fmla="val 25000"/>
              <a:gd name="adj2" fmla="val 18886"/>
              <a:gd name="adj3" fmla="val 2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F8CE279-D1F5-435D-99C5-45566F41A3B3}"/>
              </a:ext>
            </a:extLst>
          </p:cNvPr>
          <p:cNvSpPr/>
          <p:nvPr/>
        </p:nvSpPr>
        <p:spPr>
          <a:xfrm>
            <a:off x="7988688" y="4278180"/>
            <a:ext cx="1524000" cy="9144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Optimize Function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E4708DD-D316-477E-B95E-80F1B03F045E}"/>
              </a:ext>
            </a:extLst>
          </p:cNvPr>
          <p:cNvSpPr/>
          <p:nvPr/>
        </p:nvSpPr>
        <p:spPr>
          <a:xfrm>
            <a:off x="5119422" y="3797325"/>
            <a:ext cx="139657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New Guess</a:t>
            </a:r>
            <a:r>
              <a:rPr lang="en-US" dirty="0">
                <a:solidFill>
                  <a:schemeClr val="tx1"/>
                </a:solidFill>
              </a:rPr>
              <a:t>- nodes</a:t>
            </a:r>
          </a:p>
          <a:p>
            <a:r>
              <a:rPr lang="en-US" dirty="0">
                <a:solidFill>
                  <a:schemeClr val="tx1"/>
                </a:solidFill>
              </a:rPr>
              <a:t>Layers</a:t>
            </a:r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learning rate</a:t>
            </a:r>
          </a:p>
          <a:p>
            <a:r>
              <a:rPr lang="en-US" dirty="0">
                <a:solidFill>
                  <a:schemeClr val="tx1"/>
                </a:solidFill>
              </a:rPr>
              <a:t>batch size</a:t>
            </a:r>
          </a:p>
          <a:p>
            <a:r>
              <a:rPr lang="en-US" dirty="0">
                <a:solidFill>
                  <a:schemeClr val="tx1"/>
                </a:solidFill>
              </a:rPr>
              <a:t>epoch </a:t>
            </a:r>
            <a:endParaRPr lang="en-US" dirty="0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38F092E4-AAE0-4145-AC8F-8B14069E6670}"/>
              </a:ext>
            </a:extLst>
          </p:cNvPr>
          <p:cNvSpPr/>
          <p:nvPr/>
        </p:nvSpPr>
        <p:spPr>
          <a:xfrm flipH="1">
            <a:off x="6596931" y="4578381"/>
            <a:ext cx="1286679" cy="2743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Bent-Up 35">
            <a:extLst>
              <a:ext uri="{FF2B5EF4-FFF2-40B4-BE49-F238E27FC236}">
                <a16:creationId xmlns:a16="http://schemas.microsoft.com/office/drawing/2014/main" id="{C70B80B0-8DCA-4E27-881E-402183CF4B92}"/>
              </a:ext>
            </a:extLst>
          </p:cNvPr>
          <p:cNvSpPr/>
          <p:nvPr/>
        </p:nvSpPr>
        <p:spPr>
          <a:xfrm flipH="1">
            <a:off x="4102223" y="3732033"/>
            <a:ext cx="963069" cy="731520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CD4170DE-D9FA-4535-9F8D-41CD3EE233D5}"/>
              </a:ext>
            </a:extLst>
          </p:cNvPr>
          <p:cNvSpPr/>
          <p:nvPr/>
        </p:nvSpPr>
        <p:spPr>
          <a:xfrm>
            <a:off x="9617766" y="4626334"/>
            <a:ext cx="457200" cy="2743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B8AEEBC-63A2-4FAB-A881-9367BFEAB552}"/>
              </a:ext>
            </a:extLst>
          </p:cNvPr>
          <p:cNvSpPr/>
          <p:nvPr/>
        </p:nvSpPr>
        <p:spPr>
          <a:xfrm>
            <a:off x="10260234" y="4306294"/>
            <a:ext cx="1090479" cy="9144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Neural Network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9D70D6-1738-4151-A533-24D0DA7A9D34}"/>
              </a:ext>
            </a:extLst>
          </p:cNvPr>
          <p:cNvSpPr txBox="1"/>
          <p:nvPr/>
        </p:nvSpPr>
        <p:spPr>
          <a:xfrm>
            <a:off x="9873872" y="5366985"/>
            <a:ext cx="1863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error is low</a:t>
            </a:r>
          </a:p>
        </p:txBody>
      </p:sp>
    </p:spTree>
    <p:extLst>
      <p:ext uri="{BB962C8B-B14F-4D97-AF65-F5344CB8AC3E}">
        <p14:creationId xmlns:p14="http://schemas.microsoft.com/office/powerpoint/2010/main" val="350957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20" grpId="0"/>
      <p:bldP spid="21" grpId="0" animBg="1"/>
      <p:bldP spid="23" grpId="0" animBg="1"/>
      <p:bldP spid="24" grpId="0"/>
      <p:bldP spid="26" grpId="0" animBg="1"/>
      <p:bldP spid="27" grpId="0" animBg="1"/>
      <p:bldP spid="29" grpId="0" animBg="1"/>
      <p:bldP spid="30" grpId="0" animBg="1"/>
      <p:bldP spid="31" grpId="0" animBg="1"/>
      <p:bldP spid="33" grpId="0"/>
      <p:bldP spid="35" grpId="0" animBg="1"/>
      <p:bldP spid="36" grpId="0" animBg="1"/>
      <p:bldP spid="37" grpId="0" animBg="1"/>
      <p:bldP spid="38" grpId="0" animBg="1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6454</TotalTime>
  <Words>727</Words>
  <Application>Microsoft Office PowerPoint</Application>
  <PresentationFormat>Widescreen</PresentationFormat>
  <Paragraphs>129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Application of Neural Networks on Air Quality Update</vt:lpstr>
      <vt:lpstr>Where we left off last…</vt:lpstr>
      <vt:lpstr>Remove Flagged Data/Normalization</vt:lpstr>
      <vt:lpstr>New Additions </vt:lpstr>
      <vt:lpstr>General Workflow-Data Cleaning/Separation </vt:lpstr>
      <vt:lpstr>General Workflow-Training/Evaluating Neural Networks </vt:lpstr>
      <vt:lpstr>Some Results:</vt:lpstr>
      <vt:lpstr>Was the error because of overfitting?... again</vt:lpstr>
      <vt:lpstr>General Workflow-Optimizing Neural Networks </vt:lpstr>
      <vt:lpstr>Issues</vt:lpstr>
      <vt:lpstr>Results</vt:lpstr>
      <vt:lpstr>Results</vt:lpstr>
      <vt:lpstr>Results</vt:lpstr>
      <vt:lpstr>Parameter Investigation</vt:lpstr>
      <vt:lpstr>PowerPoint Presentation</vt:lpstr>
      <vt:lpstr>Current plan in the short term</vt:lpstr>
      <vt:lpstr>Examples of Google Colab Notebooks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of Neural Networks on Air Quality Update</dc:title>
  <dc:creator>Tim Quah</dc:creator>
  <cp:lastModifiedBy>Tim Quah</cp:lastModifiedBy>
  <cp:revision>28</cp:revision>
  <dcterms:created xsi:type="dcterms:W3CDTF">2019-07-25T20:06:06Z</dcterms:created>
  <dcterms:modified xsi:type="dcterms:W3CDTF">2019-08-07T18:54:18Z</dcterms:modified>
</cp:coreProperties>
</file>