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4" r:id="rId2"/>
    <p:sldId id="325" r:id="rId3"/>
    <p:sldId id="356" r:id="rId4"/>
    <p:sldId id="369" r:id="rId5"/>
    <p:sldId id="368" r:id="rId6"/>
    <p:sldId id="352" r:id="rId7"/>
    <p:sldId id="364" r:id="rId8"/>
    <p:sldId id="366" r:id="rId9"/>
    <p:sldId id="362" r:id="rId10"/>
    <p:sldId id="360" r:id="rId11"/>
    <p:sldId id="334" r:id="rId12"/>
    <p:sldId id="340" r:id="rId13"/>
    <p:sldId id="335" r:id="rId14"/>
    <p:sldId id="345" r:id="rId15"/>
    <p:sldId id="371" r:id="rId16"/>
    <p:sldId id="363" r:id="rId17"/>
    <p:sldId id="311" r:id="rId18"/>
    <p:sldId id="328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 Shankar Siva Kumar" initials="RSSK" lastIdx="5" clrIdx="0">
    <p:extLst>
      <p:ext uri="{19B8F6BF-5375-455C-9EA6-DF929625EA0E}">
        <p15:presenceInfo xmlns:p15="http://schemas.microsoft.com/office/powerpoint/2012/main" userId="S-1-5-21-2127521184-1604012920-1887927527-92688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5050"/>
    <a:srgbClr val="CC6600"/>
    <a:srgbClr val="7030A0"/>
    <a:srgbClr val="FEC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3940" autoAdjust="0"/>
  </p:normalViewPr>
  <p:slideViewPr>
    <p:cSldViewPr snapToGrid="0">
      <p:cViewPr varScale="1">
        <p:scale>
          <a:sx n="86" d="100"/>
          <a:sy n="86" d="100"/>
        </p:scale>
        <p:origin x="37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8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B8915-8EF3-40A6-9702-2EFD423CE1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7558DDA-136D-456C-98A9-F5AC3DBED924}" type="pres">
      <dgm:prSet presAssocID="{CA1B8915-8EF3-40A6-9702-2EFD423CE1A2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6E50294-DBBB-46AF-8E8C-18A679D58A9B}" type="presOf" srcId="{CA1B8915-8EF3-40A6-9702-2EFD423CE1A2}" destId="{17558DDA-136D-456C-98A9-F5AC3DBED92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474C0-755E-4D09-AF0E-C6B9F042E11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48D88-D25B-4F9C-90DF-57D140FB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– My name is Ram, and I am a Senior ML Engineer in Azure Security Data Science. This work was done in collaboration with Andrew Wicker and Matt Swann. </a:t>
            </a:r>
          </a:p>
          <a:p>
            <a:endParaRPr lang="en-US" dirty="0"/>
          </a:p>
          <a:p>
            <a:r>
              <a:rPr lang="en-US" dirty="0"/>
              <a:t>This paper draws on our collective knowledge to secure Microsoft’s cloud solution, Azure, focusing more on qualitative experience as opposed to specific algorithms and results.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3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center that supports Azure infrastructure, has two </a:t>
            </a:r>
            <a:r>
              <a:rPr lang="en-US" dirty="0" err="1"/>
              <a:t>personnas</a:t>
            </a:r>
            <a:r>
              <a:rPr lang="en-US" dirty="0"/>
              <a:t> interacting with it: </a:t>
            </a:r>
          </a:p>
          <a:p>
            <a:pPr marL="228600" indent="-228600">
              <a:buAutoNum type="arabicParenR"/>
            </a:pPr>
            <a:r>
              <a:rPr lang="en-US" dirty="0"/>
              <a:t>The External customers who pay Azure, to host services or rent infrastructure. </a:t>
            </a:r>
          </a:p>
          <a:p>
            <a:pPr marL="228600" indent="-228600">
              <a:buAutoNum type="arabicParenR"/>
            </a:pPr>
            <a:r>
              <a:rPr lang="en-US" dirty="0"/>
              <a:t>The Azure Developers who maintain and develop Azure’s infrastructure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logs from the data center, is collected by Azure </a:t>
            </a:r>
            <a:r>
              <a:rPr lang="en-US" dirty="0" err="1"/>
              <a:t>Monintoring</a:t>
            </a:r>
            <a:r>
              <a:rPr lang="en-US" dirty="0"/>
              <a:t> system, and depending on the situation it is piped in one of two ways: </a:t>
            </a:r>
          </a:p>
          <a:p>
            <a:pPr marL="0" indent="0">
              <a:buNone/>
            </a:pPr>
            <a:r>
              <a:rPr lang="en-US" dirty="0"/>
              <a:t>-&gt; Customer’s activity logs goes to their storage account, where detection systems monitor for compromise. The end consumer of this alert, are admin’s of the </a:t>
            </a:r>
          </a:p>
          <a:p>
            <a:pPr marL="0" indent="0">
              <a:buNone/>
            </a:pPr>
            <a:r>
              <a:rPr lang="en-US" dirty="0"/>
              <a:t>-&gt; The internal developer’s activity are collected to a central repository where detection systems monitor for malicious activity. The end consumer of this alert are Microsoft’s Security Analyst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9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challenge when building cloud IDS systems,  is that the infrastructure that keeps the Cloud up and running is massive</a:t>
            </a:r>
          </a:p>
          <a:p>
            <a:r>
              <a:rPr lang="en-US" dirty="0"/>
              <a:t>Azure is supported by 300+ services – ranging from Resource manager that enables deploying and managing VMs to Storage to Compute. Azure is architected in a way, such that the same backend services support different flavors of the cloud </a:t>
            </a:r>
          </a:p>
          <a:p>
            <a:r>
              <a:rPr lang="en-US" dirty="0"/>
              <a:t>-&gt; Whether public or private or hybrid, it is the same code </a:t>
            </a:r>
          </a:p>
          <a:p>
            <a:endParaRPr lang="en-US" dirty="0"/>
          </a:p>
          <a:p>
            <a:r>
              <a:rPr lang="en-US" dirty="0"/>
              <a:t>So, net-net: The telemetry generated by these logs are in the order for </a:t>
            </a:r>
            <a:r>
              <a:rPr lang="en-US" dirty="0" err="1"/>
              <a:t>pBs</a:t>
            </a:r>
            <a:endParaRPr lang="en-US" dirty="0"/>
          </a:p>
          <a:p>
            <a:endParaRPr lang="en-US" dirty="0"/>
          </a:p>
          <a:p>
            <a:r>
              <a:rPr lang="en-US" sz="4000" dirty="0">
                <a:solidFill>
                  <a:schemeClr val="bg1"/>
                </a:solidFill>
              </a:rPr>
              <a:t>300+ different backend infrastructure services to ensure correct functionality </a:t>
            </a:r>
          </a:p>
          <a:p>
            <a:r>
              <a:rPr lang="en-US" sz="4000" dirty="0">
                <a:solidFill>
                  <a:schemeClr val="bg1"/>
                </a:solidFill>
              </a:rPr>
              <a:t>Same backend service, supports many “flavors” of cloud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Infrastructure as a Service vs. Platform as a Service 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Private Cloud vs. Public Cloud vs. Hybrid Cloud </a:t>
            </a:r>
          </a:p>
          <a:p>
            <a:r>
              <a:rPr lang="en-US" sz="4000" dirty="0">
                <a:solidFill>
                  <a:schemeClr val="bg1"/>
                </a:solidFill>
              </a:rPr>
              <a:t>Each service architected differently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Backend Service for Storage different from Backend service for Compute  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Logging for each service is different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add to the challenge, the cloud is also dynamic – the cloud as it is now, is very different from </a:t>
            </a:r>
          </a:p>
          <a:p>
            <a:r>
              <a:rPr lang="en-US" dirty="0"/>
              <a:t>-&gt; VMs are constantly deployed</a:t>
            </a:r>
          </a:p>
          <a:p>
            <a:r>
              <a:rPr lang="en-US" dirty="0"/>
              <a:t>-&gt; Developers constantly push out new features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9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4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8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0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4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0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4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“Compromises are measured in minutes 98% of time…median time for detection is in the order of months” [Verizon2017]</a:t>
            </a:r>
          </a:p>
          <a:p>
            <a:r>
              <a:rPr lang="en-US" dirty="0"/>
              <a:t>Call to focus from Attack Detection to Attack Disruption </a:t>
            </a:r>
          </a:p>
          <a:p>
            <a:r>
              <a:rPr lang="en-US" dirty="0"/>
              <a:t>Open Question: Is there a place for intelligence across the blue team kill chain? </a:t>
            </a:r>
          </a:p>
          <a:p>
            <a:pPr lvl="1"/>
            <a:r>
              <a:rPr lang="en-US" dirty="0"/>
              <a:t>Can Machine Learning help towards automatic remediation? </a:t>
            </a:r>
          </a:p>
          <a:p>
            <a:pPr lvl="1"/>
            <a:r>
              <a:rPr lang="en-US" dirty="0"/>
              <a:t>Can Natural Language processing help analysts triage alerts better? </a:t>
            </a:r>
          </a:p>
          <a:p>
            <a:pPr lvl="1"/>
            <a:r>
              <a:rPr lang="en-US" dirty="0"/>
              <a:t>Can recommender engines guide the next steps in investigations?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1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2345F81-BC3D-4B77-82B1-732015731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85% of Enterprise IT organizations will commit to </a:t>
            </a:r>
            <a:r>
              <a:rPr lang="en-US" dirty="0" err="1"/>
              <a:t>multicloud</a:t>
            </a:r>
            <a:r>
              <a:rPr lang="en-US" dirty="0"/>
              <a:t> architecture by 2018 [</a:t>
            </a:r>
            <a:r>
              <a:rPr lang="en-US" dirty="0" err="1"/>
              <a:t>IDCFutureScape</a:t>
            </a:r>
            <a:r>
              <a:rPr lang="en-US" dirty="0"/>
              <a:t> 2017]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Security is an important competitive Cloud Differentiator [csoonline2016]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Intrusion detection systems are expected to grow to USD 5.93 billion by 2021 at a compound annual growth rate of 12% [Gartner2016]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u="sng" dirty="0"/>
              <a:t>Net-Net</a:t>
            </a:r>
            <a:r>
              <a:rPr lang="en-US" dirty="0"/>
              <a:t>: Important Problem for the Industry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1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48D88-D25B-4F9C-90DF-57D140FBF7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challenge when building cloud IDS systems,  is that the infrastructure that keeps the Cloud up and running is massive</a:t>
            </a:r>
          </a:p>
          <a:p>
            <a:r>
              <a:rPr lang="en-US" dirty="0"/>
              <a:t>Azure is supported by 300+ services – ranging from Resource manager that enables deploying and managing VMs to Storage to Compute. Azure is architected in a way, such that the same backend services support different flavors of the cloud </a:t>
            </a:r>
          </a:p>
          <a:p>
            <a:r>
              <a:rPr lang="en-US" dirty="0"/>
              <a:t>-&gt; Whether public or private or hybrid, it is the same code </a:t>
            </a:r>
          </a:p>
          <a:p>
            <a:endParaRPr lang="en-US" dirty="0"/>
          </a:p>
          <a:p>
            <a:r>
              <a:rPr lang="en-US" dirty="0"/>
              <a:t>So, net-net: The telemetry generated by these logs are in the order for </a:t>
            </a:r>
            <a:r>
              <a:rPr lang="en-US" dirty="0" err="1"/>
              <a:t>pBs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add to the challenge, the cloud is also dynamic – the cloud as it is now, is very different from </a:t>
            </a:r>
          </a:p>
          <a:p>
            <a:r>
              <a:rPr lang="en-US" dirty="0"/>
              <a:t>-&gt; VMs are constantly deployed</a:t>
            </a:r>
          </a:p>
          <a:p>
            <a:r>
              <a:rPr lang="en-US" dirty="0"/>
              <a:t>-&gt; Developers constantly push out new features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A48D88-D25B-4F9C-90DF-57D140FBF7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0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4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6B46-50E7-48F6-A7BC-23189A9A801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21E6-F09F-47B9-A1CD-24D44106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2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mK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www.google.com/url?sa=i&amp;rct=j&amp;q=&amp;esrc=s&amp;source=images&amp;cd=&amp;cad=rja&amp;uact=8&amp;ved=0ahUKEwj4meaQxfbXAhUX2GMKHW8fBcwQjRwIBw&amp;url=https://authcom.com/security-challenges-to-consider-before-adopting-a-hybrid-cloud-strategy/&amp;psig=AOvVaw0tzKkitPmwzc7QCkJakLRX&amp;ust=151268924339610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4FB5-54E1-44C2-8083-A3E7E0F3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677" y="151693"/>
            <a:ext cx="9144000" cy="2387600"/>
          </a:xfrm>
        </p:spPr>
        <p:txBody>
          <a:bodyPr/>
          <a:lstStyle/>
          <a:p>
            <a:r>
              <a:rPr lang="en-US" dirty="0"/>
              <a:t>Practical Machine Learning for Cloud Intrusion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BED7B-7BE3-4A4E-9212-0A8AE9DC9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677" y="2392216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Challenges and the Way Forward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2D7406-9CF2-4250-9979-B7276114CABF}"/>
              </a:ext>
            </a:extLst>
          </p:cNvPr>
          <p:cNvSpPr txBox="1">
            <a:spLocks/>
          </p:cNvSpPr>
          <p:nvPr/>
        </p:nvSpPr>
        <p:spPr>
          <a:xfrm>
            <a:off x="950702" y="3745280"/>
            <a:ext cx="133760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Ram Shankar Siva Kumar </a:t>
            </a:r>
            <a:r>
              <a:rPr lang="en-US" dirty="0"/>
              <a:t>		Andrew Wicker 		Matt Swann</a:t>
            </a:r>
          </a:p>
          <a:p>
            <a:pPr algn="l"/>
            <a:r>
              <a:rPr lang="en-US" dirty="0"/>
              <a:t>	</a:t>
            </a:r>
            <a:r>
              <a:rPr lang="en-US" sz="1800" dirty="0"/>
              <a:t>(@</a:t>
            </a:r>
            <a:r>
              <a:rPr lang="en-US" sz="1800" dirty="0" err="1"/>
              <a:t>ram_ssk</a:t>
            </a:r>
            <a:r>
              <a:rPr lang="en-US" sz="1800" dirty="0"/>
              <a:t>)		                                                                                      (@</a:t>
            </a:r>
            <a:r>
              <a:rPr lang="en-US" sz="1800" dirty="0" err="1"/>
              <a:t>MSwannMSFT</a:t>
            </a:r>
            <a:r>
              <a:rPr lang="en-US" sz="1800" dirty="0"/>
              <a:t>)</a:t>
            </a:r>
          </a:p>
        </p:txBody>
      </p:sp>
      <p:pic>
        <p:nvPicPr>
          <p:cNvPr id="1028" name="Picture 4" descr="Image result for microsoft logo">
            <a:extLst>
              <a:ext uri="{FF2B5EF4-FFF2-40B4-BE49-F238E27FC236}">
                <a16:creationId xmlns:a16="http://schemas.microsoft.com/office/drawing/2014/main" id="{C509998B-7D88-4404-A0F8-0AEA9051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12" y="4835096"/>
            <a:ext cx="1955409" cy="72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CFB292-63A4-4D97-A241-7C843303F463}"/>
              </a:ext>
            </a:extLst>
          </p:cNvPr>
          <p:cNvSpPr/>
          <p:nvPr/>
        </p:nvSpPr>
        <p:spPr>
          <a:xfrm>
            <a:off x="6982443" y="6521641"/>
            <a:ext cx="11721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Machine Learning and Computer Security – NIPS 2017</a:t>
            </a:r>
            <a:endParaRPr lang="en-US" sz="1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rver icon">
            <a:extLst>
              <a:ext uri="{FF2B5EF4-FFF2-40B4-BE49-F238E27FC236}">
                <a16:creationId xmlns:a16="http://schemas.microsoft.com/office/drawing/2014/main" id="{215C9269-6911-4788-B52B-9D64EB5C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98" y="1915529"/>
            <a:ext cx="1444290" cy="14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07D368-2548-4325-86FC-55FDCC98905C}"/>
              </a:ext>
            </a:extLst>
          </p:cNvPr>
          <p:cNvSpPr/>
          <p:nvPr/>
        </p:nvSpPr>
        <p:spPr>
          <a:xfrm>
            <a:off x="3123698" y="5629533"/>
            <a:ext cx="152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Center generate logs</a:t>
            </a:r>
          </a:p>
        </p:txBody>
      </p:sp>
      <p:pic>
        <p:nvPicPr>
          <p:cNvPr id="5" name="Picture 2" descr="Image result for server icon">
            <a:extLst>
              <a:ext uri="{FF2B5EF4-FFF2-40B4-BE49-F238E27FC236}">
                <a16:creationId xmlns:a16="http://schemas.microsoft.com/office/drawing/2014/main" id="{EBD512E2-EA2F-4072-90A8-E2B20CF5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98" y="3934114"/>
            <a:ext cx="1444290" cy="14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217A0FF-9DD4-4157-8731-019B217F20BC}"/>
              </a:ext>
            </a:extLst>
          </p:cNvPr>
          <p:cNvSpPr/>
          <p:nvPr/>
        </p:nvSpPr>
        <p:spPr>
          <a:xfrm>
            <a:off x="4825172" y="3797756"/>
            <a:ext cx="1315454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D6ABFC3B-1A81-4D75-AE3E-3CD91AA20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2065693"/>
            <a:ext cx="914400" cy="914400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91004C64-D25B-495D-8DC0-471538726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2065693"/>
            <a:ext cx="914400" cy="914400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2F1041DA-8FEF-4B35-B7FB-712EFEDD5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065693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201C04ED-536F-4DE6-88CD-6421A8477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317" y="3300393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4976B0CA-5853-4B91-A1FA-D37FCE967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9344" y="2065693"/>
            <a:ext cx="914400" cy="914400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53D61322-EE24-4128-ADA8-E5B2DFB25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260" y="3275078"/>
            <a:ext cx="914400" cy="914400"/>
          </a:xfrm>
          <a:prstGeom prst="rect">
            <a:avLst/>
          </a:prstGeom>
        </p:spPr>
      </p:pic>
      <p:pic>
        <p:nvPicPr>
          <p:cNvPr id="14" name="Graphic 13" descr="Man">
            <a:extLst>
              <a:ext uri="{FF2B5EF4-FFF2-40B4-BE49-F238E27FC236}">
                <a16:creationId xmlns:a16="http://schemas.microsoft.com/office/drawing/2014/main" id="{975406C2-8569-42D3-9914-183DB46A6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379" y="4734821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39AEC46-916F-4A64-991B-F159625070C3}"/>
              </a:ext>
            </a:extLst>
          </p:cNvPr>
          <p:cNvSpPr/>
          <p:nvPr/>
        </p:nvSpPr>
        <p:spPr>
          <a:xfrm>
            <a:off x="760735" y="5613491"/>
            <a:ext cx="152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F7825-85EC-44BF-A8A9-025780E01B5B}"/>
              </a:ext>
            </a:extLst>
          </p:cNvPr>
          <p:cNvSpPr/>
          <p:nvPr/>
        </p:nvSpPr>
        <p:spPr>
          <a:xfrm>
            <a:off x="393030" y="4157154"/>
            <a:ext cx="189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Azure Developers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E7CAF4-B66B-45AB-A104-2B396C664ACF}"/>
              </a:ext>
            </a:extLst>
          </p:cNvPr>
          <p:cNvSpPr/>
          <p:nvPr/>
        </p:nvSpPr>
        <p:spPr>
          <a:xfrm>
            <a:off x="329447" y="2864124"/>
            <a:ext cx="2173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External Customers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07EC5A-339A-4CAC-921E-F46E6308FC59}"/>
              </a:ext>
            </a:extLst>
          </p:cNvPr>
          <p:cNvSpPr/>
          <p:nvPr/>
        </p:nvSpPr>
        <p:spPr>
          <a:xfrm>
            <a:off x="2209298" y="2604488"/>
            <a:ext cx="64743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E7C0B31-5E51-4F92-A018-6EB1E1E342E4}"/>
              </a:ext>
            </a:extLst>
          </p:cNvPr>
          <p:cNvSpPr/>
          <p:nvPr/>
        </p:nvSpPr>
        <p:spPr>
          <a:xfrm>
            <a:off x="2209298" y="4014399"/>
            <a:ext cx="64743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0620858-BC18-49C2-A246-2348F0AA8744}"/>
              </a:ext>
            </a:extLst>
          </p:cNvPr>
          <p:cNvSpPr/>
          <p:nvPr/>
        </p:nvSpPr>
        <p:spPr>
          <a:xfrm>
            <a:off x="2204170" y="5376505"/>
            <a:ext cx="64743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C91FE-D01D-4D9E-AE28-7C2E54F92A2D}"/>
              </a:ext>
            </a:extLst>
          </p:cNvPr>
          <p:cNvSpPr/>
          <p:nvPr/>
        </p:nvSpPr>
        <p:spPr>
          <a:xfrm>
            <a:off x="6307402" y="3441748"/>
            <a:ext cx="2053928" cy="114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Repository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7C6FF04-1630-4FA9-AEAD-E740396F65C4}"/>
              </a:ext>
            </a:extLst>
          </p:cNvPr>
          <p:cNvSpPr/>
          <p:nvPr/>
        </p:nvSpPr>
        <p:spPr>
          <a:xfrm>
            <a:off x="8474717" y="3905756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480B5-D63A-4152-8CB2-1C163191DA12}"/>
              </a:ext>
            </a:extLst>
          </p:cNvPr>
          <p:cNvSpPr/>
          <p:nvPr/>
        </p:nvSpPr>
        <p:spPr>
          <a:xfrm>
            <a:off x="9156507" y="3441748"/>
            <a:ext cx="2053928" cy="1140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Anomalous Login Detection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B3499-1644-4F6F-8D23-BAF287056F27}"/>
              </a:ext>
            </a:extLst>
          </p:cNvPr>
          <p:cNvSpPr/>
          <p:nvPr/>
        </p:nvSpPr>
        <p:spPr>
          <a:xfrm>
            <a:off x="9312101" y="5436105"/>
            <a:ext cx="2053928" cy="114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Security Analyst + Appropriate Service team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6A3C0E9-889E-4199-A3CC-5D5AC1331AC5}"/>
              </a:ext>
            </a:extLst>
          </p:cNvPr>
          <p:cNvSpPr/>
          <p:nvPr/>
        </p:nvSpPr>
        <p:spPr>
          <a:xfrm rot="5400000">
            <a:off x="10054864" y="4822598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9815E49-B021-4B03-BC5C-60EA673228D1}"/>
              </a:ext>
            </a:extLst>
          </p:cNvPr>
          <p:cNvSpPr/>
          <p:nvPr/>
        </p:nvSpPr>
        <p:spPr>
          <a:xfrm>
            <a:off x="4818913" y="2386535"/>
            <a:ext cx="1315454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701B5A-BA21-45D5-9C86-AE045A993C29}"/>
              </a:ext>
            </a:extLst>
          </p:cNvPr>
          <p:cNvSpPr/>
          <p:nvPr/>
        </p:nvSpPr>
        <p:spPr>
          <a:xfrm>
            <a:off x="4780381" y="4119510"/>
            <a:ext cx="152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Cloud Service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3ECCC9-1D2E-4DA8-9CB2-D9570AC84F68}"/>
              </a:ext>
            </a:extLst>
          </p:cNvPr>
          <p:cNvSpPr/>
          <p:nvPr/>
        </p:nvSpPr>
        <p:spPr>
          <a:xfrm>
            <a:off x="4715135" y="1968165"/>
            <a:ext cx="152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Customer logs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B9D5-383B-414E-9C40-5A9CF1E65D42}"/>
              </a:ext>
            </a:extLst>
          </p:cNvPr>
          <p:cNvSpPr/>
          <p:nvPr/>
        </p:nvSpPr>
        <p:spPr>
          <a:xfrm>
            <a:off x="6238144" y="1767153"/>
            <a:ext cx="2053928" cy="114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Storage Account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AB014B-E46F-44FF-8178-0459778F33B8}"/>
              </a:ext>
            </a:extLst>
          </p:cNvPr>
          <p:cNvSpPr/>
          <p:nvPr/>
        </p:nvSpPr>
        <p:spPr>
          <a:xfrm>
            <a:off x="9156507" y="1767153"/>
            <a:ext cx="2053928" cy="1140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Anomalous Login Detection System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2FD810C-469D-43FA-B56A-3EE8224C75B0}"/>
              </a:ext>
            </a:extLst>
          </p:cNvPr>
          <p:cNvSpPr/>
          <p:nvPr/>
        </p:nvSpPr>
        <p:spPr>
          <a:xfrm>
            <a:off x="8440088" y="2250177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4A9930-F346-45C2-B896-3E5151DFB0F7}"/>
              </a:ext>
            </a:extLst>
          </p:cNvPr>
          <p:cNvSpPr/>
          <p:nvPr/>
        </p:nvSpPr>
        <p:spPr>
          <a:xfrm>
            <a:off x="9175743" y="92558"/>
            <a:ext cx="2053928" cy="114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administrator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272B93-1CA6-4192-8B22-770745CC9BA7}"/>
              </a:ext>
            </a:extLst>
          </p:cNvPr>
          <p:cNvSpPr/>
          <p:nvPr/>
        </p:nvSpPr>
        <p:spPr>
          <a:xfrm rot="16200000">
            <a:off x="10018045" y="1396451"/>
            <a:ext cx="441589" cy="20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78E0CE-4845-4D2C-921D-17C7DC2D3755}"/>
              </a:ext>
            </a:extLst>
          </p:cNvPr>
          <p:cNvSpPr/>
          <p:nvPr/>
        </p:nvSpPr>
        <p:spPr>
          <a:xfrm>
            <a:off x="6134367" y="4730174"/>
            <a:ext cx="2626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Remove any Customer Identifiable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705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E9A-C7C3-44D2-BE1F-E1BF8EC8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3" y="365125"/>
            <a:ext cx="1201332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Challenge: The Cloud Backend is built on different, composite services</a:t>
            </a:r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2BBF0DF8-F519-4EAE-B642-62A0B975945C}"/>
              </a:ext>
            </a:extLst>
          </p:cNvPr>
          <p:cNvSpPr>
            <a:spLocks/>
          </p:cNvSpPr>
          <p:nvPr/>
        </p:nvSpPr>
        <p:spPr bwMode="auto">
          <a:xfrm>
            <a:off x="980329" y="1940885"/>
            <a:ext cx="6168683" cy="4170528"/>
          </a:xfrm>
          <a:custGeom>
            <a:avLst/>
            <a:gdLst>
              <a:gd name="T0" fmla="*/ 22 w 136"/>
              <a:gd name="T1" fmla="*/ 39 h 90"/>
              <a:gd name="T2" fmla="*/ 22 w 136"/>
              <a:gd name="T3" fmla="*/ 38 h 90"/>
              <a:gd name="T4" fmla="*/ 59 w 136"/>
              <a:gd name="T5" fmla="*/ 0 h 90"/>
              <a:gd name="T6" fmla="*/ 91 w 136"/>
              <a:gd name="T7" fmla="*/ 17 h 90"/>
              <a:gd name="T8" fmla="*/ 101 w 136"/>
              <a:gd name="T9" fmla="*/ 14 h 90"/>
              <a:gd name="T10" fmla="*/ 113 w 136"/>
              <a:gd name="T11" fmla="*/ 18 h 90"/>
              <a:gd name="T12" fmla="*/ 123 w 136"/>
              <a:gd name="T13" fmla="*/ 35 h 90"/>
              <a:gd name="T14" fmla="*/ 136 w 136"/>
              <a:gd name="T15" fmla="*/ 60 h 90"/>
              <a:gd name="T16" fmla="*/ 110 w 136"/>
              <a:gd name="T17" fmla="*/ 90 h 90"/>
              <a:gd name="T18" fmla="*/ 107 w 136"/>
              <a:gd name="T19" fmla="*/ 90 h 90"/>
              <a:gd name="T20" fmla="*/ 104 w 136"/>
              <a:gd name="T21" fmla="*/ 90 h 90"/>
              <a:gd name="T22" fmla="*/ 42 w 136"/>
              <a:gd name="T23" fmla="*/ 90 h 90"/>
              <a:gd name="T24" fmla="*/ 41 w 136"/>
              <a:gd name="T25" fmla="*/ 90 h 90"/>
              <a:gd name="T26" fmla="*/ 39 w 136"/>
              <a:gd name="T27" fmla="*/ 90 h 90"/>
              <a:gd name="T28" fmla="*/ 35 w 136"/>
              <a:gd name="T29" fmla="*/ 90 h 90"/>
              <a:gd name="T30" fmla="*/ 25 w 136"/>
              <a:gd name="T31" fmla="*/ 90 h 90"/>
              <a:gd name="T32" fmla="*/ 0 w 136"/>
              <a:gd name="T33" fmla="*/ 64 h 90"/>
              <a:gd name="T34" fmla="*/ 22 w 136"/>
              <a:gd name="T35" fmla="*/ 3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90">
                <a:moveTo>
                  <a:pt x="22" y="39"/>
                </a:moveTo>
                <a:cubicBezTo>
                  <a:pt x="22" y="39"/>
                  <a:pt x="22" y="38"/>
                  <a:pt x="22" y="38"/>
                </a:cubicBezTo>
                <a:cubicBezTo>
                  <a:pt x="22" y="17"/>
                  <a:pt x="38" y="0"/>
                  <a:pt x="59" y="0"/>
                </a:cubicBezTo>
                <a:cubicBezTo>
                  <a:pt x="72" y="0"/>
                  <a:pt x="84" y="7"/>
                  <a:pt x="91" y="17"/>
                </a:cubicBezTo>
                <a:cubicBezTo>
                  <a:pt x="94" y="15"/>
                  <a:pt x="97" y="14"/>
                  <a:pt x="101" y="14"/>
                </a:cubicBezTo>
                <a:cubicBezTo>
                  <a:pt x="106" y="14"/>
                  <a:pt x="110" y="16"/>
                  <a:pt x="113" y="18"/>
                </a:cubicBezTo>
                <a:cubicBezTo>
                  <a:pt x="119" y="22"/>
                  <a:pt x="123" y="28"/>
                  <a:pt x="123" y="35"/>
                </a:cubicBezTo>
                <a:cubicBezTo>
                  <a:pt x="131" y="41"/>
                  <a:pt x="136" y="50"/>
                  <a:pt x="136" y="60"/>
                </a:cubicBezTo>
                <a:cubicBezTo>
                  <a:pt x="136" y="75"/>
                  <a:pt x="125" y="88"/>
                  <a:pt x="110" y="90"/>
                </a:cubicBezTo>
                <a:cubicBezTo>
                  <a:pt x="109" y="90"/>
                  <a:pt x="108" y="90"/>
                  <a:pt x="107" y="90"/>
                </a:cubicBezTo>
                <a:cubicBezTo>
                  <a:pt x="106" y="90"/>
                  <a:pt x="105" y="90"/>
                  <a:pt x="104" y="90"/>
                </a:cubicBezTo>
                <a:cubicBezTo>
                  <a:pt x="90" y="90"/>
                  <a:pt x="58" y="90"/>
                  <a:pt x="42" y="90"/>
                </a:cubicBezTo>
                <a:cubicBezTo>
                  <a:pt x="42" y="90"/>
                  <a:pt x="41" y="90"/>
                  <a:pt x="41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36" y="90"/>
                  <a:pt x="3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11" y="89"/>
                  <a:pt x="0" y="78"/>
                  <a:pt x="0" y="64"/>
                </a:cubicBezTo>
                <a:cubicBezTo>
                  <a:pt x="0" y="52"/>
                  <a:pt x="9" y="41"/>
                  <a:pt x="22" y="39"/>
                </a:cubicBezTo>
                <a:close/>
              </a:path>
            </a:pathLst>
          </a:custGeom>
          <a:solidFill>
            <a:srgbClr val="0171B0"/>
          </a:solidFill>
          <a:ln>
            <a:noFill/>
          </a:ln>
          <a:extLst/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36" kern="0" dirty="0">
              <a:solidFill>
                <a:srgbClr val="505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64D9F-E606-4002-9642-FF2381816D19}"/>
              </a:ext>
            </a:extLst>
          </p:cNvPr>
          <p:cNvSpPr txBox="1"/>
          <p:nvPr/>
        </p:nvSpPr>
        <p:spPr>
          <a:xfrm>
            <a:off x="2335355" y="3093912"/>
            <a:ext cx="2773697" cy="6337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</a:pPr>
            <a:r>
              <a:rPr lang="en-US" sz="2400" b="1" u="sng" kern="0" spc="-71" dirty="0">
                <a:solidFill>
                  <a:srgbClr val="FFFFFF"/>
                </a:solidFill>
              </a:rPr>
              <a:t>Microsoft Azure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39E8E9-8478-4AD6-A212-CA43679F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342" y="3860802"/>
            <a:ext cx="606505" cy="645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BD064D-6103-4AA5-831E-A0A823912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352" y="4026149"/>
            <a:ext cx="500886" cy="57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E78403-1020-4F4B-84E3-9546A5CD7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881" y="3889552"/>
            <a:ext cx="679559" cy="6387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B75E81-15CE-458F-B588-DA864E908928}"/>
              </a:ext>
            </a:extLst>
          </p:cNvPr>
          <p:cNvSpPr/>
          <p:nvPr/>
        </p:nvSpPr>
        <p:spPr>
          <a:xfrm>
            <a:off x="3040910" y="4584695"/>
            <a:ext cx="89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888371-E7C2-4468-9225-FBC3E529D16A}"/>
              </a:ext>
            </a:extLst>
          </p:cNvPr>
          <p:cNvSpPr/>
          <p:nvPr/>
        </p:nvSpPr>
        <p:spPr>
          <a:xfrm>
            <a:off x="4123124" y="4621756"/>
            <a:ext cx="96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Identity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EBD1F-6F67-4B57-AE6C-B4DB80EEA66D}"/>
              </a:ext>
            </a:extLst>
          </p:cNvPr>
          <p:cNvSpPr/>
          <p:nvPr/>
        </p:nvSpPr>
        <p:spPr>
          <a:xfrm>
            <a:off x="1779256" y="4603257"/>
            <a:ext cx="1249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Encryption</a:t>
            </a:r>
            <a:r>
              <a:rPr lang="en-US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D611DE-4202-43BD-A08D-CA3BAC1A1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167" y="3891777"/>
            <a:ext cx="637851" cy="6915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D79E4E-2495-4981-BB39-35010FC15D7E}"/>
              </a:ext>
            </a:extLst>
          </p:cNvPr>
          <p:cNvSpPr/>
          <p:nvPr/>
        </p:nvSpPr>
        <p:spPr>
          <a:xfrm>
            <a:off x="5213278" y="4643249"/>
            <a:ext cx="104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89E85E-6F54-4C53-84A0-1C76E2D2C264}"/>
              </a:ext>
            </a:extLst>
          </p:cNvPr>
          <p:cNvSpPr/>
          <p:nvPr/>
        </p:nvSpPr>
        <p:spPr>
          <a:xfrm>
            <a:off x="2625246" y="5342848"/>
            <a:ext cx="280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….and many </a:t>
            </a:r>
            <a:r>
              <a:rPr lang="en-US" dirty="0" err="1">
                <a:solidFill>
                  <a:schemeClr val="bg1"/>
                </a:solidFill>
              </a:rPr>
              <a:t>many</a:t>
            </a:r>
            <a:r>
              <a:rPr lang="en-US" dirty="0">
                <a:solidFill>
                  <a:schemeClr val="bg1"/>
                </a:solidFill>
              </a:rPr>
              <a:t> more!</a:t>
            </a:r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DF02B964-8813-4EFA-898D-B5E1716E3135}"/>
              </a:ext>
            </a:extLst>
          </p:cNvPr>
          <p:cNvSpPr>
            <a:spLocks/>
          </p:cNvSpPr>
          <p:nvPr/>
        </p:nvSpPr>
        <p:spPr bwMode="auto">
          <a:xfrm>
            <a:off x="980329" y="1956992"/>
            <a:ext cx="6168683" cy="4170528"/>
          </a:xfrm>
          <a:custGeom>
            <a:avLst/>
            <a:gdLst>
              <a:gd name="T0" fmla="*/ 22 w 136"/>
              <a:gd name="T1" fmla="*/ 39 h 90"/>
              <a:gd name="T2" fmla="*/ 22 w 136"/>
              <a:gd name="T3" fmla="*/ 38 h 90"/>
              <a:gd name="T4" fmla="*/ 59 w 136"/>
              <a:gd name="T5" fmla="*/ 0 h 90"/>
              <a:gd name="T6" fmla="*/ 91 w 136"/>
              <a:gd name="T7" fmla="*/ 17 h 90"/>
              <a:gd name="T8" fmla="*/ 101 w 136"/>
              <a:gd name="T9" fmla="*/ 14 h 90"/>
              <a:gd name="T10" fmla="*/ 113 w 136"/>
              <a:gd name="T11" fmla="*/ 18 h 90"/>
              <a:gd name="T12" fmla="*/ 123 w 136"/>
              <a:gd name="T13" fmla="*/ 35 h 90"/>
              <a:gd name="T14" fmla="*/ 136 w 136"/>
              <a:gd name="T15" fmla="*/ 60 h 90"/>
              <a:gd name="T16" fmla="*/ 110 w 136"/>
              <a:gd name="T17" fmla="*/ 90 h 90"/>
              <a:gd name="T18" fmla="*/ 107 w 136"/>
              <a:gd name="T19" fmla="*/ 90 h 90"/>
              <a:gd name="T20" fmla="*/ 104 w 136"/>
              <a:gd name="T21" fmla="*/ 90 h 90"/>
              <a:gd name="T22" fmla="*/ 42 w 136"/>
              <a:gd name="T23" fmla="*/ 90 h 90"/>
              <a:gd name="T24" fmla="*/ 41 w 136"/>
              <a:gd name="T25" fmla="*/ 90 h 90"/>
              <a:gd name="T26" fmla="*/ 39 w 136"/>
              <a:gd name="T27" fmla="*/ 90 h 90"/>
              <a:gd name="T28" fmla="*/ 35 w 136"/>
              <a:gd name="T29" fmla="*/ 90 h 90"/>
              <a:gd name="T30" fmla="*/ 25 w 136"/>
              <a:gd name="T31" fmla="*/ 90 h 90"/>
              <a:gd name="T32" fmla="*/ 0 w 136"/>
              <a:gd name="T33" fmla="*/ 64 h 90"/>
              <a:gd name="T34" fmla="*/ 22 w 136"/>
              <a:gd name="T35" fmla="*/ 3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90">
                <a:moveTo>
                  <a:pt x="22" y="39"/>
                </a:moveTo>
                <a:cubicBezTo>
                  <a:pt x="22" y="39"/>
                  <a:pt x="22" y="38"/>
                  <a:pt x="22" y="38"/>
                </a:cubicBezTo>
                <a:cubicBezTo>
                  <a:pt x="22" y="17"/>
                  <a:pt x="38" y="0"/>
                  <a:pt x="59" y="0"/>
                </a:cubicBezTo>
                <a:cubicBezTo>
                  <a:pt x="72" y="0"/>
                  <a:pt x="84" y="7"/>
                  <a:pt x="91" y="17"/>
                </a:cubicBezTo>
                <a:cubicBezTo>
                  <a:pt x="94" y="15"/>
                  <a:pt x="97" y="14"/>
                  <a:pt x="101" y="14"/>
                </a:cubicBezTo>
                <a:cubicBezTo>
                  <a:pt x="106" y="14"/>
                  <a:pt x="110" y="16"/>
                  <a:pt x="113" y="18"/>
                </a:cubicBezTo>
                <a:cubicBezTo>
                  <a:pt x="119" y="22"/>
                  <a:pt x="123" y="28"/>
                  <a:pt x="123" y="35"/>
                </a:cubicBezTo>
                <a:cubicBezTo>
                  <a:pt x="131" y="41"/>
                  <a:pt x="136" y="50"/>
                  <a:pt x="136" y="60"/>
                </a:cubicBezTo>
                <a:cubicBezTo>
                  <a:pt x="136" y="75"/>
                  <a:pt x="125" y="88"/>
                  <a:pt x="110" y="90"/>
                </a:cubicBezTo>
                <a:cubicBezTo>
                  <a:pt x="109" y="90"/>
                  <a:pt x="108" y="90"/>
                  <a:pt x="107" y="90"/>
                </a:cubicBezTo>
                <a:cubicBezTo>
                  <a:pt x="106" y="90"/>
                  <a:pt x="105" y="90"/>
                  <a:pt x="104" y="90"/>
                </a:cubicBezTo>
                <a:cubicBezTo>
                  <a:pt x="90" y="90"/>
                  <a:pt x="58" y="90"/>
                  <a:pt x="42" y="90"/>
                </a:cubicBezTo>
                <a:cubicBezTo>
                  <a:pt x="42" y="90"/>
                  <a:pt x="41" y="90"/>
                  <a:pt x="41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36" y="90"/>
                  <a:pt x="3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11" y="89"/>
                  <a:pt x="0" y="78"/>
                  <a:pt x="0" y="64"/>
                </a:cubicBezTo>
                <a:cubicBezTo>
                  <a:pt x="0" y="52"/>
                  <a:pt x="9" y="41"/>
                  <a:pt x="22" y="39"/>
                </a:cubicBezTo>
                <a:close/>
              </a:path>
            </a:pathLst>
          </a:custGeom>
          <a:solidFill>
            <a:srgbClr val="0171B0"/>
          </a:solidFill>
          <a:ln>
            <a:noFill/>
          </a:ln>
          <a:extLst/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36" kern="0" dirty="0">
              <a:solidFill>
                <a:srgbClr val="505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84D5A-FDDD-4D85-A8D2-22A14CEA4B01}"/>
              </a:ext>
            </a:extLst>
          </p:cNvPr>
          <p:cNvSpPr txBox="1"/>
          <p:nvPr/>
        </p:nvSpPr>
        <p:spPr>
          <a:xfrm>
            <a:off x="2379498" y="3093912"/>
            <a:ext cx="2773697" cy="6337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</a:pPr>
            <a:r>
              <a:rPr lang="en-US" sz="2400" b="1" u="sng" kern="0" spc="-71" dirty="0">
                <a:solidFill>
                  <a:srgbClr val="FFFFFF"/>
                </a:solidFill>
              </a:rPr>
              <a:t>Microsoft Azure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135DC9-F279-401A-8D91-A220F482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485" y="3860802"/>
            <a:ext cx="606505" cy="6452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D7A952-B56A-460B-96EC-555621F85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495" y="4026149"/>
            <a:ext cx="500886" cy="5771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2882C9-1B1A-4F24-A58C-EBA80B32E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024" y="3889552"/>
            <a:ext cx="679559" cy="63878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B1F4821-EE23-4829-8A6C-1CB942493AF4}"/>
              </a:ext>
            </a:extLst>
          </p:cNvPr>
          <p:cNvSpPr/>
          <p:nvPr/>
        </p:nvSpPr>
        <p:spPr>
          <a:xfrm>
            <a:off x="3085053" y="4584695"/>
            <a:ext cx="89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D4C9A1-FEBD-4054-9AA8-004521A93FAF}"/>
              </a:ext>
            </a:extLst>
          </p:cNvPr>
          <p:cNvSpPr/>
          <p:nvPr/>
        </p:nvSpPr>
        <p:spPr>
          <a:xfrm>
            <a:off x="4167267" y="4621756"/>
            <a:ext cx="96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Identity</a:t>
            </a:r>
            <a:r>
              <a:rPr lang="en-US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991788-1228-4638-8252-82B929683A77}"/>
              </a:ext>
            </a:extLst>
          </p:cNvPr>
          <p:cNvSpPr/>
          <p:nvPr/>
        </p:nvSpPr>
        <p:spPr>
          <a:xfrm>
            <a:off x="1823399" y="4603257"/>
            <a:ext cx="1249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Encryption</a:t>
            </a:r>
            <a:r>
              <a:rPr lang="en-US" dirty="0"/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ECE7D7C-7F35-4E88-A37C-F4E154054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310" y="3891777"/>
            <a:ext cx="637851" cy="6915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F247728-33E5-4849-BEAA-6D1B39D2B3E0}"/>
              </a:ext>
            </a:extLst>
          </p:cNvPr>
          <p:cNvSpPr/>
          <p:nvPr/>
        </p:nvSpPr>
        <p:spPr>
          <a:xfrm>
            <a:off x="5257421" y="4643249"/>
            <a:ext cx="104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ADB745-C5CF-4195-89A5-A9CA20A0F76C}"/>
              </a:ext>
            </a:extLst>
          </p:cNvPr>
          <p:cNvSpPr/>
          <p:nvPr/>
        </p:nvSpPr>
        <p:spPr>
          <a:xfrm>
            <a:off x="2669389" y="5342848"/>
            <a:ext cx="280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….and many </a:t>
            </a:r>
            <a:r>
              <a:rPr lang="en-US" dirty="0" err="1">
                <a:solidFill>
                  <a:schemeClr val="bg1"/>
                </a:solidFill>
              </a:rPr>
              <a:t>many</a:t>
            </a:r>
            <a:r>
              <a:rPr lang="en-US" dirty="0">
                <a:solidFill>
                  <a:schemeClr val="bg1"/>
                </a:solidFill>
              </a:rPr>
              <a:t> more!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E3002-81FF-4313-A682-A8BF392F3FBA}"/>
              </a:ext>
            </a:extLst>
          </p:cNvPr>
          <p:cNvSpPr/>
          <p:nvPr/>
        </p:nvSpPr>
        <p:spPr>
          <a:xfrm>
            <a:off x="7714838" y="3374149"/>
            <a:ext cx="4427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300+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63450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rver icon">
            <a:extLst>
              <a:ext uri="{FF2B5EF4-FFF2-40B4-BE49-F238E27FC236}">
                <a16:creationId xmlns:a16="http://schemas.microsoft.com/office/drawing/2014/main" id="{215C9269-6911-4788-B52B-9D64EB5C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30" y="1020858"/>
            <a:ext cx="756746" cy="75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07D368-2548-4325-86FC-55FDCC98905C}"/>
              </a:ext>
            </a:extLst>
          </p:cNvPr>
          <p:cNvSpPr/>
          <p:nvPr/>
        </p:nvSpPr>
        <p:spPr>
          <a:xfrm>
            <a:off x="1914688" y="637780"/>
            <a:ext cx="1590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Center 1</a:t>
            </a:r>
          </a:p>
        </p:txBody>
      </p:sp>
      <p:pic>
        <p:nvPicPr>
          <p:cNvPr id="5" name="Picture 2" descr="Image result for server icon">
            <a:extLst>
              <a:ext uri="{FF2B5EF4-FFF2-40B4-BE49-F238E27FC236}">
                <a16:creationId xmlns:a16="http://schemas.microsoft.com/office/drawing/2014/main" id="{EBD512E2-EA2F-4072-90A8-E2B20CF5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30" y="2436582"/>
            <a:ext cx="831727" cy="83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217A0FF-9DD4-4157-8731-019B217F20BC}"/>
              </a:ext>
            </a:extLst>
          </p:cNvPr>
          <p:cNvSpPr/>
          <p:nvPr/>
        </p:nvSpPr>
        <p:spPr>
          <a:xfrm>
            <a:off x="3193898" y="1406571"/>
            <a:ext cx="2043817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201C04ED-536F-4DE6-88CD-6421A8477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30" y="336583"/>
            <a:ext cx="706349" cy="706349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53D61322-EE24-4128-ADA8-E5B2DFB25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42" y="336583"/>
            <a:ext cx="706349" cy="7063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4F7825-85EC-44BF-A8A9-025780E01B5B}"/>
              </a:ext>
            </a:extLst>
          </p:cNvPr>
          <p:cNvSpPr/>
          <p:nvPr/>
        </p:nvSpPr>
        <p:spPr>
          <a:xfrm>
            <a:off x="92489" y="998173"/>
            <a:ext cx="2167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Storage 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C91FE-D01D-4D9E-AE28-7C2E54F92A2D}"/>
              </a:ext>
            </a:extLst>
          </p:cNvPr>
          <p:cNvSpPr/>
          <p:nvPr/>
        </p:nvSpPr>
        <p:spPr>
          <a:xfrm>
            <a:off x="5370318" y="1182839"/>
            <a:ext cx="2053928" cy="371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Repository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7C6FF04-1630-4FA9-AEAD-E740396F65C4}"/>
              </a:ext>
            </a:extLst>
          </p:cNvPr>
          <p:cNvSpPr/>
          <p:nvPr/>
        </p:nvSpPr>
        <p:spPr>
          <a:xfrm>
            <a:off x="7524903" y="2716087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480B5-D63A-4152-8CB2-1C163191DA12}"/>
              </a:ext>
            </a:extLst>
          </p:cNvPr>
          <p:cNvSpPr/>
          <p:nvPr/>
        </p:nvSpPr>
        <p:spPr>
          <a:xfrm>
            <a:off x="8105904" y="1113073"/>
            <a:ext cx="2041330" cy="859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Storage Service Anomalous Login Detection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B3499-1644-4F6F-8D23-BAF287056F27}"/>
              </a:ext>
            </a:extLst>
          </p:cNvPr>
          <p:cNvSpPr/>
          <p:nvPr/>
        </p:nvSpPr>
        <p:spPr>
          <a:xfrm>
            <a:off x="10826647" y="1235389"/>
            <a:ext cx="1321658" cy="307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Security Analyst + Appropriate Service team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6A3C0E9-889E-4199-A3CC-5D5AC1331AC5}"/>
              </a:ext>
            </a:extLst>
          </p:cNvPr>
          <p:cNvSpPr/>
          <p:nvPr/>
        </p:nvSpPr>
        <p:spPr>
          <a:xfrm>
            <a:off x="10205445" y="2716087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701B5A-BA21-45D5-9C86-AE045A993C29}"/>
              </a:ext>
            </a:extLst>
          </p:cNvPr>
          <p:cNvSpPr/>
          <p:nvPr/>
        </p:nvSpPr>
        <p:spPr>
          <a:xfrm>
            <a:off x="3052003" y="1035750"/>
            <a:ext cx="2153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Storage Service Logs</a:t>
            </a:r>
          </a:p>
        </p:txBody>
      </p:sp>
      <p:pic>
        <p:nvPicPr>
          <p:cNvPr id="36" name="Graphic 35" descr="Man">
            <a:extLst>
              <a:ext uri="{FF2B5EF4-FFF2-40B4-BE49-F238E27FC236}">
                <a16:creationId xmlns:a16="http://schemas.microsoft.com/office/drawing/2014/main" id="{7E15C213-18C1-4E04-BC95-0D017266C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30" y="1857885"/>
            <a:ext cx="706349" cy="706349"/>
          </a:xfrm>
          <a:prstGeom prst="rect">
            <a:avLst/>
          </a:prstGeom>
        </p:spPr>
      </p:pic>
      <p:pic>
        <p:nvPicPr>
          <p:cNvPr id="41" name="Graphic 40" descr="Man">
            <a:extLst>
              <a:ext uri="{FF2B5EF4-FFF2-40B4-BE49-F238E27FC236}">
                <a16:creationId xmlns:a16="http://schemas.microsoft.com/office/drawing/2014/main" id="{FFC7F77A-75F0-4EDA-B224-CD2EDD6A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42" y="1857885"/>
            <a:ext cx="706349" cy="70634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DF7B255-8A22-4F11-BFB6-2F2BD98F756C}"/>
              </a:ext>
            </a:extLst>
          </p:cNvPr>
          <p:cNvSpPr/>
          <p:nvPr/>
        </p:nvSpPr>
        <p:spPr>
          <a:xfrm>
            <a:off x="0" y="2506264"/>
            <a:ext cx="2373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Compute Dev</a:t>
            </a:r>
          </a:p>
        </p:txBody>
      </p:sp>
      <p:pic>
        <p:nvPicPr>
          <p:cNvPr id="43" name="Graphic 42" descr="Man">
            <a:extLst>
              <a:ext uri="{FF2B5EF4-FFF2-40B4-BE49-F238E27FC236}">
                <a16:creationId xmlns:a16="http://schemas.microsoft.com/office/drawing/2014/main" id="{FADF2E81-911A-440C-9CFC-A37774458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89" y="3152962"/>
            <a:ext cx="706349" cy="706349"/>
          </a:xfrm>
          <a:prstGeom prst="rect">
            <a:avLst/>
          </a:prstGeom>
        </p:spPr>
      </p:pic>
      <p:pic>
        <p:nvPicPr>
          <p:cNvPr id="44" name="Graphic 43" descr="Man">
            <a:extLst>
              <a:ext uri="{FF2B5EF4-FFF2-40B4-BE49-F238E27FC236}">
                <a16:creationId xmlns:a16="http://schemas.microsoft.com/office/drawing/2014/main" id="{D4B77938-DA2F-4CF9-BCB1-F93BEE03A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701" y="3152962"/>
            <a:ext cx="706349" cy="706349"/>
          </a:xfrm>
          <a:prstGeom prst="rect">
            <a:avLst/>
          </a:prstGeom>
        </p:spPr>
      </p:pic>
      <p:pic>
        <p:nvPicPr>
          <p:cNvPr id="46" name="Picture 2" descr="Image result for server icon">
            <a:extLst>
              <a:ext uri="{FF2B5EF4-FFF2-40B4-BE49-F238E27FC236}">
                <a16:creationId xmlns:a16="http://schemas.microsoft.com/office/drawing/2014/main" id="{24E5DFF6-7D4E-42B0-9F02-3AF4EA72E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20" y="3787734"/>
            <a:ext cx="831727" cy="83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209B73B-D97F-42F3-AA1B-655130602702}"/>
              </a:ext>
            </a:extLst>
          </p:cNvPr>
          <p:cNvSpPr/>
          <p:nvPr/>
        </p:nvSpPr>
        <p:spPr>
          <a:xfrm>
            <a:off x="102923" y="3867563"/>
            <a:ext cx="2373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Identity Dev</a:t>
            </a:r>
          </a:p>
        </p:txBody>
      </p:sp>
      <p:pic>
        <p:nvPicPr>
          <p:cNvPr id="48" name="Graphic 47" descr="Man">
            <a:extLst>
              <a:ext uri="{FF2B5EF4-FFF2-40B4-BE49-F238E27FC236}">
                <a16:creationId xmlns:a16="http://schemas.microsoft.com/office/drawing/2014/main" id="{CFC7D448-BD80-4FB1-8C49-C6D60BF08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14" y="4498103"/>
            <a:ext cx="706349" cy="706349"/>
          </a:xfrm>
          <a:prstGeom prst="rect">
            <a:avLst/>
          </a:prstGeom>
        </p:spPr>
      </p:pic>
      <p:pic>
        <p:nvPicPr>
          <p:cNvPr id="49" name="Graphic 48" descr="Man">
            <a:extLst>
              <a:ext uri="{FF2B5EF4-FFF2-40B4-BE49-F238E27FC236}">
                <a16:creationId xmlns:a16="http://schemas.microsoft.com/office/drawing/2014/main" id="{F3CA23C5-80EE-42F6-8F94-FFF2A89F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926" y="4498103"/>
            <a:ext cx="706349" cy="70634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A70A611-7E16-44DB-8EA3-78E8C648D9C6}"/>
              </a:ext>
            </a:extLst>
          </p:cNvPr>
          <p:cNvSpPr/>
          <p:nvPr/>
        </p:nvSpPr>
        <p:spPr>
          <a:xfrm>
            <a:off x="117149" y="5212704"/>
            <a:ext cx="1812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Encryption</a:t>
            </a:r>
          </a:p>
          <a:p>
            <a:r>
              <a:rPr lang="en-US" dirty="0"/>
              <a:t> Dev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2A7279-4E2A-4F86-BB4C-1975C703F2F7}"/>
              </a:ext>
            </a:extLst>
          </p:cNvPr>
          <p:cNvCxnSpPr>
            <a:cxnSpLocks/>
          </p:cNvCxnSpPr>
          <p:nvPr/>
        </p:nvCxnSpPr>
        <p:spPr>
          <a:xfrm>
            <a:off x="1173610" y="866117"/>
            <a:ext cx="1053633" cy="50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60F4B8-3295-4D41-BEDF-D4820DE56E0A}"/>
              </a:ext>
            </a:extLst>
          </p:cNvPr>
          <p:cNvCxnSpPr>
            <a:cxnSpLocks/>
          </p:cNvCxnSpPr>
          <p:nvPr/>
        </p:nvCxnSpPr>
        <p:spPr>
          <a:xfrm>
            <a:off x="1173610" y="874369"/>
            <a:ext cx="1085620" cy="171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CB0325-4050-4670-9652-2F4C0FC8AE86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141593" y="2224666"/>
            <a:ext cx="1134327" cy="19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9896DC-537C-42B1-878C-AEBE52311934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083635" y="1399231"/>
            <a:ext cx="1176095" cy="21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35C534-8636-4652-8B4C-35E063C3BE39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123718" y="1399231"/>
            <a:ext cx="1136012" cy="35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2A8738-0CC6-4E8B-9E48-B8940938424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095029" y="4203598"/>
            <a:ext cx="1180891" cy="7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FCF79248-85F9-4081-B249-E6DB6C5D4866}"/>
              </a:ext>
            </a:extLst>
          </p:cNvPr>
          <p:cNvSpPr/>
          <p:nvPr/>
        </p:nvSpPr>
        <p:spPr>
          <a:xfrm>
            <a:off x="3193898" y="2112308"/>
            <a:ext cx="212362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91462F-060A-4F27-BD02-74777DF1DA37}"/>
              </a:ext>
            </a:extLst>
          </p:cNvPr>
          <p:cNvSpPr/>
          <p:nvPr/>
        </p:nvSpPr>
        <p:spPr>
          <a:xfrm>
            <a:off x="3191095" y="2923810"/>
            <a:ext cx="2126425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B30C2FD1-6754-48E4-9053-F98F89594758}"/>
              </a:ext>
            </a:extLst>
          </p:cNvPr>
          <p:cNvSpPr/>
          <p:nvPr/>
        </p:nvSpPr>
        <p:spPr>
          <a:xfrm>
            <a:off x="3185072" y="3938944"/>
            <a:ext cx="2132447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6755E8-2FFB-454F-98F0-4B6FDFC7E7CE}"/>
              </a:ext>
            </a:extLst>
          </p:cNvPr>
          <p:cNvSpPr/>
          <p:nvPr/>
        </p:nvSpPr>
        <p:spPr>
          <a:xfrm>
            <a:off x="3057307" y="1778168"/>
            <a:ext cx="2390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Compute Service Logs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4C964E-483A-4892-BAF3-0F57F6BF1CF2}"/>
              </a:ext>
            </a:extLst>
          </p:cNvPr>
          <p:cNvSpPr/>
          <p:nvPr/>
        </p:nvSpPr>
        <p:spPr>
          <a:xfrm>
            <a:off x="3133333" y="2587975"/>
            <a:ext cx="2390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Identity Service Logs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DDC323-7035-48A5-8381-2BF94A9DC238}"/>
              </a:ext>
            </a:extLst>
          </p:cNvPr>
          <p:cNvSpPr/>
          <p:nvPr/>
        </p:nvSpPr>
        <p:spPr>
          <a:xfrm>
            <a:off x="3058699" y="3587942"/>
            <a:ext cx="2390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Encryption Service Logs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53C56F-D73D-4CD3-A2D0-599B8E384DB3}"/>
              </a:ext>
            </a:extLst>
          </p:cNvPr>
          <p:cNvSpPr/>
          <p:nvPr/>
        </p:nvSpPr>
        <p:spPr>
          <a:xfrm>
            <a:off x="8125118" y="2114241"/>
            <a:ext cx="2053928" cy="859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Service Anomalous Login Detection System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9A7A144B-1B15-4F68-A69E-8D11900A4A13}"/>
              </a:ext>
            </a:extLst>
          </p:cNvPr>
          <p:cNvSpPr/>
          <p:nvPr/>
        </p:nvSpPr>
        <p:spPr>
          <a:xfrm>
            <a:off x="7514642" y="1576716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0280DC5-DD90-4BDB-AE9A-4B7C207F4CFA}"/>
              </a:ext>
            </a:extLst>
          </p:cNvPr>
          <p:cNvSpPr/>
          <p:nvPr/>
        </p:nvSpPr>
        <p:spPr>
          <a:xfrm>
            <a:off x="7524903" y="3577432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BF87769-8020-49B5-A55C-6FF17DD2C42D}"/>
              </a:ext>
            </a:extLst>
          </p:cNvPr>
          <p:cNvSpPr/>
          <p:nvPr/>
        </p:nvSpPr>
        <p:spPr>
          <a:xfrm>
            <a:off x="7537352" y="4560709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89273B-9233-412E-9292-BDE289B6130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173610" y="874369"/>
            <a:ext cx="1102310" cy="3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5F1FA79-EE39-40F8-82EE-1019D55F3741}"/>
              </a:ext>
            </a:extLst>
          </p:cNvPr>
          <p:cNvSpPr/>
          <p:nvPr/>
        </p:nvSpPr>
        <p:spPr>
          <a:xfrm>
            <a:off x="2002937" y="4579741"/>
            <a:ext cx="152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Center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E5510D-FF74-4281-818C-183A5FCDB2EF}"/>
              </a:ext>
            </a:extLst>
          </p:cNvPr>
          <p:cNvSpPr/>
          <p:nvPr/>
        </p:nvSpPr>
        <p:spPr>
          <a:xfrm>
            <a:off x="2011162" y="3248449"/>
            <a:ext cx="152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Center 2</a:t>
            </a:r>
          </a:p>
        </p:txBody>
      </p:sp>
      <p:pic>
        <p:nvPicPr>
          <p:cNvPr id="56" name="Graphic 55" descr="Man">
            <a:extLst>
              <a:ext uri="{FF2B5EF4-FFF2-40B4-BE49-F238E27FC236}">
                <a16:creationId xmlns:a16="http://schemas.microsoft.com/office/drawing/2014/main" id="{08F0F012-8F51-4F97-9632-3ADD11201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80" y="6011410"/>
            <a:ext cx="729663" cy="729663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586969-1C1E-47A7-951B-A15B37BB322B}"/>
              </a:ext>
            </a:extLst>
          </p:cNvPr>
          <p:cNvCxnSpPr>
            <a:cxnSpLocks/>
          </p:cNvCxnSpPr>
          <p:nvPr/>
        </p:nvCxnSpPr>
        <p:spPr>
          <a:xfrm flipV="1">
            <a:off x="658604" y="4283427"/>
            <a:ext cx="1617316" cy="205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A189686-2DC3-4563-8FEC-D14402813DE1}"/>
              </a:ext>
            </a:extLst>
          </p:cNvPr>
          <p:cNvSpPr/>
          <p:nvPr/>
        </p:nvSpPr>
        <p:spPr>
          <a:xfrm>
            <a:off x="658604" y="6366912"/>
            <a:ext cx="2739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710901-960F-419D-B467-FB4BE41FE33A}"/>
              </a:ext>
            </a:extLst>
          </p:cNvPr>
          <p:cNvSpPr/>
          <p:nvPr/>
        </p:nvSpPr>
        <p:spPr>
          <a:xfrm>
            <a:off x="8130581" y="3115409"/>
            <a:ext cx="2053928" cy="859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Service Anomalous Login Detection System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F62754-69F2-4C6F-85CF-4B5FA44C04EE}"/>
              </a:ext>
            </a:extLst>
          </p:cNvPr>
          <p:cNvSpPr/>
          <p:nvPr/>
        </p:nvSpPr>
        <p:spPr>
          <a:xfrm>
            <a:off x="8118249" y="4211660"/>
            <a:ext cx="2053928" cy="859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Encyption</a:t>
            </a:r>
            <a:r>
              <a:rPr lang="en-US" dirty="0"/>
              <a:t> Service Anomalous Login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168748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7562-3977-4313-A5FC-BE169B9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4" y="384175"/>
            <a:ext cx="1170622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Challenge: The Cloud Backend is Geo-distributed </a:t>
            </a:r>
          </a:p>
        </p:txBody>
      </p:sp>
      <p:pic>
        <p:nvPicPr>
          <p:cNvPr id="4" name="Picture 2" descr="https://www.onmsft.com/wp-content/uploads/2016/09/Capture-d%E2%80%99e%CC%81cran-2016-09-21-a%CC%80-20.07.28.png">
            <a:extLst>
              <a:ext uri="{FF2B5EF4-FFF2-40B4-BE49-F238E27FC236}">
                <a16:creationId xmlns:a16="http://schemas.microsoft.com/office/drawing/2014/main" id="{12C7B76C-179E-4C66-815F-D6D24779D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602859"/>
            <a:ext cx="114871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6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3" y="365125"/>
            <a:ext cx="10888287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Geo-distributed = </a:t>
            </a:r>
            <a:r>
              <a:rPr lang="en-US" dirty="0">
                <a:solidFill>
                  <a:schemeClr val="bg1"/>
                </a:solidFill>
              </a:rPr>
              <a:t>Compliance and Localization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Building Privacy compliant Models has three challenges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Privacy Laws vary across regions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IP address is treated as EII in some regions vs. not EII in other region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Privacy Laws now ask for “retroactive modification”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Privacy laws are not static </a:t>
            </a:r>
          </a:p>
          <a:p>
            <a:r>
              <a:rPr lang="en-US" dirty="0">
                <a:solidFill>
                  <a:schemeClr val="bg1"/>
                </a:solidFill>
              </a:rPr>
              <a:t>Model Localization is important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Weekend in Middle East != Weekend in Americas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Product adoption happens at different rate across different regions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Data distribution is different!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0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42" y="187462"/>
            <a:ext cx="10515600" cy="1325563"/>
          </a:xfrm>
        </p:spPr>
        <p:txBody>
          <a:bodyPr/>
          <a:lstStyle/>
          <a:p>
            <a:r>
              <a:rPr lang="en-US" dirty="0"/>
              <a:t>Tiered Modeling  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0045806" y="2464275"/>
            <a:ext cx="47493" cy="389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79488" y="1437247"/>
            <a:ext cx="6116208" cy="5014326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How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Federated Models </a:t>
            </a:r>
          </a:p>
          <a:p>
            <a:pPr lvl="2"/>
            <a:r>
              <a:rPr lang="en-US" dirty="0"/>
              <a:t>Each region is modeled separately </a:t>
            </a:r>
          </a:p>
          <a:p>
            <a:pPr lvl="2"/>
            <a:r>
              <a:rPr lang="en-US" dirty="0"/>
              <a:t>Results are scrubbed according to compliance laws and privacy agreements</a:t>
            </a:r>
          </a:p>
          <a:p>
            <a:pPr lvl="2"/>
            <a:r>
              <a:rPr lang="en-US" dirty="0"/>
              <a:t>Scrubbed results are used as input to “Model Prime”</a:t>
            </a:r>
          </a:p>
          <a:p>
            <a:pPr lvl="1"/>
            <a:r>
              <a:rPr lang="en-US" dirty="0"/>
              <a:t>“Model Prime”</a:t>
            </a:r>
          </a:p>
          <a:p>
            <a:pPr lvl="2"/>
            <a:r>
              <a:rPr lang="en-US" dirty="0"/>
              <a:t>Results are collated to search for global trends </a:t>
            </a:r>
          </a:p>
          <a:p>
            <a:pPr lvl="1"/>
            <a:r>
              <a:rPr lang="en-US" dirty="0"/>
              <a:t>Perhaps work such as [Hamm2016] on building differentially private ensemble is relevant? </a:t>
            </a:r>
          </a:p>
          <a:p>
            <a:r>
              <a:rPr lang="en-US" b="1" u="sng" dirty="0"/>
              <a:t>Pros: </a:t>
            </a:r>
          </a:p>
          <a:p>
            <a:pPr lvl="1"/>
            <a:r>
              <a:rPr lang="en-US" dirty="0"/>
              <a:t>Bespoke modeling for every region </a:t>
            </a:r>
          </a:p>
          <a:p>
            <a:pPr lvl="1"/>
            <a:r>
              <a:rPr lang="en-US" dirty="0"/>
              <a:t>Balance between Micro and Macro modeling </a:t>
            </a:r>
          </a:p>
          <a:p>
            <a:r>
              <a:rPr lang="en-US" b="1" u="sng" dirty="0"/>
              <a:t>Cons:</a:t>
            </a:r>
          </a:p>
          <a:p>
            <a:pPr lvl="1"/>
            <a:r>
              <a:rPr lang="en-US" dirty="0"/>
              <a:t>Complicated Deployment  </a:t>
            </a:r>
          </a:p>
          <a:p>
            <a:pPr lvl="1"/>
            <a:r>
              <a:rPr lang="en-US" dirty="0"/>
              <a:t>Depending on the agreements, model-prime may not be possible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60995" y="1077455"/>
            <a:ext cx="4939781" cy="5276989"/>
            <a:chOff x="6997182" y="1907172"/>
            <a:chExt cx="4600903" cy="4719646"/>
          </a:xfrm>
        </p:grpSpPr>
        <p:sp>
          <p:nvSpPr>
            <p:cNvPr id="4" name="Flowchart: Magnetic Disk 3"/>
            <p:cNvSpPr/>
            <p:nvPr/>
          </p:nvSpPr>
          <p:spPr>
            <a:xfrm>
              <a:off x="7112796" y="5360322"/>
              <a:ext cx="882869" cy="10352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Region1</a:t>
              </a: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8715624" y="5360322"/>
              <a:ext cx="882869" cy="10352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Region2</a:t>
              </a: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0318452" y="5360322"/>
              <a:ext cx="882869" cy="10352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Region3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8406033" y="3096016"/>
              <a:ext cx="29400" cy="3530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997182" y="3999232"/>
              <a:ext cx="1292773" cy="87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1</a:t>
              </a:r>
            </a:p>
          </p:txBody>
        </p:sp>
        <p:sp>
          <p:nvSpPr>
            <p:cNvPr id="26" name="Arrow: Up-Down 25"/>
            <p:cNvSpPr/>
            <p:nvPr/>
          </p:nvSpPr>
          <p:spPr>
            <a:xfrm>
              <a:off x="7475404" y="4955673"/>
              <a:ext cx="78826" cy="34684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-Down 26"/>
            <p:cNvSpPr/>
            <p:nvPr/>
          </p:nvSpPr>
          <p:spPr>
            <a:xfrm>
              <a:off x="9030935" y="4945162"/>
              <a:ext cx="78826" cy="34684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Up-Down 28"/>
            <p:cNvSpPr/>
            <p:nvPr/>
          </p:nvSpPr>
          <p:spPr>
            <a:xfrm>
              <a:off x="10742151" y="4955673"/>
              <a:ext cx="78826" cy="34684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93089" y="1907172"/>
              <a:ext cx="4033343" cy="556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- Prime</a:t>
              </a:r>
            </a:p>
          </p:txBody>
        </p:sp>
        <p:sp>
          <p:nvSpPr>
            <p:cNvPr id="31" name="Arrow: Up-Down 30"/>
            <p:cNvSpPr/>
            <p:nvPr/>
          </p:nvSpPr>
          <p:spPr>
            <a:xfrm rot="2224579" flipH="1">
              <a:off x="7868566" y="2491285"/>
              <a:ext cx="65933" cy="155963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Up-Down 33"/>
            <p:cNvSpPr/>
            <p:nvPr/>
          </p:nvSpPr>
          <p:spPr>
            <a:xfrm flipH="1">
              <a:off x="9162662" y="2629063"/>
              <a:ext cx="82154" cy="117317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-Down 21"/>
            <p:cNvSpPr/>
            <p:nvPr/>
          </p:nvSpPr>
          <p:spPr>
            <a:xfrm rot="19560007" flipH="1">
              <a:off x="10492481" y="2404034"/>
              <a:ext cx="82625" cy="155963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8515004" y="3870558"/>
              <a:ext cx="1382050" cy="100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2</a:t>
              </a:r>
            </a:p>
          </p:txBody>
        </p:sp>
        <p:sp>
          <p:nvSpPr>
            <p:cNvPr id="5" name="Pentagon 4"/>
            <p:cNvSpPr/>
            <p:nvPr/>
          </p:nvSpPr>
          <p:spPr>
            <a:xfrm>
              <a:off x="10258029" y="3819331"/>
              <a:ext cx="1340056" cy="1115321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  <a:p>
              <a:pPr algn="ctr"/>
              <a:r>
                <a:rPr lang="en-US" dirty="0"/>
                <a:t>3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8433200">
              <a:off x="7246475" y="2846523"/>
              <a:ext cx="1459389" cy="60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Scrubbed Results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3732609">
              <a:off x="10357522" y="2974366"/>
              <a:ext cx="1412852" cy="60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Scrubbed Results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8892822" y="2931322"/>
              <a:ext cx="1174026" cy="60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Scrubbed Results</a:t>
              </a:r>
            </a:p>
          </p:txBody>
        </p:sp>
      </p:grpSp>
      <p:graphicFrame>
        <p:nvGraphicFramePr>
          <p:cNvPr id="23" name="Diagram 22"/>
          <p:cNvGraphicFramePr/>
          <p:nvPr>
            <p:extLst/>
          </p:nvPr>
        </p:nvGraphicFramePr>
        <p:xfrm>
          <a:off x="925315" y="6566616"/>
          <a:ext cx="10179638" cy="20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6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orld map ">
            <a:extLst>
              <a:ext uri="{FF2B5EF4-FFF2-40B4-BE49-F238E27FC236}">
                <a16:creationId xmlns:a16="http://schemas.microsoft.com/office/drawing/2014/main" id="{B5D884D8-9677-4B95-A33A-B9DBDE69A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9" y="2727205"/>
            <a:ext cx="4234413" cy="20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9E15D2-630E-4D2D-A958-B863DF300EE6}"/>
              </a:ext>
            </a:extLst>
          </p:cNvPr>
          <p:cNvSpPr/>
          <p:nvPr/>
        </p:nvSpPr>
        <p:spPr>
          <a:xfrm>
            <a:off x="7305675" y="6525994"/>
            <a:ext cx="9467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World Map source: http://upload.wikimedia.org/wikipedia/commons/9/95/World_map_green.png</a:t>
            </a:r>
          </a:p>
        </p:txBody>
      </p:sp>
      <p:pic>
        <p:nvPicPr>
          <p:cNvPr id="6" name="Picture 2" descr="Image result for server icon">
            <a:extLst>
              <a:ext uri="{FF2B5EF4-FFF2-40B4-BE49-F238E27FC236}">
                <a16:creationId xmlns:a16="http://schemas.microsoft.com/office/drawing/2014/main" id="{6AE201AB-825B-42A7-B9A8-0418CB92B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16" y="2690554"/>
            <a:ext cx="517179" cy="51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erver icon">
            <a:extLst>
              <a:ext uri="{FF2B5EF4-FFF2-40B4-BE49-F238E27FC236}">
                <a16:creationId xmlns:a16="http://schemas.microsoft.com/office/drawing/2014/main" id="{F220F64B-42AF-4C3D-BEF6-89204FC1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20" y="2853573"/>
            <a:ext cx="473760" cy="4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erver icon">
            <a:extLst>
              <a:ext uri="{FF2B5EF4-FFF2-40B4-BE49-F238E27FC236}">
                <a16:creationId xmlns:a16="http://schemas.microsoft.com/office/drawing/2014/main" id="{989093BC-D083-407D-9BE7-6D526B53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42" y="3854877"/>
            <a:ext cx="596143" cy="5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C0601BB7-65E4-419E-B1E1-8EB80F09B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8484" y="3485418"/>
            <a:ext cx="706349" cy="706349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AF0FED2D-26FF-4600-ABB4-EB79F6C3E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728" y="3485418"/>
            <a:ext cx="706349" cy="7063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DDAB2C-8594-4B37-BC5A-761AEB909028}"/>
              </a:ext>
            </a:extLst>
          </p:cNvPr>
          <p:cNvCxnSpPr>
            <a:cxnSpLocks/>
          </p:cNvCxnSpPr>
          <p:nvPr/>
        </p:nvCxnSpPr>
        <p:spPr>
          <a:xfrm flipV="1">
            <a:off x="777105" y="2853573"/>
            <a:ext cx="801111" cy="73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5BEE9D-3D1F-4453-BEDF-1EF7C06765B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93648" y="3090453"/>
            <a:ext cx="2116172" cy="74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2A1489-91E6-499F-A552-A21ED2A7AF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5573" y="3824778"/>
            <a:ext cx="3489569" cy="32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F2B99F-390E-4D5C-8A85-1B98F4445C48}"/>
              </a:ext>
            </a:extLst>
          </p:cNvPr>
          <p:cNvSpPr/>
          <p:nvPr/>
        </p:nvSpPr>
        <p:spPr>
          <a:xfrm>
            <a:off x="5536795" y="1355559"/>
            <a:ext cx="1658596" cy="436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168EA-8DD7-4438-BF14-F66827DF9869}"/>
              </a:ext>
            </a:extLst>
          </p:cNvPr>
          <p:cNvSpPr/>
          <p:nvPr/>
        </p:nvSpPr>
        <p:spPr>
          <a:xfrm>
            <a:off x="7936711" y="866951"/>
            <a:ext cx="2041330" cy="1190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Service Anomalous Login Detection System - AMERICAS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5D91C-6A35-4B9F-997C-C53AB9D9D1CD}"/>
              </a:ext>
            </a:extLst>
          </p:cNvPr>
          <p:cNvSpPr/>
          <p:nvPr/>
        </p:nvSpPr>
        <p:spPr>
          <a:xfrm>
            <a:off x="10899642" y="2057216"/>
            <a:ext cx="1186410" cy="320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Security Analyst + Storage Service Team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D6CDC1-E89F-4532-B7B4-680B55847790}"/>
              </a:ext>
            </a:extLst>
          </p:cNvPr>
          <p:cNvSpPr/>
          <p:nvPr/>
        </p:nvSpPr>
        <p:spPr>
          <a:xfrm>
            <a:off x="-16527" y="4117319"/>
            <a:ext cx="2167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Storage Dev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C4F9CB9-7CF9-4138-BF4C-339AC5022BBE}"/>
              </a:ext>
            </a:extLst>
          </p:cNvPr>
          <p:cNvSpPr/>
          <p:nvPr/>
        </p:nvSpPr>
        <p:spPr>
          <a:xfrm>
            <a:off x="7336383" y="1558184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53260A-3FE8-45FD-8A2E-5609E0A45280}"/>
              </a:ext>
            </a:extLst>
          </p:cNvPr>
          <p:cNvSpPr/>
          <p:nvPr/>
        </p:nvSpPr>
        <p:spPr>
          <a:xfrm>
            <a:off x="7261062" y="3464204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22A9422-7791-4E7C-846C-66819DC419EA}"/>
              </a:ext>
            </a:extLst>
          </p:cNvPr>
          <p:cNvSpPr/>
          <p:nvPr/>
        </p:nvSpPr>
        <p:spPr>
          <a:xfrm>
            <a:off x="7261061" y="5233866"/>
            <a:ext cx="568403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C18BCD5-552B-4816-836E-0471706B8BFC}"/>
              </a:ext>
            </a:extLst>
          </p:cNvPr>
          <p:cNvSpPr/>
          <p:nvPr/>
        </p:nvSpPr>
        <p:spPr>
          <a:xfrm>
            <a:off x="10243887" y="3240691"/>
            <a:ext cx="501467" cy="95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57704CC3-5197-4F40-9828-29E799D92B00}"/>
              </a:ext>
            </a:extLst>
          </p:cNvPr>
          <p:cNvSpPr/>
          <p:nvPr/>
        </p:nvSpPr>
        <p:spPr>
          <a:xfrm>
            <a:off x="1675723" y="2027292"/>
            <a:ext cx="3861072" cy="624444"/>
          </a:xfrm>
          <a:prstGeom prst="bentArrow">
            <a:avLst>
              <a:gd name="adj1" fmla="val 25000"/>
              <a:gd name="adj2" fmla="val 1980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E39CE3EA-053D-45FE-AFD0-031EF5A1D036}"/>
              </a:ext>
            </a:extLst>
          </p:cNvPr>
          <p:cNvSpPr/>
          <p:nvPr/>
        </p:nvSpPr>
        <p:spPr>
          <a:xfrm>
            <a:off x="3032241" y="2366980"/>
            <a:ext cx="2536479" cy="507622"/>
          </a:xfrm>
          <a:prstGeom prst="bentArrow">
            <a:avLst>
              <a:gd name="adj1" fmla="val 25000"/>
              <a:gd name="adj2" fmla="val 1980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E1A983B8-08D9-4EF1-9BD8-71A454C352BA}"/>
              </a:ext>
            </a:extLst>
          </p:cNvPr>
          <p:cNvSpPr/>
          <p:nvPr/>
        </p:nvSpPr>
        <p:spPr>
          <a:xfrm>
            <a:off x="4460770" y="3264435"/>
            <a:ext cx="1076025" cy="589401"/>
          </a:xfrm>
          <a:prstGeom prst="bentArrow">
            <a:avLst>
              <a:gd name="adj1" fmla="val 25000"/>
              <a:gd name="adj2" fmla="val 1980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E37D47-68F2-4842-A5AE-3C3ECFA320C1}"/>
              </a:ext>
            </a:extLst>
          </p:cNvPr>
          <p:cNvSpPr/>
          <p:nvPr/>
        </p:nvSpPr>
        <p:spPr>
          <a:xfrm>
            <a:off x="3244125" y="1694542"/>
            <a:ext cx="2738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Scrubbed per US Policy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757216-F9EA-4F8F-A9BE-8D812D339B4F}"/>
              </a:ext>
            </a:extLst>
          </p:cNvPr>
          <p:cNvSpPr/>
          <p:nvPr/>
        </p:nvSpPr>
        <p:spPr>
          <a:xfrm>
            <a:off x="3196960" y="2473991"/>
            <a:ext cx="2447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Scrubbed per EU Policy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5340E8ED-CA7C-41CB-AC10-F2E4A12650AC}"/>
              </a:ext>
            </a:extLst>
          </p:cNvPr>
          <p:cNvSpPr/>
          <p:nvPr/>
        </p:nvSpPr>
        <p:spPr>
          <a:xfrm>
            <a:off x="7737955" y="5067657"/>
            <a:ext cx="2628295" cy="1458338"/>
          </a:xfrm>
          <a:prstGeom prst="pent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Service Anomalous Login - EUROPE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AABDE0-522E-4C30-8C56-9F54BB03E55F}"/>
              </a:ext>
            </a:extLst>
          </p:cNvPr>
          <p:cNvSpPr/>
          <p:nvPr/>
        </p:nvSpPr>
        <p:spPr>
          <a:xfrm>
            <a:off x="8061949" y="2329971"/>
            <a:ext cx="1946531" cy="2515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Service Anomalous Login - AUSTRALIA</a:t>
            </a:r>
          </a:p>
        </p:txBody>
      </p:sp>
    </p:spTree>
    <p:extLst>
      <p:ext uri="{BB962C8B-B14F-4D97-AF65-F5344CB8AC3E}">
        <p14:creationId xmlns:p14="http://schemas.microsoft.com/office/powerpoint/2010/main" val="16305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C6-C3C5-4620-9CD4-6015D25D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8" y="36571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Other Challenges…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22FDC6-742F-4C81-8333-B3B68050B69B}"/>
              </a:ext>
            </a:extLst>
          </p:cNvPr>
          <p:cNvSpPr txBox="1">
            <a:spLocks/>
          </p:cNvSpPr>
          <p:nvPr/>
        </p:nvSpPr>
        <p:spPr>
          <a:xfrm>
            <a:off x="4191001" y="6354762"/>
            <a:ext cx="407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0017F7-041E-4C05-A7F5-A657C8058215}"/>
              </a:ext>
            </a:extLst>
          </p:cNvPr>
          <p:cNvSpPr txBox="1">
            <a:spLocks/>
          </p:cNvSpPr>
          <p:nvPr/>
        </p:nvSpPr>
        <p:spPr>
          <a:xfrm>
            <a:off x="8391525" y="5659437"/>
            <a:ext cx="407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0822A0-B12E-49E9-BCAC-55B7D4674664}"/>
              </a:ext>
            </a:extLst>
          </p:cNvPr>
          <p:cNvSpPr/>
          <p:nvPr/>
        </p:nvSpPr>
        <p:spPr>
          <a:xfrm>
            <a:off x="285748" y="1656057"/>
            <a:ext cx="3419475" cy="2085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Dynamic 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A7AB1-6957-405D-9996-2607FCCED5BD}"/>
              </a:ext>
            </a:extLst>
          </p:cNvPr>
          <p:cNvSpPr/>
          <p:nvPr/>
        </p:nvSpPr>
        <p:spPr>
          <a:xfrm>
            <a:off x="4267198" y="1656056"/>
            <a:ext cx="3419475" cy="2085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 Compliance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AEA23-503F-4C9A-910B-2574C7AC8DF3}"/>
              </a:ext>
            </a:extLst>
          </p:cNvPr>
          <p:cNvSpPr/>
          <p:nvPr/>
        </p:nvSpPr>
        <p:spPr>
          <a:xfrm>
            <a:off x="8391523" y="4369590"/>
            <a:ext cx="3419475" cy="2085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Explainability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E863C-9ABB-4D12-96BE-E03FB83A303D}"/>
              </a:ext>
            </a:extLst>
          </p:cNvPr>
          <p:cNvSpPr/>
          <p:nvPr/>
        </p:nvSpPr>
        <p:spPr>
          <a:xfrm>
            <a:off x="4338636" y="4369590"/>
            <a:ext cx="3419475" cy="2085975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 Evaluation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484DA-F425-4F98-8CDA-E1B9FEF87D94}"/>
              </a:ext>
            </a:extLst>
          </p:cNvPr>
          <p:cNvSpPr/>
          <p:nvPr/>
        </p:nvSpPr>
        <p:spPr>
          <a:xfrm>
            <a:off x="285749" y="4369593"/>
            <a:ext cx="3419475" cy="20859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Tribal/Domain Knowledge Driven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AC801-1020-4BF0-A63E-9DFFEB7EAF44}"/>
              </a:ext>
            </a:extLst>
          </p:cNvPr>
          <p:cNvSpPr/>
          <p:nvPr/>
        </p:nvSpPr>
        <p:spPr>
          <a:xfrm>
            <a:off x="8391524" y="1656056"/>
            <a:ext cx="3419475" cy="20859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Vertically and Horizontally Siloed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4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A6B6-6C73-4720-A661-1375EC83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975" y="1090613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Way Forward</a:t>
            </a:r>
          </a:p>
        </p:txBody>
      </p:sp>
    </p:spTree>
    <p:extLst>
      <p:ext uri="{BB962C8B-B14F-4D97-AF65-F5344CB8AC3E}">
        <p14:creationId xmlns:p14="http://schemas.microsoft.com/office/powerpoint/2010/main" val="321367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C139-5BD6-4C6B-9A3C-AD0414AA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2092" cy="1325563"/>
          </a:xfrm>
        </p:spPr>
        <p:txBody>
          <a:bodyPr/>
          <a:lstStyle/>
          <a:p>
            <a:r>
              <a:rPr lang="en-US" dirty="0"/>
              <a:t>Future is </a:t>
            </a:r>
            <a:r>
              <a:rPr lang="en-US" dirty="0">
                <a:solidFill>
                  <a:srgbClr val="92D050"/>
                </a:solidFill>
              </a:rPr>
              <a:t>Attack Disruption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7ACB-AB64-422A-AB81-EA456574E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6379" y="1413605"/>
            <a:ext cx="5120021" cy="534175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277A4-16F6-4F10-814E-3CCD6038EE7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5" y="2243032"/>
            <a:ext cx="10796737" cy="294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80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9FC1-3010-4AD8-BB7A-F0623005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13884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Plug: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16FF-B867-4F67-A234-3C96300F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356" y="2577219"/>
            <a:ext cx="7974306" cy="3773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We are hiring!!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Contact: </a:t>
            </a:r>
            <a:r>
              <a:rPr lang="en-US" sz="4800" dirty="0">
                <a:hlinkClick r:id="rId3"/>
              </a:rPr>
              <a:t>RamK@microsoft.com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1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90D0-B21C-428F-849F-37216F2E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25" y="364075"/>
            <a:ext cx="10515600" cy="1325563"/>
          </a:xfrm>
        </p:spPr>
        <p:txBody>
          <a:bodyPr/>
          <a:lstStyle/>
          <a:p>
            <a:r>
              <a:rPr lang="en-US" dirty="0"/>
              <a:t>Cloud IDS: Why should you care?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A40229-7DD6-4416-B25D-F4E02E189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205" y="2939100"/>
            <a:ext cx="624096" cy="617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190E6-28CD-4EB3-8CD7-1DF0D88C4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171" y="3862441"/>
            <a:ext cx="1276678" cy="581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B9C33-4237-4CF2-B78A-062CD0AD6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325" y="2943516"/>
            <a:ext cx="497750" cy="557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A8E65-31F1-4206-9E01-EEA97C6BD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253" y="3919818"/>
            <a:ext cx="1466850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AB946-E862-41C2-9F0E-97B638144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770" y="4668509"/>
            <a:ext cx="919622" cy="572793"/>
          </a:xfrm>
          <a:prstGeom prst="rect">
            <a:avLst/>
          </a:prstGeom>
        </p:spPr>
      </p:pic>
      <p:pic>
        <p:nvPicPr>
          <p:cNvPr id="3074" name="Picture 2" descr="Image result for aws logo">
            <a:extLst>
              <a:ext uri="{FF2B5EF4-FFF2-40B4-BE49-F238E27FC236}">
                <a16:creationId xmlns:a16="http://schemas.microsoft.com/office/drawing/2014/main" id="{8E6C00F7-78FC-4C25-ADFB-1DA791C6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9" y="2908505"/>
            <a:ext cx="1292246" cy="6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hybrid cloud">
            <a:extLst>
              <a:ext uri="{FF2B5EF4-FFF2-40B4-BE49-F238E27FC236}">
                <a16:creationId xmlns:a16="http://schemas.microsoft.com/office/drawing/2014/main" id="{BE11CA97-04FB-474E-8148-06D416E2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70" y="2400602"/>
            <a:ext cx="4210721" cy="27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A57B5-B5AE-45FC-9C09-0FC0A38E945E}"/>
              </a:ext>
            </a:extLst>
          </p:cNvPr>
          <p:cNvSpPr txBox="1"/>
          <p:nvPr/>
        </p:nvSpPr>
        <p:spPr>
          <a:xfrm>
            <a:off x="4007265" y="4954905"/>
            <a:ext cx="539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10"/>
              </a:rPr>
              <a:t>Source</a:t>
            </a:r>
            <a:endParaRPr 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CF9C5-1F38-4C52-B59F-77F01FBED2A4}"/>
              </a:ext>
            </a:extLst>
          </p:cNvPr>
          <p:cNvSpPr/>
          <p:nvPr/>
        </p:nvSpPr>
        <p:spPr>
          <a:xfrm>
            <a:off x="8906559" y="2982643"/>
            <a:ext cx="31755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$5.9B</a:t>
            </a:r>
          </a:p>
        </p:txBody>
      </p:sp>
    </p:spTree>
    <p:extLst>
      <p:ext uri="{BB962C8B-B14F-4D97-AF65-F5344CB8AC3E}">
        <p14:creationId xmlns:p14="http://schemas.microsoft.com/office/powerpoint/2010/main" val="379028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445C-E0DC-40F2-9F09-3B691920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53" y="13246"/>
            <a:ext cx="10515600" cy="1325563"/>
          </a:xfrm>
        </p:spPr>
        <p:txBody>
          <a:bodyPr/>
          <a:lstStyle/>
          <a:p>
            <a:r>
              <a:rPr lang="en-US" dirty="0"/>
              <a:t>Motivating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EF32-CD3B-4673-8393-1A444FE9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045" y="1485719"/>
            <a:ext cx="6733752" cy="19432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“Detect anomalous security logons from developers to the infrastructure system”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91F6796-9FD5-43E7-A245-8F6B92A441F6}"/>
              </a:ext>
            </a:extLst>
          </p:cNvPr>
          <p:cNvSpPr/>
          <p:nvPr/>
        </p:nvSpPr>
        <p:spPr>
          <a:xfrm>
            <a:off x="283253" y="1338809"/>
            <a:ext cx="7240052" cy="2344016"/>
          </a:xfrm>
          <a:prstGeom prst="wedgeEllipseCallout">
            <a:avLst>
              <a:gd name="adj1" fmla="val -41697"/>
              <a:gd name="adj2" fmla="val 51415"/>
            </a:avLst>
          </a:prstGeom>
          <a:solidFill>
            <a:schemeClr val="tx1">
              <a:lumMod val="50000"/>
              <a:lumOff val="5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F4AEE37-9711-4F16-82B6-4920430E5B57}"/>
              </a:ext>
            </a:extLst>
          </p:cNvPr>
          <p:cNvSpPr/>
          <p:nvPr/>
        </p:nvSpPr>
        <p:spPr>
          <a:xfrm>
            <a:off x="5076495" y="3575910"/>
            <a:ext cx="6496445" cy="2617076"/>
          </a:xfrm>
          <a:prstGeom prst="wedgeEllipseCallout">
            <a:avLst>
              <a:gd name="adj1" fmla="val 40732"/>
              <a:gd name="adj2" fmla="val 51656"/>
            </a:avLst>
          </a:prstGeom>
          <a:solidFill>
            <a:schemeClr val="tx1">
              <a:lumMod val="50000"/>
              <a:lumOff val="5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7CC48-47B8-45A4-843E-96B694B0F929}"/>
              </a:ext>
            </a:extLst>
          </p:cNvPr>
          <p:cNvSpPr/>
          <p:nvPr/>
        </p:nvSpPr>
        <p:spPr>
          <a:xfrm>
            <a:off x="7434912" y="4231593"/>
            <a:ext cx="2049623" cy="1140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Anomalous Login Detection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1CDC7-9231-4E5F-8D17-5A87E9D0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11" y="6146090"/>
            <a:ext cx="757669" cy="663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33282-86FA-4940-9BBB-404EE8BD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9" y="3761919"/>
            <a:ext cx="798281" cy="7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7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445C-E0DC-40F2-9F09-3B691920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53" y="13246"/>
            <a:ext cx="10515600" cy="1325563"/>
          </a:xfrm>
        </p:spPr>
        <p:txBody>
          <a:bodyPr/>
          <a:lstStyle/>
          <a:p>
            <a:r>
              <a:rPr lang="en-US" dirty="0"/>
              <a:t>Motivating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EF32-CD3B-4673-8393-1A444FE9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045" y="1485719"/>
            <a:ext cx="6733752" cy="19432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“Detect anomalous security logons from developers to the infrastructure system”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91F6796-9FD5-43E7-A245-8F6B92A441F6}"/>
              </a:ext>
            </a:extLst>
          </p:cNvPr>
          <p:cNvSpPr/>
          <p:nvPr/>
        </p:nvSpPr>
        <p:spPr>
          <a:xfrm>
            <a:off x="283253" y="1338809"/>
            <a:ext cx="7240052" cy="2344016"/>
          </a:xfrm>
          <a:prstGeom prst="wedgeEllipseCallout">
            <a:avLst>
              <a:gd name="adj1" fmla="val -41697"/>
              <a:gd name="adj2" fmla="val 51415"/>
            </a:avLst>
          </a:prstGeom>
          <a:solidFill>
            <a:schemeClr val="tx1">
              <a:lumMod val="50000"/>
              <a:lumOff val="5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F4AEE37-9711-4F16-82B6-4920430E5B57}"/>
              </a:ext>
            </a:extLst>
          </p:cNvPr>
          <p:cNvSpPr/>
          <p:nvPr/>
        </p:nvSpPr>
        <p:spPr>
          <a:xfrm>
            <a:off x="5076495" y="3575910"/>
            <a:ext cx="6496445" cy="2617076"/>
          </a:xfrm>
          <a:prstGeom prst="wedgeEllipseCallout">
            <a:avLst>
              <a:gd name="adj1" fmla="val 40732"/>
              <a:gd name="adj2" fmla="val 51656"/>
            </a:avLst>
          </a:prstGeom>
          <a:solidFill>
            <a:schemeClr val="tx1">
              <a:lumMod val="50000"/>
              <a:lumOff val="5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7CC48-47B8-45A4-843E-96B694B0F929}"/>
              </a:ext>
            </a:extLst>
          </p:cNvPr>
          <p:cNvSpPr/>
          <p:nvPr/>
        </p:nvSpPr>
        <p:spPr>
          <a:xfrm>
            <a:off x="7434912" y="4231593"/>
            <a:ext cx="2049623" cy="1140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Anomalous Login Detection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4B269-291A-4BAA-A711-C901B55A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11" y="6146090"/>
            <a:ext cx="757669" cy="663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9BA212-26C5-4B33-B825-917548AB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53" y="3728258"/>
            <a:ext cx="709612" cy="6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201C04ED-536F-4DE6-88CD-6421A847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462" y="2808117"/>
            <a:ext cx="914400" cy="914400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53D61322-EE24-4128-ADA8-E5B2DFB2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405" y="2782802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4F7825-85EC-44BF-A8A9-025780E01B5B}"/>
              </a:ext>
            </a:extLst>
          </p:cNvPr>
          <p:cNvSpPr/>
          <p:nvPr/>
        </p:nvSpPr>
        <p:spPr>
          <a:xfrm>
            <a:off x="202175" y="3664878"/>
            <a:ext cx="189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Azure Developers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42CD51B-83D2-43CE-87E9-093966F7524D}"/>
              </a:ext>
            </a:extLst>
          </p:cNvPr>
          <p:cNvSpPr txBox="1">
            <a:spLocks/>
          </p:cNvSpPr>
          <p:nvPr/>
        </p:nvSpPr>
        <p:spPr>
          <a:xfrm>
            <a:off x="84221" y="3349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Cloud Setting </a:t>
            </a:r>
          </a:p>
        </p:txBody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239CA50B-E8AD-48E9-B788-33398C9E8D2B}"/>
              </a:ext>
            </a:extLst>
          </p:cNvPr>
          <p:cNvSpPr>
            <a:spLocks/>
          </p:cNvSpPr>
          <p:nvPr/>
        </p:nvSpPr>
        <p:spPr bwMode="auto">
          <a:xfrm>
            <a:off x="3084826" y="1344940"/>
            <a:ext cx="5195574" cy="3176260"/>
          </a:xfrm>
          <a:custGeom>
            <a:avLst/>
            <a:gdLst>
              <a:gd name="T0" fmla="*/ 22 w 136"/>
              <a:gd name="T1" fmla="*/ 39 h 90"/>
              <a:gd name="T2" fmla="*/ 22 w 136"/>
              <a:gd name="T3" fmla="*/ 38 h 90"/>
              <a:gd name="T4" fmla="*/ 59 w 136"/>
              <a:gd name="T5" fmla="*/ 0 h 90"/>
              <a:gd name="T6" fmla="*/ 91 w 136"/>
              <a:gd name="T7" fmla="*/ 17 h 90"/>
              <a:gd name="T8" fmla="*/ 101 w 136"/>
              <a:gd name="T9" fmla="*/ 14 h 90"/>
              <a:gd name="T10" fmla="*/ 113 w 136"/>
              <a:gd name="T11" fmla="*/ 18 h 90"/>
              <a:gd name="T12" fmla="*/ 123 w 136"/>
              <a:gd name="T13" fmla="*/ 35 h 90"/>
              <a:gd name="T14" fmla="*/ 136 w 136"/>
              <a:gd name="T15" fmla="*/ 60 h 90"/>
              <a:gd name="T16" fmla="*/ 110 w 136"/>
              <a:gd name="T17" fmla="*/ 90 h 90"/>
              <a:gd name="T18" fmla="*/ 107 w 136"/>
              <a:gd name="T19" fmla="*/ 90 h 90"/>
              <a:gd name="T20" fmla="*/ 104 w 136"/>
              <a:gd name="T21" fmla="*/ 90 h 90"/>
              <a:gd name="T22" fmla="*/ 42 w 136"/>
              <a:gd name="T23" fmla="*/ 90 h 90"/>
              <a:gd name="T24" fmla="*/ 41 w 136"/>
              <a:gd name="T25" fmla="*/ 90 h 90"/>
              <a:gd name="T26" fmla="*/ 39 w 136"/>
              <a:gd name="T27" fmla="*/ 90 h 90"/>
              <a:gd name="T28" fmla="*/ 35 w 136"/>
              <a:gd name="T29" fmla="*/ 90 h 90"/>
              <a:gd name="T30" fmla="*/ 25 w 136"/>
              <a:gd name="T31" fmla="*/ 90 h 90"/>
              <a:gd name="T32" fmla="*/ 0 w 136"/>
              <a:gd name="T33" fmla="*/ 64 h 90"/>
              <a:gd name="T34" fmla="*/ 22 w 136"/>
              <a:gd name="T35" fmla="*/ 3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90">
                <a:moveTo>
                  <a:pt x="22" y="39"/>
                </a:moveTo>
                <a:cubicBezTo>
                  <a:pt x="22" y="39"/>
                  <a:pt x="22" y="38"/>
                  <a:pt x="22" y="38"/>
                </a:cubicBezTo>
                <a:cubicBezTo>
                  <a:pt x="22" y="17"/>
                  <a:pt x="38" y="0"/>
                  <a:pt x="59" y="0"/>
                </a:cubicBezTo>
                <a:cubicBezTo>
                  <a:pt x="72" y="0"/>
                  <a:pt x="84" y="7"/>
                  <a:pt x="91" y="17"/>
                </a:cubicBezTo>
                <a:cubicBezTo>
                  <a:pt x="94" y="15"/>
                  <a:pt x="97" y="14"/>
                  <a:pt x="101" y="14"/>
                </a:cubicBezTo>
                <a:cubicBezTo>
                  <a:pt x="106" y="14"/>
                  <a:pt x="110" y="16"/>
                  <a:pt x="113" y="18"/>
                </a:cubicBezTo>
                <a:cubicBezTo>
                  <a:pt x="119" y="22"/>
                  <a:pt x="123" y="28"/>
                  <a:pt x="123" y="35"/>
                </a:cubicBezTo>
                <a:cubicBezTo>
                  <a:pt x="131" y="41"/>
                  <a:pt x="136" y="50"/>
                  <a:pt x="136" y="60"/>
                </a:cubicBezTo>
                <a:cubicBezTo>
                  <a:pt x="136" y="75"/>
                  <a:pt x="125" y="88"/>
                  <a:pt x="110" y="90"/>
                </a:cubicBezTo>
                <a:cubicBezTo>
                  <a:pt x="109" y="90"/>
                  <a:pt x="108" y="90"/>
                  <a:pt x="107" y="90"/>
                </a:cubicBezTo>
                <a:cubicBezTo>
                  <a:pt x="106" y="90"/>
                  <a:pt x="105" y="90"/>
                  <a:pt x="104" y="90"/>
                </a:cubicBezTo>
                <a:cubicBezTo>
                  <a:pt x="90" y="90"/>
                  <a:pt x="58" y="90"/>
                  <a:pt x="42" y="90"/>
                </a:cubicBezTo>
                <a:cubicBezTo>
                  <a:pt x="42" y="90"/>
                  <a:pt x="41" y="90"/>
                  <a:pt x="41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36" y="90"/>
                  <a:pt x="3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11" y="89"/>
                  <a:pt x="0" y="78"/>
                  <a:pt x="0" y="64"/>
                </a:cubicBezTo>
                <a:cubicBezTo>
                  <a:pt x="0" y="52"/>
                  <a:pt x="9" y="41"/>
                  <a:pt x="22" y="39"/>
                </a:cubicBezTo>
                <a:close/>
              </a:path>
            </a:pathLst>
          </a:custGeom>
          <a:solidFill>
            <a:srgbClr val="0171B0"/>
          </a:solidFill>
          <a:ln>
            <a:noFill/>
          </a:ln>
          <a:extLst/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r>
              <a:rPr lang="en-US" sz="1836" kern="0" dirty="0">
                <a:solidFill>
                  <a:srgbClr val="505050"/>
                </a:solidFill>
              </a:rPr>
              <a:t>                                   </a:t>
            </a:r>
            <a:r>
              <a:rPr lang="en-US" sz="2400" kern="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A85D410-715F-41BC-B611-1B2C78FAF0A1}"/>
              </a:ext>
            </a:extLst>
          </p:cNvPr>
          <p:cNvSpPr/>
          <p:nvPr/>
        </p:nvSpPr>
        <p:spPr>
          <a:xfrm>
            <a:off x="8518551" y="3526146"/>
            <a:ext cx="64743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Image result for cyber defense operations center">
            <a:extLst>
              <a:ext uri="{FF2B5EF4-FFF2-40B4-BE49-F238E27FC236}">
                <a16:creationId xmlns:a16="http://schemas.microsoft.com/office/drawing/2014/main" id="{04A69BB6-1CF8-4804-939E-C4B6330D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37" y="3016224"/>
            <a:ext cx="2474550" cy="124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85ABD2C-3B68-4377-B6DB-669091902AE9}"/>
              </a:ext>
            </a:extLst>
          </p:cNvPr>
          <p:cNvSpPr/>
          <p:nvPr/>
        </p:nvSpPr>
        <p:spPr>
          <a:xfrm>
            <a:off x="9821790" y="4336534"/>
            <a:ext cx="189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Security Analysts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38C6B00-B28B-4491-B1CA-E3A5D94A8A45}"/>
              </a:ext>
            </a:extLst>
          </p:cNvPr>
          <p:cNvSpPr/>
          <p:nvPr/>
        </p:nvSpPr>
        <p:spPr>
          <a:xfrm>
            <a:off x="2024313" y="3269982"/>
            <a:ext cx="64743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9A0B0-701B-4A38-B6A0-BF614016BDDB}"/>
              </a:ext>
            </a:extLst>
          </p:cNvPr>
          <p:cNvSpPr/>
          <p:nvPr/>
        </p:nvSpPr>
        <p:spPr>
          <a:xfrm>
            <a:off x="3157889" y="4920234"/>
            <a:ext cx="5122511" cy="15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Platform</a:t>
            </a:r>
          </a:p>
        </p:txBody>
      </p:sp>
    </p:spTree>
    <p:extLst>
      <p:ext uri="{BB962C8B-B14F-4D97-AF65-F5344CB8AC3E}">
        <p14:creationId xmlns:p14="http://schemas.microsoft.com/office/powerpoint/2010/main" val="43159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201C04ED-536F-4DE6-88CD-6421A847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462" y="2808117"/>
            <a:ext cx="914400" cy="914400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53D61322-EE24-4128-ADA8-E5B2DFB2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405" y="2782802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4F7825-85EC-44BF-A8A9-025780E01B5B}"/>
              </a:ext>
            </a:extLst>
          </p:cNvPr>
          <p:cNvSpPr/>
          <p:nvPr/>
        </p:nvSpPr>
        <p:spPr>
          <a:xfrm>
            <a:off x="202175" y="3664878"/>
            <a:ext cx="189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Azure Developers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42CD51B-83D2-43CE-87E9-093966F7524D}"/>
              </a:ext>
            </a:extLst>
          </p:cNvPr>
          <p:cNvSpPr txBox="1">
            <a:spLocks/>
          </p:cNvSpPr>
          <p:nvPr/>
        </p:nvSpPr>
        <p:spPr>
          <a:xfrm>
            <a:off x="84221" y="3349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Cloud Setting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500FD6-9C28-41B3-99F2-C280186D9D24}"/>
              </a:ext>
            </a:extLst>
          </p:cNvPr>
          <p:cNvSpPr/>
          <p:nvPr/>
        </p:nvSpPr>
        <p:spPr>
          <a:xfrm>
            <a:off x="3157889" y="4920234"/>
            <a:ext cx="5122511" cy="15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Platform</a:t>
            </a:r>
          </a:p>
        </p:txBody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239CA50B-E8AD-48E9-B788-33398C9E8D2B}"/>
              </a:ext>
            </a:extLst>
          </p:cNvPr>
          <p:cNvSpPr>
            <a:spLocks/>
          </p:cNvSpPr>
          <p:nvPr/>
        </p:nvSpPr>
        <p:spPr bwMode="auto">
          <a:xfrm>
            <a:off x="3084826" y="1344940"/>
            <a:ext cx="5195574" cy="3176260"/>
          </a:xfrm>
          <a:custGeom>
            <a:avLst/>
            <a:gdLst>
              <a:gd name="T0" fmla="*/ 22 w 136"/>
              <a:gd name="T1" fmla="*/ 39 h 90"/>
              <a:gd name="T2" fmla="*/ 22 w 136"/>
              <a:gd name="T3" fmla="*/ 38 h 90"/>
              <a:gd name="T4" fmla="*/ 59 w 136"/>
              <a:gd name="T5" fmla="*/ 0 h 90"/>
              <a:gd name="T6" fmla="*/ 91 w 136"/>
              <a:gd name="T7" fmla="*/ 17 h 90"/>
              <a:gd name="T8" fmla="*/ 101 w 136"/>
              <a:gd name="T9" fmla="*/ 14 h 90"/>
              <a:gd name="T10" fmla="*/ 113 w 136"/>
              <a:gd name="T11" fmla="*/ 18 h 90"/>
              <a:gd name="T12" fmla="*/ 123 w 136"/>
              <a:gd name="T13" fmla="*/ 35 h 90"/>
              <a:gd name="T14" fmla="*/ 136 w 136"/>
              <a:gd name="T15" fmla="*/ 60 h 90"/>
              <a:gd name="T16" fmla="*/ 110 w 136"/>
              <a:gd name="T17" fmla="*/ 90 h 90"/>
              <a:gd name="T18" fmla="*/ 107 w 136"/>
              <a:gd name="T19" fmla="*/ 90 h 90"/>
              <a:gd name="T20" fmla="*/ 104 w 136"/>
              <a:gd name="T21" fmla="*/ 90 h 90"/>
              <a:gd name="T22" fmla="*/ 42 w 136"/>
              <a:gd name="T23" fmla="*/ 90 h 90"/>
              <a:gd name="T24" fmla="*/ 41 w 136"/>
              <a:gd name="T25" fmla="*/ 90 h 90"/>
              <a:gd name="T26" fmla="*/ 39 w 136"/>
              <a:gd name="T27" fmla="*/ 90 h 90"/>
              <a:gd name="T28" fmla="*/ 35 w 136"/>
              <a:gd name="T29" fmla="*/ 90 h 90"/>
              <a:gd name="T30" fmla="*/ 25 w 136"/>
              <a:gd name="T31" fmla="*/ 90 h 90"/>
              <a:gd name="T32" fmla="*/ 0 w 136"/>
              <a:gd name="T33" fmla="*/ 64 h 90"/>
              <a:gd name="T34" fmla="*/ 22 w 136"/>
              <a:gd name="T35" fmla="*/ 3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90">
                <a:moveTo>
                  <a:pt x="22" y="39"/>
                </a:moveTo>
                <a:cubicBezTo>
                  <a:pt x="22" y="39"/>
                  <a:pt x="22" y="38"/>
                  <a:pt x="22" y="38"/>
                </a:cubicBezTo>
                <a:cubicBezTo>
                  <a:pt x="22" y="17"/>
                  <a:pt x="38" y="0"/>
                  <a:pt x="59" y="0"/>
                </a:cubicBezTo>
                <a:cubicBezTo>
                  <a:pt x="72" y="0"/>
                  <a:pt x="84" y="7"/>
                  <a:pt x="91" y="17"/>
                </a:cubicBezTo>
                <a:cubicBezTo>
                  <a:pt x="94" y="15"/>
                  <a:pt x="97" y="14"/>
                  <a:pt x="101" y="14"/>
                </a:cubicBezTo>
                <a:cubicBezTo>
                  <a:pt x="106" y="14"/>
                  <a:pt x="110" y="16"/>
                  <a:pt x="113" y="18"/>
                </a:cubicBezTo>
                <a:cubicBezTo>
                  <a:pt x="119" y="22"/>
                  <a:pt x="123" y="28"/>
                  <a:pt x="123" y="35"/>
                </a:cubicBezTo>
                <a:cubicBezTo>
                  <a:pt x="131" y="41"/>
                  <a:pt x="136" y="50"/>
                  <a:pt x="136" y="60"/>
                </a:cubicBezTo>
                <a:cubicBezTo>
                  <a:pt x="136" y="75"/>
                  <a:pt x="125" y="88"/>
                  <a:pt x="110" y="90"/>
                </a:cubicBezTo>
                <a:cubicBezTo>
                  <a:pt x="109" y="90"/>
                  <a:pt x="108" y="90"/>
                  <a:pt x="107" y="90"/>
                </a:cubicBezTo>
                <a:cubicBezTo>
                  <a:pt x="106" y="90"/>
                  <a:pt x="105" y="90"/>
                  <a:pt x="104" y="90"/>
                </a:cubicBezTo>
                <a:cubicBezTo>
                  <a:pt x="90" y="90"/>
                  <a:pt x="58" y="90"/>
                  <a:pt x="42" y="90"/>
                </a:cubicBezTo>
                <a:cubicBezTo>
                  <a:pt x="42" y="90"/>
                  <a:pt x="41" y="90"/>
                  <a:pt x="41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36" y="90"/>
                  <a:pt x="3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11" y="89"/>
                  <a:pt x="0" y="78"/>
                  <a:pt x="0" y="64"/>
                </a:cubicBezTo>
                <a:cubicBezTo>
                  <a:pt x="0" y="52"/>
                  <a:pt x="9" y="41"/>
                  <a:pt x="22" y="39"/>
                </a:cubicBezTo>
                <a:close/>
              </a:path>
            </a:pathLst>
          </a:custGeom>
          <a:solidFill>
            <a:srgbClr val="0171B0"/>
          </a:solidFill>
          <a:ln>
            <a:noFill/>
          </a:ln>
          <a:extLst/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r>
              <a:rPr lang="en-US" sz="1836" kern="0" dirty="0">
                <a:solidFill>
                  <a:srgbClr val="505050"/>
                </a:solidFill>
              </a:rPr>
              <a:t>                                   </a:t>
            </a:r>
            <a:r>
              <a:rPr lang="en-US" sz="2400" kern="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A85D410-715F-41BC-B611-1B2C78FAF0A1}"/>
              </a:ext>
            </a:extLst>
          </p:cNvPr>
          <p:cNvSpPr/>
          <p:nvPr/>
        </p:nvSpPr>
        <p:spPr>
          <a:xfrm>
            <a:off x="8518551" y="3526146"/>
            <a:ext cx="64743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Image result for cyber defense operations center">
            <a:extLst>
              <a:ext uri="{FF2B5EF4-FFF2-40B4-BE49-F238E27FC236}">
                <a16:creationId xmlns:a16="http://schemas.microsoft.com/office/drawing/2014/main" id="{04A69BB6-1CF8-4804-939E-C4B6330D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37" y="3016224"/>
            <a:ext cx="2474550" cy="124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85ABD2C-3B68-4377-B6DB-669091902AE9}"/>
              </a:ext>
            </a:extLst>
          </p:cNvPr>
          <p:cNvSpPr/>
          <p:nvPr/>
        </p:nvSpPr>
        <p:spPr>
          <a:xfrm>
            <a:off x="9821790" y="4336534"/>
            <a:ext cx="189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Security Analysts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38C6B00-B28B-4491-B1CA-E3A5D94A8A45}"/>
              </a:ext>
            </a:extLst>
          </p:cNvPr>
          <p:cNvSpPr/>
          <p:nvPr/>
        </p:nvSpPr>
        <p:spPr>
          <a:xfrm>
            <a:off x="2024313" y="3269982"/>
            <a:ext cx="64743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C8BD9-F17B-481E-8F7D-27E0200667BA}"/>
              </a:ext>
            </a:extLst>
          </p:cNvPr>
          <p:cNvSpPr/>
          <p:nvPr/>
        </p:nvSpPr>
        <p:spPr>
          <a:xfrm>
            <a:off x="3285534" y="5208927"/>
            <a:ext cx="1570245" cy="8954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Anomalous Login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92069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201C04ED-536F-4DE6-88CD-6421A847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462" y="2808117"/>
            <a:ext cx="914400" cy="914400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53D61322-EE24-4128-ADA8-E5B2DFB2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405" y="2782802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4F7825-85EC-44BF-A8A9-025780E01B5B}"/>
              </a:ext>
            </a:extLst>
          </p:cNvPr>
          <p:cNvSpPr/>
          <p:nvPr/>
        </p:nvSpPr>
        <p:spPr>
          <a:xfrm>
            <a:off x="202175" y="3664878"/>
            <a:ext cx="189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Azure Developers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42CD51B-83D2-43CE-87E9-093966F7524D}"/>
              </a:ext>
            </a:extLst>
          </p:cNvPr>
          <p:cNvSpPr txBox="1">
            <a:spLocks/>
          </p:cNvSpPr>
          <p:nvPr/>
        </p:nvSpPr>
        <p:spPr>
          <a:xfrm>
            <a:off x="84221" y="3349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Cloud Setting </a:t>
            </a:r>
          </a:p>
        </p:txBody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239CA50B-E8AD-48E9-B788-33398C9E8D2B}"/>
              </a:ext>
            </a:extLst>
          </p:cNvPr>
          <p:cNvSpPr>
            <a:spLocks/>
          </p:cNvSpPr>
          <p:nvPr/>
        </p:nvSpPr>
        <p:spPr bwMode="auto">
          <a:xfrm>
            <a:off x="3084826" y="1344940"/>
            <a:ext cx="5195574" cy="3176260"/>
          </a:xfrm>
          <a:custGeom>
            <a:avLst/>
            <a:gdLst>
              <a:gd name="T0" fmla="*/ 22 w 136"/>
              <a:gd name="T1" fmla="*/ 39 h 90"/>
              <a:gd name="T2" fmla="*/ 22 w 136"/>
              <a:gd name="T3" fmla="*/ 38 h 90"/>
              <a:gd name="T4" fmla="*/ 59 w 136"/>
              <a:gd name="T5" fmla="*/ 0 h 90"/>
              <a:gd name="T6" fmla="*/ 91 w 136"/>
              <a:gd name="T7" fmla="*/ 17 h 90"/>
              <a:gd name="T8" fmla="*/ 101 w 136"/>
              <a:gd name="T9" fmla="*/ 14 h 90"/>
              <a:gd name="T10" fmla="*/ 113 w 136"/>
              <a:gd name="T11" fmla="*/ 18 h 90"/>
              <a:gd name="T12" fmla="*/ 123 w 136"/>
              <a:gd name="T13" fmla="*/ 35 h 90"/>
              <a:gd name="T14" fmla="*/ 136 w 136"/>
              <a:gd name="T15" fmla="*/ 60 h 90"/>
              <a:gd name="T16" fmla="*/ 110 w 136"/>
              <a:gd name="T17" fmla="*/ 90 h 90"/>
              <a:gd name="T18" fmla="*/ 107 w 136"/>
              <a:gd name="T19" fmla="*/ 90 h 90"/>
              <a:gd name="T20" fmla="*/ 104 w 136"/>
              <a:gd name="T21" fmla="*/ 90 h 90"/>
              <a:gd name="T22" fmla="*/ 42 w 136"/>
              <a:gd name="T23" fmla="*/ 90 h 90"/>
              <a:gd name="T24" fmla="*/ 41 w 136"/>
              <a:gd name="T25" fmla="*/ 90 h 90"/>
              <a:gd name="T26" fmla="*/ 39 w 136"/>
              <a:gd name="T27" fmla="*/ 90 h 90"/>
              <a:gd name="T28" fmla="*/ 35 w 136"/>
              <a:gd name="T29" fmla="*/ 90 h 90"/>
              <a:gd name="T30" fmla="*/ 25 w 136"/>
              <a:gd name="T31" fmla="*/ 90 h 90"/>
              <a:gd name="T32" fmla="*/ 0 w 136"/>
              <a:gd name="T33" fmla="*/ 64 h 90"/>
              <a:gd name="T34" fmla="*/ 22 w 136"/>
              <a:gd name="T35" fmla="*/ 3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90">
                <a:moveTo>
                  <a:pt x="22" y="39"/>
                </a:moveTo>
                <a:cubicBezTo>
                  <a:pt x="22" y="39"/>
                  <a:pt x="22" y="38"/>
                  <a:pt x="22" y="38"/>
                </a:cubicBezTo>
                <a:cubicBezTo>
                  <a:pt x="22" y="17"/>
                  <a:pt x="38" y="0"/>
                  <a:pt x="59" y="0"/>
                </a:cubicBezTo>
                <a:cubicBezTo>
                  <a:pt x="72" y="0"/>
                  <a:pt x="84" y="7"/>
                  <a:pt x="91" y="17"/>
                </a:cubicBezTo>
                <a:cubicBezTo>
                  <a:pt x="94" y="15"/>
                  <a:pt x="97" y="14"/>
                  <a:pt x="101" y="14"/>
                </a:cubicBezTo>
                <a:cubicBezTo>
                  <a:pt x="106" y="14"/>
                  <a:pt x="110" y="16"/>
                  <a:pt x="113" y="18"/>
                </a:cubicBezTo>
                <a:cubicBezTo>
                  <a:pt x="119" y="22"/>
                  <a:pt x="123" y="28"/>
                  <a:pt x="123" y="35"/>
                </a:cubicBezTo>
                <a:cubicBezTo>
                  <a:pt x="131" y="41"/>
                  <a:pt x="136" y="50"/>
                  <a:pt x="136" y="60"/>
                </a:cubicBezTo>
                <a:cubicBezTo>
                  <a:pt x="136" y="75"/>
                  <a:pt x="125" y="88"/>
                  <a:pt x="110" y="90"/>
                </a:cubicBezTo>
                <a:cubicBezTo>
                  <a:pt x="109" y="90"/>
                  <a:pt x="108" y="90"/>
                  <a:pt x="107" y="90"/>
                </a:cubicBezTo>
                <a:cubicBezTo>
                  <a:pt x="106" y="90"/>
                  <a:pt x="105" y="90"/>
                  <a:pt x="104" y="90"/>
                </a:cubicBezTo>
                <a:cubicBezTo>
                  <a:pt x="90" y="90"/>
                  <a:pt x="58" y="90"/>
                  <a:pt x="42" y="90"/>
                </a:cubicBezTo>
                <a:cubicBezTo>
                  <a:pt x="42" y="90"/>
                  <a:pt x="41" y="90"/>
                  <a:pt x="41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36" y="90"/>
                  <a:pt x="3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11" y="89"/>
                  <a:pt x="0" y="78"/>
                  <a:pt x="0" y="64"/>
                </a:cubicBezTo>
                <a:cubicBezTo>
                  <a:pt x="0" y="52"/>
                  <a:pt x="9" y="41"/>
                  <a:pt x="22" y="39"/>
                </a:cubicBezTo>
                <a:close/>
              </a:path>
            </a:pathLst>
          </a:custGeom>
          <a:solidFill>
            <a:srgbClr val="0171B0"/>
          </a:solidFill>
          <a:ln>
            <a:noFill/>
          </a:ln>
          <a:extLst/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endParaRPr lang="en-US" sz="1836" kern="0" dirty="0">
              <a:solidFill>
                <a:srgbClr val="505050"/>
              </a:solidFill>
            </a:endParaRPr>
          </a:p>
          <a:p>
            <a:pPr defTabSz="932563"/>
            <a:r>
              <a:rPr lang="en-US" sz="1836" kern="0" dirty="0">
                <a:solidFill>
                  <a:srgbClr val="505050"/>
                </a:solidFill>
              </a:rPr>
              <a:t>                                   </a:t>
            </a:r>
            <a:r>
              <a:rPr lang="en-US" sz="2400" kern="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A85D410-715F-41BC-B611-1B2C78FAF0A1}"/>
              </a:ext>
            </a:extLst>
          </p:cNvPr>
          <p:cNvSpPr/>
          <p:nvPr/>
        </p:nvSpPr>
        <p:spPr>
          <a:xfrm>
            <a:off x="8673766" y="3528520"/>
            <a:ext cx="64743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Image result for cyber defense operations center">
            <a:extLst>
              <a:ext uri="{FF2B5EF4-FFF2-40B4-BE49-F238E27FC236}">
                <a16:creationId xmlns:a16="http://schemas.microsoft.com/office/drawing/2014/main" id="{04A69BB6-1CF8-4804-939E-C4B6330D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37" y="3016224"/>
            <a:ext cx="2474550" cy="124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85ABD2C-3B68-4377-B6DB-669091902AE9}"/>
              </a:ext>
            </a:extLst>
          </p:cNvPr>
          <p:cNvSpPr/>
          <p:nvPr/>
        </p:nvSpPr>
        <p:spPr>
          <a:xfrm>
            <a:off x="9821790" y="4336534"/>
            <a:ext cx="189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Security Analysts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38C6B00-B28B-4491-B1CA-E3A5D94A8A45}"/>
              </a:ext>
            </a:extLst>
          </p:cNvPr>
          <p:cNvSpPr/>
          <p:nvPr/>
        </p:nvSpPr>
        <p:spPr>
          <a:xfrm>
            <a:off x="2024313" y="3269982"/>
            <a:ext cx="64743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5F85D4-D578-4BED-A846-DF3557CBDAC1}"/>
              </a:ext>
            </a:extLst>
          </p:cNvPr>
          <p:cNvSpPr/>
          <p:nvPr/>
        </p:nvSpPr>
        <p:spPr>
          <a:xfrm>
            <a:off x="2671742" y="1097447"/>
            <a:ext cx="5936229" cy="5688032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EBAA4D-26E7-4C1F-8FEC-61CED1F81488}"/>
              </a:ext>
            </a:extLst>
          </p:cNvPr>
          <p:cNvSpPr/>
          <p:nvPr/>
        </p:nvSpPr>
        <p:spPr>
          <a:xfrm>
            <a:off x="3157889" y="4920234"/>
            <a:ext cx="5122511" cy="15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0BB570-5876-413C-BF06-F4CF6DBC5D0C}"/>
              </a:ext>
            </a:extLst>
          </p:cNvPr>
          <p:cNvSpPr/>
          <p:nvPr/>
        </p:nvSpPr>
        <p:spPr>
          <a:xfrm>
            <a:off x="3285534" y="5208927"/>
            <a:ext cx="1570245" cy="8954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Anomalous Login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93157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E9A-C7C3-44D2-BE1F-E1BF8EC8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159" y="29776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Challenge: The Cloud Infrastructure hosts both platform and customers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28FB2-FA3C-482D-BEA5-53E7D659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20774</TotalTime>
  <Words>1121</Words>
  <Application>Microsoft Office PowerPoint</Application>
  <PresentationFormat>Widescreen</PresentationFormat>
  <Paragraphs>226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Practical Machine Learning for Cloud Intrusion Detection </vt:lpstr>
      <vt:lpstr>Plug:</vt:lpstr>
      <vt:lpstr>Cloud IDS: Why should you care?</vt:lpstr>
      <vt:lpstr>Motivating Example </vt:lpstr>
      <vt:lpstr>Motivating Example </vt:lpstr>
      <vt:lpstr>PowerPoint Presentation</vt:lpstr>
      <vt:lpstr>PowerPoint Presentation</vt:lpstr>
      <vt:lpstr>PowerPoint Presentation</vt:lpstr>
      <vt:lpstr>Challenge: The Cloud Infrastructure hosts both platform and customers </vt:lpstr>
      <vt:lpstr>PowerPoint Presentation</vt:lpstr>
      <vt:lpstr>Challenge: The Cloud Backend is built on different, composite services</vt:lpstr>
      <vt:lpstr>PowerPoint Presentation</vt:lpstr>
      <vt:lpstr>Challenge: The Cloud Backend is Geo-distributed </vt:lpstr>
      <vt:lpstr>Geo-distributed = Compliance and Localization </vt:lpstr>
      <vt:lpstr>Tiered Modeling  </vt:lpstr>
      <vt:lpstr>PowerPoint Presentation</vt:lpstr>
      <vt:lpstr>Other Challenges…</vt:lpstr>
      <vt:lpstr>The Way Forward</vt:lpstr>
      <vt:lpstr>Future is Attack Disruption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Operationalizing Security Data Science</dc:title>
  <dc:creator>Ram Shankar Siva Kumar</dc:creator>
  <cp:lastModifiedBy>Ram Shankar Siva Kumar</cp:lastModifiedBy>
  <cp:revision>310</cp:revision>
  <dcterms:created xsi:type="dcterms:W3CDTF">2017-02-28T21:29:34Z</dcterms:created>
  <dcterms:modified xsi:type="dcterms:W3CDTF">2017-12-20T02:17:47Z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Ref">
    <vt:lpwstr>https://api.informationprotection.azure.com/api/72f988bf-86f1-41af-91ab-2d7cd011db47</vt:lpwstr>
  </property>
  <property fmtid="{D5CDD505-2E9C-101B-9397-08002B2CF9AE}" pid="4" name="MSIP_Label_f42aa342-8706-4288-bd11-ebb85995028c_AssignedBy">
    <vt:lpwstr>ramk@microsoft.com</vt:lpwstr>
  </property>
  <property fmtid="{D5CDD505-2E9C-101B-9397-08002B2CF9AE}" pid="5" name="MSIP_Label_f42aa342-8706-4288-bd11-ebb85995028c_DateCreated">
    <vt:lpwstr>2017-02-28T16:47:48.1948653-08:00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