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jpe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5"/>
  </p:notesMasterIdLst>
  <p:handoutMasterIdLst>
    <p:handoutMasterId r:id="rId36"/>
  </p:handoutMasterIdLst>
  <p:sldIdLst>
    <p:sldId id="661" r:id="rId2"/>
    <p:sldId id="256" r:id="rId3"/>
    <p:sldId id="668" r:id="rId4"/>
    <p:sldId id="669" r:id="rId5"/>
    <p:sldId id="686" r:id="rId6"/>
    <p:sldId id="663" r:id="rId7"/>
    <p:sldId id="687" r:id="rId8"/>
    <p:sldId id="688" r:id="rId9"/>
    <p:sldId id="695" r:id="rId10"/>
    <p:sldId id="691" r:id="rId11"/>
    <p:sldId id="692" r:id="rId12"/>
    <p:sldId id="693" r:id="rId13"/>
    <p:sldId id="696" r:id="rId14"/>
    <p:sldId id="697" r:id="rId15"/>
    <p:sldId id="698" r:id="rId16"/>
    <p:sldId id="699" r:id="rId17"/>
    <p:sldId id="704" r:id="rId18"/>
    <p:sldId id="701" r:id="rId19"/>
    <p:sldId id="702" r:id="rId20"/>
    <p:sldId id="703" r:id="rId21"/>
    <p:sldId id="705" r:id="rId22"/>
    <p:sldId id="652" r:id="rId23"/>
    <p:sldId id="706" r:id="rId24"/>
    <p:sldId id="707" r:id="rId25"/>
    <p:sldId id="708" r:id="rId26"/>
    <p:sldId id="656" r:id="rId27"/>
    <p:sldId id="714" r:id="rId28"/>
    <p:sldId id="712" r:id="rId29"/>
    <p:sldId id="713" r:id="rId30"/>
    <p:sldId id="674" r:id="rId31"/>
    <p:sldId id="709" r:id="rId32"/>
    <p:sldId id="710" r:id="rId33"/>
    <p:sldId id="71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saf" initials="A.M." lastIdx="36" clrIdx="0"/>
  <p:cmAuthor id="1" name="Guy" initials="G" lastIdx="0" clrIdx="1"/>
  <p:cmAuthor id="2" name="geraw" initials="g" lastIdx="2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A00"/>
    <a:srgbClr val="8080FF"/>
    <a:srgbClr val="CEDCE1"/>
    <a:srgbClr val="E8EEF1"/>
    <a:srgbClr val="FF8080"/>
    <a:srgbClr val="80FF80"/>
    <a:srgbClr val="AA6FCF"/>
    <a:srgbClr val="FE0000"/>
    <a:srgbClr val="6699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6" autoAdjust="0"/>
    <p:restoredTop sz="93727" autoAdjust="0"/>
  </p:normalViewPr>
  <p:slideViewPr>
    <p:cSldViewPr>
      <p:cViewPr varScale="1">
        <p:scale>
          <a:sx n="91" d="100"/>
          <a:sy n="91" d="100"/>
        </p:scale>
        <p:origin x="160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25636-2992-424C-B232-382C47FA6BB0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2839D-639D-4906-A73A-C3FBF3BFA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E9CBA-FDB1-4A0F-94E0-8EC77C476E4E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5E766-A110-4AE3-88D4-42A86ADA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403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62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23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48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166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10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81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30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77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30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847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Property 5</a:t>
            </a:r>
            <a:r>
              <a:rPr lang="en-US" baseline="0" dirty="0"/>
              <a:t> in the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64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241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Property 8 in the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27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88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Property 10 in the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1836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773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684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898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Property 10 in the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966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Property 10 in the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14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52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52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5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17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26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1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23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146C-0199-4A0C-9024-6A4CAE9DF265}" type="datetime1">
              <a:rPr lang="en-US" smtClean="0"/>
              <a:t>12/8/2017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BF7B-6C80-4013-9634-53995E2919F6}" type="datetime1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9766-DC95-41C1-8D85-70B5AF921E4C}" type="datetime1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206A-EEC8-493A-840E-FE46C6A384A0}" type="datetime1">
              <a:rPr lang="en-US" smtClean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A12B-EDD2-4B54-87B1-0F8E0688CC10}" type="datetime1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6A8F-8D8D-465B-BF15-87F182E2E175}" type="datetime1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B041-1B37-48D1-98F7-210ECB7936A8}" type="datetime1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DF6B-B9D0-4200-A68A-127DB6540D5B}" type="datetime1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5DDC-13CF-4F06-AEB9-286C1588734D}" type="datetime1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087A-8D45-4DBD-B98C-9CC3690147B4}" type="datetime1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797A-A345-4D1B-9929-B2F3B1A6E3F3}" type="datetime1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4290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36ECC6F-85AC-429B-970E-EB0C3A411B0D}" type="datetime1">
              <a:rPr lang="en-US" smtClean="0"/>
              <a:t>12/8/2017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5626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fld id="{8971FD5F-1456-48F4-B413-FCE259FEC5C0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 rtl="0"/>
              <a:t>‹#›</a:t>
            </a:fld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baseline="0">
                <a:latin typeface="Arial" panose="020B0604020202020204" pitchFamily="34" charset="0"/>
                <a:cs typeface="Arial" panose="020B0604020202020204" pitchFamily="34" charset="0"/>
              </a:rPr>
              <a:t> 30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3" Type="http://schemas.openxmlformats.org/officeDocument/2006/relationships/image" Target="../media/image7.png"/><Relationship Id="rId7" Type="http://schemas.openxmlformats.org/officeDocument/2006/relationships/image" Target="../media/image2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25.png"/><Relationship Id="rId5" Type="http://schemas.openxmlformats.org/officeDocument/2006/relationships/image" Target="../media/image190.png"/><Relationship Id="rId10" Type="http://schemas.openxmlformats.org/officeDocument/2006/relationships/image" Target="../media/image241.png"/><Relationship Id="rId4" Type="http://schemas.openxmlformats.org/officeDocument/2006/relationships/image" Target="../media/image183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10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18.png"/><Relationship Id="rId7" Type="http://schemas.openxmlformats.org/officeDocument/2006/relationships/image" Target="../media/image2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70.png"/><Relationship Id="rId5" Type="http://schemas.openxmlformats.org/officeDocument/2006/relationships/image" Target="../media/image210.png"/><Relationship Id="rId10" Type="http://schemas.openxmlformats.org/officeDocument/2006/relationships/image" Target="../media/image260.png"/><Relationship Id="rId4" Type="http://schemas.openxmlformats.org/officeDocument/2006/relationships/image" Target="../media/image200.png"/><Relationship Id="rId9" Type="http://schemas.openxmlformats.org/officeDocument/2006/relationships/image" Target="../media/image25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79.png"/><Relationship Id="rId3" Type="http://schemas.openxmlformats.org/officeDocument/2006/relationships/image" Target="../media/image74.png"/><Relationship Id="rId12" Type="http://schemas.openxmlformats.org/officeDocument/2006/relationships/image" Target="../media/image7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77.png"/><Relationship Id="rId15" Type="http://schemas.openxmlformats.org/officeDocument/2006/relationships/image" Target="../media/image47.png"/><Relationship Id="rId10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250.png"/><Relationship Id="rId14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56.png"/><Relationship Id="rId3" Type="http://schemas.openxmlformats.org/officeDocument/2006/relationships/image" Target="../media/image50.png"/><Relationship Id="rId7" Type="http://schemas.openxmlformats.org/officeDocument/2006/relationships/image" Target="../media/image85.png"/><Relationship Id="rId12" Type="http://schemas.openxmlformats.org/officeDocument/2006/relationships/image" Target="../media/image5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54.png"/><Relationship Id="rId5" Type="http://schemas.openxmlformats.org/officeDocument/2006/relationships/image" Target="../media/image52.png"/><Relationship Id="rId15" Type="http://schemas.openxmlformats.org/officeDocument/2006/relationships/image" Target="../media/image88.png"/><Relationship Id="rId10" Type="http://schemas.openxmlformats.org/officeDocument/2006/relationships/image" Target="../media/image53.png"/><Relationship Id="rId4" Type="http://schemas.openxmlformats.org/officeDocument/2006/relationships/image" Target="../media/image51.png"/><Relationship Id="rId9" Type="http://schemas.openxmlformats.org/officeDocument/2006/relationships/image" Target="../media/image840.png"/><Relationship Id="rId14" Type="http://schemas.openxmlformats.org/officeDocument/2006/relationships/image" Target="../media/image8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26" Type="http://schemas.openxmlformats.org/officeDocument/2006/relationships/image" Target="../media/image109.png"/><Relationship Id="rId3" Type="http://schemas.openxmlformats.org/officeDocument/2006/relationships/image" Target="../media/image89.png"/><Relationship Id="rId21" Type="http://schemas.openxmlformats.org/officeDocument/2006/relationships/image" Target="../media/image104.png"/><Relationship Id="rId34" Type="http://schemas.openxmlformats.org/officeDocument/2006/relationships/image" Target="../media/image112.png"/><Relationship Id="rId7" Type="http://schemas.openxmlformats.org/officeDocument/2006/relationships/image" Target="../media/image93.png"/><Relationship Id="rId12" Type="http://schemas.openxmlformats.org/officeDocument/2006/relationships/image" Target="../media/image950.png"/><Relationship Id="rId17" Type="http://schemas.openxmlformats.org/officeDocument/2006/relationships/image" Target="../media/image100.png"/><Relationship Id="rId25" Type="http://schemas.openxmlformats.org/officeDocument/2006/relationships/image" Target="../media/image108.png"/><Relationship Id="rId33" Type="http://schemas.openxmlformats.org/officeDocument/2006/relationships/image" Target="../media/image111.png"/><Relationship Id="rId38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29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40.png"/><Relationship Id="rId24" Type="http://schemas.openxmlformats.org/officeDocument/2006/relationships/image" Target="../media/image107.png"/><Relationship Id="rId32" Type="http://schemas.openxmlformats.org/officeDocument/2006/relationships/image" Target="../media/image117.png"/><Relationship Id="rId37" Type="http://schemas.openxmlformats.org/officeDocument/2006/relationships/image" Target="../media/image123.png"/><Relationship Id="rId5" Type="http://schemas.openxmlformats.org/officeDocument/2006/relationships/image" Target="../media/image91.png"/><Relationship Id="rId15" Type="http://schemas.openxmlformats.org/officeDocument/2006/relationships/image" Target="../media/image98.png"/><Relationship Id="rId23" Type="http://schemas.openxmlformats.org/officeDocument/2006/relationships/image" Target="../media/image106.png"/><Relationship Id="rId28" Type="http://schemas.openxmlformats.org/officeDocument/2006/relationships/image" Target="../media/image113.png"/><Relationship Id="rId36" Type="http://schemas.openxmlformats.org/officeDocument/2006/relationships/image" Target="../media/image122.png"/><Relationship Id="rId10" Type="http://schemas.openxmlformats.org/officeDocument/2006/relationships/image" Target="../media/image95.png"/><Relationship Id="rId19" Type="http://schemas.openxmlformats.org/officeDocument/2006/relationships/image" Target="../media/image102.png"/><Relationship Id="rId31" Type="http://schemas.openxmlformats.org/officeDocument/2006/relationships/image" Target="../media/image116.png"/><Relationship Id="rId4" Type="http://schemas.openxmlformats.org/officeDocument/2006/relationships/image" Target="../media/image90.png"/><Relationship Id="rId9" Type="http://schemas.openxmlformats.org/officeDocument/2006/relationships/image" Target="../media/image920.png"/><Relationship Id="rId14" Type="http://schemas.openxmlformats.org/officeDocument/2006/relationships/image" Target="../media/image97.png"/><Relationship Id="rId22" Type="http://schemas.openxmlformats.org/officeDocument/2006/relationships/image" Target="../media/image105.png"/><Relationship Id="rId27" Type="http://schemas.openxmlformats.org/officeDocument/2006/relationships/image" Target="../media/image110.png"/><Relationship Id="rId30" Type="http://schemas.openxmlformats.org/officeDocument/2006/relationships/image" Target="../media/image115.png"/><Relationship Id="rId35" Type="http://schemas.openxmlformats.org/officeDocument/2006/relationships/image" Target="../media/image1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125.png"/><Relationship Id="rId18" Type="http://schemas.openxmlformats.org/officeDocument/2006/relationships/image" Target="../media/image59.png"/><Relationship Id="rId3" Type="http://schemas.openxmlformats.org/officeDocument/2006/relationships/image" Target="../media/image9.png"/><Relationship Id="rId7" Type="http://schemas.openxmlformats.org/officeDocument/2006/relationships/image" Target="../media/image124.png"/><Relationship Id="rId12" Type="http://schemas.openxmlformats.org/officeDocument/2006/relationships/image" Target="../media/image1240.png"/><Relationship Id="rId17" Type="http://schemas.openxmlformats.org/officeDocument/2006/relationships/image" Target="../media/image131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9.png"/><Relationship Id="rId5" Type="http://schemas.openxmlformats.org/officeDocument/2006/relationships/image" Target="../media/image119.png"/><Relationship Id="rId15" Type="http://schemas.openxmlformats.org/officeDocument/2006/relationships/image" Target="../media/image127.png"/><Relationship Id="rId10" Type="http://schemas.openxmlformats.org/officeDocument/2006/relationships/image" Target="../media/image128.png"/><Relationship Id="rId4" Type="http://schemas.openxmlformats.org/officeDocument/2006/relationships/image" Target="../media/image1180.png"/><Relationship Id="rId9" Type="http://schemas.openxmlformats.org/officeDocument/2006/relationships/image" Target="../media/image250.png"/><Relationship Id="rId14" Type="http://schemas.openxmlformats.org/officeDocument/2006/relationships/image" Target="../media/image1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1.png"/><Relationship Id="rId2" Type="http://schemas.openxmlformats.org/officeDocument/2006/relationships/image" Target="../media/image13.jpe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0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447799"/>
            <a:ext cx="8156448" cy="144780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Towards Verification of Deep Neural Networks</a:t>
            </a:r>
            <a:endParaRPr lang="en-US" sz="4400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2124" y="3424535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dirty="0">
                <a:solidFill>
                  <a:srgbClr val="0070C0"/>
                </a:solidFill>
              </a:rPr>
              <a:t>Clark Barrett</a:t>
            </a:r>
          </a:p>
        </p:txBody>
      </p:sp>
      <p:pic>
        <p:nvPicPr>
          <p:cNvPr id="4" name="Picture 2" descr="Image resul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287" y="5324475"/>
            <a:ext cx="1536713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 descr="Image result for synopsy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705862" y="4267200"/>
                <a:ext cx="4725924" cy="120032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NIPS Workshop on Machine Learning and Computer Security</a:t>
                </a:r>
              </a:p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December 8,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2017</m:t>
                    </m:r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62" y="4267200"/>
                <a:ext cx="4725924" cy="1200329"/>
              </a:xfrm>
              <a:prstGeom prst="rect">
                <a:avLst/>
              </a:prstGeom>
              <a:blipFill>
                <a:blip r:embed="rId4"/>
                <a:stretch>
                  <a:fillRect t="-3046" b="-11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366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Steps: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sz="2000" dirty="0"/>
              <a:t>Weighted sum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sz="2000" dirty="0"/>
              <a:t>Activation function</a:t>
            </a:r>
          </a:p>
          <a:p>
            <a:pPr marL="859536" lvl="1" indent="-457200">
              <a:buFont typeface="+mj-lt"/>
              <a:buAutoNum type="arabicPeriod"/>
            </a:pPr>
            <a:endParaRPr lang="en-US" sz="2000" dirty="0"/>
          </a:p>
          <a:p>
            <a:pPr marL="859536" lvl="1" indent="-457200">
              <a:buFont typeface="+mj-lt"/>
              <a:buAutoNum type="arabicPeriod"/>
            </a:pPr>
            <a:endParaRPr lang="en-US" sz="2000" dirty="0"/>
          </a:p>
          <a:p>
            <a:pPr marL="859536" lvl="1" indent="-457200">
              <a:buFont typeface="+mj-lt"/>
              <a:buAutoNum type="arabicPeriod"/>
            </a:pPr>
            <a:endParaRPr lang="en-US" sz="2000" dirty="0"/>
          </a:p>
          <a:p>
            <a:pPr marL="859536" lvl="1" indent="-457200">
              <a:buFont typeface="+mj-lt"/>
              <a:buAutoNum type="arabicPeriod"/>
            </a:pPr>
            <a:endParaRPr lang="en-US" sz="2000" dirty="0"/>
          </a:p>
          <a:p>
            <a:pPr marL="859536" lvl="1" indent="-457200">
              <a:buFont typeface="+mj-lt"/>
              <a:buAutoNum type="arabicPeriod"/>
            </a:pPr>
            <a:endParaRPr lang="en-US" sz="2000" dirty="0"/>
          </a:p>
          <a:p>
            <a:pPr marL="859536" lvl="1" indent="-457200">
              <a:buFont typeface="+mj-lt"/>
              <a:buAutoNum type="arabicPeriod"/>
            </a:pPr>
            <a:endParaRPr lang="en-US" sz="2000" dirty="0"/>
          </a:p>
          <a:p>
            <a:pPr marL="859536" lvl="1" indent="-457200">
              <a:buFont typeface="+mj-lt"/>
              <a:buAutoNum type="arabicPeriod"/>
            </a:pPr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938363"/>
            <a:ext cx="6272887" cy="2292417"/>
          </a:xfrm>
          <a:prstGeom prst="rect">
            <a:avLst/>
          </a:prstGeom>
        </p:spPr>
      </p:pic>
      <p:sp>
        <p:nvSpPr>
          <p:cNvPr id="4" name="Isosceles Triangle 3"/>
          <p:cNvSpPr/>
          <p:nvPr/>
        </p:nvSpPr>
        <p:spPr>
          <a:xfrm rot="5400000">
            <a:off x="3759856" y="2627285"/>
            <a:ext cx="1014469" cy="1403060"/>
          </a:xfrm>
          <a:prstGeom prst="triangle">
            <a:avLst>
              <a:gd name="adj" fmla="val 49121"/>
            </a:avLst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232147" y="3855972"/>
            <a:ext cx="676275" cy="457200"/>
          </a:xfrm>
          <a:prstGeom prst="ellipse">
            <a:avLst/>
          </a:prstGeom>
          <a:solidFill>
            <a:srgbClr val="8080FF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/>
              <p:nvPr/>
            </p:nvSpPr>
            <p:spPr>
              <a:xfrm>
                <a:off x="4232147" y="3855972"/>
                <a:ext cx="676275" cy="457200"/>
              </a:xfrm>
              <a:prstGeom prst="ellipse">
                <a:avLst/>
              </a:prstGeom>
              <a:solidFill>
                <a:srgbClr val="8080FF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147" y="3855972"/>
                <a:ext cx="676275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508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968621" y="3886200"/>
                <a:ext cx="34465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2⋅1+0⋅3+(−1)⋅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621" y="3886200"/>
                <a:ext cx="3446526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008" y="274638"/>
            <a:ext cx="7936992" cy="1143000"/>
          </a:xfrm>
        </p:spPr>
        <p:txBody>
          <a:bodyPr>
            <a:normAutofit/>
          </a:bodyPr>
          <a:lstStyle/>
          <a:p>
            <a:r>
              <a:rPr lang="en-US" dirty="0"/>
              <a:t>The Culprits: Activation Functions</a:t>
            </a:r>
          </a:p>
        </p:txBody>
      </p:sp>
      <p:sp>
        <p:nvSpPr>
          <p:cNvPr id="5" name="AutoShape 4" descr="data:image/jpeg;base64,/9j/4AAQSkZJRgABAQAAAQABAAD/2wCEAAkGBhQQEBAUEhAWFRUSGBcSFhMVFxgUFBASFBIVFBUTFxQXGyYeGBkkGRIZHy8gIycqLiwsFh4xNTAqNSY3LCkBCQoKDgwOFw8PGiwkHyQsLCwsLSwsKSwsLCksLCkpLCwsLCwsLCwpKSksKS8sLCwpKSwpKSwpLCksKSwsLCksLP/AABEIAMwAzAMBIgACEQEDEQH/xAAcAAEAAgMBAQEAAAAAAAAAAAAABQYCAwQHAQj/xABAEAACAQIDBAYGBwcEAwAAAAABAgADEQQhMQUSQWEGEyJRcYEyQlKRobEHFDNTYnLBFSNDgpLC0pOy0dNEVKL/xAAYAQEBAQEBAAAAAAAAAAAAAAAAAQIDBP/EACARAQEAAgIDAQADAAAAAAAAAAABAhESIQMxQRMEImH/2gAMAwEAAhEDEQA/APcYiICIiAiIgIiICIiAiIgIiICIiAiIgIiICIiAiIgIiICIiAiIgIiICIiAiIgIiICIiAiIgIiICIiAiIgIiICIiAiIgIkB0j21Vw7U91V3HFt8gsd8XutgwtlmNb5904KXSItcnEMvGwppb5E/GamFs2zyi3RObZ1dqlKmzABmUE20z48p0zLRERAREQEREBERAREQEREBE0YvE7i6XYndVfaY8PDIkngATOVsKioXqEkgFma7AZZmwByHACUSMTi2MWNFC97tdwDqqsSVU3zuFI1nbIEREBERAREQObaGAWvTam+jcRqp4MOYOc88q4dqNRqb+kptyYcGHIj/AI4T0yQnSfYvXpvoP3lO9vxrqU/Uc/GdMMtXTGWO0TsfaL0vR7Scaf6qeB5aHlrLXhMWtVd5TfgRoVPcRwMoOzcTpLFhUNwyNuv36hh7LDiPiOEueKY1P1aoUEsbATQlZ2zAVRwDXLW7yBp4TiLszA1BmNFGarzHeefym6rUNgq+k+Q/COLeUxpvboweIZ9+4FlO6GF+0R6WR7jl750zCjSCKFGgFpnMqREQEREBERATGpUCgkmwAuT3ATKQm0cb1j7g9BDn+NwdPBT8fCWTaWt1KoXY1GFr5Kp9RP8AI2BPkOE07TPWtSoD+Id+pyooQTfxNl85lSe/zn3YKb5q1z/FO6nKilwvvNz5ia9J7TEREw0REQEREBERAREitpba3LrTAZhkT6iHn3nkPMiWTaW6V/pVgFoVRVUgLVJ3l4h9SwHEHj3Hxyy2VtMZa+Njb3yI2hQes5LEsTqx4D5AchMMPjHpU9ykCy1DumswPVgjMqnebT1cf66rhvtfErhhNSV2pux6suWsAwKgADgbkW77i8r2H2g4UBSt+9r5+6fKu0Md6hw/mG/UzhcbHWVaRiqzaU0X8zk/7VmW5XP8SmvIIzfEuPlKlR2xtEHtUqDDkbf3yVwu26x+0pKvgQf7pnVa3Ff6TfS3Q2divq9Wr1ji3WBadhS3hcAuHyNje26dZdKG2esVWSjUYMAwNlAIIuPSYHztPBOnX0Y4vE7TrVaKq6Yl9/fLqBSLW3lYE3sD3A5T3vY2zPq+HoUt6/VU0p73tbihb/CLNErm2n0pp4UKcSBSVzuqWdBc9wBYE+AuZLUK61FVkYMrC4I0InmH0q/RfidrYmjUpYimiU6e5u1N64bfJJAAOoI90tXRjZtfA4WjQLU6hpqoLEuLsEUNbI5FgT5yKtMSJ+u1/Zpe9/8AifRi654Uv/uB825tTqxuKe2419hdN7x4D38JC0qlgAOEkBsEuxd6pLMbkgW8hnoNAJ2U9jIvrH3CblkjFlqLr3ZFpqbNXO4DxVNXbyUGWWjSCKqqLBQFA7gBYCRj7MAqCoKrhgu4LBDYE3Nt5TbQe6bOpf8A9mp/TS/65m3ayaSUSOtVGldT+enf4qy/KfHx1VBd6aso1NNrED8r2+cjSSicmztq0sQm9SqBhyOY8RqJ1yBERATGpUCgliABqTkBNWIxQWwA3mOiDU8z3DmZy16q0/3ldxcZqvqp+UcW5nytLoZ1d6qOKJ3aO/jxQctfDSQ2NqKCKaLvvwpprbnwUczO/wDfYnvo0zxP2rjkD6Pn7pIYPAJRFkW18ydWY95Y5kzUvFnW0LhOjO92sSQQM+pX7MfnOr/LxnJjNrium4FVKRtbIFyNVI4JwPE+EtjLcEHjlKXj+itan9laooyAuFqADQEHJvG48JZd3tLNenfTajYAovdz980V8PTPosVPjcfGV8VHDbhVgw9UghrHQ2OdspJYfZWIfSmRzbKdZNfXPf8Ag1KoDkwPO820qB9ap5Cbj0argXLKPOU6l0voviHoU6yvUQkEKTY21sSLNblNSy+ql6XuhVppoLnvOc6f2yO+U4YszRW20ib4aqoKL1jAnNEz7RHAZHPlJcJ9WZLudsjvmJ2uJR329TG/esvYUVGz9Gm2jnkbazI7ZS+71i33OttfPq/b8OcfnDnV0/awj9riUdOkFJt21ZTvoaq5+lTXVhyEU+kFJigWqCaiGqlvXpjVhHCHKrx+2h3z5+2+colDpNRfqd2qD14Y09e3uekNMiO4zfgdrJXprUpPvI17EcjY5HMZiOEOVXM7aExO2hKr180Y6oxpVQnpFGC527RUgZ8MzL+cTnVmxXS2jT3d+si7x3VuwG82lhnmc5TNt/Sp1oqUMPvUr9nrnFiCDZl3dU7t46d0ouzPo8xPVNTqtTUX30O8WKPkDoNGGRz4A8JaMH0NTsGvUNR1Fiw7AcD0d62ZI0vcXGs5cLfjfKRu6FYV2xdMKKlPd7TtTyplLG17GwudCpIPADOer0tpVKfpjrF9pQBUHioybyt4SqbKxKUEVKahVXRRkBJMbYB4yXx2LM1sw2KWou8jBhy4HiCNQeRm2VHCV2epvUTZ+J4OBwccR8Rwlj2btAVk3rWIJRl9lxqL8RnrznOzTcrS2yO07LWqKXNzmpHIZrew4C8ywux1Rt9iaj8GfPd/KNB46zviN00RESKREQKR0mwOITEPVp02ZW3SGTtFbKAVIGYzBOls5FUum1ekbMfJxY/GemTVXwqVBZ0Vh3MAfnOs8nWrHO4d7lUPE/SB1lGqjU7F0ZQwOhKkAzwjohsOuuPplqTKKTbzsQQLAHK/G/6z9QVeiGEY3+rqPy3Qe5SBMq3RXCsgXqFAGhXssL/iGfvkuWPuRZMvrzVcTOWvs+lUqNUZLs1M0WzNmpsblSNPOW/af0bXuaNX+V+yf61H6SmbU2S+HcpUqujAA7ty2R0N1a06zLl1HO46fV2NQH8MZ0hhzmTeiNFOefjrM6WzaKtTYIL0qZoqbk2pm3ZNznpxkS1BzpiT5s4/um/CdHMTWNqdcMe4VHv/ALpqyz4nV+u6jsmgnVbtIDqQypr2VqX3xmcwbnWfcPs2jT6rcpgdSGWmcyUD33gCeBvInaGzq2HYLUrHePqqzsfcHm2hhWOrknuzJ928ZN6+L7SSYKinV7tJR1bF0sLbjNfeI7r3MzwwSku7TUKty1lFhdjcm3jN2zujOIq23KLke0w3F/qa3wuZbtlfR6BY4h978CEhfN9T5WmbnIvG1UPrM+fWDPRR0Jwn3Tf6lT/KZDoZhfuj/qVf85P1Xg8+pq7aKTOmlsqs3q28SBL4nRTDD+D72c/NptHRvDD/AMemfFQfnJ+q8FITYZHp4ikniwvOzD7Lo+3UrH2aSMfiBLnS2ZST0aKDwVR+k6QJm+Srwiv4PZ9a1kprh0OrEh6pHgDYeZ8pM4PBLRQKt7aknMsx1YniTOiJi3bWiIiRSIiAiIgIiICfCbTh2ptqnh1u7ZnRBmzeXAczlKFt7pNVxN1vuU/YU6/mPrfLlOmHjuTGWcxTvSPp4tK6YezvoX1RDy9o/DxnmmMrNUdndizMbknUmdVUW1ynZsfo1XxZHVU91PvqmSfyjVvKe7DHHxTbzZXLOoA0Mrsd0d5/QSy9G+i2Kr50V+r0zriKgO+w/AmvnkJeNg9AaGGIdx11UevUFwp/Amg+JlmnHyfyd9YumHh13Vc2L0CwuGBJp9dUPpVa1nYnkDko8JPUsKieiir4AD5TbE8ltvdd5JPRERIpERAREQEREBERAREQEREBESP2htdad1Ubz92gW+m83Dw1+csmx21aoQFmIAGpOQEre1elJzWgLD7wjP8AlU/M+7v48diXqm9Rr20Gir4D9TnItQ1ZilBDUbiRki/mY5CdsfHJ3XLLK+o48SxJLMbk5libk+JM0YLZtXFNahT3hoajdmmv83HwF5cNm9B1uGxLdYderFxSXx4t528JaKdIKAFAAGQAFgB3ACbvmk6xZnj37VbY30f0aRD1z17jPtC1NTyTj53lqAtpPsTz5ZXLuu0knoiImVIiICIiAiIgIiICIiAiIgIifGYAEk2AzJOgHfA+zXXxCoLswA5/LmZzPjS32Yy+8b0f5Rq3wHPhIvF4xEYZtVqnQDtN5AZKPDleamO0tdWJ2k7egNwe0R2z4KfR88+Ug6uJG+Vpq1WocyB2iTpdmOmmp7uUk6WxatfOs3Vp92h7R/M+g8B75M4TBJRXdpoFHcOJ7ydSeZmtzH0zq1AYToq1SzYl8tepQ2Hgz6nyt4mWLD4ZaahUUKo0CiwHkJsiZuVvtqSQiImVIiICIiAiIgIiICIiAiIgIiICIiAkTisPXNQndpuoN0VnZbcyu6QWvxJ8LSWiWUQ5wNet9pUFJb5rTzcj85yHuM78Ds6nRFkW19TqzcyxzM6Yi1NEREikREBERAREQEREBERAREQEREBERAREQEREBERAREQEREBERAREQEREBERAREQEREBERAREQEREBERAREQEREBERAREQEREBERAREQEREBERAREQEREBERAREQ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" name="Straight Arrow Connector 5"/>
          <p:cNvCxnSpPr>
            <a:stCxn id="7" idx="6"/>
          </p:cNvCxnSpPr>
          <p:nvPr/>
        </p:nvCxnSpPr>
        <p:spPr>
          <a:xfrm>
            <a:off x="3352800" y="3292344"/>
            <a:ext cx="957463" cy="630583"/>
          </a:xfrm>
          <a:prstGeom prst="straightConnector1">
            <a:avLst/>
          </a:prstGeom>
          <a:ln w="444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19400" y="3063744"/>
            <a:ext cx="533400" cy="457200"/>
          </a:xfrm>
          <a:prstGeom prst="ellipse">
            <a:avLst/>
          </a:prstGeom>
          <a:solidFill>
            <a:srgbClr val="8080FF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19400" y="3855972"/>
            <a:ext cx="533400" cy="457200"/>
          </a:xfrm>
          <a:prstGeom prst="ellipse">
            <a:avLst/>
          </a:prstGeom>
          <a:solidFill>
            <a:srgbClr val="8080FF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819400" y="4648200"/>
            <a:ext cx="533400" cy="457200"/>
          </a:xfrm>
          <a:prstGeom prst="ellipse">
            <a:avLst/>
          </a:prstGeom>
          <a:solidFill>
            <a:srgbClr val="8080FF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stCxn id="8" idx="6"/>
          </p:cNvCxnSpPr>
          <p:nvPr/>
        </p:nvCxnSpPr>
        <p:spPr>
          <a:xfrm>
            <a:off x="3352800" y="4084572"/>
            <a:ext cx="879348" cy="0"/>
          </a:xfrm>
          <a:prstGeom prst="straightConnector1">
            <a:avLst/>
          </a:prstGeom>
          <a:ln w="444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6"/>
          </p:cNvCxnSpPr>
          <p:nvPr/>
        </p:nvCxnSpPr>
        <p:spPr>
          <a:xfrm flipV="1">
            <a:off x="3352800" y="4246217"/>
            <a:ext cx="957463" cy="630583"/>
          </a:xfrm>
          <a:prstGeom prst="straightConnector1">
            <a:avLst/>
          </a:prstGeom>
          <a:ln w="444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637026" y="3159484"/>
                <a:ext cx="4983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026" y="3159484"/>
                <a:ext cx="49834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530727" y="3745468"/>
                <a:ext cx="4983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727" y="3745468"/>
                <a:ext cx="49834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637026" y="4588976"/>
                <a:ext cx="4983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026" y="4588976"/>
                <a:ext cx="498348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2819400" y="3063744"/>
                <a:ext cx="533400" cy="457200"/>
              </a:xfrm>
              <a:prstGeom prst="ellipse">
                <a:avLst/>
              </a:prstGeom>
              <a:solidFill>
                <a:srgbClr val="8080FF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063744"/>
                <a:ext cx="533400" cy="4572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508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2819400" y="3855972"/>
                <a:ext cx="533400" cy="457200"/>
              </a:xfrm>
              <a:prstGeom prst="ellipse">
                <a:avLst/>
              </a:prstGeom>
              <a:solidFill>
                <a:srgbClr val="8080FF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855972"/>
                <a:ext cx="533400" cy="4572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508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2819400" y="4648200"/>
                <a:ext cx="533400" cy="457200"/>
              </a:xfrm>
              <a:prstGeom prst="ellipse">
                <a:avLst/>
              </a:prstGeom>
              <a:solidFill>
                <a:srgbClr val="8080FF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648200"/>
                <a:ext cx="533400" cy="457200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508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37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7" grpId="0" animBg="1"/>
      <p:bldP spid="23" grpId="0" animBg="1"/>
      <p:bldP spid="26" grpId="0"/>
      <p:bldP spid="7" grpId="0" animBg="1"/>
      <p:bldP spid="8" grpId="0" animBg="1"/>
      <p:bldP spid="9" grpId="0" animBg="1"/>
      <p:bldP spid="13" grpId="0"/>
      <p:bldP spid="14" grpId="0"/>
      <p:bldP spid="15" grpId="0"/>
      <p:bldP spid="16" grpId="0" animBg="1"/>
      <p:bldP spid="18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4232148" y="3840228"/>
            <a:ext cx="676274" cy="457200"/>
          </a:xfrm>
          <a:prstGeom prst="ellipse">
            <a:avLst/>
          </a:prstGeom>
          <a:solidFill>
            <a:srgbClr val="8080FF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/>
              <p:nvPr/>
            </p:nvSpPr>
            <p:spPr>
              <a:xfrm>
                <a:off x="4232148" y="3840228"/>
                <a:ext cx="676274" cy="457200"/>
              </a:xfrm>
              <a:prstGeom prst="ellipse">
                <a:avLst/>
              </a:prstGeom>
              <a:solidFill>
                <a:srgbClr val="8080FF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148" y="3840228"/>
                <a:ext cx="676274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4232147" y="3840228"/>
                <a:ext cx="676275" cy="457200"/>
              </a:xfrm>
              <a:prstGeom prst="ellipse">
                <a:avLst/>
              </a:prstGeom>
              <a:solidFill>
                <a:srgbClr val="8080FF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147" y="3840228"/>
                <a:ext cx="676275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508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008" y="274638"/>
            <a:ext cx="7936992" cy="1143000"/>
          </a:xfrm>
        </p:spPr>
        <p:txBody>
          <a:bodyPr>
            <a:normAutofit/>
          </a:bodyPr>
          <a:lstStyle/>
          <a:p>
            <a:r>
              <a:rPr lang="en-US" dirty="0"/>
              <a:t>Rectified Linear Units (</a:t>
            </a:r>
            <a:r>
              <a:rPr lang="en-US" dirty="0" err="1"/>
              <a:t>ReLUs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0"/>
                <a:ext cx="7498080" cy="51816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err="1"/>
                  <a:t>ReLU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: active case, return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/>
                  <a:t> inactive case, return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endParaRPr lang="en-US" sz="24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7498080" cy="5181600"/>
              </a:xfrm>
              <a:blipFill rotWithShape="0">
                <a:blip r:embed="rId5"/>
                <a:stretch>
                  <a:fillRect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4" descr="data:image/jpeg;base64,/9j/4AAQSkZJRgABAQAAAQABAAD/2wCEAAkGBhQQEBAUEhAWFRUSGBcSFhMVFxgUFBASFBIVFBUTFxQXGyYeGBkkGRIZHy8gIycqLiwsFh4xNTAqNSY3LCkBCQoKDgwOFw8PGiwkHyQsLCwsLSwsKSwsLCksLCkpLCwsLCwsLCwpKSksKS8sLCwpKSwpKSwpLCksKSwsLCksLP/AABEIAMwAzAMBIgACEQEDEQH/xAAcAAEAAgMBAQEAAAAAAAAAAAAABQYCAwQHAQj/xABAEAACAQIDBAYGBwcEAwAAAAABAgADEQQhMQUSQWEGEyJRcYEyQlKRobEHFDNTYnLBFSNDgpLC0pOy0dNEVKL/xAAYAQEBAQEBAAAAAAAAAAAAAAAAAQIDBP/EACARAQEAAgIDAQADAAAAAAAAAAABAhESIQMxQRMEImH/2gAMAwEAAhEDEQA/APcYiICIiAiIgIiICIiAiIgIiICIiAiIgIiICIiAiIgIiICIiAiIgIiICIiAiIgIiICIiAiIgIiICIiAiIgIiICIiAiIgIkB0j21Vw7U91V3HFt8gsd8XutgwtlmNb5904KXSItcnEMvGwppb5E/GamFs2zyi3RObZ1dqlKmzABmUE20z48p0zLRERAREQEREBERAREQEREBE0YvE7i6XYndVfaY8PDIkngATOVsKioXqEkgFma7AZZmwByHACUSMTi2MWNFC97tdwDqqsSVU3zuFI1nbIEREBERAREQObaGAWvTam+jcRqp4MOYOc88q4dqNRqb+kptyYcGHIj/AI4T0yQnSfYvXpvoP3lO9vxrqU/Uc/GdMMtXTGWO0TsfaL0vR7Scaf6qeB5aHlrLXhMWtVd5TfgRoVPcRwMoOzcTpLFhUNwyNuv36hh7LDiPiOEueKY1P1aoUEsbATQlZ2zAVRwDXLW7yBp4TiLszA1BmNFGarzHeefym6rUNgq+k+Q/COLeUxpvboweIZ9+4FlO6GF+0R6WR7jl750zCjSCKFGgFpnMqREQEREBERATGpUCgkmwAuT3ATKQm0cb1j7g9BDn+NwdPBT8fCWTaWt1KoXY1GFr5Kp9RP8AI2BPkOE07TPWtSoD+Id+pyooQTfxNl85lSe/zn3YKb5q1z/FO6nKilwvvNz5ia9J7TEREw0REQEREBERAREitpba3LrTAZhkT6iHn3nkPMiWTaW6V/pVgFoVRVUgLVJ3l4h9SwHEHj3Hxyy2VtMZa+Njb3yI2hQes5LEsTqx4D5AchMMPjHpU9ykCy1DumswPVgjMqnebT1cf66rhvtfErhhNSV2pux6suWsAwKgADgbkW77i8r2H2g4UBSt+9r5+6fKu0Md6hw/mG/UzhcbHWVaRiqzaU0X8zk/7VmW5XP8SmvIIzfEuPlKlR2xtEHtUqDDkbf3yVwu26x+0pKvgQf7pnVa3Ff6TfS3Q2divq9Wr1ji3WBadhS3hcAuHyNje26dZdKG2esVWSjUYMAwNlAIIuPSYHztPBOnX0Y4vE7TrVaKq6Yl9/fLqBSLW3lYE3sD3A5T3vY2zPq+HoUt6/VU0p73tbihb/CLNErm2n0pp4UKcSBSVzuqWdBc9wBYE+AuZLUK61FVkYMrC4I0InmH0q/RfidrYmjUpYimiU6e5u1N64bfJJAAOoI90tXRjZtfA4WjQLU6hpqoLEuLsEUNbI5FgT5yKtMSJ+u1/Zpe9/8AifRi654Uv/uB825tTqxuKe2419hdN7x4D38JC0qlgAOEkBsEuxd6pLMbkgW8hnoNAJ2U9jIvrH3CblkjFlqLr3ZFpqbNXO4DxVNXbyUGWWjSCKqqLBQFA7gBYCRj7MAqCoKrhgu4LBDYE3Nt5TbQe6bOpf8A9mp/TS/65m3ayaSUSOtVGldT+enf4qy/KfHx1VBd6aso1NNrED8r2+cjSSicmztq0sQm9SqBhyOY8RqJ1yBERATGpUCgliABqTkBNWIxQWwA3mOiDU8z3DmZy16q0/3ldxcZqvqp+UcW5nytLoZ1d6qOKJ3aO/jxQctfDSQ2NqKCKaLvvwpprbnwUczO/wDfYnvo0zxP2rjkD6Pn7pIYPAJRFkW18ydWY95Y5kzUvFnW0LhOjO92sSQQM+pX7MfnOr/LxnJjNrium4FVKRtbIFyNVI4JwPE+EtjLcEHjlKXj+itan9laooyAuFqADQEHJvG48JZd3tLNenfTajYAovdz980V8PTPosVPjcfGV8VHDbhVgw9UghrHQ2OdspJYfZWIfSmRzbKdZNfXPf8Ag1KoDkwPO820qB9ap5Cbj0argXLKPOU6l0voviHoU6yvUQkEKTY21sSLNblNSy+ql6XuhVppoLnvOc6f2yO+U4YszRW20ib4aqoKL1jAnNEz7RHAZHPlJcJ9WZLudsjvmJ2uJR329TG/esvYUVGz9Gm2jnkbazI7ZS+71i33OttfPq/b8OcfnDnV0/awj9riUdOkFJt21ZTvoaq5+lTXVhyEU+kFJigWqCaiGqlvXpjVhHCHKrx+2h3z5+2+colDpNRfqd2qD14Y09e3uekNMiO4zfgdrJXprUpPvI17EcjY5HMZiOEOVXM7aExO2hKr180Y6oxpVQnpFGC527RUgZ8MzL+cTnVmxXS2jT3d+si7x3VuwG82lhnmc5TNt/Sp1oqUMPvUr9nrnFiCDZl3dU7t46d0ouzPo8xPVNTqtTUX30O8WKPkDoNGGRz4A8JaMH0NTsGvUNR1Fiw7AcD0d62ZI0vcXGs5cLfjfKRu6FYV2xdMKKlPd7TtTyplLG17GwudCpIPADOer0tpVKfpjrF9pQBUHioybyt4SqbKxKUEVKahVXRRkBJMbYB4yXx2LM1sw2KWou8jBhy4HiCNQeRm2VHCV2epvUTZ+J4OBwccR8Rwlj2btAVk3rWIJRl9lxqL8RnrznOzTcrS2yO07LWqKXNzmpHIZrew4C8ywux1Rt9iaj8GfPd/KNB46zviN00RESKREQKR0mwOITEPVp02ZW3SGTtFbKAVIGYzBOls5FUum1ekbMfJxY/GemTVXwqVBZ0Vh3MAfnOs8nWrHO4d7lUPE/SB1lGqjU7F0ZQwOhKkAzwjohsOuuPplqTKKTbzsQQLAHK/G/6z9QVeiGEY3+rqPy3Qe5SBMq3RXCsgXqFAGhXssL/iGfvkuWPuRZMvrzVcTOWvs+lUqNUZLs1M0WzNmpsblSNPOW/af0bXuaNX+V+yf61H6SmbU2S+HcpUqujAA7ty2R0N1a06zLl1HO46fV2NQH8MZ0hhzmTeiNFOefjrM6WzaKtTYIL0qZoqbk2pm3ZNznpxkS1BzpiT5s4/um/CdHMTWNqdcMe4VHv/ALpqyz4nV+u6jsmgnVbtIDqQypr2VqX3xmcwbnWfcPs2jT6rcpgdSGWmcyUD33gCeBvInaGzq2HYLUrHePqqzsfcHm2hhWOrknuzJ928ZN6+L7SSYKinV7tJR1bF0sLbjNfeI7r3MzwwSku7TUKty1lFhdjcm3jN2zujOIq23KLke0w3F/qa3wuZbtlfR6BY4h978CEhfN9T5WmbnIvG1UPrM+fWDPRR0Jwn3Tf6lT/KZDoZhfuj/qVf85P1Xg8+pq7aKTOmlsqs3q28SBL4nRTDD+D72c/NptHRvDD/AMemfFQfnJ+q8FITYZHp4ikniwvOzD7Lo+3UrH2aSMfiBLnS2ZST0aKDwVR+k6QJm+Srwiv4PZ9a1kprh0OrEh6pHgDYeZ8pM4PBLRQKt7aknMsx1YniTOiJi3bWiIiRSIiAiIgIiICfCbTh2ptqnh1u7ZnRBmzeXAczlKFt7pNVxN1vuU/YU6/mPrfLlOmHjuTGWcxTvSPp4tK6YezvoX1RDy9o/DxnmmMrNUdndizMbknUmdVUW1ynZsfo1XxZHVU91PvqmSfyjVvKe7DHHxTbzZXLOoA0Mrsd0d5/QSy9G+i2Kr50V+r0zriKgO+w/AmvnkJeNg9AaGGIdx11UevUFwp/Amg+JlmnHyfyd9YumHh13Vc2L0CwuGBJp9dUPpVa1nYnkDko8JPUsKieiir4AD5TbE8ltvdd5JPRERIpERAREQEREBERAREQEREBESP2htdad1Ubz92gW+m83Dw1+csmx21aoQFmIAGpOQEre1elJzWgLD7wjP8AlU/M+7v48diXqm9Rr20Gir4D9TnItQ1ZilBDUbiRki/mY5CdsfHJ3XLLK+o48SxJLMbk5libk+JM0YLZtXFNahT3hoajdmmv83HwF5cNm9B1uGxLdYderFxSXx4t528JaKdIKAFAAGQAFgB3ACbvmk6xZnj37VbY30f0aRD1z17jPtC1NTyTj53lqAtpPsTz5ZXLuu0knoiImVIiICIiAiIgIiICIiAiIgIifGYAEk2AzJOgHfA+zXXxCoLswA5/LmZzPjS32Yy+8b0f5Rq3wHPhIvF4xEYZtVqnQDtN5AZKPDleamO0tdWJ2k7egNwe0R2z4KfR88+Ug6uJG+Vpq1WocyB2iTpdmOmmp7uUk6WxatfOs3Vp92h7R/M+g8B75M4TBJRXdpoFHcOJ7ydSeZmtzH0zq1AYToq1SzYl8tepQ2Hgz6nyt4mWLD4ZaahUUKo0CiwHkJsiZuVvtqSQiImVIiICIiAiIgIiICIiAiIgIiICIiAkTisPXNQndpuoN0VnZbcyu6QWvxJ8LSWiWUQ5wNet9pUFJb5rTzcj85yHuM78Ds6nRFkW19TqzcyxzM6Yi1NEREikREBERAREQEREBERAREQEREBERAREQEREBERAREQEREBERAREQEREBERAREQEREBERAREQEREBERAREQEREBERAREQEREBERAREQEREBERAREQEREBERAREQ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" name="Straight Arrow Connector 5"/>
          <p:cNvCxnSpPr>
            <a:stCxn id="7" idx="6"/>
            <a:endCxn id="10" idx="1"/>
          </p:cNvCxnSpPr>
          <p:nvPr/>
        </p:nvCxnSpPr>
        <p:spPr>
          <a:xfrm>
            <a:off x="3352800" y="3276600"/>
            <a:ext cx="978386" cy="630583"/>
          </a:xfrm>
          <a:prstGeom prst="straightConnector1">
            <a:avLst/>
          </a:prstGeom>
          <a:ln w="444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19400" y="3048000"/>
            <a:ext cx="533400" cy="457200"/>
          </a:xfrm>
          <a:prstGeom prst="ellipse">
            <a:avLst/>
          </a:prstGeom>
          <a:solidFill>
            <a:srgbClr val="8080FF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19400" y="3840228"/>
            <a:ext cx="533400" cy="457200"/>
          </a:xfrm>
          <a:prstGeom prst="ellipse">
            <a:avLst/>
          </a:prstGeom>
          <a:solidFill>
            <a:srgbClr val="8080FF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819400" y="4632456"/>
            <a:ext cx="533400" cy="457200"/>
          </a:xfrm>
          <a:prstGeom prst="ellipse">
            <a:avLst/>
          </a:prstGeom>
          <a:solidFill>
            <a:srgbClr val="8080FF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stCxn id="8" idx="6"/>
            <a:endCxn id="10" idx="2"/>
          </p:cNvCxnSpPr>
          <p:nvPr/>
        </p:nvCxnSpPr>
        <p:spPr>
          <a:xfrm>
            <a:off x="3352800" y="4068828"/>
            <a:ext cx="879348" cy="0"/>
          </a:xfrm>
          <a:prstGeom prst="straightConnector1">
            <a:avLst/>
          </a:prstGeom>
          <a:ln w="444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6"/>
            <a:endCxn id="10" idx="3"/>
          </p:cNvCxnSpPr>
          <p:nvPr/>
        </p:nvCxnSpPr>
        <p:spPr>
          <a:xfrm flipV="1">
            <a:off x="3352800" y="4230473"/>
            <a:ext cx="978386" cy="630583"/>
          </a:xfrm>
          <a:prstGeom prst="straightConnector1">
            <a:avLst/>
          </a:prstGeom>
          <a:ln w="444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637026" y="3143740"/>
                <a:ext cx="4983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026" y="3143740"/>
                <a:ext cx="49834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530727" y="3729724"/>
                <a:ext cx="4983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727" y="3729724"/>
                <a:ext cx="49834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637026" y="4573232"/>
                <a:ext cx="4983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026" y="4573232"/>
                <a:ext cx="498348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2819400" y="3048000"/>
                <a:ext cx="533400" cy="457200"/>
              </a:xfrm>
              <a:prstGeom prst="ellipse">
                <a:avLst/>
              </a:prstGeom>
              <a:solidFill>
                <a:srgbClr val="8080FF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048000"/>
                <a:ext cx="533400" cy="4572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508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2819400" y="3048000"/>
                <a:ext cx="533400" cy="457200"/>
              </a:xfrm>
              <a:prstGeom prst="ellipse">
                <a:avLst/>
              </a:prstGeom>
              <a:solidFill>
                <a:srgbClr val="8080FF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048000"/>
                <a:ext cx="533400" cy="4572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508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2819400" y="3840228"/>
                <a:ext cx="533400" cy="457200"/>
              </a:xfrm>
              <a:prstGeom prst="ellipse">
                <a:avLst/>
              </a:prstGeom>
              <a:solidFill>
                <a:srgbClr val="8080FF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840228"/>
                <a:ext cx="533400" cy="457200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508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2819400" y="3840228"/>
                <a:ext cx="533400" cy="457200"/>
              </a:xfrm>
              <a:prstGeom prst="ellipse">
                <a:avLst/>
              </a:prstGeom>
              <a:solidFill>
                <a:srgbClr val="8080FF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840228"/>
                <a:ext cx="533400" cy="457200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508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2819400" y="4632456"/>
                <a:ext cx="533400" cy="457200"/>
              </a:xfrm>
              <a:prstGeom prst="ellipse">
                <a:avLst/>
              </a:prstGeom>
              <a:solidFill>
                <a:srgbClr val="8080FF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632456"/>
                <a:ext cx="533400" cy="457200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508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2819400" y="4632456"/>
                <a:ext cx="533400" cy="457200"/>
              </a:xfrm>
              <a:prstGeom prst="ellipse">
                <a:avLst/>
              </a:prstGeom>
              <a:solidFill>
                <a:srgbClr val="8080FF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632456"/>
                <a:ext cx="533400" cy="457200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508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68621" y="3884162"/>
                <a:ext cx="34465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621" y="3884162"/>
                <a:ext cx="3446526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968621" y="3884162"/>
                <a:ext cx="34465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621" y="3884162"/>
                <a:ext cx="3446526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3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1" grpId="0" build="p" bldLvl="5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20" grpId="0" animBg="1"/>
      <p:bldP spid="20" grpId="1" animBg="1"/>
      <p:bldP spid="22" grpId="0" animBg="1"/>
      <p:bldP spid="25" grpId="0"/>
      <p:bldP spid="26" grpId="0"/>
      <p:bldP spid="2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Splitting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524000"/>
                <a:ext cx="7498080" cy="51054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Linear programs (LPs) are easier to solve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Piecewise-linear constraints reducible to LPs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Case Splitting:</a:t>
                </a:r>
              </a:p>
              <a:p>
                <a:pPr lvl="1"/>
                <a:r>
                  <a:rPr lang="en-US" sz="2000" dirty="0"/>
                  <a:t>Fix </a:t>
                </a:r>
                <a:r>
                  <a:rPr lang="en-US" sz="2000" i="1" dirty="0"/>
                  <a:t>each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ReLU</a:t>
                </a:r>
                <a:r>
                  <a:rPr lang="en-US" sz="2000" dirty="0"/>
                  <a:t> to active or inactive state</a:t>
                </a:r>
              </a:p>
              <a:p>
                <a:pPr lvl="1"/>
                <a:r>
                  <a:rPr lang="en-US" sz="2000" dirty="0"/>
                  <a:t>Solve the resulting LP</a:t>
                </a:r>
              </a:p>
              <a:p>
                <a:pPr lvl="1"/>
                <a:r>
                  <a:rPr lang="en-US" sz="2000" dirty="0"/>
                  <a:t>If solution is found, we are done</a:t>
                </a:r>
              </a:p>
              <a:p>
                <a:pPr lvl="1"/>
                <a:r>
                  <a:rPr lang="en-US" sz="2000" dirty="0"/>
                  <a:t>Otherwise, backtrack and try other option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State explosion: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300 </m:t>
                    </m:r>
                  </m:oMath>
                </a14:m>
                <a:r>
                  <a:rPr lang="en-US" sz="2400" dirty="0" err="1"/>
                  <a:t>ReLUs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300</m:t>
                        </m:r>
                      </m:sup>
                    </m:sSup>
                  </m:oMath>
                </a14:m>
                <a:r>
                  <a:rPr lang="en-US" sz="2400" dirty="0"/>
                  <a:t> checks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524000"/>
                <a:ext cx="7498080" cy="5105400"/>
              </a:xfrm>
              <a:blipFill rotWithShape="0">
                <a:blip r:embed="rId3"/>
                <a:stretch>
                  <a:fillRect t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44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Reluplex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35608" y="1524000"/>
            <a:ext cx="7498080" cy="5105400"/>
          </a:xfrm>
        </p:spPr>
        <p:txBody>
          <a:bodyPr>
            <a:normAutofit/>
          </a:bodyPr>
          <a:lstStyle/>
          <a:p>
            <a:r>
              <a:rPr lang="en-US" sz="2400" dirty="0"/>
              <a:t>A technique for solving linear programs with </a:t>
            </a:r>
            <a:r>
              <a:rPr lang="en-US" sz="2400" dirty="0" err="1"/>
              <a:t>ReLUs</a:t>
            </a:r>
            <a:endParaRPr lang="en-US" sz="2400" dirty="0"/>
          </a:p>
          <a:p>
            <a:pPr lvl="1"/>
            <a:r>
              <a:rPr lang="en-US" sz="2000" dirty="0"/>
              <a:t>Can encode neural networks as input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Extends the simplex method</a:t>
            </a:r>
            <a:endParaRPr lang="en-US" sz="2000" dirty="0"/>
          </a:p>
          <a:p>
            <a:r>
              <a:rPr lang="en-US" sz="2400" dirty="0"/>
              <a:t>Does </a:t>
            </a:r>
            <a:r>
              <a:rPr lang="en-US" sz="2400" i="1" dirty="0"/>
              <a:t>not</a:t>
            </a:r>
            <a:r>
              <a:rPr lang="en-US" sz="2400" dirty="0"/>
              <a:t> require case splitting in advance</a:t>
            </a:r>
          </a:p>
          <a:p>
            <a:pPr lvl="1"/>
            <a:r>
              <a:rPr lang="en-US" sz="2000" dirty="0" err="1"/>
              <a:t>ReLU</a:t>
            </a:r>
            <a:r>
              <a:rPr lang="en-US" sz="2000" dirty="0"/>
              <a:t> constraints satisfied incrementally </a:t>
            </a:r>
          </a:p>
          <a:p>
            <a:pPr lvl="1"/>
            <a:r>
              <a:rPr lang="en-US" sz="2000" dirty="0"/>
              <a:t>Split only if we must</a:t>
            </a:r>
          </a:p>
          <a:p>
            <a:pPr lvl="1"/>
            <a:endParaRPr lang="en-US" sz="2000" dirty="0"/>
          </a:p>
          <a:p>
            <a:r>
              <a:rPr lang="en-US" sz="2400" dirty="0"/>
              <a:t>Scales to the ACAS Xu networks</a:t>
            </a:r>
          </a:p>
          <a:p>
            <a:pPr lvl="1"/>
            <a:r>
              <a:rPr lang="en-US" sz="2000" dirty="0"/>
              <a:t>An order of magnitude larger networks than previously possible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698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5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Simple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524000"/>
                <a:ext cx="7498080" cy="5105400"/>
              </a:xfrm>
            </p:spPr>
            <p:txBody>
              <a:bodyPr>
                <a:normAutofit/>
              </a:bodyPr>
              <a:lstStyle/>
              <a:p>
                <a:endParaRPr lang="en-US" sz="2400" i="1" dirty="0"/>
              </a:p>
              <a:p>
                <a:endParaRPr lang="en-US" sz="2400" i="1" dirty="0"/>
              </a:p>
              <a:p>
                <a:endParaRPr lang="en-US" sz="2400" b="1" i="1" dirty="0"/>
              </a:p>
              <a:p>
                <a:endParaRPr lang="en-US" sz="2400" i="1" dirty="0"/>
              </a:p>
              <a:p>
                <a:endParaRPr lang="en-US" sz="2400" i="1" dirty="0"/>
              </a:p>
              <a:p>
                <a:endParaRPr lang="en-US" sz="2400" i="1" dirty="0"/>
              </a:p>
              <a:p>
                <a:r>
                  <a:rPr lang="en-US" sz="2400" dirty="0"/>
                  <a:t>Property being checked:</a:t>
                </a:r>
                <a:br>
                  <a:rPr lang="en-US" sz="2400" dirty="0"/>
                </a:br>
                <a:r>
                  <a:rPr lang="en-US" sz="2400" dirty="0"/>
                  <a:t>Is it possible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∈[0.5,1]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endParaRPr lang="en-US" sz="2400" i="1" dirty="0"/>
              </a:p>
              <a:p>
                <a:endParaRPr lang="en-US" sz="2400" i="1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524000"/>
                <a:ext cx="7498080" cy="51054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3200400" y="1938510"/>
            <a:ext cx="3429000" cy="1935162"/>
            <a:chOff x="3200400" y="1938510"/>
            <a:chExt cx="3429000" cy="1935162"/>
          </a:xfrm>
        </p:grpSpPr>
        <p:cxnSp>
          <p:nvCxnSpPr>
            <p:cNvPr id="5" name="Straight Arrow Connector 4"/>
            <p:cNvCxnSpPr>
              <a:stCxn id="27" idx="7"/>
              <a:endCxn id="25" idx="2"/>
            </p:cNvCxnSpPr>
            <p:nvPr/>
          </p:nvCxnSpPr>
          <p:spPr>
            <a:xfrm flipV="1">
              <a:off x="3655685" y="2167110"/>
              <a:ext cx="992515" cy="577336"/>
            </a:xfrm>
            <a:prstGeom prst="straightConnector1">
              <a:avLst/>
            </a:prstGeom>
            <a:ln w="4445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/>
                <p:cNvSpPr/>
                <p:nvPr/>
              </p:nvSpPr>
              <p:spPr>
                <a:xfrm>
                  <a:off x="4648200" y="1938510"/>
                  <a:ext cx="533400" cy="457200"/>
                </a:xfrm>
                <a:prstGeom prst="ellipse">
                  <a:avLst/>
                </a:prstGeom>
                <a:solidFill>
                  <a:srgbClr val="8080FF"/>
                </a:solidFill>
                <a:ln w="508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1938510"/>
                  <a:ext cx="533400" cy="4572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508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/>
                <p:cNvSpPr/>
                <p:nvPr/>
              </p:nvSpPr>
              <p:spPr>
                <a:xfrm>
                  <a:off x="4651248" y="3416472"/>
                  <a:ext cx="533400" cy="457200"/>
                </a:xfrm>
                <a:prstGeom prst="ellipse">
                  <a:avLst/>
                </a:prstGeom>
                <a:solidFill>
                  <a:srgbClr val="8080FF"/>
                </a:solidFill>
                <a:ln w="508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248" y="3416472"/>
                  <a:ext cx="533400" cy="4572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508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/>
                <p:cNvSpPr/>
                <p:nvPr/>
              </p:nvSpPr>
              <p:spPr>
                <a:xfrm>
                  <a:off x="3200400" y="2677491"/>
                  <a:ext cx="533400" cy="457200"/>
                </a:xfrm>
                <a:prstGeom prst="ellipse">
                  <a:avLst/>
                </a:prstGeom>
                <a:solidFill>
                  <a:srgbClr val="00DA00"/>
                </a:solidFill>
                <a:ln w="508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677491"/>
                  <a:ext cx="533400" cy="4572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508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/>
                <p:cNvSpPr/>
                <p:nvPr/>
              </p:nvSpPr>
              <p:spPr>
                <a:xfrm>
                  <a:off x="6096000" y="2677491"/>
                  <a:ext cx="533400" cy="457200"/>
                </a:xfrm>
                <a:prstGeom prst="ellipse">
                  <a:avLst/>
                </a:prstGeom>
                <a:solidFill>
                  <a:srgbClr val="FF8080"/>
                </a:solidFill>
                <a:ln w="508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677491"/>
                  <a:ext cx="533400" cy="4572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508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/>
            <p:cNvCxnSpPr>
              <a:stCxn id="27" idx="5"/>
              <a:endCxn id="26" idx="2"/>
            </p:cNvCxnSpPr>
            <p:nvPr/>
          </p:nvCxnSpPr>
          <p:spPr>
            <a:xfrm>
              <a:off x="3655685" y="3067736"/>
              <a:ext cx="995563" cy="577336"/>
            </a:xfrm>
            <a:prstGeom prst="straightConnector1">
              <a:avLst/>
            </a:prstGeom>
            <a:ln w="4445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5" idx="6"/>
              <a:endCxn id="28" idx="1"/>
            </p:cNvCxnSpPr>
            <p:nvPr/>
          </p:nvCxnSpPr>
          <p:spPr>
            <a:xfrm>
              <a:off x="5181600" y="2167110"/>
              <a:ext cx="992515" cy="577336"/>
            </a:xfrm>
            <a:prstGeom prst="straightConnector1">
              <a:avLst/>
            </a:prstGeom>
            <a:ln w="4445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6" idx="6"/>
              <a:endCxn id="28" idx="3"/>
            </p:cNvCxnSpPr>
            <p:nvPr/>
          </p:nvCxnSpPr>
          <p:spPr>
            <a:xfrm flipV="1">
              <a:off x="5184648" y="3067736"/>
              <a:ext cx="989467" cy="577336"/>
            </a:xfrm>
            <a:prstGeom prst="straightConnector1">
              <a:avLst/>
            </a:prstGeom>
            <a:ln w="4445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733800" y="2139781"/>
                  <a:ext cx="4983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800" y="2139781"/>
                  <a:ext cx="498348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733800" y="3416472"/>
                  <a:ext cx="4983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800" y="3416472"/>
                  <a:ext cx="498348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597652" y="2139781"/>
                  <a:ext cx="4983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7652" y="2139781"/>
                  <a:ext cx="498348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597652" y="3416472"/>
                  <a:ext cx="4983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7652" y="3416472"/>
                  <a:ext cx="498348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9343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200400" y="1951038"/>
            <a:ext cx="1984248" cy="1935162"/>
            <a:chOff x="3200400" y="1938510"/>
            <a:chExt cx="1984248" cy="19351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/>
                <p:cNvSpPr/>
                <p:nvPr/>
              </p:nvSpPr>
              <p:spPr>
                <a:xfrm>
                  <a:off x="4648200" y="1938510"/>
                  <a:ext cx="533400" cy="457200"/>
                </a:xfrm>
                <a:prstGeom prst="ellipse">
                  <a:avLst/>
                </a:prstGeom>
                <a:solidFill>
                  <a:srgbClr val="8080FF"/>
                </a:solidFill>
                <a:ln w="508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1938510"/>
                  <a:ext cx="533400" cy="4572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508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/>
                <p:cNvSpPr/>
                <p:nvPr/>
              </p:nvSpPr>
              <p:spPr>
                <a:xfrm>
                  <a:off x="4651248" y="3416472"/>
                  <a:ext cx="533400" cy="457200"/>
                </a:xfrm>
                <a:prstGeom prst="ellipse">
                  <a:avLst/>
                </a:prstGeom>
                <a:solidFill>
                  <a:srgbClr val="8080FF"/>
                </a:solidFill>
                <a:ln w="508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248" y="3416472"/>
                  <a:ext cx="533400" cy="4572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508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>
              <a:off x="3200400" y="2139781"/>
              <a:ext cx="1450848" cy="1646023"/>
              <a:chOff x="3200400" y="2139781"/>
              <a:chExt cx="1450848" cy="1646023"/>
            </a:xfrm>
          </p:grpSpPr>
          <p:cxnSp>
            <p:nvCxnSpPr>
              <p:cNvPr id="5" name="Straight Arrow Connector 4"/>
              <p:cNvCxnSpPr>
                <a:stCxn id="27" idx="7"/>
                <a:endCxn id="25" idx="2"/>
              </p:cNvCxnSpPr>
              <p:nvPr/>
            </p:nvCxnSpPr>
            <p:spPr>
              <a:xfrm flipV="1">
                <a:off x="3655685" y="2167110"/>
                <a:ext cx="992515" cy="577336"/>
              </a:xfrm>
              <a:prstGeom prst="straightConnector1">
                <a:avLst/>
              </a:prstGeom>
              <a:ln w="44450"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Oval 26"/>
                  <p:cNvSpPr/>
                  <p:nvPr/>
                </p:nvSpPr>
                <p:spPr>
                  <a:xfrm>
                    <a:off x="3200400" y="2677491"/>
                    <a:ext cx="533400" cy="457200"/>
                  </a:xfrm>
                  <a:prstGeom prst="ellipse">
                    <a:avLst/>
                  </a:prstGeom>
                  <a:solidFill>
                    <a:srgbClr val="00DA00"/>
                  </a:solidFill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Oval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0400" y="2677491"/>
                    <a:ext cx="533400" cy="4572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50800"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Arrow Connector 29"/>
              <p:cNvCxnSpPr>
                <a:stCxn id="27" idx="5"/>
                <a:endCxn id="26" idx="2"/>
              </p:cNvCxnSpPr>
              <p:nvPr/>
            </p:nvCxnSpPr>
            <p:spPr>
              <a:xfrm>
                <a:off x="3655685" y="3067736"/>
                <a:ext cx="995563" cy="577336"/>
              </a:xfrm>
              <a:prstGeom prst="straightConnector1">
                <a:avLst/>
              </a:prstGeom>
              <a:ln w="44450"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733800" y="2139781"/>
                    <a:ext cx="4983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3800" y="2139781"/>
                    <a:ext cx="498348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3733800" y="3416472"/>
                    <a:ext cx="4983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3800" y="3416472"/>
                    <a:ext cx="498348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" name="Group 9"/>
          <p:cNvGrpSpPr/>
          <p:nvPr/>
        </p:nvGrpSpPr>
        <p:grpSpPr>
          <a:xfrm>
            <a:off x="4688215" y="1975878"/>
            <a:ext cx="1981200" cy="1910322"/>
            <a:chOff x="6015990" y="1734750"/>
            <a:chExt cx="1981200" cy="19103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/>
                <p:cNvSpPr/>
                <p:nvPr/>
              </p:nvSpPr>
              <p:spPr>
                <a:xfrm>
                  <a:off x="7463790" y="2459144"/>
                  <a:ext cx="533400" cy="457200"/>
                </a:xfrm>
                <a:prstGeom prst="ellipse">
                  <a:avLst/>
                </a:prstGeom>
                <a:solidFill>
                  <a:srgbClr val="FF8080"/>
                </a:solidFill>
                <a:ln w="508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790" y="2459144"/>
                  <a:ext cx="533400" cy="4572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 w="508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/>
            <p:cNvCxnSpPr>
              <a:stCxn id="19" idx="6"/>
              <a:endCxn id="28" idx="1"/>
            </p:cNvCxnSpPr>
            <p:nvPr/>
          </p:nvCxnSpPr>
          <p:spPr>
            <a:xfrm>
              <a:off x="6549390" y="1963350"/>
              <a:ext cx="992515" cy="562749"/>
            </a:xfrm>
            <a:prstGeom prst="straightConnector1">
              <a:avLst/>
            </a:prstGeom>
            <a:ln w="4445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1" idx="6"/>
              <a:endCxn id="28" idx="3"/>
            </p:cNvCxnSpPr>
            <p:nvPr/>
          </p:nvCxnSpPr>
          <p:spPr>
            <a:xfrm flipV="1">
              <a:off x="6549390" y="2849389"/>
              <a:ext cx="992515" cy="567083"/>
            </a:xfrm>
            <a:prstGeom prst="straightConnector1">
              <a:avLst/>
            </a:prstGeom>
            <a:ln w="4445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965442" y="1921434"/>
                  <a:ext cx="4983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442" y="1921434"/>
                  <a:ext cx="498348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965442" y="3198125"/>
                  <a:ext cx="4983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442" y="3198125"/>
                  <a:ext cx="498348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/>
                <p:cNvSpPr/>
                <p:nvPr/>
              </p:nvSpPr>
              <p:spPr>
                <a:xfrm>
                  <a:off x="6015990" y="1734750"/>
                  <a:ext cx="533400" cy="457200"/>
                </a:xfrm>
                <a:prstGeom prst="ellipse">
                  <a:avLst/>
                </a:prstGeom>
                <a:solidFill>
                  <a:srgbClr val="8080FF"/>
                </a:solidFill>
                <a:ln w="508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5990" y="1734750"/>
                  <a:ext cx="533400" cy="4572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  <a:ln w="508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6015990" y="3187872"/>
                  <a:ext cx="533400" cy="457200"/>
                </a:xfrm>
                <a:prstGeom prst="ellipse">
                  <a:avLst/>
                </a:prstGeom>
                <a:solidFill>
                  <a:srgbClr val="8080FF"/>
                </a:solidFill>
                <a:ln w="508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5990" y="3187872"/>
                  <a:ext cx="533400" cy="45720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 w="508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ReLUs</a:t>
            </a:r>
            <a:r>
              <a:rPr lang="en-US" dirty="0"/>
              <a:t> As Variable Pairs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35608" y="1524000"/>
            <a:ext cx="7498080" cy="5105400"/>
          </a:xfrm>
        </p:spPr>
        <p:txBody>
          <a:bodyPr>
            <a:normAutofit/>
          </a:bodyPr>
          <a:lstStyle/>
          <a:p>
            <a:endParaRPr lang="en-US" sz="2400" i="1" dirty="0"/>
          </a:p>
          <a:p>
            <a:endParaRPr lang="en-US" sz="2400" i="1" dirty="0"/>
          </a:p>
          <a:p>
            <a:endParaRPr lang="en-US" sz="2400" b="1" i="1" dirty="0"/>
          </a:p>
          <a:p>
            <a:endParaRPr lang="en-US" sz="2400" i="1" dirty="0"/>
          </a:p>
          <a:p>
            <a:pPr marL="82296" indent="0">
              <a:buNone/>
            </a:pPr>
            <a:endParaRPr lang="en-US" sz="2400" i="1" dirty="0"/>
          </a:p>
          <a:p>
            <a:pPr marL="82296" indent="0">
              <a:buNone/>
            </a:pPr>
            <a:endParaRPr lang="en-US" sz="2400" i="1" dirty="0"/>
          </a:p>
          <a:p>
            <a:r>
              <a:rPr lang="en-US" sz="2400" dirty="0"/>
              <a:t>Split </a:t>
            </a:r>
            <a:r>
              <a:rPr lang="en-US" sz="2400" dirty="0" err="1"/>
              <a:t>ReLUs</a:t>
            </a:r>
            <a:r>
              <a:rPr lang="en-US" sz="2400" dirty="0"/>
              <a:t> into: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sz="2000" dirty="0"/>
              <a:t>A </a:t>
            </a:r>
            <a:r>
              <a:rPr lang="en-US" sz="2000" i="1" dirty="0"/>
              <a:t>weighted sum </a:t>
            </a:r>
            <a:r>
              <a:rPr lang="en-US" sz="2000" dirty="0"/>
              <a:t>variable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sz="2000" dirty="0"/>
              <a:t>An </a:t>
            </a:r>
            <a:r>
              <a:rPr lang="en-US" sz="2000" i="1" dirty="0"/>
              <a:t>activation function </a:t>
            </a:r>
            <a:r>
              <a:rPr lang="en-US" sz="2000" dirty="0"/>
              <a:t>variable</a:t>
            </a:r>
            <a:endParaRPr lang="en-US" sz="2400" dirty="0"/>
          </a:p>
          <a:p>
            <a:pPr marL="859536" lvl="1" indent="-457200">
              <a:buFont typeface="+mj-lt"/>
              <a:buAutoNum type="arabicPeriod"/>
            </a:pPr>
            <a:endParaRPr lang="en-US" sz="2400" dirty="0"/>
          </a:p>
          <a:p>
            <a:pPr marL="82296" indent="0">
              <a:buNone/>
            </a:pPr>
            <a:endParaRPr lang="en-US" sz="2400" i="1" dirty="0"/>
          </a:p>
          <a:p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/>
              <p:nvPr/>
            </p:nvSpPr>
            <p:spPr>
              <a:xfrm>
                <a:off x="4677430" y="1968888"/>
                <a:ext cx="533400" cy="457200"/>
              </a:xfrm>
              <a:prstGeom prst="ellipse">
                <a:avLst/>
              </a:prstGeom>
              <a:solidFill>
                <a:srgbClr val="8080FF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430" y="1968888"/>
                <a:ext cx="533400" cy="457200"/>
              </a:xfrm>
              <a:prstGeom prst="ellipse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 w="508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4691263" y="3429000"/>
                <a:ext cx="533400" cy="457200"/>
              </a:xfrm>
              <a:prstGeom prst="ellipse">
                <a:avLst/>
              </a:prstGeom>
              <a:solidFill>
                <a:srgbClr val="8080FF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263" y="3429000"/>
                <a:ext cx="533400" cy="457200"/>
              </a:xfrm>
              <a:prstGeom prst="ellipse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 w="508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4596501" y="1875226"/>
            <a:ext cx="731520" cy="338554"/>
            <a:chOff x="4748901" y="1722826"/>
            <a:chExt cx="731520" cy="338554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4748901" y="2052078"/>
              <a:ext cx="731520" cy="0"/>
            </a:xfrm>
            <a:prstGeom prst="straightConnector1">
              <a:avLst/>
            </a:prstGeom>
            <a:ln w="444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749800" y="1722826"/>
              <a:ext cx="6613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ReLU</a:t>
              </a:r>
              <a:endParaRPr lang="en-US" sz="16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597400" y="3350796"/>
            <a:ext cx="731520" cy="338554"/>
            <a:chOff x="4748901" y="1722826"/>
            <a:chExt cx="731520" cy="338554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4748901" y="2052078"/>
              <a:ext cx="731520" cy="0"/>
            </a:xfrm>
            <a:prstGeom prst="straightConnector1">
              <a:avLst/>
            </a:prstGeom>
            <a:ln w="444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749800" y="1722826"/>
              <a:ext cx="6613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ReLU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653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0.07066 0.000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4" y="2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6296E-6 L -0.06684 0.0011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Networks 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Introduce equalities:</a:t>
                </a: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endParaRPr lang="en-US" sz="2400" dirty="0"/>
              </a:p>
              <a:p>
                <a:r>
                  <a:rPr lang="en-US" sz="2400" dirty="0"/>
                  <a:t>Set bounds: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0.5,1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∈(−∞, ∞)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Auxiliary variables: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∈[0,0]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82296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17" b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07473" y="2000071"/>
                <a:ext cx="4038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473" y="2000071"/>
                <a:ext cx="4038600" cy="1200329"/>
              </a:xfrm>
              <a:prstGeom prst="rect">
                <a:avLst/>
              </a:prstGeom>
              <a:blipFill rotWithShape="0">
                <a:blip r:embed="rId3"/>
                <a:stretch>
                  <a:fillRect b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807473" y="2000071"/>
                <a:ext cx="4038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473" y="2000071"/>
                <a:ext cx="4038600" cy="1200329"/>
              </a:xfrm>
              <a:prstGeom prst="rect">
                <a:avLst/>
              </a:prstGeom>
              <a:blipFill rotWithShape="0">
                <a:blip r:embed="rId4"/>
                <a:stretch>
                  <a:fillRect b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807473" y="2000071"/>
                <a:ext cx="4038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473" y="2000071"/>
                <a:ext cx="4038600" cy="1200329"/>
              </a:xfrm>
              <a:prstGeom prst="rect">
                <a:avLst/>
              </a:prstGeom>
              <a:blipFill rotWithShape="0">
                <a:blip r:embed="rId5"/>
                <a:stretch>
                  <a:fillRect b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/>
          <p:cNvGrpSpPr/>
          <p:nvPr/>
        </p:nvGrpSpPr>
        <p:grpSpPr>
          <a:xfrm>
            <a:off x="5407533" y="1475601"/>
            <a:ext cx="3507867" cy="1581201"/>
            <a:chOff x="5407533" y="1475601"/>
            <a:chExt cx="3507867" cy="1581201"/>
          </a:xfrm>
        </p:grpSpPr>
        <p:grpSp>
          <p:nvGrpSpPr>
            <p:cNvPr id="21" name="Group 20"/>
            <p:cNvGrpSpPr/>
            <p:nvPr/>
          </p:nvGrpSpPr>
          <p:grpSpPr>
            <a:xfrm>
              <a:off x="5407533" y="1600200"/>
              <a:ext cx="3507867" cy="1456602"/>
              <a:chOff x="3200400" y="1938510"/>
              <a:chExt cx="4650867" cy="1935162"/>
            </a:xfrm>
          </p:grpSpPr>
          <p:cxnSp>
            <p:nvCxnSpPr>
              <p:cNvPr id="22" name="Straight Arrow Connector 21"/>
              <p:cNvCxnSpPr>
                <a:stCxn id="25" idx="7"/>
                <a:endCxn id="23" idx="2"/>
              </p:cNvCxnSpPr>
              <p:nvPr/>
            </p:nvCxnSpPr>
            <p:spPr>
              <a:xfrm flipV="1">
                <a:off x="3655685" y="2167110"/>
                <a:ext cx="992515" cy="577336"/>
              </a:xfrm>
              <a:prstGeom prst="straightConnector1">
                <a:avLst/>
              </a:prstGeom>
              <a:ln w="44450"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/>
                  <p:cNvSpPr/>
                  <p:nvPr/>
                </p:nvSpPr>
                <p:spPr>
                  <a:xfrm>
                    <a:off x="4648200" y="1938510"/>
                    <a:ext cx="533400" cy="457200"/>
                  </a:xfrm>
                  <a:prstGeom prst="ellipse">
                    <a:avLst/>
                  </a:prstGeom>
                  <a:solidFill>
                    <a:srgbClr val="8080FF"/>
                  </a:solidFill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Oval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8200" y="1938510"/>
                    <a:ext cx="533400" cy="4572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50800"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Oval 23"/>
                  <p:cNvSpPr/>
                  <p:nvPr/>
                </p:nvSpPr>
                <p:spPr>
                  <a:xfrm>
                    <a:off x="4651248" y="3416472"/>
                    <a:ext cx="533400" cy="457200"/>
                  </a:xfrm>
                  <a:prstGeom prst="ellipse">
                    <a:avLst/>
                  </a:prstGeom>
                  <a:solidFill>
                    <a:srgbClr val="8080FF"/>
                  </a:solidFill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Oval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1248" y="3416472"/>
                    <a:ext cx="533400" cy="4572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 w="50800"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Oval 24"/>
                  <p:cNvSpPr/>
                  <p:nvPr/>
                </p:nvSpPr>
                <p:spPr>
                  <a:xfrm>
                    <a:off x="3200400" y="2677491"/>
                    <a:ext cx="533400" cy="457200"/>
                  </a:xfrm>
                  <a:prstGeom prst="ellipse">
                    <a:avLst/>
                  </a:prstGeom>
                  <a:solidFill>
                    <a:srgbClr val="00DA00"/>
                  </a:solidFill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Oval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0400" y="2677491"/>
                    <a:ext cx="533400" cy="4572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 w="50800"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Oval 25"/>
                  <p:cNvSpPr/>
                  <p:nvPr/>
                </p:nvSpPr>
                <p:spPr>
                  <a:xfrm>
                    <a:off x="7317867" y="2679192"/>
                    <a:ext cx="533400" cy="457200"/>
                  </a:xfrm>
                  <a:prstGeom prst="ellipse">
                    <a:avLst/>
                  </a:prstGeom>
                  <a:solidFill>
                    <a:srgbClr val="FF8080"/>
                  </a:solidFill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Oval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7867" y="2679192"/>
                    <a:ext cx="533400" cy="4572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 w="50800"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Arrow Connector 26"/>
              <p:cNvCxnSpPr>
                <a:stCxn id="25" idx="5"/>
                <a:endCxn id="24" idx="2"/>
              </p:cNvCxnSpPr>
              <p:nvPr/>
            </p:nvCxnSpPr>
            <p:spPr>
              <a:xfrm>
                <a:off x="3655685" y="3067736"/>
                <a:ext cx="995563" cy="577336"/>
              </a:xfrm>
              <a:prstGeom prst="straightConnector1">
                <a:avLst/>
              </a:prstGeom>
              <a:ln w="44450"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35" idx="6"/>
                <a:endCxn id="26" idx="3"/>
              </p:cNvCxnSpPr>
              <p:nvPr/>
            </p:nvCxnSpPr>
            <p:spPr>
              <a:xfrm flipV="1">
                <a:off x="6400800" y="3069437"/>
                <a:ext cx="995182" cy="575635"/>
              </a:xfrm>
              <a:prstGeom prst="straightConnector1">
                <a:avLst/>
              </a:prstGeom>
              <a:ln w="44450"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34" idx="6"/>
                <a:endCxn id="26" idx="1"/>
              </p:cNvCxnSpPr>
              <p:nvPr/>
            </p:nvCxnSpPr>
            <p:spPr>
              <a:xfrm>
                <a:off x="6400800" y="2167128"/>
                <a:ext cx="995182" cy="579019"/>
              </a:xfrm>
              <a:prstGeom prst="straightConnector1">
                <a:avLst/>
              </a:prstGeom>
              <a:ln w="44450"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687613" y="2064912"/>
                    <a:ext cx="4983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7613" y="2064912"/>
                    <a:ext cx="498348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239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3687613" y="3289198"/>
                    <a:ext cx="4983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7613" y="3289198"/>
                    <a:ext cx="498348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r="-25806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819519" y="2064912"/>
                    <a:ext cx="4983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9519" y="2064912"/>
                    <a:ext cx="498348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b="-239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6819519" y="3289198"/>
                    <a:ext cx="4983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9519" y="3289198"/>
                    <a:ext cx="498348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b="-239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Oval 33"/>
                  <p:cNvSpPr/>
                  <p:nvPr/>
                </p:nvSpPr>
                <p:spPr>
                  <a:xfrm>
                    <a:off x="5867400" y="1938528"/>
                    <a:ext cx="533400" cy="457200"/>
                  </a:xfrm>
                  <a:prstGeom prst="ellipse">
                    <a:avLst/>
                  </a:prstGeom>
                  <a:solidFill>
                    <a:srgbClr val="8080FF"/>
                  </a:solidFill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Oval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7400" y="1938528"/>
                    <a:ext cx="533400" cy="457200"/>
                  </a:xfrm>
                  <a:prstGeom prst="ellipse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 w="50800"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Oval 34"/>
                  <p:cNvSpPr/>
                  <p:nvPr/>
                </p:nvSpPr>
                <p:spPr>
                  <a:xfrm>
                    <a:off x="5867400" y="3416472"/>
                    <a:ext cx="533400" cy="457200"/>
                  </a:xfrm>
                  <a:prstGeom prst="ellipse">
                    <a:avLst/>
                  </a:prstGeom>
                  <a:solidFill>
                    <a:srgbClr val="8080FF"/>
                  </a:solidFill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Oval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7400" y="3416472"/>
                    <a:ext cx="533400" cy="457200"/>
                  </a:xfrm>
                  <a:prstGeom prst="ellipse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 w="50800"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/>
              <p:cNvCxnSpPr>
                <a:stCxn id="24" idx="6"/>
                <a:endCxn id="35" idx="2"/>
              </p:cNvCxnSpPr>
              <p:nvPr/>
            </p:nvCxnSpPr>
            <p:spPr>
              <a:xfrm>
                <a:off x="5184648" y="3645072"/>
                <a:ext cx="682752" cy="0"/>
              </a:xfrm>
              <a:prstGeom prst="straightConnector1">
                <a:avLst/>
              </a:prstGeom>
              <a:ln w="444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5150794" y="3245741"/>
                <a:ext cx="777220" cy="368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/>
                  <a:t>ReLU</a:t>
                </a:r>
                <a:endParaRPr lang="en-US" sz="1050" dirty="0"/>
              </a:p>
            </p:txBody>
          </p:sp>
          <p:cxnSp>
            <p:nvCxnSpPr>
              <p:cNvPr id="38" name="Straight Arrow Connector 37"/>
              <p:cNvCxnSpPr>
                <a:stCxn id="23" idx="6"/>
                <a:endCxn id="34" idx="2"/>
              </p:cNvCxnSpPr>
              <p:nvPr/>
            </p:nvCxnSpPr>
            <p:spPr>
              <a:xfrm>
                <a:off x="5181600" y="2167110"/>
                <a:ext cx="685800" cy="18"/>
              </a:xfrm>
              <a:prstGeom prst="straightConnector1">
                <a:avLst/>
              </a:prstGeom>
              <a:ln w="444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6877767" y="1475601"/>
              <a:ext cx="5862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ReLU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417570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8" grpId="0"/>
      <p:bldP spid="19" grpId="0"/>
      <p:bldP spid="1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1283208" y="3897868"/>
                <a:ext cx="1840992" cy="380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208" y="3897868"/>
                <a:ext cx="1840992" cy="3802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1283208" y="3897868"/>
                <a:ext cx="1840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208" y="3897868"/>
                <a:ext cx="184099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/>
          <p:cNvSpPr txBox="1"/>
          <p:nvPr/>
        </p:nvSpPr>
        <p:spPr>
          <a:xfrm>
            <a:off x="1283208" y="3897868"/>
            <a:ext cx="184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615837" y="1524000"/>
                <a:ext cx="4552188" cy="47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br>
                  <a:rPr lang="en-US" sz="2400" dirty="0"/>
                </a:br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837" y="1524000"/>
                <a:ext cx="4552188" cy="47634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Reluplex: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615837" y="1524000"/>
                <a:ext cx="4552188" cy="47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br>
                  <a:rPr lang="en-US" sz="2400" dirty="0"/>
                </a:br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837" y="1524000"/>
                <a:ext cx="4552188" cy="47634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615837" y="2068471"/>
                <a:ext cx="4552188" cy="478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br>
                  <a:rPr lang="en-US" sz="2400" dirty="0"/>
                </a:br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837" y="2068471"/>
                <a:ext cx="4552188" cy="47820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615837" y="2614802"/>
                <a:ext cx="4552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837" y="2614802"/>
                <a:ext cx="4552188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>
            <a:off x="3931920" y="5004038"/>
            <a:ext cx="381000" cy="101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931920" y="5723821"/>
            <a:ext cx="381000" cy="101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283208" y="3897868"/>
                <a:ext cx="1840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208" y="3897868"/>
                <a:ext cx="1840992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1283208" y="341622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Operation: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422648" y="2209800"/>
              <a:ext cx="4578096" cy="4072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81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3916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390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Lower</a:t>
                          </a:r>
                          <a:r>
                            <a:rPr lang="en-US" baseline="0" dirty="0"/>
                            <a:t> Bound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Assignment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Upper</a:t>
                          </a:r>
                          <a:r>
                            <a:rPr lang="en-US" baseline="0" dirty="0"/>
                            <a:t> Bound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82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90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E8EEF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E8EEF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E8EEF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E8EEF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52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rgbClr val="CEDCE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CEDCE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CEDCE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CEDCE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27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E8EEF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E8EEF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E8EEF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E8EEF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166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CEDCE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CEDCE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CEDCE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CEDCE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82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82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82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82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0553258"/>
                  </p:ext>
                </p:extLst>
              </p:nvPr>
            </p:nvGraphicFramePr>
            <p:xfrm>
              <a:off x="4422648" y="2209800"/>
              <a:ext cx="4578096" cy="4072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8131"/>
                    <a:gridCol w="1143000"/>
                    <a:gridCol w="1447800"/>
                    <a:gridCol w="939165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Lower</a:t>
                          </a:r>
                          <a:r>
                            <a:rPr lang="en-US" baseline="0" dirty="0" smtClean="0"/>
                            <a:t> Bound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Assignment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Upper</a:t>
                          </a:r>
                          <a:r>
                            <a:rPr lang="en-US" baseline="0" dirty="0" smtClean="0"/>
                            <a:t> Bound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581" t="-183333" r="-339535" b="-8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92021" t="-183333" r="-210638" b="-8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151681" t="-183333" r="-66387" b="-8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388961" t="-183333" r="-2597" b="-843333"/>
                          </a:stretch>
                        </a:blipFill>
                      </a:tcPr>
                    </a:tc>
                  </a:tr>
                  <a:tr h="3766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92021" t="-274194" r="-210638" b="-7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151681" t="-274194" r="-66387" b="-7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388961" t="-274194" r="-2597" b="-716129"/>
                          </a:stretch>
                        </a:blipFill>
                      </a:tcPr>
                    </a:tc>
                  </a:tr>
                  <a:tr h="4239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581" t="-331429" r="-339535" b="-5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92021" t="-331429" r="-210638" b="-5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151681" t="-331429" r="-66387" b="-5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388961" t="-331429" r="-2597" b="-534286"/>
                          </a:stretch>
                        </a:blipFill>
                      </a:tcPr>
                    </a:tc>
                  </a:tr>
                  <a:tr h="3780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92021" t="-487097" r="-210638" b="-5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151681" t="-487097" r="-66387" b="-5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388961" t="-487097" r="-2597" b="-503226"/>
                          </a:stretch>
                        </a:blipFill>
                      </a:tcPr>
                    </a:tc>
                  </a:tr>
                  <a:tr h="4253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581" t="-520000" r="-339535" b="-3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92021" t="-520000" r="-210638" b="-3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151681" t="-520000" r="-66387" b="-3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388961" t="-520000" r="-2597" b="-345714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581" t="-723333" r="-339535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92021" t="-723333" r="-210638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151681" t="-723333" r="-66387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388961" t="-723333" r="-2597" b="-303333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581" t="-823333" r="-339535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92021" t="-823333" r="-210638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151681" t="-823333" r="-66387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388961" t="-823333" r="-2597" b="-203333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581" t="-923333" r="-33953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92021" t="-923333" r="-210638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151681" t="-923333" r="-66387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388961" t="-923333" r="-2597" b="-103333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581" t="-1023333" r="-33953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92021" t="-1023333" r="-21063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151681" t="-1023333" r="-6638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388961" t="-1023333" r="-2597" b="-3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Table 6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611833" y="3215287"/>
              <a:ext cx="1446317" cy="380321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446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803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E8EEF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Table 6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5962249"/>
                  </p:ext>
                </p:extLst>
              </p:nvPr>
            </p:nvGraphicFramePr>
            <p:xfrm>
              <a:off x="6611833" y="3215287"/>
              <a:ext cx="1446317" cy="380321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446317"/>
                  </a:tblGrid>
                  <a:tr h="3803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420" t="-1587" r="-840" b="-31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615107" y="4821158"/>
              <a:ext cx="1443043" cy="3657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4430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735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E8EEF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1327073"/>
                  </p:ext>
                </p:extLst>
              </p:nvPr>
            </p:nvGraphicFramePr>
            <p:xfrm>
              <a:off x="6615107" y="4821158"/>
              <a:ext cx="1443043" cy="3657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443043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422" t="-1639" r="-844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2" name="Table 7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615107" y="4821158"/>
              <a:ext cx="1443043" cy="3657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4430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735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E8EEF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2" name="Table 7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7353688"/>
                  </p:ext>
                </p:extLst>
              </p:nvPr>
            </p:nvGraphicFramePr>
            <p:xfrm>
              <a:off x="6615107" y="4821158"/>
              <a:ext cx="1443043" cy="3657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443043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3"/>
                          <a:stretch>
                            <a:fillRect l="-422" t="-1639" r="-844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Table 7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615107" y="5916804"/>
              <a:ext cx="1443043" cy="3657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4430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735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CEDC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Table 7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8523637"/>
                  </p:ext>
                </p:extLst>
              </p:nvPr>
            </p:nvGraphicFramePr>
            <p:xfrm>
              <a:off x="6615107" y="5916804"/>
              <a:ext cx="1443043" cy="3657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443043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422" t="-1639" r="-844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4" name="Table 7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615107" y="5916804"/>
              <a:ext cx="1443043" cy="3657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4430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735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CEDC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4" name="Table 7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5947030"/>
                  </p:ext>
                </p:extLst>
              </p:nvPr>
            </p:nvGraphicFramePr>
            <p:xfrm>
              <a:off x="6615107" y="5916804"/>
              <a:ext cx="1443043" cy="3657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443043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5"/>
                          <a:stretch>
                            <a:fillRect l="-422" t="-1639" r="-844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75" name="Straight Arrow Connector 74"/>
          <p:cNvCxnSpPr/>
          <p:nvPr/>
        </p:nvCxnSpPr>
        <p:spPr>
          <a:xfrm>
            <a:off x="3931920" y="6094632"/>
            <a:ext cx="381000" cy="101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615837" y="2614802"/>
                <a:ext cx="4552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837" y="2614802"/>
                <a:ext cx="4552188" cy="461665"/>
              </a:xfrm>
              <a:prstGeom prst="rect">
                <a:avLst/>
              </a:prstGeom>
              <a:blipFill rotWithShape="0">
                <a:blip r:embed="rId1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615837" y="2614802"/>
                <a:ext cx="4552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837" y="2614802"/>
                <a:ext cx="4552188" cy="461665"/>
              </a:xfrm>
              <a:prstGeom prst="rect">
                <a:avLst/>
              </a:prstGeom>
              <a:blipFill rotWithShape="0">
                <a:blip r:embed="rId1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283208" y="3897868"/>
                <a:ext cx="1840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208" y="3897868"/>
                <a:ext cx="1840992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9" name="Table 7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615107" y="5916804"/>
              <a:ext cx="1443043" cy="3657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4430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735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CEDC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9" name="Table 7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462985"/>
                  </p:ext>
                </p:extLst>
              </p:nvPr>
            </p:nvGraphicFramePr>
            <p:xfrm>
              <a:off x="6615107" y="5916804"/>
              <a:ext cx="1443043" cy="3657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443043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9"/>
                          <a:stretch>
                            <a:fillRect l="-422" t="-1639" r="-844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1" name="Table 8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611833" y="3215287"/>
              <a:ext cx="1446317" cy="380321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446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803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E8EEF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1" name="Table 8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5981656"/>
                  </p:ext>
                </p:extLst>
              </p:nvPr>
            </p:nvGraphicFramePr>
            <p:xfrm>
              <a:off x="6611833" y="3215287"/>
              <a:ext cx="1446317" cy="380321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446317"/>
                  </a:tblGrid>
                  <a:tr h="3803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0"/>
                          <a:stretch>
                            <a:fillRect l="-420" t="-1587" r="-840" b="-31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1283208" y="3897868"/>
                <a:ext cx="1840992" cy="380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208" y="3897868"/>
                <a:ext cx="1840992" cy="38029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3" name="Table 8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618881" y="3589711"/>
              <a:ext cx="1444032" cy="424998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4440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2499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3" name="Table 8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6471096"/>
                  </p:ext>
                </p:extLst>
              </p:nvPr>
            </p:nvGraphicFramePr>
            <p:xfrm>
              <a:off x="6618881" y="3589711"/>
              <a:ext cx="1444032" cy="424998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444032"/>
                  </a:tblGrid>
                  <a:tr h="4249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2"/>
                          <a:stretch>
                            <a:fillRect l="-420" t="-1408" r="-840" b="-281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4" name="Table 8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618881" y="3589711"/>
              <a:ext cx="1444032" cy="424998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4440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2499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4" name="Table 8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5114281"/>
                  </p:ext>
                </p:extLst>
              </p:nvPr>
            </p:nvGraphicFramePr>
            <p:xfrm>
              <a:off x="6618881" y="3589711"/>
              <a:ext cx="1444032" cy="424998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444032"/>
                  </a:tblGrid>
                  <a:tr h="4249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3"/>
                          <a:stretch>
                            <a:fillRect l="-420" t="-1408" r="-840" b="-281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85" name="Straight Arrow Connector 84"/>
          <p:cNvCxnSpPr/>
          <p:nvPr/>
        </p:nvCxnSpPr>
        <p:spPr>
          <a:xfrm>
            <a:off x="3931920" y="3402329"/>
            <a:ext cx="381000" cy="101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Table 8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618881" y="5186918"/>
              <a:ext cx="1443043" cy="3657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4430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735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CEDC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Table 8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1352219"/>
                  </p:ext>
                </p:extLst>
              </p:nvPr>
            </p:nvGraphicFramePr>
            <p:xfrm>
              <a:off x="6618881" y="5186918"/>
              <a:ext cx="1443043" cy="3657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443043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4"/>
                          <a:stretch>
                            <a:fillRect l="-420" t="-1639" r="-840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7" name="Table 8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618881" y="5186918"/>
              <a:ext cx="1443043" cy="3657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4430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735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CEDC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7" name="Table 8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3218315"/>
                  </p:ext>
                </p:extLst>
              </p:nvPr>
            </p:nvGraphicFramePr>
            <p:xfrm>
              <a:off x="6618881" y="5186918"/>
              <a:ext cx="1443043" cy="3657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443043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5"/>
                          <a:stretch>
                            <a:fillRect l="-420" t="-1639" r="-840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88" name="Straight Arrow Connector 87"/>
          <p:cNvCxnSpPr/>
          <p:nvPr/>
        </p:nvCxnSpPr>
        <p:spPr>
          <a:xfrm>
            <a:off x="3931920" y="5369798"/>
            <a:ext cx="381000" cy="101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615837" y="1524000"/>
                <a:ext cx="4552188" cy="47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br>
                  <a:rPr lang="en-US" sz="2400" dirty="0"/>
                </a:br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837" y="1524000"/>
                <a:ext cx="4552188" cy="476349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615837" y="2068471"/>
                <a:ext cx="4552188" cy="478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br>
                  <a:rPr lang="en-US" sz="2400" dirty="0"/>
                </a:br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837" y="2068471"/>
                <a:ext cx="4552188" cy="478208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3" name="Table 9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618881" y="5186918"/>
              <a:ext cx="1443043" cy="3657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4430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735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CEDC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3" name="Table 9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8292230"/>
                  </p:ext>
                </p:extLst>
              </p:nvPr>
            </p:nvGraphicFramePr>
            <p:xfrm>
              <a:off x="6618881" y="5186918"/>
              <a:ext cx="1443043" cy="3657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443043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8"/>
                          <a:stretch>
                            <a:fillRect l="-420" t="-1639" r="-840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8" name="Table 9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615011" y="2854290"/>
              <a:ext cx="1443043" cy="3657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4430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483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CEDC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8" name="Table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2991115"/>
                  </p:ext>
                </p:extLst>
              </p:nvPr>
            </p:nvGraphicFramePr>
            <p:xfrm>
              <a:off x="6615011" y="2854290"/>
              <a:ext cx="1443043" cy="3657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443043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9"/>
                          <a:stretch>
                            <a:fillRect l="-422" t="-1639" r="-844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9" name="Table 9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615011" y="2854290"/>
              <a:ext cx="1443043" cy="3657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4430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483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CEDC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9" name="Table 9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3760906"/>
                  </p:ext>
                </p:extLst>
              </p:nvPr>
            </p:nvGraphicFramePr>
            <p:xfrm>
              <a:off x="6615011" y="2854290"/>
              <a:ext cx="1443043" cy="3657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443043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0"/>
                          <a:stretch>
                            <a:fillRect l="-422" t="-1639" r="-844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0" name="Table 9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618980" y="5551044"/>
              <a:ext cx="1443043" cy="3657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4430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735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E8EEF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0" name="Table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7823997"/>
                  </p:ext>
                </p:extLst>
              </p:nvPr>
            </p:nvGraphicFramePr>
            <p:xfrm>
              <a:off x="6618980" y="5551044"/>
              <a:ext cx="1443043" cy="3657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443043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1"/>
                          <a:stretch>
                            <a:fillRect l="-420" t="-1639" r="-840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1" name="Table 10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618980" y="5551044"/>
              <a:ext cx="1443043" cy="3657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4430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735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E8EEF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1" name="Table 10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2649792"/>
                  </p:ext>
                </p:extLst>
              </p:nvPr>
            </p:nvGraphicFramePr>
            <p:xfrm>
              <a:off x="6618980" y="5551044"/>
              <a:ext cx="1443043" cy="3657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443043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2"/>
                          <a:stretch>
                            <a:fillRect l="-420" t="-1639" r="-840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1615837" y="2068471"/>
                <a:ext cx="4552188" cy="478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br>
                  <a:rPr lang="en-US" sz="2400" dirty="0"/>
                </a:br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837" y="2068471"/>
                <a:ext cx="4552188" cy="478208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1615837" y="2084950"/>
                <a:ext cx="4552188" cy="461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</m:oMath>
                  </m:oMathPara>
                </a14:m>
                <a:br>
                  <a:rPr lang="en-US" sz="2400" dirty="0"/>
                </a:br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837" y="2084950"/>
                <a:ext cx="4552188" cy="461729"/>
              </a:xfrm>
              <a:prstGeom prst="rect">
                <a:avLst/>
              </a:prstGeom>
              <a:blipFill rotWithShape="0">
                <a:blip r:embed="rId34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5" name="Table 10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618980" y="5551044"/>
              <a:ext cx="1443043" cy="3657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4430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735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E8EEF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5" name="Table 10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723289"/>
                  </p:ext>
                </p:extLst>
              </p:nvPr>
            </p:nvGraphicFramePr>
            <p:xfrm>
              <a:off x="6618980" y="5551044"/>
              <a:ext cx="1443043" cy="3657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443043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5"/>
                          <a:stretch>
                            <a:fillRect l="-420" t="-1639" r="-840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6" name="Table 10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618881" y="4015162"/>
              <a:ext cx="1446317" cy="380321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446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803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E8EEF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6" name="Table 10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17269"/>
                  </p:ext>
                </p:extLst>
              </p:nvPr>
            </p:nvGraphicFramePr>
            <p:xfrm>
              <a:off x="6618881" y="4015162"/>
              <a:ext cx="1446317" cy="380321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446317"/>
                  </a:tblGrid>
                  <a:tr h="3803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6"/>
                          <a:stretch>
                            <a:fillRect l="-418" t="-1563" r="-837" b="-312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7" name="Table 10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618881" y="4015162"/>
              <a:ext cx="1446317" cy="380321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446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803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E8EEF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7" name="Table 10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1650453"/>
                  </p:ext>
                </p:extLst>
              </p:nvPr>
            </p:nvGraphicFramePr>
            <p:xfrm>
              <a:off x="6618881" y="4015162"/>
              <a:ext cx="1446317" cy="380321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446317"/>
                  </a:tblGrid>
                  <a:tr h="3803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7"/>
                          <a:stretch>
                            <a:fillRect l="-418" t="-1563" r="-837" b="-312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42" name="Picture 41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217943" y="3305240"/>
            <a:ext cx="371474" cy="575436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217943" y="4109079"/>
            <a:ext cx="371474" cy="57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6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2" grpId="1"/>
      <p:bldP spid="104" grpId="0"/>
      <p:bldP spid="104" grpId="1"/>
      <p:bldP spid="109" grpId="0"/>
      <p:bldP spid="90" grpId="0"/>
      <p:bldP spid="18" grpId="0"/>
      <p:bldP spid="32" grpId="0"/>
      <p:bldP spid="33" grpId="0"/>
      <p:bldP spid="44" grpId="0"/>
      <p:bldP spid="44" grpId="1"/>
      <p:bldP spid="76" grpId="0"/>
      <p:bldP spid="76" grpId="1"/>
      <p:bldP spid="77" grpId="0"/>
      <p:bldP spid="78" grpId="0"/>
      <p:bldP spid="78" grpId="1"/>
      <p:bldP spid="82" grpId="0"/>
      <p:bldP spid="82" grpId="1"/>
      <p:bldP spid="89" grpId="0"/>
      <p:bldP spid="89" grpId="1"/>
      <p:bldP spid="91" grpId="0"/>
      <p:bldP spid="91" grpId="1"/>
      <p:bldP spid="102" grpId="0"/>
      <p:bldP spid="102" grpId="1"/>
      <p:bldP spid="10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800600"/>
            <a:ext cx="1600200" cy="160020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2895600" y="1981200"/>
            <a:ext cx="4650867" cy="2073447"/>
            <a:chOff x="3200400" y="1800225"/>
            <a:chExt cx="4650867" cy="2073447"/>
          </a:xfrm>
        </p:grpSpPr>
        <p:cxnSp>
          <p:nvCxnSpPr>
            <p:cNvPr id="29" name="Straight Arrow Connector 28"/>
            <p:cNvCxnSpPr>
              <a:stCxn id="35" idx="7"/>
              <a:endCxn id="32" idx="2"/>
            </p:cNvCxnSpPr>
            <p:nvPr/>
          </p:nvCxnSpPr>
          <p:spPr>
            <a:xfrm flipV="1">
              <a:off x="3655685" y="2167110"/>
              <a:ext cx="992515" cy="577336"/>
            </a:xfrm>
            <a:prstGeom prst="straightConnector1">
              <a:avLst/>
            </a:prstGeom>
            <a:ln w="4445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/>
                <p:cNvSpPr/>
                <p:nvPr/>
              </p:nvSpPr>
              <p:spPr>
                <a:xfrm>
                  <a:off x="4648200" y="1938510"/>
                  <a:ext cx="533400" cy="457200"/>
                </a:xfrm>
                <a:prstGeom prst="ellipse">
                  <a:avLst/>
                </a:prstGeom>
                <a:solidFill>
                  <a:srgbClr val="8080FF"/>
                </a:solidFill>
                <a:ln w="508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808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808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rgbClr val="8080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8080FF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>
                    <a:solidFill>
                      <a:srgbClr val="8080FF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1938510"/>
                  <a:ext cx="533400" cy="4572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508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/>
                <p:cNvSpPr/>
                <p:nvPr/>
              </p:nvSpPr>
              <p:spPr>
                <a:xfrm>
                  <a:off x="4651248" y="3416472"/>
                  <a:ext cx="533400" cy="457200"/>
                </a:xfrm>
                <a:prstGeom prst="ellipse">
                  <a:avLst/>
                </a:prstGeom>
                <a:solidFill>
                  <a:srgbClr val="8080FF"/>
                </a:solidFill>
                <a:ln w="508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8080FF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solidFill>
                              <a:srgbClr val="808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rgbClr val="8080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solidFill>
                              <a:srgbClr val="8080FF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i="1" dirty="0">
                    <a:solidFill>
                      <a:srgbClr val="8080FF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248" y="3416472"/>
                  <a:ext cx="533400" cy="4572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r="-5208"/>
                  </a:stretch>
                </a:blipFill>
                <a:ln w="508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/>
                <p:cNvSpPr/>
                <p:nvPr/>
              </p:nvSpPr>
              <p:spPr>
                <a:xfrm>
                  <a:off x="3200400" y="2677491"/>
                  <a:ext cx="533400" cy="457200"/>
                </a:xfrm>
                <a:prstGeom prst="ellipse">
                  <a:avLst/>
                </a:prstGeom>
                <a:solidFill>
                  <a:srgbClr val="00DA00"/>
                </a:solidFill>
                <a:ln w="508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DA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rgbClr val="00DA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00DA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677491"/>
                  <a:ext cx="533400" cy="4572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508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/>
                <p:cNvSpPr/>
                <p:nvPr/>
              </p:nvSpPr>
              <p:spPr>
                <a:xfrm>
                  <a:off x="7317867" y="2679192"/>
                  <a:ext cx="533400" cy="457200"/>
                </a:xfrm>
                <a:prstGeom prst="ellipse">
                  <a:avLst/>
                </a:prstGeom>
                <a:solidFill>
                  <a:srgbClr val="FF8080"/>
                </a:solidFill>
                <a:ln w="508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808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808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rgbClr val="FF808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FF808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>
                    <a:solidFill>
                      <a:srgbClr val="FF808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Oval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7867" y="2679192"/>
                  <a:ext cx="533400" cy="4572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508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>
              <a:stCxn id="35" idx="5"/>
              <a:endCxn id="34" idx="2"/>
            </p:cNvCxnSpPr>
            <p:nvPr/>
          </p:nvCxnSpPr>
          <p:spPr>
            <a:xfrm>
              <a:off x="3655685" y="3067736"/>
              <a:ext cx="995563" cy="577336"/>
            </a:xfrm>
            <a:prstGeom prst="straightConnector1">
              <a:avLst/>
            </a:prstGeom>
            <a:ln w="4445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0" idx="6"/>
              <a:endCxn id="37" idx="3"/>
            </p:cNvCxnSpPr>
            <p:nvPr/>
          </p:nvCxnSpPr>
          <p:spPr>
            <a:xfrm flipV="1">
              <a:off x="6400800" y="3069437"/>
              <a:ext cx="995182" cy="575635"/>
            </a:xfrm>
            <a:prstGeom prst="straightConnector1">
              <a:avLst/>
            </a:prstGeom>
            <a:ln w="4445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9" idx="6"/>
              <a:endCxn id="37" idx="1"/>
            </p:cNvCxnSpPr>
            <p:nvPr/>
          </p:nvCxnSpPr>
          <p:spPr>
            <a:xfrm>
              <a:off x="6400800" y="2167128"/>
              <a:ext cx="995182" cy="579019"/>
            </a:xfrm>
            <a:prstGeom prst="straightConnector1">
              <a:avLst/>
            </a:prstGeom>
            <a:ln w="4445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733800" y="2139781"/>
                  <a:ext cx="4983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800" y="2139781"/>
                  <a:ext cx="498348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733800" y="3416472"/>
                  <a:ext cx="4983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800" y="3416472"/>
                  <a:ext cx="498348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6819519" y="2169044"/>
                  <a:ext cx="4983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9519" y="2169044"/>
                  <a:ext cx="498348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819519" y="3445735"/>
                  <a:ext cx="4983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9519" y="3445735"/>
                  <a:ext cx="498348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/>
                <p:cNvSpPr/>
                <p:nvPr/>
              </p:nvSpPr>
              <p:spPr>
                <a:xfrm>
                  <a:off x="5867400" y="1938528"/>
                  <a:ext cx="533400" cy="457200"/>
                </a:xfrm>
                <a:prstGeom prst="ellipse">
                  <a:avLst/>
                </a:prstGeom>
                <a:solidFill>
                  <a:srgbClr val="8080FF"/>
                </a:solidFill>
                <a:ln w="508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808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808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rgbClr val="8080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solidFill>
                              <a:srgbClr val="8080FF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i="1" dirty="0">
                    <a:solidFill>
                      <a:srgbClr val="8080FF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9" name="Oval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1938528"/>
                  <a:ext cx="533400" cy="4572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508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49"/>
                <p:cNvSpPr/>
                <p:nvPr/>
              </p:nvSpPr>
              <p:spPr>
                <a:xfrm>
                  <a:off x="5867400" y="3416472"/>
                  <a:ext cx="533400" cy="457200"/>
                </a:xfrm>
                <a:prstGeom prst="ellipse">
                  <a:avLst/>
                </a:prstGeom>
                <a:solidFill>
                  <a:srgbClr val="8080FF"/>
                </a:solidFill>
                <a:ln w="508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808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808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i="1" dirty="0">
                    <a:solidFill>
                      <a:srgbClr val="8080FF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0" name="Oval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3416472"/>
                  <a:ext cx="533400" cy="4572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508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>
              <a:stCxn id="34" idx="6"/>
              <a:endCxn id="50" idx="2"/>
            </p:cNvCxnSpPr>
            <p:nvPr/>
          </p:nvCxnSpPr>
          <p:spPr>
            <a:xfrm>
              <a:off x="5184648" y="3645072"/>
              <a:ext cx="682752" cy="0"/>
            </a:xfrm>
            <a:prstGeom prst="straightConnector1">
              <a:avLst/>
            </a:prstGeom>
            <a:ln w="444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185811" y="3276458"/>
              <a:ext cx="6613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ReLU</a:t>
              </a:r>
              <a:endParaRPr lang="en-US" sz="1600" dirty="0"/>
            </a:p>
          </p:txBody>
        </p:sp>
        <p:cxnSp>
          <p:nvCxnSpPr>
            <p:cNvPr id="53" name="Straight Arrow Connector 52"/>
            <p:cNvCxnSpPr>
              <a:stCxn id="32" idx="6"/>
              <a:endCxn id="49" idx="2"/>
            </p:cNvCxnSpPr>
            <p:nvPr/>
          </p:nvCxnSpPr>
          <p:spPr>
            <a:xfrm>
              <a:off x="5181600" y="2167110"/>
              <a:ext cx="685800" cy="18"/>
            </a:xfrm>
            <a:prstGeom prst="straightConnector1">
              <a:avLst/>
            </a:prstGeom>
            <a:ln w="444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181600" y="1800225"/>
              <a:ext cx="6613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ReLU</a:t>
              </a:r>
              <a:endParaRPr lang="en-US" sz="16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Assignment is a Solution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95600" y="1981200"/>
            <a:ext cx="4650867" cy="2073447"/>
            <a:chOff x="3200400" y="1800225"/>
            <a:chExt cx="4650867" cy="2073447"/>
          </a:xfrm>
        </p:grpSpPr>
        <p:cxnSp>
          <p:nvCxnSpPr>
            <p:cNvPr id="5" name="Straight Arrow Connector 4"/>
            <p:cNvCxnSpPr>
              <a:stCxn id="27" idx="7"/>
              <a:endCxn id="25" idx="2"/>
            </p:cNvCxnSpPr>
            <p:nvPr/>
          </p:nvCxnSpPr>
          <p:spPr>
            <a:xfrm flipV="1">
              <a:off x="3655685" y="2167110"/>
              <a:ext cx="992515" cy="577336"/>
            </a:xfrm>
            <a:prstGeom prst="straightConnector1">
              <a:avLst/>
            </a:prstGeom>
            <a:ln w="4445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/>
                <p:cNvSpPr/>
                <p:nvPr/>
              </p:nvSpPr>
              <p:spPr>
                <a:xfrm>
                  <a:off x="4648200" y="1938510"/>
                  <a:ext cx="533400" cy="457200"/>
                </a:xfrm>
                <a:prstGeom prst="ellipse">
                  <a:avLst/>
                </a:prstGeom>
                <a:solidFill>
                  <a:srgbClr val="8080FF"/>
                </a:solidFill>
                <a:ln w="508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1938510"/>
                  <a:ext cx="533400" cy="4572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 w="508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/>
                <p:cNvSpPr/>
                <p:nvPr/>
              </p:nvSpPr>
              <p:spPr>
                <a:xfrm>
                  <a:off x="4651248" y="3416472"/>
                  <a:ext cx="533400" cy="457200"/>
                </a:xfrm>
                <a:prstGeom prst="ellipse">
                  <a:avLst/>
                </a:prstGeom>
                <a:solidFill>
                  <a:srgbClr val="8080FF"/>
                </a:solidFill>
                <a:ln w="508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248" y="3416472"/>
                  <a:ext cx="533400" cy="4572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l="-1042" r="-4167"/>
                  </a:stretch>
                </a:blipFill>
                <a:ln w="508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/>
                <p:cNvSpPr/>
                <p:nvPr/>
              </p:nvSpPr>
              <p:spPr>
                <a:xfrm>
                  <a:off x="3200400" y="2677491"/>
                  <a:ext cx="533400" cy="457200"/>
                </a:xfrm>
                <a:prstGeom prst="ellipse">
                  <a:avLst/>
                </a:prstGeom>
                <a:solidFill>
                  <a:srgbClr val="00DA00"/>
                </a:solidFill>
                <a:ln w="508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677491"/>
                  <a:ext cx="533400" cy="45720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 w="508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/>
                <p:cNvSpPr/>
                <p:nvPr/>
              </p:nvSpPr>
              <p:spPr>
                <a:xfrm>
                  <a:off x="7317867" y="2679192"/>
                  <a:ext cx="533400" cy="457200"/>
                </a:xfrm>
                <a:prstGeom prst="ellipse">
                  <a:avLst/>
                </a:prstGeom>
                <a:solidFill>
                  <a:srgbClr val="FF8080"/>
                </a:solidFill>
                <a:ln w="508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7867" y="2679192"/>
                  <a:ext cx="533400" cy="4572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  <a:ln w="508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/>
            <p:cNvCxnSpPr>
              <a:stCxn id="27" idx="5"/>
              <a:endCxn id="26" idx="2"/>
            </p:cNvCxnSpPr>
            <p:nvPr/>
          </p:nvCxnSpPr>
          <p:spPr>
            <a:xfrm>
              <a:off x="3655685" y="3067736"/>
              <a:ext cx="995563" cy="577336"/>
            </a:xfrm>
            <a:prstGeom prst="straightConnector1">
              <a:avLst/>
            </a:prstGeom>
            <a:ln w="4445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8" idx="6"/>
              <a:endCxn id="28" idx="3"/>
            </p:cNvCxnSpPr>
            <p:nvPr/>
          </p:nvCxnSpPr>
          <p:spPr>
            <a:xfrm flipV="1">
              <a:off x="6400800" y="3069437"/>
              <a:ext cx="995182" cy="575635"/>
            </a:xfrm>
            <a:prstGeom prst="straightConnector1">
              <a:avLst/>
            </a:prstGeom>
            <a:ln w="4445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7" idx="6"/>
              <a:endCxn id="28" idx="1"/>
            </p:cNvCxnSpPr>
            <p:nvPr/>
          </p:nvCxnSpPr>
          <p:spPr>
            <a:xfrm>
              <a:off x="6400800" y="2167128"/>
              <a:ext cx="995182" cy="579019"/>
            </a:xfrm>
            <a:prstGeom prst="straightConnector1">
              <a:avLst/>
            </a:prstGeom>
            <a:ln w="4445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733800" y="2139781"/>
                  <a:ext cx="4983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800" y="2139781"/>
                  <a:ext cx="498348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733800" y="3416472"/>
                  <a:ext cx="4983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800" y="3416472"/>
                  <a:ext cx="498348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819519" y="2169044"/>
                  <a:ext cx="4983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9519" y="2169044"/>
                  <a:ext cx="498348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819519" y="3445735"/>
                  <a:ext cx="4983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9519" y="3445735"/>
                  <a:ext cx="498348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/>
                <p:cNvSpPr/>
                <p:nvPr/>
              </p:nvSpPr>
              <p:spPr>
                <a:xfrm>
                  <a:off x="5867400" y="1938528"/>
                  <a:ext cx="533400" cy="457200"/>
                </a:xfrm>
                <a:prstGeom prst="ellipse">
                  <a:avLst/>
                </a:prstGeom>
                <a:solidFill>
                  <a:srgbClr val="8080FF"/>
                </a:solidFill>
                <a:ln w="508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1938528"/>
                  <a:ext cx="533400" cy="457200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 w="508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5867400" y="3416472"/>
                  <a:ext cx="533400" cy="457200"/>
                </a:xfrm>
                <a:prstGeom prst="ellipse">
                  <a:avLst/>
                </a:prstGeom>
                <a:solidFill>
                  <a:srgbClr val="8080FF"/>
                </a:solidFill>
                <a:ln w="508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3416472"/>
                  <a:ext cx="533400" cy="457200"/>
                </a:xfrm>
                <a:prstGeom prst="ellipse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508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>
              <a:stCxn id="26" idx="6"/>
              <a:endCxn id="18" idx="2"/>
            </p:cNvCxnSpPr>
            <p:nvPr/>
          </p:nvCxnSpPr>
          <p:spPr>
            <a:xfrm>
              <a:off x="5184648" y="3645072"/>
              <a:ext cx="682752" cy="0"/>
            </a:xfrm>
            <a:prstGeom prst="straightConnector1">
              <a:avLst/>
            </a:prstGeom>
            <a:ln w="444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185811" y="3276458"/>
              <a:ext cx="6613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ReLU</a:t>
              </a:r>
              <a:endParaRPr lang="en-US" sz="1600" dirty="0"/>
            </a:p>
          </p:txBody>
        </p:sp>
        <p:cxnSp>
          <p:nvCxnSpPr>
            <p:cNvPr id="24" name="Straight Arrow Connector 23"/>
            <p:cNvCxnSpPr>
              <a:stCxn id="25" idx="6"/>
              <a:endCxn id="17" idx="2"/>
            </p:cNvCxnSpPr>
            <p:nvPr/>
          </p:nvCxnSpPr>
          <p:spPr>
            <a:xfrm>
              <a:off x="5181600" y="2167110"/>
              <a:ext cx="685800" cy="18"/>
            </a:xfrm>
            <a:prstGeom prst="straightConnector1">
              <a:avLst/>
            </a:prstGeom>
            <a:ln w="444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181600" y="1800225"/>
              <a:ext cx="6613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ReLU</a:t>
              </a:r>
              <a:endParaRPr lang="en-US" sz="16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524000"/>
                <a:ext cx="7498080" cy="5105400"/>
              </a:xfrm>
            </p:spPr>
            <p:txBody>
              <a:bodyPr>
                <a:normAutofit/>
              </a:bodyPr>
              <a:lstStyle/>
              <a:p>
                <a:endParaRPr lang="en-US" sz="2400" i="1" dirty="0"/>
              </a:p>
              <a:p>
                <a:endParaRPr lang="en-US" sz="2400" i="1" dirty="0"/>
              </a:p>
              <a:p>
                <a:endParaRPr lang="en-US" sz="2400" b="1" i="1" dirty="0"/>
              </a:p>
              <a:p>
                <a:endParaRPr lang="en-US" sz="2400" i="1" dirty="0"/>
              </a:p>
              <a:p>
                <a:endParaRPr lang="en-US" sz="2400" i="1" dirty="0"/>
              </a:p>
              <a:p>
                <a:endParaRPr lang="en-US" sz="2400" i="1" dirty="0"/>
              </a:p>
              <a:p>
                <a:pPr marL="82296" indent="0">
                  <a:buNone/>
                </a:pPr>
                <a:endParaRPr lang="en-US" sz="2400" i="1" dirty="0"/>
              </a:p>
              <a:p>
                <a:r>
                  <a:rPr lang="en-US" sz="2400" dirty="0"/>
                  <a:t>Property being checked:</a:t>
                </a:r>
                <a:br>
                  <a:rPr lang="en-US" sz="2400" dirty="0"/>
                </a:br>
                <a:r>
                  <a:rPr lang="en-US" sz="2400" dirty="0"/>
                  <a:t>Is it possible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marL="82296" indent="0">
                  <a:buNone/>
                </a:pPr>
                <a:endParaRPr lang="en-US" sz="2400" i="1" dirty="0"/>
              </a:p>
              <a:p>
                <a:endParaRPr lang="en-US" sz="2400" i="1" dirty="0"/>
              </a:p>
            </p:txBody>
          </p:sp>
        </mc:Choice>
        <mc:Fallback xmlns="">
          <p:sp>
            <p:nvSpPr>
              <p:cNvPr id="5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524000"/>
                <a:ext cx="7498080" cy="5105400"/>
              </a:xfr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7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Soundness &amp; 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524000"/>
                <a:ext cx="7498080" cy="51054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Soundness is straightforward</a:t>
                </a:r>
              </a:p>
              <a:p>
                <a:endParaRPr lang="en-US" sz="2000" dirty="0"/>
              </a:p>
              <a:p>
                <a:r>
                  <a:rPr lang="en-US" sz="2400" dirty="0"/>
                  <a:t>Can we always find a solution using pivots and updates?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No: sometimes get into a loop</a:t>
                </a:r>
                <a:br>
                  <a:rPr lang="en-US" sz="2400" dirty="0"/>
                </a:br>
                <a:endParaRPr lang="en-US" sz="2400" dirty="0"/>
              </a:p>
              <a:p>
                <a:r>
                  <a:rPr lang="en-US" sz="2400" dirty="0"/>
                  <a:t>May have to </a:t>
                </a:r>
                <a:r>
                  <a:rPr lang="en-US" sz="2400" i="1" dirty="0"/>
                  <a:t>split </a:t>
                </a:r>
                <a:r>
                  <a:rPr lang="en-US" sz="2400" dirty="0"/>
                  <a:t>on </a:t>
                </a:r>
                <a:r>
                  <a:rPr lang="en-US" sz="2400" dirty="0" err="1"/>
                  <a:t>ReLU</a:t>
                </a:r>
                <a:r>
                  <a:rPr lang="en-US" sz="2400" dirty="0"/>
                  <a:t> variables</a:t>
                </a:r>
              </a:p>
              <a:p>
                <a:pPr lvl="1"/>
                <a:r>
                  <a:rPr lang="en-US" sz="2000" dirty="0"/>
                  <a:t>Do so </a:t>
                </a:r>
                <a:r>
                  <a:rPr lang="en-US" sz="2000" i="1" dirty="0"/>
                  <a:t>lazily</a:t>
                </a:r>
              </a:p>
              <a:p>
                <a:pPr lvl="1"/>
                <a:r>
                  <a:rPr lang="en-US" sz="2000" dirty="0"/>
                  <a:t>In practice, about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2000" dirty="0"/>
                  <a:t> of the </a:t>
                </a:r>
                <a:r>
                  <a:rPr lang="en-US" sz="2000" dirty="0" err="1"/>
                  <a:t>ReLUs</a:t>
                </a:r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524000"/>
                <a:ext cx="7498080" cy="5105400"/>
              </a:xfrm>
              <a:blipFill rotWithShape="0">
                <a:blip r:embed="rId3"/>
                <a:stretch>
                  <a:fillRect t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16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 descr="Image result for synopsy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435608" y="1219200"/>
                <a:ext cx="7498080" cy="5181600"/>
              </a:xfrm>
              <a:prstGeom prst="rect">
                <a:avLst/>
              </a:prstGeom>
            </p:spPr>
            <p:txBody>
              <a:bodyPr tIns="0">
                <a:normAutofit/>
              </a:bodyPr>
              <a:lstStyle>
                <a:lvl1pPr marL="27432" indent="0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None/>
                  <a:defRPr kumimoji="0" sz="2600" kern="1200">
                    <a:solidFill>
                      <a:schemeClr val="tx2">
                        <a:shade val="30000"/>
                        <a:satMod val="1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None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None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None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None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None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None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None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None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800" dirty="0"/>
                  <a:t>Based on:</a:t>
                </a:r>
              </a:p>
              <a:p>
                <a:br>
                  <a:rPr lang="en-US" sz="2800" dirty="0"/>
                </a:br>
                <a:r>
                  <a:rPr lang="en-US" sz="2800" dirty="0">
                    <a:solidFill>
                      <a:srgbClr val="0070C0"/>
                    </a:solidFill>
                  </a:rPr>
                  <a:t>“</a:t>
                </a:r>
                <a:r>
                  <a:rPr lang="en-US" sz="2800" i="1" dirty="0" err="1">
                    <a:solidFill>
                      <a:srgbClr val="0070C0"/>
                    </a:solidFill>
                  </a:rPr>
                  <a:t>Reluplex</a:t>
                </a:r>
                <a:r>
                  <a:rPr lang="en-US" sz="2800" i="1" dirty="0">
                    <a:solidFill>
                      <a:srgbClr val="0070C0"/>
                    </a:solidFill>
                  </a:rPr>
                  <a:t>: An Efficient SMT Solver for Verifying</a:t>
                </a:r>
              </a:p>
              <a:p>
                <a:r>
                  <a:rPr lang="en-US" sz="2800" i="1" dirty="0">
                    <a:solidFill>
                      <a:srgbClr val="0070C0"/>
                    </a:solidFill>
                  </a:rPr>
                  <a:t>Deep Neural Networks,” </a:t>
                </a:r>
                <a:r>
                  <a:rPr lang="en-US" sz="2800" dirty="0">
                    <a:solidFill>
                      <a:schemeClr val="tx1"/>
                    </a:solidFill>
                  </a:rPr>
                  <a:t>in Proc. CAV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2017</m:t>
                    </m:r>
                  </m:oMath>
                </a14:m>
                <a:endParaRPr lang="en-US" sz="2800" i="1" dirty="0">
                  <a:solidFill>
                    <a:schemeClr val="tx1"/>
                  </a:solidFill>
                </a:endParaRPr>
              </a:p>
              <a:p>
                <a:endParaRPr lang="en-US" sz="2800" dirty="0"/>
              </a:p>
              <a:p>
                <a:r>
                  <a:rPr lang="en-US" sz="2800" dirty="0"/>
                  <a:t>Joint work with Guy Katz, David Dill, </a:t>
                </a:r>
                <a:br>
                  <a:rPr lang="en-US" sz="2800" dirty="0"/>
                </a:br>
                <a:r>
                  <a:rPr lang="en-US" sz="2800" dirty="0"/>
                  <a:t>Kyle Julian and Mykel </a:t>
                </a:r>
                <a:r>
                  <a:rPr lang="en-US" sz="2800" dirty="0" err="1"/>
                  <a:t>Kochenderfer</a:t>
                </a:r>
                <a:br>
                  <a:rPr lang="en-US" sz="2800" dirty="0"/>
                </a:br>
                <a:br>
                  <a:rPr lang="en-US" sz="2800" dirty="0"/>
                </a:br>
                <a:r>
                  <a:rPr lang="en-US" sz="2800" dirty="0"/>
                  <a:t>Available on </a:t>
                </a:r>
                <a:r>
                  <a:rPr lang="en-US" sz="2800" dirty="0" err="1"/>
                  <a:t>arXiv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1702.01135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608" y="1219200"/>
                <a:ext cx="7498080" cy="5181600"/>
              </a:xfrm>
              <a:prstGeom prst="rect">
                <a:avLst/>
              </a:prstGeom>
              <a:blipFill>
                <a:blip r:embed="rId3"/>
                <a:stretch>
                  <a:fillRect l="-1382" t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716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43400" y="3006298"/>
                <a:ext cx="381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006298"/>
                <a:ext cx="381000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708392" cy="1143000"/>
          </a:xfrm>
        </p:spPr>
        <p:txBody>
          <a:bodyPr>
            <a:normAutofit/>
          </a:bodyPr>
          <a:lstStyle/>
          <a:p>
            <a:r>
              <a:rPr lang="en-US" dirty="0"/>
              <a:t>Reluplex: Efficient Implementation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35608" y="1524000"/>
            <a:ext cx="7498080" cy="5105400"/>
          </a:xfrm>
        </p:spPr>
        <p:txBody>
          <a:bodyPr>
            <a:normAutofit/>
          </a:bodyPr>
          <a:lstStyle/>
          <a:p>
            <a:pPr marL="539496" indent="-457200">
              <a:buFont typeface="+mj-lt"/>
              <a:buAutoNum type="arabicPeriod"/>
            </a:pPr>
            <a:r>
              <a:rPr lang="en-US" sz="2400" dirty="0"/>
              <a:t>Bound tightening</a:t>
            </a:r>
          </a:p>
          <a:p>
            <a:pPr lvl="1"/>
            <a:r>
              <a:rPr lang="en-US" sz="2000" dirty="0"/>
              <a:t>Deriving tighter lower/upper bounds can eliminate </a:t>
            </a:r>
            <a:r>
              <a:rPr lang="en-US" sz="2000" dirty="0" err="1"/>
              <a:t>ReLUs</a:t>
            </a:r>
            <a:endParaRPr lang="en-US" sz="2000" dirty="0"/>
          </a:p>
          <a:p>
            <a:pPr marL="539496" indent="-457200">
              <a:buFont typeface="+mj-lt"/>
              <a:buAutoNum type="arabicPeriod"/>
            </a:pPr>
            <a:endParaRPr lang="en-US" sz="2400" dirty="0"/>
          </a:p>
          <a:p>
            <a:pPr marL="539496" indent="-457200">
              <a:buFont typeface="+mj-lt"/>
              <a:buAutoNum type="arabicPeriod"/>
            </a:pPr>
            <a:r>
              <a:rPr lang="en-US" sz="2400" dirty="0"/>
              <a:t>Use a Satisfiability Modulo Theories (SMT) framework </a:t>
            </a:r>
          </a:p>
          <a:p>
            <a:pPr lvl="1"/>
            <a:r>
              <a:rPr lang="en-US" sz="2000" dirty="0"/>
              <a:t>Efficiently manage case splits and bound tightening</a:t>
            </a:r>
          </a:p>
          <a:p>
            <a:pPr marL="539496" indent="-457200">
              <a:buFont typeface="+mj-lt"/>
              <a:buAutoNum type="arabicPeriod"/>
            </a:pPr>
            <a:endParaRPr lang="en-US" sz="2400" dirty="0"/>
          </a:p>
          <a:p>
            <a:pPr marL="539496" indent="-457200">
              <a:buFont typeface="+mj-lt"/>
              <a:buAutoNum type="arabicPeriod"/>
            </a:pPr>
            <a:r>
              <a:rPr lang="en-US" sz="2400" dirty="0"/>
              <a:t>Use floating point arithmetic</a:t>
            </a:r>
          </a:p>
          <a:p>
            <a:pPr lvl="1"/>
            <a:r>
              <a:rPr lang="en-US" sz="2000" dirty="0"/>
              <a:t>Put bounds on round-off errors</a:t>
            </a:r>
          </a:p>
          <a:p>
            <a:pPr lvl="1"/>
            <a:endParaRPr lang="en-US" sz="2000" dirty="0"/>
          </a:p>
          <a:p>
            <a:r>
              <a:rPr lang="en-US" sz="2400" dirty="0"/>
              <a:t>For more details, see paper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38400" y="2590800"/>
                <a:ext cx="3810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≥−2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590800"/>
                <a:ext cx="3810000" cy="12003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5029200" y="3190964"/>
            <a:ext cx="68580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82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3" grpId="0"/>
      <p:bldP spid="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The Reluplex Algorithm</a:t>
            </a:r>
          </a:p>
          <a:p>
            <a:endParaRPr lang="en-US" sz="2800" dirty="0"/>
          </a:p>
          <a:p>
            <a:r>
              <a:rPr lang="en-US" sz="2800" dirty="0"/>
              <a:t>Verifying the ACAS Xu Networks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3125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 of Interest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35608" y="1524000"/>
            <a:ext cx="7498080" cy="4724400"/>
          </a:xfrm>
        </p:spPr>
        <p:txBody>
          <a:bodyPr>
            <a:normAutofit/>
          </a:bodyPr>
          <a:lstStyle/>
          <a:p>
            <a:pPr marL="539496" indent="-457200">
              <a:buFont typeface="+mj-lt"/>
              <a:buAutoNum type="arabicPeriod"/>
            </a:pPr>
            <a:endParaRPr lang="en-US" sz="2400" dirty="0"/>
          </a:p>
          <a:p>
            <a:pPr marL="539496" indent="-457200">
              <a:buFont typeface="+mj-lt"/>
              <a:buAutoNum type="arabicPeriod"/>
            </a:pPr>
            <a:endParaRPr lang="en-US" sz="2400" dirty="0"/>
          </a:p>
          <a:p>
            <a:pPr marL="539496" indent="-457200">
              <a:buFont typeface="+mj-lt"/>
              <a:buAutoNum type="arabicPeriod"/>
            </a:pPr>
            <a:endParaRPr lang="en-US" sz="2400" dirty="0"/>
          </a:p>
          <a:p>
            <a:pPr marL="539496" indent="-457200">
              <a:buFont typeface="+mj-lt"/>
              <a:buAutoNum type="arabicPeriod"/>
            </a:pPr>
            <a:endParaRPr lang="en-US" sz="2400" dirty="0"/>
          </a:p>
          <a:p>
            <a:pPr marL="539496" indent="-457200">
              <a:buFont typeface="+mj-lt"/>
              <a:buAutoNum type="arabicPeriod"/>
            </a:pPr>
            <a:endParaRPr lang="en-US" sz="2400" dirty="0"/>
          </a:p>
          <a:p>
            <a:pPr marL="82296" indent="0">
              <a:buNone/>
            </a:pPr>
            <a:endParaRPr lang="en-US" sz="2400" dirty="0"/>
          </a:p>
          <a:p>
            <a:pPr marL="539496" indent="-457200">
              <a:buFont typeface="+mj-lt"/>
              <a:buAutoNum type="arabicPeriod"/>
            </a:pPr>
            <a:r>
              <a:rPr lang="en-US" sz="2400" dirty="0"/>
              <a:t>No unnecessary turning advisories</a:t>
            </a:r>
          </a:p>
          <a:p>
            <a:pPr marL="539496" indent="-457200">
              <a:buFont typeface="+mj-lt"/>
              <a:buAutoNum type="arabicPeriod"/>
            </a:pPr>
            <a:r>
              <a:rPr lang="en-US" sz="2400" dirty="0"/>
              <a:t>Alerting regions are consistent</a:t>
            </a:r>
          </a:p>
          <a:p>
            <a:pPr marL="539496" indent="-457200">
              <a:buFont typeface="+mj-lt"/>
              <a:buAutoNum type="arabicPeriod"/>
            </a:pPr>
            <a:r>
              <a:rPr lang="en-US" sz="2400" dirty="0"/>
              <a:t>Strong alerts do not appear when vertical separation is large</a:t>
            </a: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524000"/>
            <a:ext cx="3657600" cy="250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9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5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ACAS Xu: Example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3740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524000"/>
                <a:ext cx="7498080" cy="4724400"/>
              </a:xfrm>
            </p:spPr>
            <p:txBody>
              <a:bodyPr>
                <a:normAutofit/>
              </a:bodyPr>
              <a:lstStyle/>
              <a:p>
                <a:r>
                  <a:rPr lang="en-US" sz="2400" i="1" dirty="0"/>
                  <a:t>“If the intruder is near and approaching from the left, the network advises strong right”</a:t>
                </a:r>
              </a:p>
              <a:p>
                <a:pPr lvl="1"/>
                <a:r>
                  <a:rPr lang="en-US" sz="2000" b="0" dirty="0"/>
                  <a:t>Distance: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12000≤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≤62000</m:t>
                    </m:r>
                  </m:oMath>
                </a14:m>
                <a:endParaRPr lang="en-US" sz="2000" i="1" dirty="0"/>
              </a:p>
              <a:p>
                <a:pPr lvl="1"/>
                <a:r>
                  <a:rPr lang="en-US" sz="2000" dirty="0"/>
                  <a:t>Angle to intruder: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0.2≤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≤0.4</m:t>
                    </m:r>
                  </m:oMath>
                </a14:m>
                <a:endParaRPr lang="en-US" sz="2000" b="0" i="1" dirty="0"/>
              </a:p>
              <a:p>
                <a:pPr lvl="1"/>
                <a:r>
                  <a:rPr lang="en-US" sz="2000" dirty="0"/>
                  <a:t>…</a:t>
                </a:r>
                <a:br>
                  <a:rPr lang="en-US" sz="2000" dirty="0"/>
                </a:br>
                <a:endParaRPr lang="en-US" sz="2000" dirty="0"/>
              </a:p>
              <a:p>
                <a:r>
                  <a:rPr lang="en-US" sz="2400" dirty="0"/>
                  <a:t>Proof time: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400" dirty="0"/>
                  <a:t>: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29</m:t>
                    </m:r>
                  </m:oMath>
                </a14:m>
                <a:r>
                  <a:rPr lang="en-US" sz="2400" dirty="0"/>
                  <a:t>: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29</m:t>
                    </m:r>
                  </m:oMath>
                </a14:m>
                <a:r>
                  <a:rPr lang="en-US" sz="2400" dirty="0"/>
                  <a:t> (using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400" dirty="0"/>
                  <a:t> machines)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524000"/>
                <a:ext cx="7498080" cy="4724400"/>
              </a:xfrm>
              <a:blipFill rotWithShape="0">
                <a:blip r:embed="rId4"/>
                <a:stretch>
                  <a:fillRect t="-1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66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5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ACAS Xu: 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524000"/>
                <a:ext cx="7498080" cy="5105400"/>
              </a:xfrm>
            </p:spPr>
            <p:txBody>
              <a:bodyPr>
                <a:normAutofit/>
              </a:bodyPr>
              <a:lstStyle/>
              <a:p>
                <a:r>
                  <a:rPr lang="en-US" sz="2400" i="1" dirty="0"/>
                  <a:t>“If vertical separation is large and the previous advisory is weak left, the network advises COC or weak left”</a:t>
                </a:r>
              </a:p>
              <a:p>
                <a:pPr lvl="1"/>
                <a:r>
                  <a:rPr lang="en-US" sz="2000" b="0" dirty="0"/>
                  <a:t>Distance: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≤60760</m:t>
                    </m:r>
                  </m:oMath>
                </a14:m>
                <a:endParaRPr lang="en-US" sz="2000" i="1" dirty="0"/>
              </a:p>
              <a:p>
                <a:pPr lvl="1"/>
                <a:r>
                  <a:rPr lang="en-US" sz="2000" dirty="0"/>
                  <a:t>Time to loss of vertical separation: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…</a:t>
                </a:r>
                <a:br>
                  <a:rPr lang="en-US" sz="2000" dirty="0"/>
                </a:br>
                <a:endParaRPr lang="en-US" sz="2000" dirty="0"/>
              </a:p>
              <a:p>
                <a:r>
                  <a:rPr lang="en-US" sz="2400" dirty="0"/>
                  <a:t>Time to find counter example: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sz="2400" dirty="0"/>
                  <a:t>: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08</m:t>
                    </m:r>
                  </m:oMath>
                </a14:m>
                <a:r>
                  <a:rPr lang="en-US" sz="2400" dirty="0"/>
                  <a:t>: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22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(using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machine)</a:t>
                </a: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524000"/>
                <a:ext cx="7498080" cy="5105400"/>
              </a:xfrm>
              <a:blipFill rotWithShape="0">
                <a:blip r:embed="rId3"/>
                <a:stretch>
                  <a:fillRect t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34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5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Robustness to Adversarial Inputs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35608" y="1524000"/>
            <a:ext cx="7498080" cy="5105400"/>
          </a:xfrm>
        </p:spPr>
        <p:txBody>
          <a:bodyPr>
            <a:normAutofit/>
          </a:bodyPr>
          <a:lstStyle/>
          <a:p>
            <a:r>
              <a:rPr lang="en-US" sz="2400" dirty="0"/>
              <a:t>Slight input perturbations cause misclassification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82296" indent="0">
              <a:buNone/>
            </a:pPr>
            <a:endParaRPr lang="en-US" sz="2400" dirty="0"/>
          </a:p>
          <a:p>
            <a:r>
              <a:rPr lang="en-US" sz="2400" dirty="0"/>
              <a:t>Reluplex can </a:t>
            </a:r>
            <a:r>
              <a:rPr lang="en-US" sz="2400" i="1" dirty="0"/>
              <a:t>prove</a:t>
            </a:r>
            <a:r>
              <a:rPr lang="en-US" sz="2400" dirty="0"/>
              <a:t> that these cannot occur (for given input and amount of noise)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31184" y="2693432"/>
            <a:ext cx="7106928" cy="2247900"/>
            <a:chOff x="1631184" y="2781300"/>
            <a:chExt cx="7106928" cy="22479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1184" y="2781300"/>
              <a:ext cx="7106928" cy="22479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962400" y="3470624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70624"/>
                  <a:ext cx="3048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Rectangle 8"/>
          <p:cNvSpPr/>
          <p:nvPr/>
        </p:nvSpPr>
        <p:spPr>
          <a:xfrm>
            <a:off x="4648200" y="4419600"/>
            <a:ext cx="1676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248400" y="2286000"/>
                <a:ext cx="320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Goodfellow</a:t>
                </a:r>
                <a:r>
                  <a:rPr lang="en-US" dirty="0"/>
                  <a:t> et al.,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2015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286000"/>
                <a:ext cx="320040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52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57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 Adversarial Robustness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524000"/>
                <a:ext cx="7498080" cy="47244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Local robustness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: how far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the first adversarial example?</a:t>
                </a: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524000"/>
                <a:ext cx="7498080" cy="4724400"/>
              </a:xfrm>
              <a:blipFill rotWithShape="0">
                <a:blip r:embed="rId3"/>
                <a:stretch>
                  <a:fillRect t="-1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2348137"/>
                  </p:ext>
                </p:extLst>
              </p:nvPr>
            </p:nvGraphicFramePr>
            <p:xfrm>
              <a:off x="1524000" y="2819400"/>
              <a:ext cx="7367495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54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620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620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620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620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6200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6200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=0.1</m:t>
                                </m:r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=0.075</m:t>
                                </m:r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=0.05</m:t>
                                </m:r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=0.025</m:t>
                                </m:r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=0.01</m:t>
                                </m:r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/>
                            <a:t>Avg. 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vulnerable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vulnerable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vulnerable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DA00"/>
                              </a:solidFill>
                            </a:rPr>
                            <a:t>robust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DA00"/>
                              </a:solidFill>
                            </a:rPr>
                            <a:t>robust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: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03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: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DA00"/>
                              </a:solidFill>
                            </a:rPr>
                            <a:t>robust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DA00"/>
                              </a:solidFill>
                            </a:rPr>
                            <a:t>robust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DA00"/>
                              </a:solidFill>
                            </a:rPr>
                            <a:t>robust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DA00"/>
                              </a:solidFill>
                            </a:rPr>
                            <a:t>robust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DA00"/>
                              </a:solidFill>
                            </a:rPr>
                            <a:t>robust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: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: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38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DA00"/>
                              </a:solidFill>
                            </a:rPr>
                            <a:t>robust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DA00"/>
                              </a:solidFill>
                            </a:rPr>
                            <a:t>robust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DA00"/>
                              </a:solidFill>
                            </a:rPr>
                            <a:t>robust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DA00"/>
                              </a:solidFill>
                            </a:rPr>
                            <a:t>robust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DA00"/>
                              </a:solidFill>
                            </a:rPr>
                            <a:t>robust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: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04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: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vulnerable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vulnerable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vulnerable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DA00"/>
                              </a:solidFill>
                            </a:rPr>
                            <a:t>robust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DA00"/>
                              </a:solidFill>
                            </a:rPr>
                            <a:t>robust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: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09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: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DA00"/>
                              </a:solidFill>
                            </a:rPr>
                            <a:t>robust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DA00"/>
                              </a:solidFill>
                            </a:rPr>
                            <a:t>robust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DA00"/>
                              </a:solidFill>
                            </a:rPr>
                            <a:t>robust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DA00"/>
                              </a:solidFill>
                            </a:rPr>
                            <a:t>robust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DA00"/>
                              </a:solidFill>
                            </a:rPr>
                            <a:t>robust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: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: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2348137"/>
                  </p:ext>
                </p:extLst>
              </p:nvPr>
            </p:nvGraphicFramePr>
            <p:xfrm>
              <a:off x="1524000" y="2819400"/>
              <a:ext cx="7367495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5471"/>
                    <a:gridCol w="1162004"/>
                    <a:gridCol w="1162004"/>
                    <a:gridCol w="1162004"/>
                    <a:gridCol w="1162004"/>
                    <a:gridCol w="1162004"/>
                    <a:gridCol w="116200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079" t="-8197" r="-50104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5789" t="-8197" r="-40368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34555" t="-8197" r="-30157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34555" t="-8197" r="-20157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36842" t="-8197" r="-102632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/>
                            <a:t>Avg. Time</a:t>
                          </a:r>
                          <a:endParaRPr lang="en-US" b="0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77" t="-108197" r="-176615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vulnerable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vulnerable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vulnerable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DA00"/>
                              </a:solidFill>
                            </a:rPr>
                            <a:t>robust</a:t>
                          </a:r>
                          <a:endParaRPr lang="en-US" dirty="0">
                            <a:solidFill>
                              <a:srgbClr val="00DA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DA00"/>
                              </a:solidFill>
                            </a:rPr>
                            <a:t>robust</a:t>
                          </a:r>
                          <a:endParaRPr lang="en-US" dirty="0">
                            <a:solidFill>
                              <a:srgbClr val="00DA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34031" t="-108197" r="-2094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77" t="-208197" r="-176615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DA00"/>
                              </a:solidFill>
                            </a:rPr>
                            <a:t>robust</a:t>
                          </a:r>
                          <a:endParaRPr lang="en-US" dirty="0">
                            <a:solidFill>
                              <a:srgbClr val="00DA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DA00"/>
                              </a:solidFill>
                            </a:rPr>
                            <a:t>robust</a:t>
                          </a:r>
                          <a:endParaRPr lang="en-US" dirty="0">
                            <a:solidFill>
                              <a:srgbClr val="00DA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DA00"/>
                              </a:solidFill>
                            </a:rPr>
                            <a:t>robust</a:t>
                          </a:r>
                          <a:endParaRPr lang="en-US" dirty="0">
                            <a:solidFill>
                              <a:srgbClr val="00DA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DA00"/>
                              </a:solidFill>
                            </a:rPr>
                            <a:t>robust</a:t>
                          </a:r>
                          <a:endParaRPr lang="en-US" dirty="0">
                            <a:solidFill>
                              <a:srgbClr val="00DA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DA00"/>
                              </a:solidFill>
                            </a:rPr>
                            <a:t>robust</a:t>
                          </a:r>
                          <a:endParaRPr lang="en-US" dirty="0">
                            <a:solidFill>
                              <a:srgbClr val="00DA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34031" t="-208197" r="-2094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77" t="-308197" r="-17661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DA00"/>
                              </a:solidFill>
                            </a:rPr>
                            <a:t>robust</a:t>
                          </a:r>
                          <a:endParaRPr lang="en-US" dirty="0">
                            <a:solidFill>
                              <a:srgbClr val="00DA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DA00"/>
                              </a:solidFill>
                            </a:rPr>
                            <a:t>robust</a:t>
                          </a:r>
                          <a:endParaRPr lang="en-US" dirty="0">
                            <a:solidFill>
                              <a:srgbClr val="00DA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DA00"/>
                              </a:solidFill>
                            </a:rPr>
                            <a:t>robust</a:t>
                          </a:r>
                          <a:endParaRPr lang="en-US" dirty="0">
                            <a:solidFill>
                              <a:srgbClr val="00DA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DA00"/>
                              </a:solidFill>
                            </a:rPr>
                            <a:t>robust</a:t>
                          </a:r>
                          <a:endParaRPr lang="en-US" dirty="0">
                            <a:solidFill>
                              <a:srgbClr val="00DA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DA00"/>
                              </a:solidFill>
                            </a:rPr>
                            <a:t>robust</a:t>
                          </a:r>
                          <a:endParaRPr lang="en-US" dirty="0">
                            <a:solidFill>
                              <a:srgbClr val="00DA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34031" t="-308197" r="-2094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77" t="-408197" r="-176615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vulnerable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vulnerable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vulnerable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DA00"/>
                              </a:solidFill>
                            </a:rPr>
                            <a:t>robust</a:t>
                          </a:r>
                          <a:endParaRPr lang="en-US" dirty="0">
                            <a:solidFill>
                              <a:srgbClr val="00DA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DA00"/>
                              </a:solidFill>
                            </a:rPr>
                            <a:t>robust</a:t>
                          </a:r>
                          <a:endParaRPr lang="en-US" dirty="0">
                            <a:solidFill>
                              <a:srgbClr val="00DA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34031" t="-408197" r="-2094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77" t="-508197" r="-176615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DA00"/>
                              </a:solidFill>
                            </a:rPr>
                            <a:t>robust</a:t>
                          </a:r>
                          <a:endParaRPr lang="en-US" dirty="0">
                            <a:solidFill>
                              <a:srgbClr val="00DA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DA00"/>
                              </a:solidFill>
                            </a:rPr>
                            <a:t>robust</a:t>
                          </a:r>
                          <a:endParaRPr lang="en-US" dirty="0">
                            <a:solidFill>
                              <a:srgbClr val="00DA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DA00"/>
                              </a:solidFill>
                            </a:rPr>
                            <a:t>robust</a:t>
                          </a:r>
                          <a:endParaRPr lang="en-US" dirty="0">
                            <a:solidFill>
                              <a:srgbClr val="00DA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DA00"/>
                              </a:solidFill>
                            </a:rPr>
                            <a:t>robust</a:t>
                          </a:r>
                          <a:endParaRPr lang="en-US" dirty="0">
                            <a:solidFill>
                              <a:srgbClr val="00DA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DA00"/>
                              </a:solidFill>
                            </a:rPr>
                            <a:t>robust</a:t>
                          </a:r>
                          <a:endParaRPr lang="en-US" dirty="0">
                            <a:solidFill>
                              <a:srgbClr val="00DA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34031" t="-508197" r="-2094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5192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5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The Reluplex Algorithm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Verifying the ACAS Xu Networks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800" dirty="0"/>
              <a:t>Conclusion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9120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35608" y="1524000"/>
            <a:ext cx="7498080" cy="4724400"/>
          </a:xfrm>
        </p:spPr>
        <p:txBody>
          <a:bodyPr>
            <a:normAutofit/>
          </a:bodyPr>
          <a:lstStyle/>
          <a:p>
            <a:r>
              <a:rPr lang="en-US" sz="2400" dirty="0" err="1"/>
              <a:t>Reluplex</a:t>
            </a:r>
            <a:r>
              <a:rPr lang="en-US" sz="2400" dirty="0"/>
              <a:t>: a technique for solving linear programs with </a:t>
            </a:r>
            <a:r>
              <a:rPr lang="en-US" sz="2400" dirty="0" err="1"/>
              <a:t>ReLUs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Can encode neural networks and properties as </a:t>
            </a:r>
            <a:r>
              <a:rPr lang="en-US" sz="2400" dirty="0" err="1"/>
              <a:t>Reluplex</a:t>
            </a:r>
            <a:r>
              <a:rPr lang="en-US" sz="2400" dirty="0"/>
              <a:t> inputs</a:t>
            </a:r>
          </a:p>
          <a:p>
            <a:endParaRPr lang="en-US" sz="2400" dirty="0"/>
          </a:p>
          <a:p>
            <a:r>
              <a:rPr lang="en-US" sz="2400" dirty="0"/>
              <a:t>Improved scalability over previous techniques</a:t>
            </a:r>
          </a:p>
          <a:p>
            <a:endParaRPr lang="en-US" sz="2400" dirty="0"/>
          </a:p>
          <a:p>
            <a:r>
              <a:rPr lang="en-US" sz="2400" dirty="0"/>
              <a:t>Sound and terminating</a:t>
            </a:r>
          </a:p>
          <a:p>
            <a:pPr lvl="1"/>
            <a:r>
              <a:rPr lang="en-US" sz="2000" dirty="0"/>
              <a:t>Modulo floating point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218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5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pPr marL="539496" indent="-457200">
              <a:buFont typeface="+mj-lt"/>
              <a:buAutoNum type="arabicPeriod"/>
            </a:pPr>
            <a:r>
              <a:rPr lang="en-US" sz="2400" dirty="0"/>
              <a:t>Further certify the ACAS Xu networks</a:t>
            </a:r>
          </a:p>
          <a:p>
            <a:pPr marL="539496" indent="-457200">
              <a:buFont typeface="+mj-lt"/>
              <a:buAutoNum type="arabicPeriod"/>
            </a:pPr>
            <a:endParaRPr lang="en-US" sz="2400" dirty="0"/>
          </a:p>
          <a:p>
            <a:pPr marL="539496" indent="-457200">
              <a:buFont typeface="+mj-lt"/>
              <a:buAutoNum type="arabicPeriod"/>
            </a:pPr>
            <a:r>
              <a:rPr lang="en-US" sz="2400" dirty="0"/>
              <a:t>Scalability: better SMT and LP techniques</a:t>
            </a:r>
          </a:p>
          <a:p>
            <a:pPr marL="539496" indent="-457200">
              <a:buFont typeface="+mj-lt"/>
              <a:buAutoNum type="arabicPeriod"/>
            </a:pPr>
            <a:endParaRPr lang="en-US" sz="2400" dirty="0"/>
          </a:p>
          <a:p>
            <a:pPr marL="539496" indent="-457200">
              <a:buFont typeface="+mj-lt"/>
              <a:buAutoNum type="arabicPeriod"/>
            </a:pPr>
            <a:r>
              <a:rPr lang="en-US" sz="2400" dirty="0"/>
              <a:t>Additional </a:t>
            </a:r>
            <a:r>
              <a:rPr lang="en-US" sz="2400"/>
              <a:t>activation functions</a:t>
            </a:r>
            <a:endParaRPr lang="en-US" sz="2400" dirty="0"/>
          </a:p>
          <a:p>
            <a:pPr marL="539496" indent="-457200">
              <a:buFont typeface="+mj-lt"/>
              <a:buAutoNum type="arabicPeriod"/>
            </a:pPr>
            <a:endParaRPr lang="en-US" sz="2400" dirty="0"/>
          </a:p>
          <a:p>
            <a:pPr marL="539496" indent="-457200">
              <a:buFont typeface="+mj-lt"/>
              <a:buAutoNum type="arabicPeriod"/>
            </a:pPr>
            <a:r>
              <a:rPr lang="en-US" sz="2400" dirty="0"/>
              <a:t>Additional applications: autonomous driving (Intel)</a:t>
            </a:r>
          </a:p>
          <a:p>
            <a:pPr marL="539496" indent="-457200">
              <a:buFont typeface="+mj-lt"/>
              <a:buAutoNum type="arabicPeriod"/>
            </a:pPr>
            <a:endParaRPr lang="en-US" sz="2400" dirty="0"/>
          </a:p>
          <a:p>
            <a:pPr marL="813816" lvl="1" indent="-457200"/>
            <a:endParaRPr lang="en-US" sz="2000" dirty="0"/>
          </a:p>
          <a:p>
            <a:pPr marL="82296" indent="0">
              <a:buNone/>
            </a:pPr>
            <a:endParaRPr lang="en-US" sz="2400" dirty="0"/>
          </a:p>
          <a:p>
            <a:pPr lvl="1"/>
            <a:endParaRPr lang="en-US" sz="1600" dirty="0"/>
          </a:p>
        </p:txBody>
      </p:sp>
      <p:sp>
        <p:nvSpPr>
          <p:cNvPr id="5" name="AutoShape 4" descr="data:image/jpeg;base64,/9j/4AAQSkZJRgABAQAAAQABAAD/2wCEAAkGBhQQEBAUEhAWFRUSGBcSFhMVFxgUFBASFBIVFBUTFxQXGyYeGBkkGRIZHy8gIycqLiwsFh4xNTAqNSY3LCkBCQoKDgwOFw8PGiwkHyQsLCwsLSwsKSwsLCksLCkpLCwsLCwsLCwpKSksKS8sLCwpKSwpKSwpLCksKSwsLCksLP/AABEIAMwAzAMBIgACEQEDEQH/xAAcAAEAAgMBAQEAAAAAAAAAAAAABQYCAwQHAQj/xABAEAACAQIDBAYGBwcEAwAAAAABAgADEQQhMQUSQWEGEyJRcYEyQlKRobEHFDNTYnLBFSNDgpLC0pOy0dNEVKL/xAAYAQEBAQEBAAAAAAAAAAAAAAAAAQIDBP/EACARAQEAAgIDAQADAAAAAAAAAAABAhESIQMxQRMEImH/2gAMAwEAAhEDEQA/APcYiICIiAiIgIiICIiAiIgIiICIiAiIgIiICIiAiIgIiICIiAiIgIiICIiAiIgIiICIiAiIgIiICIiAiIgIiICIiAiIgIkB0j21Vw7U91V3HFt8gsd8XutgwtlmNb5904KXSItcnEMvGwppb5E/GamFs2zyi3RObZ1dqlKmzABmUE20z48p0zLRERAREQEREBERAREQEREBE0YvE7i6XYndVfaY8PDIkngATOVsKioXqEkgFma7AZZmwByHACUSMTi2MWNFC97tdwDqqsSVU3zuFI1nbIEREBERAREQObaGAWvTam+jcRqp4MOYOc88q4dqNRqb+kptyYcGHIj/AI4T0yQnSfYvXpvoP3lO9vxrqU/Uc/GdMMtXTGWO0TsfaL0vR7Scaf6qeB5aHlrLXhMWtVd5TfgRoVPcRwMoOzcTpLFhUNwyNuv36hh7LDiPiOEueKY1P1aoUEsbATQlZ2zAVRwDXLW7yBp4TiLszA1BmNFGarzHeefym6rUNgq+k+Q/COLeUxpvboweIZ9+4FlO6GF+0R6WR7jl750zCjSCKFGgFpnMqREQEREBERATGpUCgkmwAuT3ATKQm0cb1j7g9BDn+NwdPBT8fCWTaWt1KoXY1GFr5Kp9RP8AI2BPkOE07TPWtSoD+Id+pyooQTfxNl85lSe/zn3YKb5q1z/FO6nKilwvvNz5ia9J7TEREw0REQEREBERAREitpba3LrTAZhkT6iHn3nkPMiWTaW6V/pVgFoVRVUgLVJ3l4h9SwHEHj3Hxyy2VtMZa+Njb3yI2hQes5LEsTqx4D5AchMMPjHpU9ykCy1DumswPVgjMqnebT1cf66rhvtfErhhNSV2pux6suWsAwKgADgbkW77i8r2H2g4UBSt+9r5+6fKu0Md6hw/mG/UzhcbHWVaRiqzaU0X8zk/7VmW5XP8SmvIIzfEuPlKlR2xtEHtUqDDkbf3yVwu26x+0pKvgQf7pnVa3Ff6TfS3Q2divq9Wr1ji3WBadhS3hcAuHyNje26dZdKG2esVWSjUYMAwNlAIIuPSYHztPBOnX0Y4vE7TrVaKq6Yl9/fLqBSLW3lYE3sD3A5T3vY2zPq+HoUt6/VU0p73tbihb/CLNErm2n0pp4UKcSBSVzuqWdBc9wBYE+AuZLUK61FVkYMrC4I0InmH0q/RfidrYmjUpYimiU6e5u1N64bfJJAAOoI90tXRjZtfA4WjQLU6hpqoLEuLsEUNbI5FgT5yKtMSJ+u1/Zpe9/8AifRi654Uv/uB825tTqxuKe2419hdN7x4D38JC0qlgAOEkBsEuxd6pLMbkgW8hnoNAJ2U9jIvrH3CblkjFlqLr3ZFpqbNXO4DxVNXbyUGWWjSCKqqLBQFA7gBYCRj7MAqCoKrhgu4LBDYE3Nt5TbQe6bOpf8A9mp/TS/65m3ayaSUSOtVGldT+enf4qy/KfHx1VBd6aso1NNrED8r2+cjSSicmztq0sQm9SqBhyOY8RqJ1yBERATGpUCgliABqTkBNWIxQWwA3mOiDU8z3DmZy16q0/3ldxcZqvqp+UcW5nytLoZ1d6qOKJ3aO/jxQctfDSQ2NqKCKaLvvwpprbnwUczO/wDfYnvo0zxP2rjkD6Pn7pIYPAJRFkW18ydWY95Y5kzUvFnW0LhOjO92sSQQM+pX7MfnOr/LxnJjNrium4FVKRtbIFyNVI4JwPE+EtjLcEHjlKXj+itan9laooyAuFqADQEHJvG48JZd3tLNenfTajYAovdz980V8PTPosVPjcfGV8VHDbhVgw9UghrHQ2OdspJYfZWIfSmRzbKdZNfXPf8Ag1KoDkwPO820qB9ap5Cbj0argXLKPOU6l0voviHoU6yvUQkEKTY21sSLNblNSy+ql6XuhVppoLnvOc6f2yO+U4YszRW20ib4aqoKL1jAnNEz7RHAZHPlJcJ9WZLudsjvmJ2uJR329TG/esvYUVGz9Gm2jnkbazI7ZS+71i33OttfPq/b8OcfnDnV0/awj9riUdOkFJt21ZTvoaq5+lTXVhyEU+kFJigWqCaiGqlvXpjVhHCHKrx+2h3z5+2+colDpNRfqd2qD14Y09e3uekNMiO4zfgdrJXprUpPvI17EcjY5HMZiOEOVXM7aExO2hKr180Y6oxpVQnpFGC527RUgZ8MzL+cTnVmxXS2jT3d+si7x3VuwG82lhnmc5TNt/Sp1oqUMPvUr9nrnFiCDZl3dU7t46d0ouzPo8xPVNTqtTUX30O8WKPkDoNGGRz4A8JaMH0NTsGvUNR1Fiw7AcD0d62ZI0vcXGs5cLfjfKRu6FYV2xdMKKlPd7TtTyplLG17GwudCpIPADOer0tpVKfpjrF9pQBUHioybyt4SqbKxKUEVKahVXRRkBJMbYB4yXx2LM1sw2KWou8jBhy4HiCNQeRm2VHCV2epvUTZ+J4OBwccR8Rwlj2btAVk3rWIJRl9lxqL8RnrznOzTcrS2yO07LWqKXNzmpHIZrew4C8ywux1Rt9iaj8GfPd/KNB46zviN00RESKREQKR0mwOITEPVp02ZW3SGTtFbKAVIGYzBOls5FUum1ekbMfJxY/GemTVXwqVBZ0Vh3MAfnOs8nWrHO4d7lUPE/SB1lGqjU7F0ZQwOhKkAzwjohsOuuPplqTKKTbzsQQLAHK/G/6z9QVeiGEY3+rqPy3Qe5SBMq3RXCsgXqFAGhXssL/iGfvkuWPuRZMvrzVcTOWvs+lUqNUZLs1M0WzNmpsblSNPOW/af0bXuaNX+V+yf61H6SmbU2S+HcpUqujAA7ty2R0N1a06zLl1HO46fV2NQH8MZ0hhzmTeiNFOefjrM6WzaKtTYIL0qZoqbk2pm3ZNznpxkS1BzpiT5s4/um/CdHMTWNqdcMe4VHv/ALpqyz4nV+u6jsmgnVbtIDqQypr2VqX3xmcwbnWfcPs2jT6rcpgdSGWmcyUD33gCeBvInaGzq2HYLUrHePqqzsfcHm2hhWOrknuzJ928ZN6+L7SSYKinV7tJR1bF0sLbjNfeI7r3MzwwSku7TUKty1lFhdjcm3jN2zujOIq23KLke0w3F/qa3wuZbtlfR6BY4h978CEhfN9T5WmbnIvG1UPrM+fWDPRR0Jwn3Tf6lT/KZDoZhfuj/qVf85P1Xg8+pq7aKTOmlsqs3q28SBL4nRTDD+D72c/NptHRvDD/AMemfFQfnJ+q8FITYZHp4ikniwvOzD7Lo+3UrH2aSMfiBLnS2ZST0aKDwVR+k6QJm+Srwiv4PZ9a1kprh0OrEh6pHgDYeZ8pM4PBLRQKt7aknMsx1YniTOiJi3bWiIiRSIiAiIgIiICfCbTh2ptqnh1u7ZnRBmzeXAczlKFt7pNVxN1vuU/YU6/mPrfLlOmHjuTGWcxTvSPp4tK6YezvoX1RDy9o/DxnmmMrNUdndizMbknUmdVUW1ynZsfo1XxZHVU91PvqmSfyjVvKe7DHHxTbzZXLOoA0Mrsd0d5/QSy9G+i2Kr50V+r0zriKgO+w/AmvnkJeNg9AaGGIdx11UevUFwp/Amg+JlmnHyfyd9YumHh13Vc2L0CwuGBJp9dUPpVa1nYnkDko8JPUsKieiir4AD5TbE8ltvdd5JPRERIpERAREQEREBERAREQEREBESP2htdad1Ubz92gW+m83Dw1+csmx21aoQFmIAGpOQEre1elJzWgLD7wjP8AlU/M+7v48diXqm9Rr20Gir4D9TnItQ1ZilBDUbiRki/mY5CdsfHJ3XLLK+o48SxJLMbk5libk+JM0YLZtXFNahT3hoajdmmv83HwF5cNm9B1uGxLdYderFxSXx4t528JaKdIKAFAAGQAFgB3ACbvmk6xZnj37VbY30f0aRD1z17jPtC1NTyTj53lqAtpPsTz5ZXLuu0knoiImVIiICIiAiIgIiICIiAiIgIifGYAEk2AzJOgHfA+zXXxCoLswA5/LmZzPjS32Yy+8b0f5Rq3wHPhIvF4xEYZtVqnQDtN5AZKPDleamO0tdWJ2k7egNwe0R2z4KfR88+Ug6uJG+Vpq1WocyB2iTpdmOmmp7uUk6WxatfOs3Vp92h7R/M+g8B75M4TBJRXdpoFHcOJ7ydSeZmtzH0zq1AYToq1SzYl8tepQ2Hgz6nyt4mWLD4ZaahUUKo0CiwHkJsiZuVvtqSQiImVIiICIiAiIgIiICIiAiIgIiICIiAkTisPXNQndpuoN0VnZbcyu6QWvxJ8LSWiWUQ5wNet9pUFJb5rTzcj85yHuM78Ds6nRFkW19TqzcyxzM6Yi1NEREikREBERAREQEREBERAREQEREBERAREQEREBERAREQEREBERAREQEREBERAREQEREBERAREQEREBERAREQEREBERAREQEREBERAREQEREBERAREQEREBERAREQ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5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An emerging solution to a wide variety of problems</a:t>
            </a:r>
            <a:endParaRPr lang="he-IL" sz="2400" dirty="0"/>
          </a:p>
          <a:p>
            <a:pPr lvl="1"/>
            <a:r>
              <a:rPr lang="en-US" sz="2000" dirty="0"/>
              <a:t>Image recognition, game playing, autonomous driving, etc.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A “black box” solution</a:t>
            </a:r>
          </a:p>
          <a:p>
            <a:pPr lvl="1"/>
            <a:r>
              <a:rPr lang="en-US" sz="2000" dirty="0"/>
              <a:t>An advantage, but also a drawback</a:t>
            </a:r>
          </a:p>
          <a:p>
            <a:endParaRPr lang="en-US" sz="2400" dirty="0"/>
          </a:p>
          <a:p>
            <a:r>
              <a:rPr lang="en-US" sz="2400" dirty="0"/>
              <a:t>Goal: </a:t>
            </a:r>
            <a:br>
              <a:rPr lang="en-US" sz="2400" dirty="0"/>
            </a:br>
            <a:r>
              <a:rPr lang="en-US" sz="2400" dirty="0"/>
              <a:t>Reason about the inner workings of neural networks</a:t>
            </a:r>
          </a:p>
          <a:p>
            <a:pPr marL="82296" indent="0">
              <a:buNone/>
            </a:pPr>
            <a:endParaRPr lang="en-US" sz="2400" dirty="0"/>
          </a:p>
          <a:p>
            <a:pPr lvl="1"/>
            <a:endParaRPr lang="en-US" sz="1600" dirty="0"/>
          </a:p>
        </p:txBody>
      </p:sp>
      <p:sp>
        <p:nvSpPr>
          <p:cNvPr id="5" name="AutoShape 4" descr="data:image/jpeg;base64,/9j/4AAQSkZJRgABAQAAAQABAAD/2wCEAAkGBhQQEBAUEhAWFRUSGBcSFhMVFxgUFBASFBIVFBUTFxQXGyYeGBkkGRIZHy8gIycqLiwsFh4xNTAqNSY3LCkBCQoKDgwOFw8PGiwkHyQsLCwsLSwsKSwsLCksLCkpLCwsLCwsLCwpKSksKS8sLCwpKSwpKSwpLCksKSwsLCksLP/AABEIAMwAzAMBIgACEQEDEQH/xAAcAAEAAgMBAQEAAAAAAAAAAAAABQYCAwQHAQj/xABAEAACAQIDBAYGBwcEAwAAAAABAgADEQQhMQUSQWEGEyJRcYEyQlKRobEHFDNTYnLBFSNDgpLC0pOy0dNEVKL/xAAYAQEBAQEBAAAAAAAAAAAAAAAAAQIDBP/EACARAQEAAgIDAQADAAAAAAAAAAABAhESIQMxQRMEImH/2gAMAwEAAhEDEQA/APcYiICIiAiIgIiICIiAiIgIiICIiAiIgIiICIiAiIgIiICIiAiIgIiICIiAiIgIiICIiAiIgIiICIiAiIgIiICIiAiIgIkB0j21Vw7U91V3HFt8gsd8XutgwtlmNb5904KXSItcnEMvGwppb5E/GamFs2zyi3RObZ1dqlKmzABmUE20z48p0zLRERAREQEREBERAREQEREBE0YvE7i6XYndVfaY8PDIkngATOVsKioXqEkgFma7AZZmwByHACUSMTi2MWNFC97tdwDqqsSVU3zuFI1nbIEREBERAREQObaGAWvTam+jcRqp4MOYOc88q4dqNRqb+kptyYcGHIj/AI4T0yQnSfYvXpvoP3lO9vxrqU/Uc/GdMMtXTGWO0TsfaL0vR7Scaf6qeB5aHlrLXhMWtVd5TfgRoVPcRwMoOzcTpLFhUNwyNuv36hh7LDiPiOEueKY1P1aoUEsbATQlZ2zAVRwDXLW7yBp4TiLszA1BmNFGarzHeefym6rUNgq+k+Q/COLeUxpvboweIZ9+4FlO6GF+0R6WR7jl750zCjSCKFGgFpnMqREQEREBERATGpUCgkmwAuT3ATKQm0cb1j7g9BDn+NwdPBT8fCWTaWt1KoXY1GFr5Kp9RP8AI2BPkOE07TPWtSoD+Id+pyooQTfxNl85lSe/zn3YKb5q1z/FO6nKilwvvNz5ia9J7TEREw0REQEREBERAREitpba3LrTAZhkT6iHn3nkPMiWTaW6V/pVgFoVRVUgLVJ3l4h9SwHEHj3Hxyy2VtMZa+Njb3yI2hQes5LEsTqx4D5AchMMPjHpU9ykCy1DumswPVgjMqnebT1cf66rhvtfErhhNSV2pux6suWsAwKgADgbkW77i8r2H2g4UBSt+9r5+6fKu0Md6hw/mG/UzhcbHWVaRiqzaU0X8zk/7VmW5XP8SmvIIzfEuPlKlR2xtEHtUqDDkbf3yVwu26x+0pKvgQf7pnVa3Ff6TfS3Q2divq9Wr1ji3WBadhS3hcAuHyNje26dZdKG2esVWSjUYMAwNlAIIuPSYHztPBOnX0Y4vE7TrVaKq6Yl9/fLqBSLW3lYE3sD3A5T3vY2zPq+HoUt6/VU0p73tbihb/CLNErm2n0pp4UKcSBSVzuqWdBc9wBYE+AuZLUK61FVkYMrC4I0InmH0q/RfidrYmjUpYimiU6e5u1N64bfJJAAOoI90tXRjZtfA4WjQLU6hpqoLEuLsEUNbI5FgT5yKtMSJ+u1/Zpe9/8AifRi654Uv/uB825tTqxuKe2419hdN7x4D38JC0qlgAOEkBsEuxd6pLMbkgW8hnoNAJ2U9jIvrH3CblkjFlqLr3ZFpqbNXO4DxVNXbyUGWWjSCKqqLBQFA7gBYCRj7MAqCoKrhgu4LBDYE3Nt5TbQe6bOpf8A9mp/TS/65m3ayaSUSOtVGldT+enf4qy/KfHx1VBd6aso1NNrED8r2+cjSSicmztq0sQm9SqBhyOY8RqJ1yBERATGpUCgliABqTkBNWIxQWwA3mOiDU8z3DmZy16q0/3ldxcZqvqp+UcW5nytLoZ1d6qOKJ3aO/jxQctfDSQ2NqKCKaLvvwpprbnwUczO/wDfYnvo0zxP2rjkD6Pn7pIYPAJRFkW18ydWY95Y5kzUvFnW0LhOjO92sSQQM+pX7MfnOr/LxnJjNrium4FVKRtbIFyNVI4JwPE+EtjLcEHjlKXj+itan9laooyAuFqADQEHJvG48JZd3tLNenfTajYAovdz980V8PTPosVPjcfGV8VHDbhVgw9UghrHQ2OdspJYfZWIfSmRzbKdZNfXPf8Ag1KoDkwPO820qB9ap5Cbj0argXLKPOU6l0voviHoU6yvUQkEKTY21sSLNblNSy+ql6XuhVppoLnvOc6f2yO+U4YszRW20ib4aqoKL1jAnNEz7RHAZHPlJcJ9WZLudsjvmJ2uJR329TG/esvYUVGz9Gm2jnkbazI7ZS+71i33OttfPq/b8OcfnDnV0/awj9riUdOkFJt21ZTvoaq5+lTXVhyEU+kFJigWqCaiGqlvXpjVhHCHKrx+2h3z5+2+colDpNRfqd2qD14Y09e3uekNMiO4zfgdrJXprUpPvI17EcjY5HMZiOEOVXM7aExO2hKr180Y6oxpVQnpFGC527RUgZ8MzL+cTnVmxXS2jT3d+si7x3VuwG82lhnmc5TNt/Sp1oqUMPvUr9nrnFiCDZl3dU7t46d0ouzPo8xPVNTqtTUX30O8WKPkDoNGGRz4A8JaMH0NTsGvUNR1Fiw7AcD0d62ZI0vcXGs5cLfjfKRu6FYV2xdMKKlPd7TtTyplLG17GwudCpIPADOer0tpVKfpjrF9pQBUHioybyt4SqbKxKUEVKahVXRRkBJMbYB4yXx2LM1sw2KWou8jBhy4HiCNQeRm2VHCV2epvUTZ+J4OBwccR8Rwlj2btAVk3rWIJRl9lxqL8RnrznOzTcrS2yO07LWqKXNzmpHIZrew4C8ywux1Rt9iaj8GfPd/KNB46zviN00RESKREQKR0mwOITEPVp02ZW3SGTtFbKAVIGYzBOls5FUum1ekbMfJxY/GemTVXwqVBZ0Vh3MAfnOs8nWrHO4d7lUPE/SB1lGqjU7F0ZQwOhKkAzwjohsOuuPplqTKKTbzsQQLAHK/G/6z9QVeiGEY3+rqPy3Qe5SBMq3RXCsgXqFAGhXssL/iGfvkuWPuRZMvrzVcTOWvs+lUqNUZLs1M0WzNmpsblSNPOW/af0bXuaNX+V+yf61H6SmbU2S+HcpUqujAA7ty2R0N1a06zLl1HO46fV2NQH8MZ0hhzmTeiNFOefjrM6WzaKtTYIL0qZoqbk2pm3ZNznpxkS1BzpiT5s4/um/CdHMTWNqdcMe4VHv/ALpqyz4nV+u6jsmgnVbtIDqQypr2VqX3xmcwbnWfcPs2jT6rcpgdSGWmcyUD33gCeBvInaGzq2HYLUrHePqqzsfcHm2hhWOrknuzJ928ZN6+L7SSYKinV7tJR1bF0sLbjNfeI7r3MzwwSku7TUKty1lFhdjcm3jN2zujOIq23KLke0w3F/qa3wuZbtlfR6BY4h978CEhfN9T5WmbnIvG1UPrM+fWDPRR0Jwn3Tf6lT/KZDoZhfuj/qVf85P1Xg8+pq7aKTOmlsqs3q28SBL4nRTDD+D72c/NptHRvDD/AMemfFQfnJ+q8FITYZHp4ikniwvOzD7Lo+3UrH2aSMfiBLnS2ZST0aKDwVR+k6QJm+Srwiv4PZ9a1kprh0OrEh6pHgDYeZ8pM4PBLRQKt7aknMsx1YniTOiJi3bWiIiRSIiAiIgIiICfCbTh2ptqnh1u7ZnRBmzeXAczlKFt7pNVxN1vuU/YU6/mPrfLlOmHjuTGWcxTvSPp4tK6YezvoX1RDy9o/DxnmmMrNUdndizMbknUmdVUW1ynZsfo1XxZHVU91PvqmSfyjVvKe7DHHxTbzZXLOoA0Mrsd0d5/QSy9G+i2Kr50V+r0zriKgO+w/AmvnkJeNg9AaGGIdx11UevUFwp/Amg+JlmnHyfyd9YumHh13Vc2L0CwuGBJp9dUPpVa1nYnkDko8JPUsKieiir4AD5TbE8ltvdd5JPRERIpERAREQEREBERAREQEREBESP2htdad1Ubz92gW+m83Dw1+csmx21aoQFmIAGpOQEre1elJzWgLD7wjP8AlU/M+7v48diXqm9Rr20Gir4D9TnItQ1ZilBDUbiRki/mY5CdsfHJ3XLLK+o48SxJLMbk5libk+JM0YLZtXFNahT3hoajdmmv83HwF5cNm9B1uGxLdYderFxSXx4t528JaKdIKAFAAGQAFgB3ACbvmk6xZnj37VbY30f0aRD1z17jPtC1NTyTj53lqAtpPsTz5ZXLuu0knoiImVIiICIiAiIgIiICIiAiIgIifGYAEk2AzJOgHfA+zXXxCoLswA5/LmZzPjS32Yy+8b0f5Rq3wHPhIvF4xEYZtVqnQDtN5AZKPDleamO0tdWJ2k7egNwe0R2z4KfR88+Ug6uJG+Vpq1WocyB2iTpdmOmmp7uUk6WxatfOs3Vp92h7R/M+g8B75M4TBJRXdpoFHcOJ7ydSeZmtzH0zq1AYToq1SzYl8tepQ2Hgz6nyt4mWLD4ZaahUUKo0CiwHkJsiZuVvtqSQiImVIiICIiAiIgIiICIiAiIgIiICIiAkTisPXNQndpuoN0VnZbcyu6QWvxJ8LSWiWUQ5wNet9pUFJb5rTzcj85yHuM78Ds6nRFkW19TqzcyxzM6Yi1NEREikREBERAREQEREBERAREQEREBERAREQEREBERAREQEREBERAREQEREBERAREQEREBERAREQEREBERAREQEREBERAREQEREBERAREQEREBERAREQEREBERAREQ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4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bldLvl="5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599" y="1828800"/>
            <a:ext cx="8143875" cy="1143000"/>
          </a:xfrm>
        </p:spPr>
        <p:txBody>
          <a:bodyPr/>
          <a:lstStyle/>
          <a:p>
            <a:pPr algn="ctr"/>
            <a:r>
              <a:rPr lang="en-US" sz="5000" dirty="0"/>
              <a:t>Questions</a:t>
            </a:r>
            <a:endParaRPr lang="he-IL" sz="5000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75" y="2876550"/>
            <a:ext cx="1724025" cy="238125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90600" y="457200"/>
            <a:ext cx="8153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Thank You!</a:t>
            </a:r>
            <a:endParaRPr lang="he-IL" sz="6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43000" y="5867400"/>
                <a:ext cx="6324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Available on </a:t>
                </a:r>
                <a:r>
                  <a:rPr lang="en-US" sz="2400" dirty="0" err="1"/>
                  <a:t>arXiv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1702.01135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867400"/>
                <a:ext cx="6324600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543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23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to SMT/LP Solvers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524000"/>
                <a:ext cx="7498080" cy="47244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400" dirty="0"/>
                  <a:t>: </a:t>
                </a:r>
                <a:r>
                  <a:rPr lang="en-US" sz="2400" dirty="0" err="1"/>
                  <a:t>Satisfiable</a:t>
                </a:r>
                <a:r>
                  <a:rPr lang="en-US" sz="2400" dirty="0"/>
                  <a:t> properties, find point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for which the output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with score at least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Times in seconds,  - indicates the 4h timeout</a:t>
                </a:r>
              </a:p>
              <a:p>
                <a:pPr marL="402336" lvl="1" indent="0">
                  <a:buNone/>
                </a:pPr>
                <a:endParaRPr lang="en-US" sz="2000" dirty="0"/>
              </a:p>
              <a:p>
                <a:pPr marL="82296" indent="0">
                  <a:buNone/>
                </a:pP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524000"/>
                <a:ext cx="7498080" cy="4724400"/>
              </a:xfrm>
              <a:blipFill rotWithShape="0">
                <a:blip r:embed="rId3"/>
                <a:stretch>
                  <a:fillRect t="-1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04998" y="2514600"/>
              <a:ext cx="6858002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75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0506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0506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0506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0506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0506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0506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70506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70506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CVC4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Yices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MathSat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9780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Gurobi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Reluplex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1426819"/>
                  </p:ext>
                </p:extLst>
              </p:nvPr>
            </p:nvGraphicFramePr>
            <p:xfrm>
              <a:off x="1904998" y="2514600"/>
              <a:ext cx="6858002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7514"/>
                    <a:gridCol w="705061"/>
                    <a:gridCol w="705061"/>
                    <a:gridCol w="705061"/>
                    <a:gridCol w="705061"/>
                    <a:gridCol w="705061"/>
                    <a:gridCol w="705061"/>
                    <a:gridCol w="705061"/>
                    <a:gridCol w="70506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73276" t="-1639" r="-70172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75652" t="-1639" r="-607826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72414" t="-1639" r="-502586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72414" t="-1639" r="-402586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72414" t="-1639" r="-302586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78261" t="-1639" r="-205217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71552" t="-1639" r="-103448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71552" t="-1639" r="-3448" b="-6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CVC4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Z3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Yices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37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MathSat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2040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9780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Gurobi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Reluplex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155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6731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Adversarial Robustness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524000"/>
                <a:ext cx="7498080" cy="47244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Local robustness: check for fixed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Global robustness: checked for all inputs simultaneously</a:t>
                </a: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524000"/>
                <a:ext cx="7498080" cy="4724400"/>
              </a:xfrm>
              <a:blipFill rotWithShape="0">
                <a:blip r:embed="rId3"/>
                <a:stretch>
                  <a:fillRect t="-1032" r="-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276600"/>
            <a:ext cx="4800600" cy="3291611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6134622" y="3446348"/>
            <a:ext cx="1132572" cy="9346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76600" y="3581400"/>
            <a:ext cx="1048011" cy="10044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43200" y="311973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119735"/>
                <a:ext cx="685800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200900" y="2984683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900" y="2984683"/>
                <a:ext cx="685800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731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5"/>
      <p:bldP spid="13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Adversarial Robustness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524000"/>
                <a:ext cx="7498080" cy="47244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are labeled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400" dirty="0"/>
                  <a:t> with confidence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∥ ≤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⇒|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|≤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Checked for all inputs simultaneously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Difficult </a:t>
                </a:r>
                <a:r>
                  <a:rPr lang="en-US" sz="2400"/>
                  <a:t>and slow</a:t>
                </a:r>
                <a:endParaRPr lang="en-US" sz="2400" dirty="0"/>
              </a:p>
              <a:p>
                <a:pPr lvl="1"/>
                <a:r>
                  <a:rPr lang="en-US" sz="2000" dirty="0"/>
                  <a:t>Double the network size</a:t>
                </a:r>
              </a:p>
              <a:p>
                <a:pPr lvl="1"/>
                <a:r>
                  <a:rPr lang="en-US" sz="2000" dirty="0"/>
                  <a:t>Large input domain</a:t>
                </a: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524000"/>
                <a:ext cx="7498080" cy="4724400"/>
              </a:xfrm>
              <a:blipFill rotWithShape="0">
                <a:blip r:embed="rId3"/>
                <a:stretch>
                  <a:fillRect t="-1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90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Applications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pPr marL="539496" indent="-457200">
              <a:buFont typeface="+mj-lt"/>
              <a:buAutoNum type="arabicPeriod"/>
            </a:pPr>
            <a:r>
              <a:rPr lang="en-US" sz="2400" dirty="0"/>
              <a:t>Transform (simplify) neural networks </a:t>
            </a:r>
          </a:p>
          <a:p>
            <a:pPr marL="813816" lvl="1" indent="-457200"/>
            <a:r>
              <a:rPr lang="en-US" sz="2000" dirty="0"/>
              <a:t>While preserving certain properties</a:t>
            </a:r>
          </a:p>
          <a:p>
            <a:pPr marL="813816" lvl="1" indent="-457200"/>
            <a:endParaRPr lang="en-US" sz="2000" dirty="0"/>
          </a:p>
          <a:p>
            <a:pPr marL="539496" indent="-457200">
              <a:buFont typeface="+mj-lt"/>
              <a:buAutoNum type="arabicPeriod"/>
            </a:pPr>
            <a:r>
              <a:rPr lang="en-US" sz="2400" dirty="0"/>
              <a:t>Extract properties of networks </a:t>
            </a:r>
          </a:p>
          <a:p>
            <a:pPr marL="813816" lvl="1" indent="-457200"/>
            <a:r>
              <a:rPr lang="en-US" sz="2000" dirty="0"/>
              <a:t>Make networks more understandable to humans</a:t>
            </a:r>
          </a:p>
          <a:p>
            <a:pPr marL="539496" indent="-457200">
              <a:buFont typeface="+mj-lt"/>
              <a:buAutoNum type="arabicPeriod"/>
            </a:pPr>
            <a:endParaRPr lang="en-US" sz="2400" dirty="0"/>
          </a:p>
          <a:p>
            <a:pPr marL="539496" indent="-457200">
              <a:buFont typeface="+mj-lt"/>
              <a:buAutoNum type="arabicPeriod"/>
            </a:pPr>
            <a:r>
              <a:rPr lang="en-US" sz="2400" dirty="0"/>
              <a:t>Check robustness against adversarial examples</a:t>
            </a:r>
          </a:p>
          <a:p>
            <a:pPr marL="539496" indent="-457200">
              <a:buFont typeface="+mj-lt"/>
              <a:buAutoNum type="arabicPeriod"/>
            </a:pPr>
            <a:endParaRPr lang="en-US" sz="2400" dirty="0"/>
          </a:p>
          <a:p>
            <a:pPr marL="539496" indent="-457200">
              <a:buFont typeface="+mj-lt"/>
              <a:buAutoNum type="arabicPeriod"/>
            </a:pPr>
            <a:r>
              <a:rPr lang="en-US" sz="2400" dirty="0"/>
              <a:t>Formally verify safety-critical or security-critical systems that incorporate neural networks				</a:t>
            </a:r>
          </a:p>
          <a:p>
            <a:pPr lvl="1"/>
            <a:endParaRPr lang="en-US" sz="2000" dirty="0"/>
          </a:p>
          <a:p>
            <a:pPr marL="82296" indent="0">
              <a:buNone/>
            </a:pPr>
            <a:endParaRPr lang="en-US" sz="2400" dirty="0"/>
          </a:p>
          <a:p>
            <a:pPr lvl="1"/>
            <a:endParaRPr lang="en-US" sz="1600" dirty="0"/>
          </a:p>
        </p:txBody>
      </p:sp>
      <p:sp>
        <p:nvSpPr>
          <p:cNvPr id="5" name="AutoShape 4" descr="data:image/jpeg;base64,/9j/4AAQSkZJRgABAQAAAQABAAD/2wCEAAkGBhQQEBAUEhAWFRUSGBcSFhMVFxgUFBASFBIVFBUTFxQXGyYeGBkkGRIZHy8gIycqLiwsFh4xNTAqNSY3LCkBCQoKDgwOFw8PGiwkHyQsLCwsLSwsKSwsLCksLCkpLCwsLCwsLCwpKSksKS8sLCwpKSwpKSwpLCksKSwsLCksLP/AABEIAMwAzAMBIgACEQEDEQH/xAAcAAEAAgMBAQEAAAAAAAAAAAAABQYCAwQHAQj/xABAEAACAQIDBAYGBwcEAwAAAAABAgADEQQhMQUSQWEGEyJRcYEyQlKRobEHFDNTYnLBFSNDgpLC0pOy0dNEVKL/xAAYAQEBAQEBAAAAAAAAAAAAAAAAAQIDBP/EACARAQEAAgIDAQADAAAAAAAAAAABAhESIQMxQRMEImH/2gAMAwEAAhEDEQA/APcYiICIiAiIgIiICIiAiIgIiICIiAiIgIiICIiAiIgIiICIiAiIgIiICIiAiIgIiICIiAiIgIiICIiAiIgIiICIiAiIgIkB0j21Vw7U91V3HFt8gsd8XutgwtlmNb5904KXSItcnEMvGwppb5E/GamFs2zyi3RObZ1dqlKmzABmUE20z48p0zLRERAREQEREBERAREQEREBE0YvE7i6XYndVfaY8PDIkngATOVsKioXqEkgFma7AZZmwByHACUSMTi2MWNFC97tdwDqqsSVU3zuFI1nbIEREBERAREQObaGAWvTam+jcRqp4MOYOc88q4dqNRqb+kptyYcGHIj/AI4T0yQnSfYvXpvoP3lO9vxrqU/Uc/GdMMtXTGWO0TsfaL0vR7Scaf6qeB5aHlrLXhMWtVd5TfgRoVPcRwMoOzcTpLFhUNwyNuv36hh7LDiPiOEueKY1P1aoUEsbATQlZ2zAVRwDXLW7yBp4TiLszA1BmNFGarzHeefym6rUNgq+k+Q/COLeUxpvboweIZ9+4FlO6GF+0R6WR7jl750zCjSCKFGgFpnMqREQEREBERATGpUCgkmwAuT3ATKQm0cb1j7g9BDn+NwdPBT8fCWTaWt1KoXY1GFr5Kp9RP8AI2BPkOE07TPWtSoD+Id+pyooQTfxNl85lSe/zn3YKb5q1z/FO6nKilwvvNz5ia9J7TEREw0REQEREBERAREitpba3LrTAZhkT6iHn3nkPMiWTaW6V/pVgFoVRVUgLVJ3l4h9SwHEHj3Hxyy2VtMZa+Njb3yI2hQes5LEsTqx4D5AchMMPjHpU9ykCy1DumswPVgjMqnebT1cf66rhvtfErhhNSV2pux6suWsAwKgADgbkW77i8r2H2g4UBSt+9r5+6fKu0Md6hw/mG/UzhcbHWVaRiqzaU0X8zk/7VmW5XP8SmvIIzfEuPlKlR2xtEHtUqDDkbf3yVwu26x+0pKvgQf7pnVa3Ff6TfS3Q2divq9Wr1ji3WBadhS3hcAuHyNje26dZdKG2esVWSjUYMAwNlAIIuPSYHztPBOnX0Y4vE7TrVaKq6Yl9/fLqBSLW3lYE3sD3A5T3vY2zPq+HoUt6/VU0p73tbihb/CLNErm2n0pp4UKcSBSVzuqWdBc9wBYE+AuZLUK61FVkYMrC4I0InmH0q/RfidrYmjUpYimiU6e5u1N64bfJJAAOoI90tXRjZtfA4WjQLU6hpqoLEuLsEUNbI5FgT5yKtMSJ+u1/Zpe9/8AifRi654Uv/uB825tTqxuKe2419hdN7x4D38JC0qlgAOEkBsEuxd6pLMbkgW8hnoNAJ2U9jIvrH3CblkjFlqLr3ZFpqbNXO4DxVNXbyUGWWjSCKqqLBQFA7gBYCRj7MAqCoKrhgu4LBDYE3Nt5TbQe6bOpf8A9mp/TS/65m3ayaSUSOtVGldT+enf4qy/KfHx1VBd6aso1NNrED8r2+cjSSicmztq0sQm9SqBhyOY8RqJ1yBERATGpUCgliABqTkBNWIxQWwA3mOiDU8z3DmZy16q0/3ldxcZqvqp+UcW5nytLoZ1d6qOKJ3aO/jxQctfDSQ2NqKCKaLvvwpprbnwUczO/wDfYnvo0zxP2rjkD6Pn7pIYPAJRFkW18ydWY95Y5kzUvFnW0LhOjO92sSQQM+pX7MfnOr/LxnJjNrium4FVKRtbIFyNVI4JwPE+EtjLcEHjlKXj+itan9laooyAuFqADQEHJvG48JZd3tLNenfTajYAovdz980V8PTPosVPjcfGV8VHDbhVgw9UghrHQ2OdspJYfZWIfSmRzbKdZNfXPf8Ag1KoDkwPO820qB9ap5Cbj0argXLKPOU6l0voviHoU6yvUQkEKTY21sSLNblNSy+ql6XuhVppoLnvOc6f2yO+U4YszRW20ib4aqoKL1jAnNEz7RHAZHPlJcJ9WZLudsjvmJ2uJR329TG/esvYUVGz9Gm2jnkbazI7ZS+71i33OttfPq/b8OcfnDnV0/awj9riUdOkFJt21ZTvoaq5+lTXVhyEU+kFJigWqCaiGqlvXpjVhHCHKrx+2h3z5+2+colDpNRfqd2qD14Y09e3uekNMiO4zfgdrJXprUpPvI17EcjY5HMZiOEOVXM7aExO2hKr180Y6oxpVQnpFGC527RUgZ8MzL+cTnVmxXS2jT3d+si7x3VuwG82lhnmc5TNt/Sp1oqUMPvUr9nrnFiCDZl3dU7t46d0ouzPo8xPVNTqtTUX30O8WKPkDoNGGRz4A8JaMH0NTsGvUNR1Fiw7AcD0d62ZI0vcXGs5cLfjfKRu6FYV2xdMKKlPd7TtTyplLG17GwudCpIPADOer0tpVKfpjrF9pQBUHioybyt4SqbKxKUEVKahVXRRkBJMbYB4yXx2LM1sw2KWou8jBhy4HiCNQeRm2VHCV2epvUTZ+J4OBwccR8Rwlj2btAVk3rWIJRl9lxqL8RnrznOzTcrS2yO07LWqKXNzmpHIZrew4C8ywux1Rt9iaj8GfPd/KNB46zviN00RESKREQKR0mwOITEPVp02ZW3SGTtFbKAVIGYzBOls5FUum1ekbMfJxY/GemTVXwqVBZ0Vh3MAfnOs8nWrHO4d7lUPE/SB1lGqjU7F0ZQwOhKkAzwjohsOuuPplqTKKTbzsQQLAHK/G/6z9QVeiGEY3+rqPy3Qe5SBMq3RXCsgXqFAGhXssL/iGfvkuWPuRZMvrzVcTOWvs+lUqNUZLs1M0WzNmpsblSNPOW/af0bXuaNX+V+yf61H6SmbU2S+HcpUqujAA7ty2R0N1a06zLl1HO46fV2NQH8MZ0hhzmTeiNFOefjrM6WzaKtTYIL0qZoqbk2pm3ZNznpxkS1BzpiT5s4/um/CdHMTWNqdcMe4VHv/ALpqyz4nV+u6jsmgnVbtIDqQypr2VqX3xmcwbnWfcPs2jT6rcpgdSGWmcyUD33gCeBvInaGzq2HYLUrHePqqzsfcHm2hhWOrknuzJ928ZN6+L7SSYKinV7tJR1bF0sLbjNfeI7r3MzwwSku7TUKty1lFhdjcm3jN2zujOIq23KLke0w3F/qa3wuZbtlfR6BY4h978CEhfN9T5WmbnIvG1UPrM+fWDPRR0Jwn3Tf6lT/KZDoZhfuj/qVf85P1Xg8+pq7aKTOmlsqs3q28SBL4nRTDD+D72c/NptHRvDD/AMemfFQfnJ+q8FITYZHp4ikniwvOzD7Lo+3UrH2aSMfiBLnS2ZST0aKDwVR+k6QJm+Srwiv4PZ9a1kprh0OrEh6pHgDYeZ8pM4PBLRQKt7aknMsx1YniTOiJi3bWiIiRSIiAiIgIiICfCbTh2ptqnh1u7ZnRBmzeXAczlKFt7pNVxN1vuU/YU6/mPrfLlOmHjuTGWcxTvSPp4tK6YezvoX1RDy9o/DxnmmMrNUdndizMbknUmdVUW1ynZsfo1XxZHVU91PvqmSfyjVvKe7DHHxTbzZXLOoA0Mrsd0d5/QSy9G+i2Kr50V+r0zriKgO+w/AmvnkJeNg9AaGGIdx11UevUFwp/Amg+JlmnHyfyd9YumHh13Vc2L0CwuGBJp9dUPpVa1nYnkDko8JPUsKieiir4AD5TbE8ltvdd5JPRERIpERAREQEREBERAREQEREBESP2htdad1Ubz92gW+m83Dw1+csmx21aoQFmIAGpOQEre1elJzWgLD7wjP8AlU/M+7v48diXqm9Rr20Gir4D9TnItQ1ZilBDUbiRki/mY5CdsfHJ3XLLK+o48SxJLMbk5libk+JM0YLZtXFNahT3hoajdmmv83HwF5cNm9B1uGxLdYderFxSXx4t528JaKdIKAFAAGQAFgB3ACbvmk6xZnj37VbY30f0aRD1z17jPtC1NTyTj53lqAtpPsTz5ZXLuu0knoiImVIiICIiAiIgIiICIiAiIgIifGYAEk2AzJOgHfA+zXXxCoLswA5/LmZzPjS32Yy+8b0f5Rq3wHPhIvF4xEYZtVqnQDtN5AZKPDleamO0tdWJ2k7egNwe0R2z4KfR88+Ug6uJG+Vpq1WocyB2iTpdmOmmp7uUk6WxatfOs3Vp92h7R/M+g8B75M4TBJRXdpoFHcOJ7ydSeZmtzH0zq1AYToq1SzYl8tepQ2Hgz6nyt4mWLD4ZaahUUKo0CiwHkJsiZuVvtqSQiImVIiICIiAiIgIiICIiAiIgIiICIiAkTisPXNQndpuoN0VnZbcyu6QWvxJ8LSWiWUQ5wNet9pUFJb5rTzcj85yHuM78Ds6nRFkW19TqzcyxzM6Yi1NEREikREBERAREQEREBERAREQEREBERAREQEREBERAREQEREBERAREQEREBERAREQEREBERAREQEREBERAREQEREBERAREQEREBERAREQEREBERAREQEREBERAREQ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295400" y="1417638"/>
            <a:ext cx="6934200" cy="2468562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0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bldLvl="5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435608" y="1447800"/>
                <a:ext cx="7498080" cy="53340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Airborne Collision-Avoidance System for drones</a:t>
                </a:r>
                <a:endParaRPr lang="he-IL" sz="2400" dirty="0"/>
              </a:p>
              <a:p>
                <a:r>
                  <a:rPr lang="en-US" sz="2400" dirty="0"/>
                  <a:t>A new standard being developed by the FAA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Produce advisories: </a:t>
                </a:r>
              </a:p>
              <a:p>
                <a:pPr marL="859536" lvl="1" indent="-457200">
                  <a:buFont typeface="+mj-lt"/>
                  <a:buAutoNum type="arabicPeriod"/>
                </a:pPr>
                <a:r>
                  <a:rPr lang="en-US" sz="2000" dirty="0">
                    <a:solidFill>
                      <a:srgbClr val="0066FF"/>
                    </a:solidFill>
                  </a:rPr>
                  <a:t>Strong left (SL)</a:t>
                </a:r>
              </a:p>
              <a:p>
                <a:pPr marL="859536" lvl="1" indent="-457200">
                  <a:buFont typeface="+mj-lt"/>
                  <a:buAutoNum type="arabicPeriod"/>
                </a:pPr>
                <a:r>
                  <a:rPr lang="en-US" sz="2000" dirty="0">
                    <a:solidFill>
                      <a:srgbClr val="0066FF"/>
                    </a:solidFill>
                  </a:rPr>
                  <a:t>Weak left (L)</a:t>
                </a:r>
              </a:p>
              <a:p>
                <a:pPr marL="859536" lvl="1" indent="-457200">
                  <a:buFont typeface="+mj-lt"/>
                  <a:buAutoNum type="arabicPeriod"/>
                </a:pPr>
                <a:r>
                  <a:rPr lang="en-US" sz="2000" dirty="0">
                    <a:solidFill>
                      <a:srgbClr val="0066FF"/>
                    </a:solidFill>
                  </a:rPr>
                  <a:t>Strong right (SR)</a:t>
                </a:r>
              </a:p>
              <a:p>
                <a:pPr marL="859536" lvl="1" indent="-457200">
                  <a:buFont typeface="+mj-lt"/>
                  <a:buAutoNum type="arabicPeriod"/>
                </a:pPr>
                <a:r>
                  <a:rPr lang="en-US" sz="2000" dirty="0">
                    <a:solidFill>
                      <a:srgbClr val="0066FF"/>
                    </a:solidFill>
                  </a:rPr>
                  <a:t>Weak right (R)</a:t>
                </a:r>
              </a:p>
              <a:p>
                <a:pPr marL="859536" lvl="1" indent="-457200">
                  <a:buFont typeface="+mj-lt"/>
                  <a:buAutoNum type="arabicPeriod"/>
                </a:pPr>
                <a:r>
                  <a:rPr lang="en-US" sz="2000" dirty="0">
                    <a:solidFill>
                      <a:srgbClr val="0066FF"/>
                    </a:solidFill>
                  </a:rPr>
                  <a:t>Clear of conflict (COC)</a:t>
                </a:r>
                <a:br>
                  <a:rPr lang="en-US" sz="2000" dirty="0">
                    <a:solidFill>
                      <a:srgbClr val="0000FF"/>
                    </a:solidFill>
                  </a:rPr>
                </a:br>
                <a:endParaRPr lang="en-US" sz="2400" dirty="0">
                  <a:solidFill>
                    <a:srgbClr val="0000FF"/>
                  </a:solidFill>
                </a:endParaRPr>
              </a:p>
              <a:p>
                <a:r>
                  <a:rPr lang="en-US" sz="2400" dirty="0"/>
                  <a:t>FAA considering an implementation that uses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45</m:t>
                    </m:r>
                  </m:oMath>
                </a14:m>
                <a:r>
                  <a:rPr lang="en-US" sz="2400" dirty="0"/>
                  <a:t> deep neural networks </a:t>
                </a:r>
              </a:p>
              <a:p>
                <a:pPr lvl="1"/>
                <a:r>
                  <a:rPr lang="en-US" sz="2000" dirty="0"/>
                  <a:t>But wants to verify them!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608" y="1447800"/>
                <a:ext cx="7498080" cy="5334000"/>
              </a:xfrm>
              <a:prstGeom prst="rect">
                <a:avLst/>
              </a:prstGeom>
              <a:blipFill rotWithShape="0">
                <a:blip r:embed="rId3"/>
                <a:stretch>
                  <a:fillRect t="-914" b="-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ACAS Xu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2362200"/>
            <a:ext cx="3530936" cy="272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5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Certifying ACAS Xu Networks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Neural networks g</a:t>
            </a:r>
            <a:r>
              <a:rPr lang="en-US" sz="2400" i="1" dirty="0"/>
              <a:t>eneralize </a:t>
            </a:r>
            <a:r>
              <a:rPr lang="en-US" sz="2400" dirty="0"/>
              <a:t>to previously-unseen inputs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Show that certain properties hold </a:t>
            </a:r>
            <a:r>
              <a:rPr lang="en-US" sz="2400" i="1" dirty="0"/>
              <a:t>for all inputs</a:t>
            </a:r>
          </a:p>
          <a:p>
            <a:endParaRPr lang="en-US" sz="2400" dirty="0"/>
          </a:p>
          <a:p>
            <a:r>
              <a:rPr lang="en-US" sz="2400" dirty="0"/>
              <a:t>Examples:</a:t>
            </a:r>
          </a:p>
          <a:p>
            <a:pPr lvl="1"/>
            <a:r>
              <a:rPr lang="en-US" sz="2000" dirty="0"/>
              <a:t>If intruder is distant, advisory is always COC</a:t>
            </a:r>
          </a:p>
          <a:p>
            <a:pPr lvl="1"/>
            <a:r>
              <a:rPr lang="en-US" sz="2000" dirty="0"/>
              <a:t>If intruder is nearby on the left, advisory is always “strong right” </a:t>
            </a:r>
          </a:p>
          <a:p>
            <a:pPr lvl="1"/>
            <a:endParaRPr lang="en-US" sz="2000" dirty="0"/>
          </a:p>
          <a:p>
            <a:r>
              <a:rPr lang="en-US" sz="2400" dirty="0"/>
              <a:t>Crucial for increasing the level of confidence</a:t>
            </a:r>
          </a:p>
          <a:p>
            <a:endParaRPr lang="en-US" sz="2400" dirty="0"/>
          </a:p>
          <a:p>
            <a:pPr marL="82296" indent="0">
              <a:buNone/>
            </a:pPr>
            <a:endParaRPr lang="en-US" sz="2400" dirty="0"/>
          </a:p>
          <a:p>
            <a:pPr marL="82296" indent="0">
              <a:buNone/>
            </a:pPr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02336" lvl="1" indent="0">
              <a:buNone/>
            </a:pPr>
            <a:endParaRPr lang="en-US" sz="2000" dirty="0"/>
          </a:p>
          <a:p>
            <a:pPr lvl="1"/>
            <a:endParaRPr lang="en-US" sz="1600" dirty="0"/>
          </a:p>
        </p:txBody>
      </p:sp>
      <p:sp>
        <p:nvSpPr>
          <p:cNvPr id="5" name="AutoShape 4" descr="data:image/jpeg;base64,/9j/4AAQSkZJRgABAQAAAQABAAD/2wCEAAkGBhQQEBAUEhAWFRUSGBcSFhMVFxgUFBASFBIVFBUTFxQXGyYeGBkkGRIZHy8gIycqLiwsFh4xNTAqNSY3LCkBCQoKDgwOFw8PGiwkHyQsLCwsLSwsKSwsLCksLCkpLCwsLCwsLCwpKSksKS8sLCwpKSwpKSwpLCksKSwsLCksLP/AABEIAMwAzAMBIgACEQEDEQH/xAAcAAEAAgMBAQEAAAAAAAAAAAAABQYCAwQHAQj/xABAEAACAQIDBAYGBwcEAwAAAAABAgADEQQhMQUSQWEGEyJRcYEyQlKRobEHFDNTYnLBFSNDgpLC0pOy0dNEVKL/xAAYAQEBAQEBAAAAAAAAAAAAAAAAAQIDBP/EACARAQEAAgIDAQADAAAAAAAAAAABAhESIQMxQRMEImH/2gAMAwEAAhEDEQA/APcYiICIiAiIgIiICIiAiIgIiICIiAiIgIiICIiAiIgIiICIiAiIgIiICIiAiIgIiICIiAiIgIiICIiAiIgIiICIiAiIgIkB0j21Vw7U91V3HFt8gsd8XutgwtlmNb5904KXSItcnEMvGwppb5E/GamFs2zyi3RObZ1dqlKmzABmUE20z48p0zLRERAREQEREBERAREQEREBE0YvE7i6XYndVfaY8PDIkngATOVsKioXqEkgFma7AZZmwByHACUSMTi2MWNFC97tdwDqqsSVU3zuFI1nbIEREBERAREQObaGAWvTam+jcRqp4MOYOc88q4dqNRqb+kptyYcGHIj/AI4T0yQnSfYvXpvoP3lO9vxrqU/Uc/GdMMtXTGWO0TsfaL0vR7Scaf6qeB5aHlrLXhMWtVd5TfgRoVPcRwMoOzcTpLFhUNwyNuv36hh7LDiPiOEueKY1P1aoUEsbATQlZ2zAVRwDXLW7yBp4TiLszA1BmNFGarzHeefym6rUNgq+k+Q/COLeUxpvboweIZ9+4FlO6GF+0R6WR7jl750zCjSCKFGgFpnMqREQEREBERATGpUCgkmwAuT3ATKQm0cb1j7g9BDn+NwdPBT8fCWTaWt1KoXY1GFr5Kp9RP8AI2BPkOE07TPWtSoD+Id+pyooQTfxNl85lSe/zn3YKb5q1z/FO6nKilwvvNz5ia9J7TEREw0REQEREBERAREitpba3LrTAZhkT6iHn3nkPMiWTaW6V/pVgFoVRVUgLVJ3l4h9SwHEHj3Hxyy2VtMZa+Njb3yI2hQes5LEsTqx4D5AchMMPjHpU9ykCy1DumswPVgjMqnebT1cf66rhvtfErhhNSV2pux6suWsAwKgADgbkW77i8r2H2g4UBSt+9r5+6fKu0Md6hw/mG/UzhcbHWVaRiqzaU0X8zk/7VmW5XP8SmvIIzfEuPlKlR2xtEHtUqDDkbf3yVwu26x+0pKvgQf7pnVa3Ff6TfS3Q2divq9Wr1ji3WBadhS3hcAuHyNje26dZdKG2esVWSjUYMAwNlAIIuPSYHztPBOnX0Y4vE7TrVaKq6Yl9/fLqBSLW3lYE3sD3A5T3vY2zPq+HoUt6/VU0p73tbihb/CLNErm2n0pp4UKcSBSVzuqWdBc9wBYE+AuZLUK61FVkYMrC4I0InmH0q/RfidrYmjUpYimiU6e5u1N64bfJJAAOoI90tXRjZtfA4WjQLU6hpqoLEuLsEUNbI5FgT5yKtMSJ+u1/Zpe9/8AifRi654Uv/uB825tTqxuKe2419hdN7x4D38JC0qlgAOEkBsEuxd6pLMbkgW8hnoNAJ2U9jIvrH3CblkjFlqLr3ZFpqbNXO4DxVNXbyUGWWjSCKqqLBQFA7gBYCRj7MAqCoKrhgu4LBDYE3Nt5TbQe6bOpf8A9mp/TS/65m3ayaSUSOtVGldT+enf4qy/KfHx1VBd6aso1NNrED8r2+cjSSicmztq0sQm9SqBhyOY8RqJ1yBERATGpUCgliABqTkBNWIxQWwA3mOiDU8z3DmZy16q0/3ldxcZqvqp+UcW5nytLoZ1d6qOKJ3aO/jxQctfDSQ2NqKCKaLvvwpprbnwUczO/wDfYnvo0zxP2rjkD6Pn7pIYPAJRFkW18ydWY95Y5kzUvFnW0LhOjO92sSQQM+pX7MfnOr/LxnJjNrium4FVKRtbIFyNVI4JwPE+EtjLcEHjlKXj+itan9laooyAuFqADQEHJvG48JZd3tLNenfTajYAovdz980V8PTPosVPjcfGV8VHDbhVgw9UghrHQ2OdspJYfZWIfSmRzbKdZNfXPf8Ag1KoDkwPO820qB9ap5Cbj0argXLKPOU6l0voviHoU6yvUQkEKTY21sSLNblNSy+ql6XuhVppoLnvOc6f2yO+U4YszRW20ib4aqoKL1jAnNEz7RHAZHPlJcJ9WZLudsjvmJ2uJR329TG/esvYUVGz9Gm2jnkbazI7ZS+71i33OttfPq/b8OcfnDnV0/awj9riUdOkFJt21ZTvoaq5+lTXVhyEU+kFJigWqCaiGqlvXpjVhHCHKrx+2h3z5+2+colDpNRfqd2qD14Y09e3uekNMiO4zfgdrJXprUpPvI17EcjY5HMZiOEOVXM7aExO2hKr180Y6oxpVQnpFGC527RUgZ8MzL+cTnVmxXS2jT3d+si7x3VuwG82lhnmc5TNt/Sp1oqUMPvUr9nrnFiCDZl3dU7t46d0ouzPo8xPVNTqtTUX30O8WKPkDoNGGRz4A8JaMH0NTsGvUNR1Fiw7AcD0d62ZI0vcXGs5cLfjfKRu6FYV2xdMKKlPd7TtTyplLG17GwudCpIPADOer0tpVKfpjrF9pQBUHioybyt4SqbKxKUEVKahVXRRkBJMbYB4yXx2LM1sw2KWou8jBhy4HiCNQeRm2VHCV2epvUTZ+J4OBwccR8Rwlj2btAVk3rWIJRl9lxqL8RnrznOzTcrS2yO07LWqKXNzmpHIZrew4C8ywux1Rt9iaj8GfPd/KNB46zviN00RESKREQKR0mwOITEPVp02ZW3SGTtFbKAVIGYzBOls5FUum1ekbMfJxY/GemTVXwqVBZ0Vh3MAfnOs8nWrHO4d7lUPE/SB1lGqjU7F0ZQwOhKkAzwjohsOuuPplqTKKTbzsQQLAHK/G/6z9QVeiGEY3+rqPy3Qe5SBMq3RXCsgXqFAGhXssL/iGfvkuWPuRZMvrzVcTOWvs+lUqNUZLs1M0WzNmpsblSNPOW/af0bXuaNX+V+yf61H6SmbU2S+HcpUqujAA7ty2R0N1a06zLl1HO46fV2NQH8MZ0hhzmTeiNFOefjrM6WzaKtTYIL0qZoqbk2pm3ZNznpxkS1BzpiT5s4/um/CdHMTWNqdcMe4VHv/ALpqyz4nV+u6jsmgnVbtIDqQypr2VqX3xmcwbnWfcPs2jT6rcpgdSGWmcyUD33gCeBvInaGzq2HYLUrHePqqzsfcHm2hhWOrknuzJ928ZN6+L7SSYKinV7tJR1bF0sLbjNfeI7r3MzwwSku7TUKty1lFhdjcm3jN2zujOIq23KLke0w3F/qa3wuZbtlfR6BY4h978CEhfN9T5WmbnIvG1UPrM+fWDPRR0Jwn3Tf6lT/KZDoZhfuj/qVf85P1Xg8+pq7aKTOmlsqs3q28SBL4nRTDD+D72c/NptHRvDD/AMemfFQfnJ+q8FITYZHp4ikniwvOzD7Lo+3UrH2aSMfiBLnS2ZST0aKDwVR+k6QJm+Srwiv4PZ9a1kprh0OrEh6pHgDYeZ8pM4PBLRQKt7aknMsx1YniTOiJi3bWiIiRSIiAiIgIiICfCbTh2ptqnh1u7ZnRBmzeXAczlKFt7pNVxN1vuU/YU6/mPrfLlOmHjuTGWcxTvSPp4tK6YezvoX1RDy9o/DxnmmMrNUdndizMbknUmdVUW1ynZsfo1XxZHVU91PvqmSfyjVvKe7DHHxTbzZXLOoA0Mrsd0d5/QSy9G+i2Kr50V+r0zriKgO+w/AmvnkJeNg9AaGGIdx11UevUFwp/Amg+JlmnHyfyd9YumHh13Vc2L0CwuGBJp9dUPpVa1nYnkDko8JPUsKieiir4AD5TbE8ltvdd5JPRERIpERAREQEREBERAREQEREBESP2htdad1Ubz92gW+m83Dw1+csmx21aoQFmIAGpOQEre1elJzWgLD7wjP8AlU/M+7v48diXqm9Rr20Gir4D9TnItQ1ZilBDUbiRki/mY5CdsfHJ3XLLK+o48SxJLMbk5libk+JM0YLZtXFNahT3hoajdmmv83HwF5cNm9B1uGxLdYderFxSXx4t528JaKdIKAFAAGQAFgB3ACbvmk6xZnj37VbY30f0aRD1z17jPtC1NTyTj53lqAtpPsTz5ZXLuu0knoiImVIiICIiAiIgIiICIiAiIgIifGYAEk2AzJOgHfA+zXXxCoLswA5/LmZzPjS32Yy+8b0f5Rq3wHPhIvF4xEYZtVqnQDtN5AZKPDleamO0tdWJ2k7egNwe0R2z4KfR88+Ug6uJG+Vpq1WocyB2iTpdmOmmp7uUk6WxatfOs3Vp92h7R/M+g8B75M4TBJRXdpoFHcOJ7ydSeZmtzH0zq1AYToq1SzYl8tepQ2Hgz6nyt4mWLD4ZaahUUKo0CiwHkJsiZuVvtqSQiImVIiICIiAiIgIiICIiAiIgIiICIiAkTisPXNQndpuoN0VnZbcyu6QWvxJ8LSWiWUQ5wNet9pUFJb5rTzcj85yHuM78Ds6nRFkW19TqzcyxzM6Yi1NEREikREBERAREQEREBERAREQEREBERAREQEREBERAREQEREBERAREQEREBERAREQEREBERAREQEREBERAREQEREBERAREQEREBERAREQEREBERAREQEREBERAREQ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2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bldLvl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Reluplex Algorithm</a:t>
            </a:r>
          </a:p>
          <a:p>
            <a:endParaRPr lang="en-US" sz="2800" dirty="0"/>
          </a:p>
          <a:p>
            <a:r>
              <a:rPr lang="en-US" sz="2800" dirty="0"/>
              <a:t>Verifying the ACAS Xu Networks</a:t>
            </a:r>
          </a:p>
          <a:p>
            <a:endParaRPr lang="en-US" sz="2800" dirty="0"/>
          </a:p>
          <a:p>
            <a:r>
              <a:rPr lang="en-US" sz="2800" dirty="0"/>
              <a:t>Conclusion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733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Reluplex Algorithm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Verifying the ACAS Xu Networks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853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Neural Nets (DNNs)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0"/>
                <a:ext cx="7498080" cy="5181600"/>
              </a:xfrm>
            </p:spPr>
            <p:txBody>
              <a:bodyPr>
                <a:normAutofit/>
              </a:bodyPr>
              <a:lstStyle/>
              <a:p>
                <a:pPr marL="82296" indent="0"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:endParaRPr lang="en-US" sz="24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marL="402336" lvl="1" indent="0">
                  <a:buNone/>
                </a:pPr>
                <a:endParaRPr lang="en-US" sz="2000" dirty="0"/>
              </a:p>
              <a:p>
                <a:pPr marL="82296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ACAS Xu networks: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2400" dirty="0"/>
                  <a:t> layers,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310</m:t>
                    </m:r>
                  </m:oMath>
                </a14:m>
                <a:r>
                  <a:rPr lang="en-US" sz="2400" dirty="0"/>
                  <a:t> nodes (x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45</m:t>
                    </m:r>
                  </m:oMath>
                </a14:m>
                <a:r>
                  <a:rPr lang="en-US" sz="2400" dirty="0"/>
                  <a:t>)</a:t>
                </a:r>
                <a:br>
                  <a:rPr lang="en-US" sz="2400" dirty="0"/>
                </a:br>
                <a:endParaRPr lang="en-US" sz="2400" dirty="0"/>
              </a:p>
              <a:p>
                <a:r>
                  <a:rPr lang="en-US" sz="2400" dirty="0"/>
                  <a:t>State of the art verification: networks with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~20</m:t>
                    </m:r>
                  </m:oMath>
                </a14:m>
                <a:r>
                  <a:rPr lang="en-US" sz="2400" dirty="0"/>
                  <a:t> nodes</a:t>
                </a:r>
              </a:p>
              <a:p>
                <a:pPr lvl="1"/>
                <a:r>
                  <a:rPr lang="en-US" sz="2000" dirty="0"/>
                  <a:t>NP-Complete problem!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pPr lvl="1"/>
                <a:endParaRPr lang="en-US" sz="160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7498080" cy="51816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4" descr="data:image/jpeg;base64,/9j/4AAQSkZJRgABAQAAAQABAAD/2wCEAAkGBhQQEBAUEhAWFRUSGBcSFhMVFxgUFBASFBIVFBUTFxQXGyYeGBkkGRIZHy8gIycqLiwsFh4xNTAqNSY3LCkBCQoKDgwOFw8PGiwkHyQsLCwsLSwsKSwsLCksLCkpLCwsLCwsLCwpKSksKS8sLCwpKSwpKSwpLCksKSwsLCksLP/AABEIAMwAzAMBIgACEQEDEQH/xAAcAAEAAgMBAQEAAAAAAAAAAAAABQYCAwQHAQj/xABAEAACAQIDBAYGBwcEAwAAAAABAgADEQQhMQUSQWEGEyJRcYEyQlKRobEHFDNTYnLBFSNDgpLC0pOy0dNEVKL/xAAYAQEBAQEBAAAAAAAAAAAAAAAAAQIDBP/EACARAQEAAgIDAQADAAAAAAAAAAABAhESIQMxQRMEImH/2gAMAwEAAhEDEQA/APcYiICIiAiIgIiICIiAiIgIiICIiAiIgIiICIiAiIgIiICIiAiIgIiICIiAiIgIiICIiAiIgIiICIiAiIgIiICIiAiIgIkB0j21Vw7U91V3HFt8gsd8XutgwtlmNb5904KXSItcnEMvGwppb5E/GamFs2zyi3RObZ1dqlKmzABmUE20z48p0zLRERAREQEREBERAREQEREBE0YvE7i6XYndVfaY8PDIkngATOVsKioXqEkgFma7AZZmwByHACUSMTi2MWNFC97tdwDqqsSVU3zuFI1nbIEREBERAREQObaGAWvTam+jcRqp4MOYOc88q4dqNRqb+kptyYcGHIj/AI4T0yQnSfYvXpvoP3lO9vxrqU/Uc/GdMMtXTGWO0TsfaL0vR7Scaf6qeB5aHlrLXhMWtVd5TfgRoVPcRwMoOzcTpLFhUNwyNuv36hh7LDiPiOEueKY1P1aoUEsbATQlZ2zAVRwDXLW7yBp4TiLszA1BmNFGarzHeefym6rUNgq+k+Q/COLeUxpvboweIZ9+4FlO6GF+0R6WR7jl750zCjSCKFGgFpnMqREQEREBERATGpUCgkmwAuT3ATKQm0cb1j7g9BDn+NwdPBT8fCWTaWt1KoXY1GFr5Kp9RP8AI2BPkOE07TPWtSoD+Id+pyooQTfxNl85lSe/zn3YKb5q1z/FO6nKilwvvNz5ia9J7TEREw0REQEREBERAREitpba3LrTAZhkT6iHn3nkPMiWTaW6V/pVgFoVRVUgLVJ3l4h9SwHEHj3Hxyy2VtMZa+Njb3yI2hQes5LEsTqx4D5AchMMPjHpU9ykCy1DumswPVgjMqnebT1cf66rhvtfErhhNSV2pux6suWsAwKgADgbkW77i8r2H2g4UBSt+9r5+6fKu0Md6hw/mG/UzhcbHWVaRiqzaU0X8zk/7VmW5XP8SmvIIzfEuPlKlR2xtEHtUqDDkbf3yVwu26x+0pKvgQf7pnVa3Ff6TfS3Q2divq9Wr1ji3WBadhS3hcAuHyNje26dZdKG2esVWSjUYMAwNlAIIuPSYHztPBOnX0Y4vE7TrVaKq6Yl9/fLqBSLW3lYE3sD3A5T3vY2zPq+HoUt6/VU0p73tbihb/CLNErm2n0pp4UKcSBSVzuqWdBc9wBYE+AuZLUK61FVkYMrC4I0InmH0q/RfidrYmjUpYimiU6e5u1N64bfJJAAOoI90tXRjZtfA4WjQLU6hpqoLEuLsEUNbI5FgT5yKtMSJ+u1/Zpe9/8AifRi654Uv/uB825tTqxuKe2419hdN7x4D38JC0qlgAOEkBsEuxd6pLMbkgW8hnoNAJ2U9jIvrH3CblkjFlqLr3ZFpqbNXO4DxVNXbyUGWWjSCKqqLBQFA7gBYCRj7MAqCoKrhgu4LBDYE3Nt5TbQe6bOpf8A9mp/TS/65m3ayaSUSOtVGldT+enf4qy/KfHx1VBd6aso1NNrED8r2+cjSSicmztq0sQm9SqBhyOY8RqJ1yBERATGpUCgliABqTkBNWIxQWwA3mOiDU8z3DmZy16q0/3ldxcZqvqp+UcW5nytLoZ1d6qOKJ3aO/jxQctfDSQ2NqKCKaLvvwpprbnwUczO/wDfYnvo0zxP2rjkD6Pn7pIYPAJRFkW18ydWY95Y5kzUvFnW0LhOjO92sSQQM+pX7MfnOr/LxnJjNrium4FVKRtbIFyNVI4JwPE+EtjLcEHjlKXj+itan9laooyAuFqADQEHJvG48JZd3tLNenfTajYAovdz980V8PTPosVPjcfGV8VHDbhVgw9UghrHQ2OdspJYfZWIfSmRzbKdZNfXPf8Ag1KoDkwPO820qB9ap5Cbj0argXLKPOU6l0voviHoU6yvUQkEKTY21sSLNblNSy+ql6XuhVppoLnvOc6f2yO+U4YszRW20ib4aqoKL1jAnNEz7RHAZHPlJcJ9WZLudsjvmJ2uJR329TG/esvYUVGz9Gm2jnkbazI7ZS+71i33OttfPq/b8OcfnDnV0/awj9riUdOkFJt21ZTvoaq5+lTXVhyEU+kFJigWqCaiGqlvXpjVhHCHKrx+2h3z5+2+colDpNRfqd2qD14Y09e3uekNMiO4zfgdrJXprUpPvI17EcjY5HMZiOEOVXM7aExO2hKr180Y6oxpVQnpFGC527RUgZ8MzL+cTnVmxXS2jT3d+si7x3VuwG82lhnmc5TNt/Sp1oqUMPvUr9nrnFiCDZl3dU7t46d0ouzPo8xPVNTqtTUX30O8WKPkDoNGGRz4A8JaMH0NTsGvUNR1Fiw7AcD0d62ZI0vcXGs5cLfjfKRu6FYV2xdMKKlPd7TtTyplLG17GwudCpIPADOer0tpVKfpjrF9pQBUHioybyt4SqbKxKUEVKahVXRRkBJMbYB4yXx2LM1sw2KWou8jBhy4HiCNQeRm2VHCV2epvUTZ+J4OBwccR8Rwlj2btAVk3rWIJRl9lxqL8RnrznOzTcrS2yO07LWqKXNzmpHIZrew4C8ywux1Rt9iaj8GfPd/KNB46zviN00RESKREQKR0mwOITEPVp02ZW3SGTtFbKAVIGYzBOls5FUum1ekbMfJxY/GemTVXwqVBZ0Vh3MAfnOs8nWrHO4d7lUPE/SB1lGqjU7F0ZQwOhKkAzwjohsOuuPplqTKKTbzsQQLAHK/G/6z9QVeiGEY3+rqPy3Qe5SBMq3RXCsgXqFAGhXssL/iGfvkuWPuRZMvrzVcTOWvs+lUqNUZLs1M0WzNmpsblSNPOW/af0bXuaNX+V+yf61H6SmbU2S+HcpUqujAA7ty2R0N1a06zLl1HO46fV2NQH8MZ0hhzmTeiNFOefjrM6WzaKtTYIL0qZoqbk2pm3ZNznpxkS1BzpiT5s4/um/CdHMTWNqdcMe4VHv/ALpqyz4nV+u6jsmgnVbtIDqQypr2VqX3xmcwbnWfcPs2jT6rcpgdSGWmcyUD33gCeBvInaGzq2HYLUrHePqqzsfcHm2hhWOrknuzJ928ZN6+L7SSYKinV7tJR1bF0sLbjNfeI7r3MzwwSku7TUKty1lFhdjcm3jN2zujOIq23KLke0w3F/qa3wuZbtlfR6BY4h978CEhfN9T5WmbnIvG1UPrM+fWDPRR0Jwn3Tf6lT/KZDoZhfuj/qVf85P1Xg8+pq7aKTOmlsqs3q28SBL4nRTDD+D72c/NptHRvDD/AMemfFQfnJ+q8FITYZHp4ikniwvOzD7Lo+3UrH2aSMfiBLnS2ZST0aKDwVR+k6QJm+Srwiv4PZ9a1kprh0OrEh6pHgDYeZ8pM4PBLRQKt7aknMsx1YniTOiJi3bWiIiRSIiAiIgIiICfCbTh2ptqnh1u7ZnRBmzeXAczlKFt7pNVxN1vuU/YU6/mPrfLlOmHjuTGWcxTvSPp4tK6YezvoX1RDy9o/DxnmmMrNUdndizMbknUmdVUW1ynZsfo1XxZHVU91PvqmSfyjVvKe7DHHxTbzZXLOoA0Mrsd0d5/QSy9G+i2Kr50V+r0zriKgO+w/AmvnkJeNg9AaGGIdx11UevUFwp/Amg+JlmnHyfyd9YumHh13Vc2L0CwuGBJp9dUPpVa1nYnkDko8JPUsKieiir4AD5TbE8ltvdd5JPRERIpERAREQEREBERAREQEREBESP2htdad1Ubz92gW+m83Dw1+csmx21aoQFmIAGpOQEre1elJzWgLD7wjP8AlU/M+7v48diXqm9Rr20Gir4D9TnItQ1ZilBDUbiRki/mY5CdsfHJ3XLLK+o48SxJLMbk5libk+JM0YLZtXFNahT3hoajdmmv83HwF5cNm9B1uGxLdYderFxSXx4t528JaKdIKAFAAGQAFgB3ACbvmk6xZnj37VbY30f0aRD1z17jPtC1NTyTj53lqAtpPsTz5ZXLuu0knoiImVIiICIiAiIgIiICIiAiIgIifGYAEk2AzJOgHfA+zXXxCoLswA5/LmZzPjS32Yy+8b0f5Rq3wHPhIvF4xEYZtVqnQDtN5AZKPDleamO0tdWJ2k7egNwe0R2z4KfR88+Ug6uJG+Vpq1WocyB2iTpdmOmmp7uUk6WxatfOs3Vp92h7R/M+g8B75M4TBJRXdpoFHcOJ7ydSeZmtzH0zq1AYToq1SzYl8tepQ2Hgz6nyt4mWLD4ZaahUUKo0CiwHkJsiZuVvtqSQiImVIiICIiAiIgIiICIiAiIgIiICIiAkTisPXNQndpuoN0VnZbcyu6QWvxJ8LSWiWUQ5wNet9pUFJb5rTzcj85yHuM78Ds6nRFkW19TqzcyxzM6Yi1NEREikREBERAREQEREBERAREQEREBERAREQEREBERAREQEREBERAREQEREBERAREQEREBERAREQEREBERAREQEREBERAREQEREBERAREQEREBERAREQEREBERAREQ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696" y="1676400"/>
            <a:ext cx="6669104" cy="243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1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bldLvl="5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17033</TotalTime>
  <Words>1236</Words>
  <Application>Microsoft Office PowerPoint</Application>
  <PresentationFormat>On-screen Show (4:3)</PresentationFormat>
  <Paragraphs>568</Paragraphs>
  <Slides>33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Cambria Math</vt:lpstr>
      <vt:lpstr>Gill Sans MT</vt:lpstr>
      <vt:lpstr>Verdana</vt:lpstr>
      <vt:lpstr>Wingdings 2</vt:lpstr>
      <vt:lpstr>Solstice</vt:lpstr>
      <vt:lpstr>Towards Verification of Deep Neural Networks</vt:lpstr>
      <vt:lpstr>PowerPoint Presentation</vt:lpstr>
      <vt:lpstr>Artificial Neural Networks</vt:lpstr>
      <vt:lpstr>Possible Applications</vt:lpstr>
      <vt:lpstr>Case Study: ACAS Xu</vt:lpstr>
      <vt:lpstr>Certifying ACAS Xu Networks</vt:lpstr>
      <vt:lpstr>Agenda</vt:lpstr>
      <vt:lpstr>Agenda</vt:lpstr>
      <vt:lpstr>Deep Neural Nets (DNNs)</vt:lpstr>
      <vt:lpstr>The Culprits: Activation Functions</vt:lpstr>
      <vt:lpstr>Rectified Linear Units (ReLUs)</vt:lpstr>
      <vt:lpstr>Case Splitting </vt:lpstr>
      <vt:lpstr>Reluplex</vt:lpstr>
      <vt:lpstr>A Simple Example</vt:lpstr>
      <vt:lpstr>ReLUs As Variable Pairs</vt:lpstr>
      <vt:lpstr>Encoding Networks (cnt’d)</vt:lpstr>
      <vt:lpstr>Reluplex: Example</vt:lpstr>
      <vt:lpstr>The Assignment is a Solution</vt:lpstr>
      <vt:lpstr>Soundness &amp; Termination</vt:lpstr>
      <vt:lpstr>Reluplex: Efficient Implementation</vt:lpstr>
      <vt:lpstr>Agenda</vt:lpstr>
      <vt:lpstr>Properties of Interest</vt:lpstr>
      <vt:lpstr>ACAS Xu: Example 1</vt:lpstr>
      <vt:lpstr>ACAS Xu: Example 2</vt:lpstr>
      <vt:lpstr>Robustness to Adversarial Inputs</vt:lpstr>
      <vt:lpstr>Local Adversarial Robustness</vt:lpstr>
      <vt:lpstr>Agenda</vt:lpstr>
      <vt:lpstr>Conclusion</vt:lpstr>
      <vt:lpstr>Next Steps</vt:lpstr>
      <vt:lpstr>Questions</vt:lpstr>
      <vt:lpstr>Comparison to SMT/LP Solvers</vt:lpstr>
      <vt:lpstr>Global Adversarial Robustness</vt:lpstr>
      <vt:lpstr>Global Adversarial Robustness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</dc:creator>
  <cp:lastModifiedBy>Clark Barrett</cp:lastModifiedBy>
  <cp:revision>974</cp:revision>
  <dcterms:created xsi:type="dcterms:W3CDTF">2012-06-16T17:56:57Z</dcterms:created>
  <dcterms:modified xsi:type="dcterms:W3CDTF">2017-12-09T00:37:49Z</dcterms:modified>
</cp:coreProperties>
</file>