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00" r:id="rId2"/>
    <p:sldId id="270" r:id="rId3"/>
    <p:sldId id="315" r:id="rId4"/>
    <p:sldId id="301" r:id="rId5"/>
    <p:sldId id="314" r:id="rId6"/>
    <p:sldId id="305" r:id="rId7"/>
    <p:sldId id="304" r:id="rId8"/>
    <p:sldId id="302" r:id="rId9"/>
    <p:sldId id="313" r:id="rId10"/>
    <p:sldId id="307" r:id="rId11"/>
    <p:sldId id="308" r:id="rId12"/>
    <p:sldId id="309" r:id="rId13"/>
    <p:sldId id="310" r:id="rId14"/>
    <p:sldId id="311" r:id="rId15"/>
    <p:sldId id="312" r:id="rId16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81732" autoAdjust="0"/>
  </p:normalViewPr>
  <p:slideViewPr>
    <p:cSldViewPr snapToGrid="0">
      <p:cViewPr varScale="1">
        <p:scale>
          <a:sx n="107" d="100"/>
          <a:sy n="107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5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FCFA9-E1D5-403D-9DB5-29B352293AAA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5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ACEE4-EEF3-4778-8AAE-6CFAF1508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989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5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39BBC-F32B-45F1-BB88-C76A269C9ADD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6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4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5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94D48-AF3A-4FF5-8CA9-25E398D7A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43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089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797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383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790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26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8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41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36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997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２つあって、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53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97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加えて言うと、高次元の空間はほぼすべてが超立方体の角で構成されていて、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09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95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72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89A003D-7E42-4ED7-B1CC-6E9E32A1B087}"/>
              </a:ext>
            </a:extLst>
          </p:cNvPr>
          <p:cNvSpPr/>
          <p:nvPr userDrawn="1"/>
        </p:nvSpPr>
        <p:spPr>
          <a:xfrm>
            <a:off x="0" y="-1"/>
            <a:ext cx="9144000" cy="3720353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50000"/>
                </a:schemeClr>
              </a:gs>
              <a:gs pos="78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E03CED6-BA80-4DE9-8092-2E92AADAC2E4}"/>
              </a:ext>
            </a:extLst>
          </p:cNvPr>
          <p:cNvCxnSpPr/>
          <p:nvPr userDrawn="1"/>
        </p:nvCxnSpPr>
        <p:spPr>
          <a:xfrm>
            <a:off x="-1" y="3711387"/>
            <a:ext cx="9144000" cy="8965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9A8852-8688-4D93-9064-2BF0F6B3CF5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23899" y="1734171"/>
            <a:ext cx="7696200" cy="10858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0435231F-0549-4E6B-88AD-1F3281A2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85800" y="4867275"/>
            <a:ext cx="4562475" cy="1771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altLang="ja-JP" dirty="0">
                <a:solidFill>
                  <a:srgbClr val="212529"/>
                </a:solidFill>
                <a:latin typeface="-apple-system"/>
              </a:rPr>
              <a:t>2019/07/10 (</a:t>
            </a:r>
            <a:r>
              <a:rPr lang="ja-JP" altLang="en-US" dirty="0">
                <a:solidFill>
                  <a:srgbClr val="212529"/>
                </a:solidFill>
                <a:latin typeface="-apple-system"/>
              </a:rPr>
              <a:t>水</a:t>
            </a:r>
            <a:r>
              <a:rPr lang="en-US" altLang="ja-JP" dirty="0">
                <a:solidFill>
                  <a:srgbClr val="212529"/>
                </a:solidFill>
                <a:latin typeface="-apple-system"/>
              </a:rPr>
              <a:t>)</a:t>
            </a:r>
          </a:p>
          <a:p>
            <a:r>
              <a:rPr lang="en-US" altLang="ja-JP" dirty="0">
                <a:solidFill>
                  <a:srgbClr val="212529"/>
                </a:solidFill>
                <a:latin typeface="-apple-system"/>
              </a:rPr>
              <a:t>Dürst </a:t>
            </a:r>
            <a:r>
              <a:rPr lang="ja-JP" altLang="en-US" dirty="0">
                <a:solidFill>
                  <a:srgbClr val="212529"/>
                </a:solidFill>
                <a:latin typeface="-apple-system"/>
              </a:rPr>
              <a:t>研究室</a:t>
            </a:r>
            <a:endParaRPr lang="en-US" altLang="ja-JP" dirty="0">
              <a:solidFill>
                <a:srgbClr val="212529"/>
              </a:solidFill>
              <a:latin typeface="-apple-system"/>
            </a:endParaRPr>
          </a:p>
          <a:p>
            <a:r>
              <a:rPr lang="ja-JP" altLang="en-US" dirty="0">
                <a:solidFill>
                  <a:srgbClr val="212529"/>
                </a:solidFill>
                <a:latin typeface="-apple-system"/>
              </a:rPr>
              <a:t>澤浦 司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0003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3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979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2348" y="160422"/>
            <a:ext cx="8885321" cy="5855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1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  <a:gs pos="23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32348" y="1"/>
            <a:ext cx="8383003" cy="1019174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6688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32348" y="160422"/>
            <a:ext cx="8885321" cy="58553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1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23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48" y="160422"/>
            <a:ext cx="8885320" cy="6814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47" y="1030514"/>
            <a:ext cx="8885321" cy="56896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32348" y="745959"/>
            <a:ext cx="888532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フッター プレースホルダー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>
          <a:xfrm>
            <a:off x="7979434" y="6356351"/>
            <a:ext cx="535916" cy="365125"/>
          </a:xfrm>
        </p:spPr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8515350" y="158456"/>
            <a:ext cx="50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113C096-5CE9-49DD-BC32-86CEBBE1AAD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0374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37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30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32348" y="160422"/>
            <a:ext cx="8885321" cy="5855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1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  <a:gs pos="23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61776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7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39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10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313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B8AA13C-2B4F-4EE8-8E2D-1182027695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主成分分析 </a:t>
            </a:r>
            <a:r>
              <a:rPr kumimoji="1" lang="en-US" altLang="ja-JP" dirty="0"/>
              <a:t>(PCA)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68E1FC-DB81-4356-878E-B2C73534CE4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ja-JP" dirty="0"/>
              <a:t>2019/07/30 (</a:t>
            </a:r>
            <a:r>
              <a:rPr kumimoji="1" lang="ja-JP" altLang="en-US" dirty="0"/>
              <a:t>火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澤浦 司</a:t>
            </a:r>
          </a:p>
        </p:txBody>
      </p:sp>
    </p:spTree>
    <p:extLst>
      <p:ext uri="{BB962C8B-B14F-4D97-AF65-F5344CB8AC3E}">
        <p14:creationId xmlns:p14="http://schemas.microsoft.com/office/powerpoint/2010/main" val="336631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 smtClean="0"/>
                  <a:t>次元圧縮により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次元に圧縮する場合を考える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個の</m:t>
                    </m:r>
                  </m:oMath>
                </a14:m>
                <a:r>
                  <a:rPr lang="ja-JP" altLang="en-US" sz="2400" dirty="0" smtClean="0"/>
                  <a:t>データ、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 smtClean="0"/>
                  <a:t>個の説明変数のデータ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𝑖𝑑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ja-JP" altLang="en-US" sz="2400" dirty="0" smtClean="0"/>
                  <a:t>を仮定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このとき、データ集合の重心（平均）は</a:t>
                </a:r>
                <a:r>
                  <a:rPr lang="ja-JP" altLang="en-US" sz="2400" b="1" dirty="0" smtClean="0"/>
                  <a:t>原点</a:t>
                </a:r>
                <a:r>
                  <a:rPr lang="ja-JP" altLang="en-US" sz="2400" dirty="0" smtClean="0"/>
                  <a:t>であるとする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（データ全体から平均値を引いても結果に影響はない）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射影先のベクトルを、</a:t>
                </a:r>
                <a:r>
                  <a:rPr lang="ja-JP" altLang="en-US" sz="2400" b="1" dirty="0" smtClean="0"/>
                  <a:t>単位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ベクトル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と置く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（軸をとりたいので、ベクトルの大きさに意味はない）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8" t="-1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計算</a:t>
            </a:r>
            <a:r>
              <a:rPr lang="ja-JP" altLang="en-US" dirty="0" err="1" smtClean="0">
                <a:latin typeface="+mj-ea"/>
              </a:rPr>
              <a:t>たいむ</a:t>
            </a:r>
            <a:r>
              <a:rPr lang="ja-JP" altLang="en-US" dirty="0" smtClean="0">
                <a:latin typeface="+mj-ea"/>
              </a:rPr>
              <a:t>①</a:t>
            </a:r>
            <a:endParaRPr kumimoji="1" lang="ja-JP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1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400" dirty="0" smtClean="0"/>
                  <a:t>あるデータ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en-US" altLang="ja-JP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に射影したときの値は、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と表せる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仮定より平均値は</a:t>
                </a:r>
                <a:r>
                  <a:rPr lang="en-US" altLang="ja-JP" sz="2400" dirty="0" smtClean="0"/>
                  <a:t>0</a:t>
                </a:r>
                <a:r>
                  <a:rPr lang="ja-JP" altLang="en-US" sz="2400" dirty="0" smtClean="0"/>
                  <a:t>なので、分散を計算すると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ここで、行列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を定義する。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分子を行列式で表現すると、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en-US" altLang="ja-JP" sz="2400" dirty="0" smtClean="0"/>
                  <a:t/>
                </a:r>
                <a:br>
                  <a:rPr lang="en-US" altLang="ja-JP" sz="2400" dirty="0" smtClean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8" t="-1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計算</a:t>
            </a:r>
            <a:r>
              <a:rPr lang="ja-JP" altLang="en-US" dirty="0" err="1" smtClean="0">
                <a:latin typeface="+mj-ea"/>
              </a:rPr>
              <a:t>たいむ</a:t>
            </a:r>
            <a:r>
              <a:rPr lang="ja-JP" altLang="en-US" dirty="0">
                <a:latin typeface="+mj-ea"/>
              </a:rPr>
              <a:t>②</a:t>
            </a:r>
            <a:endParaRPr kumimoji="1" lang="ja-JP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91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 smtClean="0"/>
                  <a:t>ここで、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ja-JP" altLang="en-US" sz="2400" dirty="0" smtClean="0"/>
                  <a:t>行列 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ja-JP" altLang="en-US" sz="2400" b="1" dirty="0" smtClean="0"/>
                  <a:t> </a:t>
                </a:r>
                <a:r>
                  <a:rPr lang="ja-JP" altLang="en-US" sz="2400" dirty="0" smtClean="0"/>
                  <a:t>の共分散行列 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ja-JP" altLang="en-US" sz="2400" dirty="0" smtClean="0"/>
                  <a:t> になっているため、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b="1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と表すことができ、これを最大化する必要がある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この時、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が単位ベクトルである、すなわち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よ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り、</m:t>
                    </m:r>
                  </m:oMath>
                </a14:m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解くべき最適化問題は以下のように書ける</a:t>
                </a:r>
                <a:endParaRPr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8" t="-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計算</a:t>
            </a:r>
            <a:r>
              <a:rPr lang="ja-JP" altLang="en-US" dirty="0" err="1" smtClean="0">
                <a:latin typeface="+mj-ea"/>
              </a:rPr>
              <a:t>たいむ</a:t>
            </a:r>
            <a:r>
              <a:rPr lang="ja-JP" altLang="en-US" dirty="0" smtClean="0">
                <a:latin typeface="+mj-ea"/>
              </a:rPr>
              <a:t>③</a:t>
            </a:r>
            <a:endParaRPr kumimoji="1" lang="ja-JP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 5"/>
              <p:cNvSpPr/>
              <p:nvPr/>
            </p:nvSpPr>
            <p:spPr>
              <a:xfrm>
                <a:off x="376588" y="4894733"/>
                <a:ext cx="8641080" cy="618561"/>
              </a:xfrm>
              <a:prstGeom prst="roundRect">
                <a:avLst>
                  <a:gd name="adj" fmla="val 1068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ja-JP" altLang="en-US" sz="2400" dirty="0">
                    <a:solidFill>
                      <a:prstClr val="black"/>
                    </a:solidFill>
                  </a:rPr>
                  <a:t>の条件下で、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ja-JP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sz="2400" dirty="0">
                    <a:solidFill>
                      <a:prstClr val="black"/>
                    </a:solidFill>
                  </a:rPr>
                  <a:t>最大化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角丸四角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88" y="4894733"/>
                <a:ext cx="8641080" cy="618561"/>
              </a:xfrm>
              <a:prstGeom prst="roundRect">
                <a:avLst>
                  <a:gd name="adj" fmla="val 10686"/>
                </a:avLst>
              </a:prstGeom>
              <a:blipFill>
                <a:blip r:embed="rId4"/>
                <a:stretch>
                  <a:fillRect b="-6796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/>
          <p:cNvGrpSpPr/>
          <p:nvPr/>
        </p:nvGrpSpPr>
        <p:grpSpPr>
          <a:xfrm>
            <a:off x="1828800" y="5432612"/>
            <a:ext cx="1577788" cy="423120"/>
            <a:chOff x="1828800" y="5432612"/>
            <a:chExt cx="1577788" cy="423120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1882588" y="5432612"/>
              <a:ext cx="147021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1828800" y="5486400"/>
              <a:ext cx="1577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非線形な制約</a:t>
              </a:r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995464" y="5437094"/>
            <a:ext cx="1378441" cy="418638"/>
            <a:chOff x="1721223" y="5432612"/>
            <a:chExt cx="1378441" cy="418638"/>
          </a:xfrm>
        </p:grpSpPr>
        <p:cxnSp>
          <p:nvCxnSpPr>
            <p:cNvPr id="14" name="直線コネクタ 13"/>
            <p:cNvCxnSpPr/>
            <p:nvPr/>
          </p:nvCxnSpPr>
          <p:spPr>
            <a:xfrm>
              <a:off x="1882588" y="5432612"/>
              <a:ext cx="105571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1721223" y="5481918"/>
              <a:ext cx="1378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最大化問題</a:t>
              </a:r>
              <a:endParaRPr kumimoji="1" lang="ja-JP" altLang="en-US" dirty="0"/>
            </a:p>
          </p:txBody>
        </p:sp>
      </p:grpSp>
      <p:sp>
        <p:nvSpPr>
          <p:cNvPr id="17" name="爆発 1 16"/>
          <p:cNvSpPr/>
          <p:nvPr/>
        </p:nvSpPr>
        <p:spPr>
          <a:xfrm>
            <a:off x="1927034" y="5671066"/>
            <a:ext cx="5540188" cy="109835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ラグランジュの未定乗数法</a:t>
            </a:r>
            <a:endParaRPr kumimoji="1" lang="ja-JP" altLang="en-US" dirty="0"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685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 smtClean="0">
                    <a:latin typeface="Cambria Math" panose="02040503050406030204" pitchFamily="18" charset="0"/>
                  </a:rPr>
                  <a:t>関数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ja-JP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ja-JP" sz="2400" b="0" dirty="0" smtClean="0">
                    <a:solidFill>
                      <a:prstClr val="black"/>
                    </a:solidFill>
                  </a:rPr>
                  <a:t> 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とおく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b="0" dirty="0" smtClean="0">
                    <a:solidFill>
                      <a:prstClr val="black"/>
                    </a:solidFill>
                  </a:rPr>
                  <a:t>この関数にラグランジュの未定乗数法を用いる</a:t>
                </a:r>
                <a:r>
                  <a:rPr lang="ja-JP" altLang="en-US" sz="2400" dirty="0" smtClean="0"/>
                  <a:t>と、次式を得る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b="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400" b="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altLang="ja-JP" sz="2400" b="0" dirty="0" smtClean="0">
                    <a:solidFill>
                      <a:prstClr val="black"/>
                    </a:solidFill>
                  </a:rPr>
                  <a:t/>
                </a:r>
                <a:br>
                  <a:rPr lang="en-US" altLang="ja-JP" sz="2400" b="0" dirty="0" smtClean="0">
                    <a:solidFill>
                      <a:prstClr val="black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b="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ja-JP" sz="2400" b="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これより、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b="0" dirty="0" smtClean="0">
                    <a:solidFill>
                      <a:prstClr val="black"/>
                    </a:solidFill>
                  </a:rPr>
                  <a:t> </a:t>
                </a:r>
                <a:r>
                  <a:rPr lang="ja-JP" altLang="en-US" sz="2400" b="0" dirty="0" smtClean="0">
                    <a:solidFill>
                      <a:prstClr val="black"/>
                    </a:solidFill>
                  </a:rPr>
                  <a:t>は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ja-JP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の固有値であり、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b="0" dirty="0" smtClean="0">
                    <a:solidFill>
                      <a:prstClr val="black"/>
                    </a:solidFill>
                  </a:rPr>
                  <a:t> </a:t>
                </a:r>
                <a:r>
                  <a:rPr lang="ja-JP" altLang="en-US" sz="2400" b="0" dirty="0" smtClean="0">
                    <a:solidFill>
                      <a:prstClr val="black"/>
                    </a:solidFill>
                  </a:rPr>
                  <a:t>を最大化すればよい</a:t>
                </a:r>
                <a:endParaRPr lang="en-US" altLang="ja-JP" sz="2400" b="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b="0" dirty="0" smtClean="0">
                    <a:solidFill>
                      <a:prstClr val="black"/>
                    </a:solidFill>
                  </a:rPr>
                  <a:t>つまり、共分散行列 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ja-JP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sz="2400" b="1" dirty="0" smtClean="0">
                    <a:solidFill>
                      <a:prstClr val="black"/>
                    </a:solidFill>
                  </a:rPr>
                  <a:t>固有値問題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を解くことで、求めたい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b="0" dirty="0" smtClean="0">
                    <a:solidFill>
                      <a:prstClr val="black"/>
                    </a:solidFill>
                  </a:rPr>
                  <a:t>ベクトル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b="0" dirty="0" smtClean="0">
                    <a:solidFill>
                      <a:prstClr val="black"/>
                    </a:solidFill>
                  </a:rPr>
                  <a:t> </a:t>
                </a:r>
                <a:r>
                  <a:rPr lang="ja-JP" altLang="en-US" sz="2400" b="0" dirty="0" smtClean="0">
                    <a:solidFill>
                      <a:prstClr val="black"/>
                    </a:solidFill>
                  </a:rPr>
                  <a:t>が固有ベクトルとして得られる！！！</a:t>
                </a:r>
                <a:endParaRPr lang="en-US" altLang="ja-JP" sz="2400" b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8" t="-1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計算</a:t>
            </a:r>
            <a:r>
              <a:rPr lang="ja-JP" altLang="en-US" dirty="0" err="1" smtClean="0">
                <a:latin typeface="+mj-ea"/>
              </a:rPr>
              <a:t>たいむ</a:t>
            </a:r>
            <a:r>
              <a:rPr lang="ja-JP" altLang="en-US" dirty="0" smtClean="0">
                <a:latin typeface="+mj-ea"/>
              </a:rPr>
              <a:t>④</a:t>
            </a:r>
            <a:endParaRPr kumimoji="1" lang="ja-JP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17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b="0" dirty="0" smtClean="0">
                    <a:solidFill>
                      <a:prstClr val="black"/>
                    </a:solidFill>
                  </a:rPr>
                  <a:t>以上の計算は、射影先が</a:t>
                </a:r>
                <a:r>
                  <a:rPr lang="en-US" altLang="ja-JP" sz="2400" b="0" dirty="0" smtClean="0">
                    <a:solidFill>
                      <a:prstClr val="black"/>
                    </a:solidFill>
                  </a:rPr>
                  <a:t>2</a:t>
                </a:r>
                <a:r>
                  <a:rPr lang="ja-JP" altLang="en-US" sz="2400" b="0" dirty="0" smtClean="0">
                    <a:solidFill>
                      <a:prstClr val="black"/>
                    </a:solidFill>
                  </a:rPr>
                  <a:t>次元以上の場合でも同様に成り立つ</a:t>
                </a:r>
                <a:endParaRPr lang="en-US" altLang="ja-JP" sz="2400" b="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ja-JP" sz="2400" b="0" dirty="0" smtClean="0">
                    <a:solidFill>
                      <a:prstClr val="black"/>
                    </a:solidFill>
                  </a:rPr>
                  <a:t> </a:t>
                </a:r>
                <a:r>
                  <a:rPr lang="ja-JP" altLang="en-US" sz="2400" b="0" dirty="0" smtClean="0">
                    <a:solidFill>
                      <a:prstClr val="black"/>
                    </a:solidFill>
                  </a:rPr>
                  <a:t>次元の射影先をとる場合、固有値が大きい上位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ja-JP" sz="2400" b="0" dirty="0" smtClean="0">
                    <a:solidFill>
                      <a:prstClr val="black"/>
                    </a:solidFill>
                  </a:rPr>
                  <a:t> 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位が順に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求めたい主成分になる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b="0" dirty="0" smtClean="0">
                    <a:solidFill>
                      <a:prstClr val="black"/>
                    </a:solidFill>
                  </a:rPr>
                  <a:t>おわ</a:t>
                </a:r>
                <a:r>
                  <a:rPr lang="ja-JP" altLang="en-US" sz="2400" b="0" dirty="0">
                    <a:solidFill>
                      <a:prstClr val="black"/>
                    </a:solidFill>
                  </a:rPr>
                  <a:t>り</a:t>
                </a:r>
                <a:endParaRPr lang="en-US" altLang="ja-JP" sz="2400" b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8" t="-1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計算</a:t>
            </a:r>
            <a:r>
              <a:rPr lang="ja-JP" altLang="en-US" dirty="0" err="1" smtClean="0">
                <a:latin typeface="+mj-ea"/>
              </a:rPr>
              <a:t>たいむ</a:t>
            </a:r>
            <a:r>
              <a:rPr lang="ja-JP" altLang="en-US" dirty="0" smtClean="0">
                <a:latin typeface="+mj-ea"/>
              </a:rPr>
              <a:t>⑤</a:t>
            </a:r>
            <a:endParaRPr kumimoji="1" lang="ja-JP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81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5" y="1615600"/>
            <a:ext cx="4941426" cy="3353564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おまけ</a:t>
            </a:r>
            <a:endParaRPr kumimoji="1" lang="ja-JP" altLang="en-US" dirty="0">
              <a:latin typeface="+mj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65" y="3157530"/>
            <a:ext cx="4952614" cy="3353564"/>
          </a:xfrm>
          <a:prstGeom prst="rect">
            <a:avLst/>
          </a:prstGeom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32347" y="1030514"/>
            <a:ext cx="8885321" cy="568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>
                <a:solidFill>
                  <a:prstClr val="black"/>
                </a:solidFill>
              </a:rPr>
              <a:t>さっきの</a:t>
            </a:r>
            <a:r>
              <a:rPr lang="en-US" altLang="ja-JP" sz="2400" dirty="0" smtClean="0">
                <a:solidFill>
                  <a:prstClr val="black"/>
                </a:solidFill>
              </a:rPr>
              <a:t>30</a:t>
            </a:r>
            <a:r>
              <a:rPr lang="ja-JP" altLang="en-US" sz="2400" dirty="0" smtClean="0">
                <a:solidFill>
                  <a:prstClr val="black"/>
                </a:solidFill>
              </a:rPr>
              <a:t>次元</a:t>
            </a:r>
            <a:r>
              <a:rPr lang="en-US" altLang="ja-JP" sz="2400" dirty="0" smtClean="0">
                <a:solidFill>
                  <a:prstClr val="black"/>
                </a:solidFill>
              </a:rPr>
              <a:t>6</a:t>
            </a:r>
            <a:r>
              <a:rPr lang="ja-JP" altLang="en-US" sz="2400" dirty="0" smtClean="0">
                <a:solidFill>
                  <a:prstClr val="black"/>
                </a:solidFill>
              </a:rPr>
              <a:t>ラベルのデータの分析結果</a:t>
            </a:r>
            <a:endParaRPr lang="en-US" altLang="ja-JP" sz="2400" dirty="0" smtClean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83624" y="1828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← 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28047" y="547530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3</a:t>
            </a:r>
            <a:r>
              <a:rPr lang="ja-JP" altLang="en-US" dirty="0" smtClean="0"/>
              <a:t>次元 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54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教師あり学習について勉強してきた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ここからは</a:t>
            </a:r>
            <a:r>
              <a:rPr kumimoji="1" lang="ja-JP" altLang="en-US" b="1" dirty="0"/>
              <a:t>教師なし学習</a:t>
            </a:r>
            <a:endParaRPr kumimoji="1"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dirty="0"/>
              <a:t>正解</a:t>
            </a:r>
            <a:r>
              <a:rPr kumimoji="1" lang="ja-JP" altLang="en-US" dirty="0"/>
              <a:t>ラベルがないデータを扱います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いままでとこれから</a:t>
            </a:r>
            <a:r>
              <a:rPr lang="en-US" altLang="ja-JP" dirty="0"/>
              <a:t>	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8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主成分分析って？</a:t>
            </a:r>
            <a:endParaRPr kumimoji="1" lang="ja-JP" altLang="en-US" dirty="0"/>
          </a:p>
        </p:txBody>
      </p:sp>
      <p:pic>
        <p:nvPicPr>
          <p:cNvPr id="1026" name="Picture 2" descr="2æ¬¡åã®å ´åã®ä¸»æååææé ã®å³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49" y="1106246"/>
            <a:ext cx="8021518" cy="32773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819" y="2087336"/>
            <a:ext cx="2886075" cy="188595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8396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21875 0.35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17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7" presetClass="emph" presetSubtype="2" accel="4533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2347" y="1030514"/>
            <a:ext cx="8885321" cy="56896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Principal</a:t>
            </a:r>
            <a:r>
              <a:rPr lang="ja-JP" altLang="en-US" dirty="0"/>
              <a:t> </a:t>
            </a:r>
            <a:r>
              <a:rPr lang="en-US" altLang="ja-JP" dirty="0" smtClean="0"/>
              <a:t>Component</a:t>
            </a:r>
            <a:r>
              <a:rPr lang="ja-JP" altLang="en-US" dirty="0"/>
              <a:t> </a:t>
            </a:r>
            <a:r>
              <a:rPr lang="en-US" altLang="ja-JP" dirty="0" smtClean="0"/>
              <a:t>Analysis : PCA 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次元削減</a:t>
            </a:r>
            <a:r>
              <a:rPr lang="ja-JP" altLang="en-US" dirty="0" smtClean="0"/>
              <a:t>の手法のひとつ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高次元空間のデータを、より低次元の空間に射影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射影後の空間の軸を</a:t>
            </a:r>
            <a:r>
              <a:rPr lang="ja-JP" altLang="en-US" b="1" dirty="0" smtClean="0"/>
              <a:t>主成分</a:t>
            </a:r>
            <a:r>
              <a:rPr lang="ja-JP" altLang="en-US" dirty="0" smtClean="0"/>
              <a:t>と呼ぶ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</a:t>
            </a:r>
            <a:r>
              <a:rPr lang="ja-JP" altLang="en-US" dirty="0" smtClean="0"/>
              <a:t>本目の軸を、第</a:t>
            </a:r>
            <a:r>
              <a:rPr lang="en-US" altLang="ja-JP" dirty="0" smtClean="0"/>
              <a:t>n</a:t>
            </a:r>
            <a:r>
              <a:rPr lang="ja-JP" altLang="en-US" dirty="0" smtClean="0"/>
              <a:t>主成分と呼びます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本目の軸が一番つよい（データをよく説明している）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64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2347" y="1030514"/>
            <a:ext cx="8885321" cy="5689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説明変数間に相関がありそうなときに効果的</a:t>
            </a:r>
            <a:endParaRPr lang="en-US" altLang="ja-JP" dirty="0"/>
          </a:p>
          <a:p>
            <a:pPr lvl="1"/>
            <a:r>
              <a:rPr lang="ja-JP" altLang="en-US" dirty="0" smtClean="0"/>
              <a:t>「この変数とこの変数は似てるからまとめられそう！」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逆</a:t>
            </a:r>
            <a:r>
              <a:rPr lang="ja-JP" altLang="en-US" dirty="0" smtClean="0"/>
              <a:t>に、相関を見つける際の手掛かりにも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でかい</a:t>
            </a:r>
            <a:r>
              <a:rPr lang="ja-JP" altLang="en-US" dirty="0"/>
              <a:t>データ</a:t>
            </a:r>
            <a:r>
              <a:rPr lang="ja-JP" altLang="en-US" dirty="0" smtClean="0"/>
              <a:t>にはとりあえず</a:t>
            </a:r>
            <a:r>
              <a:rPr lang="en-US" altLang="ja-JP" dirty="0" smtClean="0"/>
              <a:t>PCA</a:t>
            </a:r>
            <a:r>
              <a:rPr lang="ja-JP" altLang="en-US" dirty="0" smtClean="0"/>
              <a:t>してみる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使いどころ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254467" y="4860233"/>
            <a:ext cx="8641080" cy="1044881"/>
            <a:chOff x="254668" y="5398114"/>
            <a:chExt cx="8641080" cy="1044881"/>
          </a:xfrm>
        </p:grpSpPr>
        <p:sp>
          <p:nvSpPr>
            <p:cNvPr id="10" name="角丸四角形 9"/>
            <p:cNvSpPr/>
            <p:nvPr/>
          </p:nvSpPr>
          <p:spPr>
            <a:xfrm>
              <a:off x="254668" y="5585013"/>
              <a:ext cx="8641080" cy="857982"/>
            </a:xfrm>
            <a:prstGeom prst="roundRect">
              <a:avLst>
                <a:gd name="adj" fmla="val 10686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0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400" dirty="0">
                  <a:solidFill>
                    <a:schemeClr val="tx1"/>
                  </a:solidFill>
                </a:rPr>
                <a:t>なぜ説明変数をまとめる必要があるんですか？？</a:t>
              </a:r>
              <a:r>
                <a:rPr lang="ja-JP" altLang="en-US" sz="2400" dirty="0" smtClean="0">
                  <a:solidFill>
                    <a:schemeClr val="tx1"/>
                  </a:solidFill>
                </a:rPr>
                <a:t>？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角丸四角形 8">
              <a:extLst>
                <a:ext uri="{FF2B5EF4-FFF2-40B4-BE49-F238E27FC236}">
                  <a16:creationId xmlns:a16="http://schemas.microsoft.com/office/drawing/2014/main" id="{169F759F-FE0F-4D76-83E6-2E7314CC15AD}"/>
                </a:ext>
              </a:extLst>
            </p:cNvPr>
            <p:cNvSpPr/>
            <p:nvPr/>
          </p:nvSpPr>
          <p:spPr>
            <a:xfrm>
              <a:off x="254668" y="5398114"/>
              <a:ext cx="1251604" cy="415991"/>
            </a:xfrm>
            <a:prstGeom prst="roundRect">
              <a:avLst>
                <a:gd name="adj" fmla="val 27442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 smtClean="0">
                  <a:solidFill>
                    <a:schemeClr val="tx1"/>
                  </a:solidFill>
                </a:rPr>
                <a:t>Question</a:t>
              </a:r>
              <a:endParaRPr lang="ja-JP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6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2347" y="1030514"/>
            <a:ext cx="8885321" cy="5689600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30</a:t>
            </a:r>
            <a:r>
              <a:rPr lang="ja-JP" altLang="en-US" dirty="0" smtClean="0"/>
              <a:t>次元 </a:t>
            </a:r>
            <a:r>
              <a:rPr lang="en-US" altLang="ja-JP" dirty="0" smtClean="0"/>
              <a:t>6</a:t>
            </a:r>
            <a:r>
              <a:rPr lang="ja-JP" altLang="en-US" dirty="0" smtClean="0"/>
              <a:t>ラベル  ⇒⇒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見たくないね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b="1" dirty="0" smtClean="0"/>
              <a:t>可視化</a:t>
            </a:r>
            <a:r>
              <a:rPr lang="ja-JP" altLang="en-US" dirty="0" smtClean="0"/>
              <a:t>が急務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実際にはもっと大きなデータ量になることも</a:t>
            </a:r>
            <a:endParaRPr lang="en-US" altLang="ja-JP" dirty="0"/>
          </a:p>
          <a:p>
            <a:pPr lvl="1"/>
            <a:r>
              <a:rPr lang="en-US" altLang="ja-JP" dirty="0" smtClean="0"/>
              <a:t>47</a:t>
            </a:r>
            <a:r>
              <a:rPr lang="ja-JP" altLang="en-US" dirty="0" smtClean="0"/>
              <a:t>年間のテロ攻撃の</a:t>
            </a:r>
            <a:r>
              <a:rPr lang="en-US" altLang="ja-JP" dirty="0" smtClean="0"/>
              <a:t>DB : 180,000 </a:t>
            </a:r>
            <a:r>
              <a:rPr lang="ja-JP" altLang="en-US" dirty="0" smtClean="0"/>
              <a:t>行 </a:t>
            </a:r>
            <a:r>
              <a:rPr lang="en-US" altLang="ja-JP" dirty="0" smtClean="0"/>
              <a:t>×135</a:t>
            </a:r>
            <a:r>
              <a:rPr lang="ja-JP" altLang="en-US" dirty="0" smtClean="0"/>
              <a:t>変数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理由①：多すぎ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43" y="1030514"/>
            <a:ext cx="4434615" cy="43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次元の増加に伴って、演算が指数的に増加する現象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ここでの演算とは、プでいう「三項演算子」とかの演算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写像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と定義</a:t>
                </a:r>
                <a:endParaRPr lang="en-US" altLang="ja-JP" dirty="0" smtClean="0"/>
              </a:p>
              <a:p>
                <a:endParaRPr lang="en-US" altLang="ja-JP" dirty="0" smtClean="0"/>
              </a:p>
              <a:p>
                <a:r>
                  <a:rPr lang="ja-JP" altLang="en-US" dirty="0" smtClean="0"/>
                  <a:t>データの次元が増えるほど、データは</a:t>
                </a:r>
                <a:r>
                  <a:rPr lang="ja-JP" altLang="en-US" b="1" dirty="0" smtClean="0"/>
                  <a:t>端に散らばる</a:t>
                </a:r>
                <a:endParaRPr lang="en-US" altLang="ja-JP" b="1" dirty="0" smtClean="0"/>
              </a:p>
              <a:p>
                <a:pPr lvl="1"/>
                <a:r>
                  <a:rPr lang="ja-JP" altLang="en-US" dirty="0"/>
                  <a:t>分散</a:t>
                </a:r>
                <a:r>
                  <a:rPr lang="ja-JP" altLang="en-US" dirty="0" smtClean="0"/>
                  <a:t>が大きく、分析や学習を複雑化する</a:t>
                </a:r>
                <a:endParaRPr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次元数</a:t>
                </a:r>
                <a:r>
                  <a:rPr lang="ja-JP" altLang="en-US" dirty="0"/>
                  <a:t>が減れば議論</a:t>
                </a:r>
                <a:r>
                  <a:rPr lang="ja-JP" altLang="en-US" dirty="0" smtClean="0"/>
                  <a:t>が容易に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データの</a:t>
                </a:r>
                <a:r>
                  <a:rPr lang="ja-JP" altLang="en-US" dirty="0" smtClean="0"/>
                  <a:t>個数を変えずに演算の項数を落とせる</a:t>
                </a:r>
                <a:endParaRPr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/>
                  <a:t>データの性質を保ったまま、次元を減らしたい！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5" t="-17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理由②：次元</a:t>
            </a:r>
            <a:r>
              <a:rPr lang="ja-JP" altLang="en-US" dirty="0">
                <a:latin typeface="+mj-ea"/>
              </a:rPr>
              <a:t>の呪い</a:t>
            </a:r>
            <a:endParaRPr kumimoji="1" lang="ja-JP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69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307998" y="1929639"/>
            <a:ext cx="1515035" cy="15150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1307998" y="1929638"/>
            <a:ext cx="1515036" cy="15150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単位球と単位立方体の体積について考える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次元が増えると、単位球 </a:t>
            </a:r>
            <a:r>
              <a:rPr lang="en-US" altLang="ja-JP" dirty="0" smtClean="0"/>
              <a:t>&lt; </a:t>
            </a:r>
            <a:r>
              <a:rPr lang="ja-JP" altLang="en-US" dirty="0" smtClean="0"/>
              <a:t>単位立方体 が顕著</a:t>
            </a:r>
          </a:p>
          <a:p>
            <a:pPr marL="0" indent="0">
              <a:buNone/>
            </a:pPr>
            <a:r>
              <a:rPr lang="ja-JP" altLang="en-US" dirty="0" smtClean="0"/>
              <a:t>⇒データが</a:t>
            </a:r>
            <a:r>
              <a:rPr lang="ja-JP" altLang="en-US" b="1" dirty="0" smtClean="0"/>
              <a:t>中心から遠い</a:t>
            </a:r>
            <a:r>
              <a:rPr lang="ja-JP" altLang="en-US" dirty="0" smtClean="0"/>
              <a:t>（角に近い）位置にある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次元の増加とデータの分布</a:t>
            </a:r>
            <a:endParaRPr kumimoji="1" lang="ja-JP" altLang="en-US" dirty="0">
              <a:latin typeface="+mj-ea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AEDB5EA-3886-4390-A00C-1165BCCAA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05986"/>
              </p:ext>
            </p:extLst>
          </p:nvPr>
        </p:nvGraphicFramePr>
        <p:xfrm>
          <a:off x="3899643" y="1778434"/>
          <a:ext cx="5118024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06">
                  <a:extLst>
                    <a:ext uri="{9D8B030D-6E8A-4147-A177-3AD203B41FA5}">
                      <a16:colId xmlns:a16="http://schemas.microsoft.com/office/drawing/2014/main" val="3754355125"/>
                    </a:ext>
                  </a:extLst>
                </a:gridCol>
                <a:gridCol w="1279506">
                  <a:extLst>
                    <a:ext uri="{9D8B030D-6E8A-4147-A177-3AD203B41FA5}">
                      <a16:colId xmlns:a16="http://schemas.microsoft.com/office/drawing/2014/main" val="2537173863"/>
                    </a:ext>
                  </a:extLst>
                </a:gridCol>
                <a:gridCol w="1279506">
                  <a:extLst>
                    <a:ext uri="{9D8B030D-6E8A-4147-A177-3AD203B41FA5}">
                      <a16:colId xmlns:a16="http://schemas.microsoft.com/office/drawing/2014/main" val="747364907"/>
                    </a:ext>
                  </a:extLst>
                </a:gridCol>
                <a:gridCol w="1279506">
                  <a:extLst>
                    <a:ext uri="{9D8B030D-6E8A-4147-A177-3AD203B41FA5}">
                      <a16:colId xmlns:a16="http://schemas.microsoft.com/office/drawing/2014/main" val="2613838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立方体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次元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比率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61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（点）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7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（線）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4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（面）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3.141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78.53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0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（立体）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4.189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52.36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1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4.935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30.84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4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5.168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8.075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8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4.059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1.585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9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2.550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0.249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434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0B97A7-2107-47C5-80D8-B6B823FC1B30}"/>
                  </a:ext>
                </a:extLst>
              </p:cNvPr>
              <p:cNvSpPr txBox="1"/>
              <p:nvPr/>
            </p:nvSpPr>
            <p:spPr>
              <a:xfrm>
                <a:off x="411102" y="3875314"/>
                <a:ext cx="3690756" cy="1441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𝑐𝑢𝑏𝑒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𝑠𝑝h𝑒𝑟𝑒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altLang="ja-JP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≥1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0B97A7-2107-47C5-80D8-B6B823FC1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2" y="3875314"/>
                <a:ext cx="3690756" cy="1441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/>
          <p:cNvCxnSpPr>
            <a:endCxn id="7" idx="7"/>
          </p:cNvCxnSpPr>
          <p:nvPr/>
        </p:nvCxnSpPr>
        <p:spPr>
          <a:xfrm flipV="1">
            <a:off x="2065515" y="2151510"/>
            <a:ext cx="535647" cy="5356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293824" y="2317824"/>
            <a:ext cx="130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77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2347" y="1030514"/>
            <a:ext cx="9011653" cy="5689600"/>
          </a:xfrm>
        </p:spPr>
        <p:txBody>
          <a:bodyPr/>
          <a:lstStyle/>
          <a:p>
            <a:r>
              <a:rPr lang="ja-JP" altLang="en-US" dirty="0" smtClean="0"/>
              <a:t>射影後の点が、より</a:t>
            </a:r>
            <a:r>
              <a:rPr lang="ja-JP" altLang="en-US" b="1" dirty="0" smtClean="0"/>
              <a:t>散らばるように</a:t>
            </a:r>
            <a:r>
              <a:rPr lang="ja-JP" altLang="en-US" dirty="0" smtClean="0"/>
              <a:t>射影したい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 smtClean="0"/>
              <a:t>つ</a:t>
            </a:r>
            <a:r>
              <a:rPr lang="ja-JP" altLang="en-US" dirty="0"/>
              <a:t>当</a:t>
            </a:r>
            <a:r>
              <a:rPr lang="ja-JP" altLang="en-US" dirty="0" smtClean="0"/>
              <a:t>たりの</a:t>
            </a:r>
            <a:r>
              <a:rPr lang="ja-JP" altLang="en-US" dirty="0"/>
              <a:t>軸</a:t>
            </a:r>
            <a:r>
              <a:rPr lang="ja-JP" altLang="en-US" dirty="0" smtClean="0"/>
              <a:t>が、より良くデータを説明できている</a:t>
            </a:r>
            <a:endParaRPr lang="en-US" altLang="ja-JP" dirty="0"/>
          </a:p>
          <a:p>
            <a:pPr lvl="1"/>
            <a:endParaRPr lang="en-US" altLang="ja-JP" b="1" dirty="0" smtClean="0"/>
          </a:p>
          <a:p>
            <a:r>
              <a:rPr lang="ja-JP" altLang="en-US" dirty="0" smtClean="0"/>
              <a:t>射影</a:t>
            </a:r>
            <a:r>
              <a:rPr lang="ja-JP" altLang="en-US" dirty="0"/>
              <a:t>後</a:t>
            </a:r>
            <a:r>
              <a:rPr lang="ja-JP" altLang="en-US" dirty="0" smtClean="0"/>
              <a:t>の点の分散を最大化する問題に落とす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一番分散が大きい軸が第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主成分になります</a:t>
            </a:r>
            <a:endParaRPr lang="en-US" altLang="ja-JP" dirty="0" smtClean="0"/>
          </a:p>
          <a:p>
            <a:endParaRPr lang="en-US" altLang="ja-JP" b="1" dirty="0" smtClean="0"/>
          </a:p>
          <a:p>
            <a:r>
              <a:rPr lang="ja-JP" altLang="en-US" dirty="0" smtClean="0"/>
              <a:t>データを並べた行列の</a:t>
            </a:r>
            <a:r>
              <a:rPr lang="ja-JP" altLang="en-US" b="1" dirty="0" smtClean="0"/>
              <a:t>共分散行列の固有化問題</a:t>
            </a:r>
            <a:r>
              <a:rPr lang="ja-JP" altLang="en-US" dirty="0" smtClean="0"/>
              <a:t>に帰着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sz="1800" dirty="0" smtClean="0"/>
              <a:t>以降計算です</a:t>
            </a:r>
            <a:r>
              <a:rPr lang="en-US" altLang="ja-JP" sz="1800" dirty="0" smtClean="0"/>
              <a:t>…</a:t>
            </a:r>
            <a:endParaRPr lang="en-US" altLang="ja-JP" sz="1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手法</a:t>
            </a:r>
            <a:endParaRPr kumimoji="1" lang="ja-JP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81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3534</TotalTime>
  <Words>542</Words>
  <Application>Microsoft Office PowerPoint</Application>
  <PresentationFormat>画面に合わせる (4:3)</PresentationFormat>
  <Paragraphs>190</Paragraphs>
  <Slides>15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-apple-system</vt:lpstr>
      <vt:lpstr>HGP創英角ﾎﾟｯﾌﾟ体</vt:lpstr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いままでとこれから </vt:lpstr>
      <vt:lpstr>主成分分析って？</vt:lpstr>
      <vt:lpstr>概要</vt:lpstr>
      <vt:lpstr>使いどころ</vt:lpstr>
      <vt:lpstr>理由①：多すぎ</vt:lpstr>
      <vt:lpstr>理由②：次元の呪い</vt:lpstr>
      <vt:lpstr>次元の増加とデータの分布</vt:lpstr>
      <vt:lpstr>手法</vt:lpstr>
      <vt:lpstr>計算たいむ①</vt:lpstr>
      <vt:lpstr>計算たいむ②</vt:lpstr>
      <vt:lpstr>計算たいむ③</vt:lpstr>
      <vt:lpstr>計算たいむ④</vt:lpstr>
      <vt:lpstr>計算たいむ⑤</vt:lpstr>
      <vt:lpstr>おまけ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sawaura</dc:creator>
  <cp:lastModifiedBy>sawaura</cp:lastModifiedBy>
  <cp:revision>1009</cp:revision>
  <cp:lastPrinted>2019-08-06T00:25:00Z</cp:lastPrinted>
  <dcterms:created xsi:type="dcterms:W3CDTF">2019-04-19T03:12:28Z</dcterms:created>
  <dcterms:modified xsi:type="dcterms:W3CDTF">2019-08-06T00:25:04Z</dcterms:modified>
</cp:coreProperties>
</file>