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91" r:id="rId3"/>
    <p:sldId id="292" r:id="rId4"/>
    <p:sldId id="295" r:id="rId5"/>
    <p:sldId id="296" r:id="rId6"/>
    <p:sldId id="306" r:id="rId7"/>
    <p:sldId id="294" r:id="rId8"/>
    <p:sldId id="299" r:id="rId9"/>
    <p:sldId id="293" r:id="rId10"/>
    <p:sldId id="301" r:id="rId11"/>
    <p:sldId id="300" r:id="rId12"/>
    <p:sldId id="302" r:id="rId13"/>
    <p:sldId id="297" r:id="rId14"/>
    <p:sldId id="290" r:id="rId15"/>
    <p:sldId id="303" r:id="rId16"/>
    <p:sldId id="305" r:id="rId17"/>
    <p:sldId id="304" r:id="rId18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723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EF22-5A86-4E87-9928-89049EF807E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8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2CBC8-70A2-4EB6-BD14-A4976315E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35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143C3C-F186-488C-B353-A686679CECF0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681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4140-82B0-4ADF-9F82-D2610EF2206A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2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318F-8C2B-4662-A883-9A0C94FF3CE9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15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08883"/>
            <a:ext cx="7757491" cy="95415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dirty="0"/>
              <a:t>マスター タイトルの書式</a:t>
            </a:r>
            <a:r>
              <a:rPr lang="ja-JP" altLang="en-US" dirty="0" smtClean="0"/>
              <a:t>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17482"/>
            <a:ext cx="7757490" cy="4595853"/>
          </a:xfrm>
        </p:spPr>
        <p:txBody>
          <a:bodyPr/>
          <a:lstStyle>
            <a:lvl1pPr>
              <a:defRPr sz="2800"/>
            </a:lvl1pPr>
            <a:lvl2pPr>
              <a:defRPr sz="2400" i="0"/>
            </a:lvl2pPr>
            <a:lvl3pPr>
              <a:defRPr sz="2000"/>
            </a:lvl3pPr>
            <a:lvl4pPr>
              <a:defRPr sz="2000" i="0"/>
            </a:lvl4pPr>
            <a:lvl5pPr>
              <a:defRPr sz="1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B6B-710F-4E2C-8E68-BADE6D60F15B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39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3FC67F-8672-4CEE-94CC-99C2E4ECC239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7789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297-0E2F-497A-8E37-5FFE25B79053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2264-0F95-4906-AECA-40946F2573C4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10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C24-BB8F-4A60-9474-0FFAE1FD98EC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0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BCF1-1681-4BD0-ABC4-F7C978809D75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90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51A7D-B999-44F0-B55B-C1D7E1C70AA5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75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45EAF4-73E4-4189-962C-4DFB6A81B7C4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591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703B643-AE0A-4CF8-ABD0-5515AB400B40}" type="datetime1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6781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aseline="0"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72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B4530-8391-4041-9391-4CABD01C6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539" y="1720360"/>
            <a:ext cx="6270922" cy="1538406"/>
          </a:xfrm>
        </p:spPr>
        <p:txBody>
          <a:bodyPr/>
          <a:lstStyle/>
          <a:p>
            <a:r>
              <a:rPr lang="en-US" altLang="ja-JP" sz="4800" dirty="0" smtClean="0">
                <a:latin typeface="+mj-ea"/>
              </a:rPr>
              <a:t>02</a:t>
            </a:r>
            <a:r>
              <a:rPr lang="ja-JP" altLang="en-US" sz="4800" dirty="0" smtClean="0">
                <a:latin typeface="+mj-ea"/>
              </a:rPr>
              <a:t> 正則化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293547-6E53-4D4D-8172-C0112EDEE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258766"/>
            <a:ext cx="5123755" cy="1783751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機械学習図鑑</a:t>
            </a:r>
            <a:r>
              <a:rPr kumimoji="1" lang="en-US" altLang="ja-JP" dirty="0" smtClean="0"/>
              <a:t>, pp.46-53</a:t>
            </a:r>
          </a:p>
          <a:p>
            <a:r>
              <a:rPr kumimoji="1" lang="ja-JP" altLang="en-US" dirty="0" smtClean="0"/>
              <a:t>機械学習のエッセンス</a:t>
            </a:r>
            <a:r>
              <a:rPr kumimoji="1" lang="en-US" altLang="ja-JP" dirty="0" smtClean="0"/>
              <a:t>, pp.293-318</a:t>
            </a:r>
            <a:endParaRPr kumimoji="1" lang="en-US" altLang="ja-JP" dirty="0"/>
          </a:p>
          <a:p>
            <a:pPr algn="r"/>
            <a:endParaRPr kumimoji="1" lang="en-US" altLang="ja-JP" dirty="0"/>
          </a:p>
          <a:p>
            <a:pPr algn="r"/>
            <a:endParaRPr lang="en-US" altLang="ja-JP" dirty="0"/>
          </a:p>
          <a:p>
            <a:pPr algn="r"/>
            <a:r>
              <a:rPr lang="ja-JP" altLang="en-US" dirty="0" smtClean="0"/>
              <a:t>機会学習勉強会</a:t>
            </a:r>
            <a:endParaRPr lang="en-US" altLang="ja-JP" dirty="0"/>
          </a:p>
          <a:p>
            <a:pPr algn="r"/>
            <a:r>
              <a:rPr lang="en-US" altLang="ja-JP" dirty="0" smtClean="0"/>
              <a:t>2019/6/25</a:t>
            </a:r>
            <a:endParaRPr lang="en-US" altLang="ja-JP" dirty="0"/>
          </a:p>
          <a:p>
            <a:pPr algn="r"/>
            <a:r>
              <a:rPr kumimoji="1" lang="ja-JP" altLang="en-US" dirty="0"/>
              <a:t>伊藤 翔</a:t>
            </a:r>
          </a:p>
        </p:txBody>
      </p:sp>
    </p:spTree>
    <p:extLst>
      <p:ext uri="{BB962C8B-B14F-4D97-AF65-F5344CB8AC3E}">
        <p14:creationId xmlns:p14="http://schemas.microsoft.com/office/powerpoint/2010/main" val="2090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リッジ回帰やってみる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6</a:t>
            </a:r>
            <a:r>
              <a:rPr kumimoji="1" lang="ja-JP" altLang="en-US" dirty="0" smtClean="0"/>
              <a:t>次の多項式回帰で比較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82" y="2390411"/>
            <a:ext cx="3639088" cy="246518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51" y="2390411"/>
            <a:ext cx="3639088" cy="246518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24582" y="5520555"/>
            <a:ext cx="7914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学習パラメータを低めに抑制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汎化し、過学習を防いでいる！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71310" y="4828163"/>
            <a:ext cx="2145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/>
              <a:t>正則化項無し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06279" y="4828163"/>
            <a:ext cx="2145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/>
              <a:t>リッジ回帰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65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リッジ回帰の強み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5010150"/>
            <a:ext cx="7757490" cy="1543050"/>
          </a:xfrm>
        </p:spPr>
        <p:txBody>
          <a:bodyPr/>
          <a:lstStyle/>
          <a:p>
            <a:r>
              <a:rPr kumimoji="1" lang="ja-JP" altLang="en-US" dirty="0" smtClean="0"/>
              <a:t>サンプル数が少ないときに、外れ値の影響を受けにくい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一長一短なので、使いどころを見極める必要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3" y="1463041"/>
            <a:ext cx="6215062" cy="343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5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ハイパーパラメータ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17482"/>
                <a:ext cx="7757490" cy="5235768"/>
              </a:xfrm>
            </p:spPr>
            <p:txBody>
              <a:bodyPr/>
              <a:lstStyle/>
              <a:p>
                <a:r>
                  <a:rPr kumimoji="1" lang="ja-JP" altLang="en-US" dirty="0" smtClean="0"/>
                  <a:t>学習前に自分で決める値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学習中には</a:t>
                </a:r>
                <a:r>
                  <a:rPr lang="ja-JP" altLang="en-US" dirty="0"/>
                  <a:t>変化</a:t>
                </a:r>
                <a:r>
                  <a:rPr lang="ja-JP" altLang="en-US" dirty="0" smtClean="0"/>
                  <a:t>しない</a:t>
                </a:r>
                <a:endParaRPr lang="en-US" altLang="ja-JP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 marL="530352" lvl="1" indent="0">
                  <a:buNone/>
                </a:pPr>
                <a:endParaRPr kumimoji="1" lang="en-US" altLang="ja-JP" dirty="0"/>
              </a:p>
              <a:p>
                <a:pPr lvl="1"/>
                <a:r>
                  <a:rPr lang="ja-JP" altLang="en-US" dirty="0" smtClean="0"/>
                  <a:t>パイパーパラメータを変更→学習</a:t>
                </a:r>
                <a:endParaRPr lang="en-US" altLang="ja-JP" dirty="0" smtClean="0"/>
              </a:p>
              <a:p>
                <a:pPr lvl="1"/>
                <a:r>
                  <a:rPr lang="ja-JP" altLang="en-US" dirty="0"/>
                  <a:t>パイパーパラメータを変更→学習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パイパーパラメータを変更→</a:t>
                </a:r>
                <a:r>
                  <a:rPr lang="ja-JP" altLang="en-US" dirty="0" smtClean="0"/>
                  <a:t>学習</a:t>
                </a:r>
                <a:endParaRPr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繰り返して、よいモデルを探求していく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17482"/>
                <a:ext cx="7757490" cy="5235768"/>
              </a:xfrm>
              <a:blipFill>
                <a:blip r:embed="rId2"/>
                <a:stretch>
                  <a:fillRect l="-1494" t="-2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5581650" y="3326130"/>
            <a:ext cx="457200" cy="45719"/>
          </a:xfrm>
          <a:custGeom>
            <a:avLst/>
            <a:gdLst>
              <a:gd name="connsiteX0" fmla="*/ 0 w 3086100"/>
              <a:gd name="connsiteY0" fmla="*/ 1181126 h 1181126"/>
              <a:gd name="connsiteX1" fmla="*/ 723900 w 3086100"/>
              <a:gd name="connsiteY1" fmla="*/ 26 h 1181126"/>
              <a:gd name="connsiteX2" fmla="*/ 1257300 w 3086100"/>
              <a:gd name="connsiteY2" fmla="*/ 1143026 h 1181126"/>
              <a:gd name="connsiteX3" fmla="*/ 1838325 w 3086100"/>
              <a:gd name="connsiteY3" fmla="*/ 26 h 1181126"/>
              <a:gd name="connsiteX4" fmla="*/ 2486025 w 3086100"/>
              <a:gd name="connsiteY4" fmla="*/ 1171601 h 1181126"/>
              <a:gd name="connsiteX5" fmla="*/ 3086100 w 3086100"/>
              <a:gd name="connsiteY5" fmla="*/ 76226 h 118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6100" h="1181126">
                <a:moveTo>
                  <a:pt x="0" y="1181126"/>
                </a:moveTo>
                <a:cubicBezTo>
                  <a:pt x="257175" y="593751"/>
                  <a:pt x="514350" y="6376"/>
                  <a:pt x="723900" y="26"/>
                </a:cubicBezTo>
                <a:cubicBezTo>
                  <a:pt x="933450" y="-6324"/>
                  <a:pt x="1071563" y="1143026"/>
                  <a:pt x="1257300" y="1143026"/>
                </a:cubicBezTo>
                <a:cubicBezTo>
                  <a:pt x="1443037" y="1143026"/>
                  <a:pt x="1633538" y="-4736"/>
                  <a:pt x="1838325" y="26"/>
                </a:cubicBezTo>
                <a:cubicBezTo>
                  <a:pt x="2043112" y="4788"/>
                  <a:pt x="2278063" y="1158901"/>
                  <a:pt x="2486025" y="1171601"/>
                </a:cubicBezTo>
                <a:cubicBezTo>
                  <a:pt x="2693987" y="1184301"/>
                  <a:pt x="2890043" y="630263"/>
                  <a:pt x="3086100" y="762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4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</a:t>
            </a:r>
            <a:r>
              <a:rPr kumimoji="1" lang="ja-JP" altLang="en-US" dirty="0" smtClean="0"/>
              <a:t>ッソ回帰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17482"/>
                <a:ext cx="7939088" cy="514051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正則化項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/>
                  <a:t>は自分で事前に定める定数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dirty="0"/>
                  <a:t>重み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大</a:t>
                </a:r>
                <a:r>
                  <a:rPr lang="ja-JP" altLang="en-US" dirty="0" smtClean="0"/>
                  <a:t>きさ総和</a:t>
                </a:r>
                <a:r>
                  <a:rPr lang="ja-JP" altLang="en-US" dirty="0"/>
                  <a:t>　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損失関数</a:t>
                </a:r>
                <a:endParaRPr lang="en-US" altLang="ja-JP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メリット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汎化</a:t>
                </a:r>
                <a:r>
                  <a:rPr lang="ja-JP" altLang="en-US" dirty="0"/>
                  <a:t>性能</a:t>
                </a:r>
                <a:r>
                  <a:rPr lang="ja-JP" altLang="en-US" dirty="0" smtClean="0"/>
                  <a:t>を高める</a:t>
                </a:r>
                <a:endParaRPr lang="en-US" altLang="ja-JP" dirty="0" smtClean="0"/>
              </a:p>
              <a:p>
                <a:pPr lvl="1"/>
                <a:r>
                  <a:rPr lang="ja-JP" altLang="en-US" dirty="0"/>
                  <a:t>不要</a:t>
                </a:r>
                <a:r>
                  <a:rPr lang="ja-JP" altLang="en-US" dirty="0" smtClean="0"/>
                  <a:t>な特徴量・次元を削り、モデルを簡潔に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17482"/>
                <a:ext cx="7939088" cy="5140518"/>
              </a:xfrm>
              <a:blipFill>
                <a:blip r:embed="rId2"/>
                <a:stretch>
                  <a:fillRect l="-1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648074" y="2145030"/>
            <a:ext cx="1285875" cy="55245"/>
          </a:xfrm>
          <a:custGeom>
            <a:avLst/>
            <a:gdLst>
              <a:gd name="connsiteX0" fmla="*/ 0 w 3086100"/>
              <a:gd name="connsiteY0" fmla="*/ 1181126 h 1181126"/>
              <a:gd name="connsiteX1" fmla="*/ 723900 w 3086100"/>
              <a:gd name="connsiteY1" fmla="*/ 26 h 1181126"/>
              <a:gd name="connsiteX2" fmla="*/ 1257300 w 3086100"/>
              <a:gd name="connsiteY2" fmla="*/ 1143026 h 1181126"/>
              <a:gd name="connsiteX3" fmla="*/ 1838325 w 3086100"/>
              <a:gd name="connsiteY3" fmla="*/ 26 h 1181126"/>
              <a:gd name="connsiteX4" fmla="*/ 2486025 w 3086100"/>
              <a:gd name="connsiteY4" fmla="*/ 1171601 h 1181126"/>
              <a:gd name="connsiteX5" fmla="*/ 3086100 w 3086100"/>
              <a:gd name="connsiteY5" fmla="*/ 76226 h 118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6100" h="1181126">
                <a:moveTo>
                  <a:pt x="0" y="1181126"/>
                </a:moveTo>
                <a:cubicBezTo>
                  <a:pt x="257175" y="593751"/>
                  <a:pt x="514350" y="6376"/>
                  <a:pt x="723900" y="26"/>
                </a:cubicBezTo>
                <a:cubicBezTo>
                  <a:pt x="933450" y="-6324"/>
                  <a:pt x="1071563" y="1143026"/>
                  <a:pt x="1257300" y="1143026"/>
                </a:cubicBezTo>
                <a:cubicBezTo>
                  <a:pt x="1443037" y="1143026"/>
                  <a:pt x="1633538" y="-4736"/>
                  <a:pt x="1838325" y="26"/>
                </a:cubicBezTo>
                <a:cubicBezTo>
                  <a:pt x="2043112" y="4788"/>
                  <a:pt x="2278063" y="1158901"/>
                  <a:pt x="2486025" y="1171601"/>
                </a:cubicBezTo>
                <a:cubicBezTo>
                  <a:pt x="2693987" y="1184301"/>
                  <a:pt x="2890043" y="630263"/>
                  <a:pt x="3086100" y="762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9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ラッソ回帰をやってみる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79333"/>
                <a:ext cx="7757490" cy="5140518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dirty="0" smtClean="0"/>
                  <a:t>ワインのデータで学習</a:t>
                </a:r>
                <a:endParaRPr lang="en-US" altLang="ja-JP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dirty="0" smtClean="0"/>
              </a:p>
              <a:p>
                <a:pPr marL="987552" lvl="2" indent="0">
                  <a:buNone/>
                </a:pPr>
                <a:r>
                  <a:rPr lang="ja-JP" altLang="en-US" dirty="0" smtClean="0"/>
                  <a:t>学習パラメータ</a:t>
                </a:r>
                <a:endParaRPr lang="en-US" altLang="ja-JP" dirty="0" smtClean="0"/>
              </a:p>
              <a:p>
                <a:pPr marL="987552" lvl="2" indent="0">
                  <a:buNone/>
                </a:pPr>
                <a:endParaRPr lang="en-US" altLang="ja-JP" dirty="0" smtClean="0"/>
              </a:p>
              <a:p>
                <a:pPr marL="987552" lvl="2" indent="0">
                  <a:buNone/>
                </a:pP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=0.691</m:t>
                    </m:r>
                  </m:oMath>
                </a14:m>
                <a:endParaRPr lang="en-US" altLang="ja-JP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altLang="ja-JP" dirty="0"/>
              </a:p>
              <a:p>
                <a:pPr marL="987552" lvl="2" indent="0">
                  <a:buNone/>
                </a:pPr>
                <a:r>
                  <a:rPr lang="ja-JP" altLang="en-US" dirty="0"/>
                  <a:t>学習パラメータ</a:t>
                </a:r>
                <a:endParaRPr lang="en-US" altLang="ja-JP" dirty="0"/>
              </a:p>
              <a:p>
                <a:pPr marL="987552" lvl="2" indent="0">
                  <a:buNone/>
                </a:pPr>
                <a:endParaRPr lang="en-US" altLang="ja-JP" dirty="0"/>
              </a:p>
              <a:p>
                <a:pPr marL="987552" lvl="2" indent="0">
                  <a:buNone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=0.636</m:t>
                    </m:r>
                  </m:oMath>
                </a14:m>
                <a:endParaRPr lang="ja-JP" alt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endParaRPr lang="en-US" altLang="ja-JP" dirty="0"/>
              </a:p>
              <a:p>
                <a:pPr marL="987552" lvl="2" indent="0">
                  <a:buNone/>
                </a:pPr>
                <a:r>
                  <a:rPr lang="ja-JP" altLang="en-US" dirty="0"/>
                  <a:t>学習パラメータ</a:t>
                </a:r>
                <a:endParaRPr lang="en-US" altLang="ja-JP" dirty="0"/>
              </a:p>
              <a:p>
                <a:pPr marL="987552" lvl="2" indent="0">
                  <a:buNone/>
                </a:pPr>
                <a:endParaRPr lang="en-US" altLang="ja-JP" dirty="0"/>
              </a:p>
              <a:p>
                <a:pPr marL="987552" lvl="2" indent="0">
                  <a:buNone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=0.539</m:t>
                    </m:r>
                  </m:oMath>
                </a14:m>
                <a:endParaRPr lang="ja-JP" altLang="en-US" dirty="0"/>
              </a:p>
              <a:p>
                <a:pPr marL="987552" lvl="2" indent="0">
                  <a:buNone/>
                </a:pPr>
                <a:endParaRPr lang="ja-JP" altLang="en-US" dirty="0" smtClean="0"/>
              </a:p>
              <a:p>
                <a:pPr marL="530352" lvl="1" indent="0">
                  <a:buNone/>
                </a:pPr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79333"/>
                <a:ext cx="7757490" cy="5140518"/>
              </a:xfrm>
              <a:blipFill>
                <a:blip r:embed="rId2"/>
                <a:stretch>
                  <a:fillRect l="-1494" t="-30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610"/>
              </p:ext>
            </p:extLst>
          </p:nvPr>
        </p:nvGraphicFramePr>
        <p:xfrm>
          <a:off x="2090736" y="2459654"/>
          <a:ext cx="6819900" cy="2971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val="3532478096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154433239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184931662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354818757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1082373095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29206724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489072587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95676461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34632556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54980813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394760461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717496431"/>
                    </a:ext>
                  </a:extLst>
                </a:gridCol>
              </a:tblGrid>
              <a:tr h="28807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5.58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3587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7772"/>
              </p:ext>
            </p:extLst>
          </p:nvPr>
        </p:nvGraphicFramePr>
        <p:xfrm>
          <a:off x="2090736" y="3884360"/>
          <a:ext cx="6819900" cy="306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val="3532478096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154433239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184931662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354818757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1082373095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29206724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489072587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95676461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34632556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54980813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394760461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717496431"/>
                    </a:ext>
                  </a:extLst>
                </a:gridCol>
              </a:tblGrid>
              <a:tr h="3066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5.71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-2.00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3587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00163"/>
              </p:ext>
            </p:extLst>
          </p:nvPr>
        </p:nvGraphicFramePr>
        <p:xfrm>
          <a:off x="2109476" y="5308586"/>
          <a:ext cx="6819900" cy="2971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val="3532478096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154433239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184931662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354818757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1082373095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29206724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489072587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95676461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34632556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54980813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394760461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717496431"/>
                    </a:ext>
                  </a:extLst>
                </a:gridCol>
              </a:tblGrid>
              <a:tr h="23496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5.71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-1.01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-3.34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35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276850" y="6050254"/>
                <a:ext cx="76337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が高いとパラメータが</a:t>
                </a:r>
                <a:r>
                  <a:rPr kumimoji="1" lang="en-US" altLang="ja-JP" sz="2800" dirty="0" smtClean="0"/>
                  <a:t>0</a:t>
                </a:r>
                <a:r>
                  <a:rPr kumimoji="1" lang="ja-JP" altLang="en-US" sz="2800" dirty="0" smtClean="0"/>
                  <a:t>の項が増える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50" y="6050254"/>
                <a:ext cx="7633785" cy="523220"/>
              </a:xfrm>
              <a:prstGeom prst="rect">
                <a:avLst/>
              </a:prstGeom>
              <a:blipFill>
                <a:blip r:embed="rId3"/>
                <a:stretch>
                  <a:fillRect t="-16279" b="-33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0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8699" y="508883"/>
            <a:ext cx="7915276" cy="95415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ラッソ回帰の特徴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28699" y="1717482"/>
                <a:ext cx="7915275" cy="495001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ラッソ回帰は</a:t>
                </a:r>
                <a:r>
                  <a:rPr kumimoji="1" lang="ja-JP" altLang="en-US" dirty="0" smtClean="0"/>
                  <a:t>、</a:t>
                </a:r>
                <a:r>
                  <a:rPr lang="ja-JP" altLang="en-US" dirty="0"/>
                  <a:t>正則</a:t>
                </a:r>
                <a:r>
                  <a:rPr kumimoji="1" lang="ja-JP" altLang="en-US" dirty="0" smtClean="0"/>
                  <a:t>化</a:t>
                </a:r>
                <a:r>
                  <a:rPr kumimoji="1" lang="ja-JP" altLang="en-US" dirty="0" smtClean="0"/>
                  <a:t>項の部分が微分不可能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よって、座標降下法で解を推定</a:t>
                </a:r>
                <a:r>
                  <a:rPr kumimoji="1" lang="ja-JP" altLang="en-US" sz="2000" dirty="0" smtClean="0"/>
                  <a:t>（厳密解ではない！）</a:t>
                </a:r>
                <a:endParaRPr kumimoji="1" lang="en-US" altLang="ja-JP" sz="2000" dirty="0" smtClean="0"/>
              </a:p>
              <a:p>
                <a:r>
                  <a:rPr kumimoji="1" lang="ja-JP" altLang="en-US" dirty="0" smtClean="0"/>
                  <a:t>推定の流れ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両側微分のよって、最小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をとる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 smtClean="0"/>
                  <a:t>推定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ja-JP" altLang="en-US" b="0" dirty="0" smtClean="0"/>
                  <a:t>を、</a:t>
                </a:r>
                <a:r>
                  <a:rPr lang="ja-JP" altLang="en-US" dirty="0" smtClean="0"/>
                  <a:t>得られた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を更新して推定</a:t>
                </a:r>
                <a:endParaRPr lang="en-US" altLang="ja-JP" dirty="0" smtClean="0"/>
              </a:p>
              <a:p>
                <a:pPr lvl="1"/>
                <a:r>
                  <a:rPr lang="ja-JP" altLang="en-US" b="0" dirty="0" smtClean="0"/>
                  <a:t>この</a:t>
                </a:r>
                <a:r>
                  <a:rPr lang="ja-JP" altLang="en-US" b="0" dirty="0"/>
                  <a:t>更新</a:t>
                </a:r>
                <a:r>
                  <a:rPr lang="ja-JP" altLang="en-US" b="0" dirty="0" smtClean="0"/>
                  <a:t>を繰り返す</a:t>
                </a:r>
                <a:endParaRPr lang="en-US" altLang="ja-JP" dirty="0" smtClean="0"/>
              </a:p>
              <a:p>
                <a:endParaRPr lang="en-US" altLang="ja-JP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 dirty="0" smtClean="0"/>
                  <a:t>となるパラメータが多く、疎になりやすい</a:t>
                </a:r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ja-JP" altLang="en-US" dirty="0" smtClean="0"/>
                  <a:t>有意な特徴選択が可能に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699" y="1717482"/>
                <a:ext cx="7915275" cy="4950018"/>
              </a:xfrm>
              <a:blipFill>
                <a:blip r:embed="rId2"/>
                <a:stretch>
                  <a:fillRect l="-1464" t="-23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（補足）</a:t>
            </a:r>
            <a:r>
              <a:rPr lang="ja-JP" altLang="en-US" dirty="0" smtClean="0"/>
              <a:t>な</a:t>
            </a:r>
            <a:r>
              <a:rPr lang="ja-JP" altLang="en-US" dirty="0"/>
              <a:t>ぜ</a:t>
            </a:r>
            <a:r>
              <a:rPr kumimoji="1" lang="ja-JP" altLang="en-US" dirty="0" smtClean="0"/>
              <a:t>疎になるか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4811843"/>
                <a:ext cx="7757490" cy="1926236"/>
              </a:xfrm>
            </p:spPr>
            <p:txBody>
              <a:bodyPr/>
              <a:lstStyle/>
              <a:p>
                <a:r>
                  <a:rPr lang="ja-JP" altLang="en-US" dirty="0" smtClean="0"/>
                  <a:t>緑は二乗誤差</a:t>
                </a:r>
                <a:r>
                  <a:rPr lang="ja-JP" altLang="en-US" smtClean="0"/>
                  <a:t>、</a:t>
                </a:r>
                <a:r>
                  <a:rPr lang="ja-JP" altLang="en-US" smtClean="0"/>
                  <a:t>赤は</a:t>
                </a:r>
                <a:r>
                  <a:rPr lang="ja-JP" altLang="en-US"/>
                  <a:t>正則</a:t>
                </a:r>
                <a:r>
                  <a:rPr lang="ja-JP" altLang="en-US" smtClean="0"/>
                  <a:t>化</a:t>
                </a:r>
                <a:r>
                  <a:rPr lang="ja-JP" altLang="en-US" dirty="0" smtClean="0"/>
                  <a:t>項を表している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得られる解は、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 smtClean="0"/>
                  <a:t>となる部分が多い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ja-JP" altLang="en-US" dirty="0" smtClean="0"/>
                  <a:t>これを</a:t>
                </a:r>
                <a:r>
                  <a:rPr lang="en-US" altLang="ja-JP" dirty="0" err="1" smtClean="0"/>
                  <a:t>spersity</a:t>
                </a:r>
                <a:r>
                  <a:rPr lang="ja-JP" altLang="en-US" dirty="0" smtClean="0"/>
                  <a:t>が高いという</a:t>
                </a:r>
                <a:endParaRPr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4811843"/>
                <a:ext cx="7757490" cy="1926236"/>
              </a:xfrm>
              <a:blipFill>
                <a:blip r:embed="rId2"/>
                <a:stretch>
                  <a:fillRect l="-1494" t="-5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68" y="1463041"/>
            <a:ext cx="4868993" cy="308369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115610" y="4237718"/>
            <a:ext cx="303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https://mathwords.net/lasso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9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正則化</a:t>
            </a:r>
            <a:r>
              <a:rPr kumimoji="1" lang="ja-JP" altLang="en-US" dirty="0" smtClean="0"/>
              <a:t>で過学習を防ぐ！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リッジ回帰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過学習を</a:t>
            </a:r>
            <a:r>
              <a:rPr lang="ja-JP" altLang="en-US" dirty="0" smtClean="0"/>
              <a:t>防ぐ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パラメータ</a:t>
            </a:r>
            <a:r>
              <a:rPr lang="ja-JP" altLang="en-US" dirty="0" smtClean="0"/>
              <a:t>を抑えて、モデルを汎化</a:t>
            </a:r>
            <a:endParaRPr lang="en-US" altLang="ja-JP" dirty="0" smtClean="0"/>
          </a:p>
          <a:p>
            <a:r>
              <a:rPr kumimoji="1" lang="ja-JP" altLang="en-US" dirty="0" smtClean="0"/>
              <a:t>ラッソ回帰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過学習を</a:t>
            </a:r>
            <a:r>
              <a:rPr lang="ja-JP" altLang="en-US" dirty="0" smtClean="0"/>
              <a:t>防ぐ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特徴を選択し、モデルを簡潔に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章</a:t>
            </a:r>
            <a:r>
              <a:rPr lang="en-US" altLang="ja-JP" dirty="0"/>
              <a:t>02</a:t>
            </a:r>
            <a:r>
              <a:rPr lang="ja-JP" altLang="en-US" dirty="0"/>
              <a:t> 「正則化」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正則化</a:t>
            </a:r>
            <a:endParaRPr lang="en-US" altLang="ja-JP" dirty="0"/>
          </a:p>
          <a:p>
            <a:pPr marL="530352" lvl="1" indent="0">
              <a:buNone/>
            </a:pPr>
            <a:r>
              <a:rPr lang="ja-JP" altLang="en-US" dirty="0"/>
              <a:t>モデルの「過学習」を防ぎ、「汎化」</a:t>
            </a:r>
            <a:r>
              <a:rPr lang="ja-JP" altLang="en-US" dirty="0" smtClean="0"/>
              <a:t>する！</a:t>
            </a:r>
            <a:endParaRPr lang="en-US" altLang="ja-JP" dirty="0"/>
          </a:p>
          <a:p>
            <a:pPr marL="530352" lvl="1" indent="0">
              <a:buNone/>
            </a:pPr>
            <a:endParaRPr lang="en-US" altLang="ja-JP" dirty="0"/>
          </a:p>
          <a:p>
            <a:r>
              <a:rPr lang="ja-JP" altLang="en-US" dirty="0"/>
              <a:t>その前に学習すること</a:t>
            </a:r>
            <a:endParaRPr lang="en-US" altLang="ja-JP" dirty="0"/>
          </a:p>
          <a:p>
            <a:pPr lvl="1"/>
            <a:r>
              <a:rPr lang="ja-JP" altLang="en-US" dirty="0"/>
              <a:t>多項式回帰</a:t>
            </a:r>
            <a:endParaRPr lang="en-US" altLang="ja-JP" dirty="0"/>
          </a:p>
          <a:p>
            <a:pPr lvl="1"/>
            <a:r>
              <a:rPr lang="ja-JP" altLang="en-US" dirty="0"/>
              <a:t>過学習</a:t>
            </a:r>
            <a:endParaRPr lang="en-US" altLang="ja-JP" dirty="0"/>
          </a:p>
          <a:p>
            <a:pPr lvl="1"/>
            <a:r>
              <a:rPr lang="ja-JP" altLang="en-US" dirty="0"/>
              <a:t>汎化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5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多項式回帰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17483"/>
                <a:ext cx="7757490" cy="4587064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説明変数のべき</a:t>
                </a:r>
                <a:r>
                  <a:rPr lang="ja-JP" altLang="en-US" dirty="0"/>
                  <a:t>乗</a:t>
                </a:r>
                <a:r>
                  <a:rPr kumimoji="1" lang="ja-JP" altLang="en-US" dirty="0" smtClean="0"/>
                  <a:t>で表されるモデル</a:t>
                </a:r>
                <a:endParaRPr kumimoji="1" lang="en-US" altLang="ja-JP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marL="530352" lvl="1" indent="0">
                  <a:buNone/>
                </a:pPr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marL="530352" lvl="1" indent="0">
                  <a:buNone/>
                </a:pPr>
                <a:r>
                  <a:rPr lang="en-US" altLang="ja-JP" dirty="0" smtClean="0"/>
                  <a:t>		</a:t>
                </a:r>
                <a:r>
                  <a:rPr lang="ja-JP" altLang="en-US" dirty="0" smtClean="0"/>
                  <a:t>イメージ：曲線のモデル化ができる！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実装</a:t>
                </a:r>
                <a:endParaRPr lang="en-US" altLang="ja-JP" dirty="0" smtClean="0"/>
              </a:p>
              <a:p>
                <a:pPr lvl="1"/>
                <a:r>
                  <a:rPr lang="ja-JP" altLang="en-US" dirty="0"/>
                  <a:t>今回は簡単のため、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 smtClean="0"/>
                  <a:t>は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次元と</a:t>
                </a:r>
                <a:r>
                  <a:rPr lang="ja-JP" altLang="en-US" dirty="0" smtClean="0"/>
                  <a:t>する</a:t>
                </a:r>
                <a:endParaRPr lang="en-US" altLang="ja-JP" dirty="0" smtClean="0"/>
              </a:p>
              <a:p>
                <a:pPr marL="530352" lvl="1" indent="0">
                  <a:buNone/>
                </a:pPr>
                <a:r>
                  <a:rPr lang="en-US" altLang="ja-JP" dirty="0" smtClean="0"/>
                  <a:t>			</a:t>
                </a:r>
                <a:r>
                  <a:rPr lang="ja-JP" altLang="en-US" dirty="0" smtClean="0"/>
                  <a:t>＝</a:t>
                </a:r>
                <a:r>
                  <a:rPr lang="ja-JP" altLang="en-US" dirty="0"/>
                  <a:t> </a:t>
                </a:r>
                <a:r>
                  <a:rPr lang="ja-JP" altLang="en-US" dirty="0" smtClean="0"/>
                  <a:t>説明変数は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個！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前回</a:t>
                </a:r>
                <a:r>
                  <a:rPr lang="ja-JP" altLang="en-US" strike="sngStrike" dirty="0" smtClean="0"/>
                  <a:t>実装した</a:t>
                </a:r>
                <a:r>
                  <a:rPr lang="ja-JP" altLang="en-US" dirty="0" smtClean="0"/>
                  <a:t>（してない）線形回帰（重回帰）のちょっとした改造で実装可能</a:t>
                </a:r>
                <a:endParaRPr lang="en-US" altLang="ja-JP" dirty="0" smtClean="0"/>
              </a:p>
              <a:p>
                <a:pPr marL="530352" lvl="1" indent="0">
                  <a:buNone/>
                </a:pPr>
                <a:r>
                  <a:rPr lang="en-US" altLang="ja-JP" dirty="0" smtClean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ja-JP" altLang="en-US" dirty="0" smtClean="0"/>
                  <a:t> 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,⋯ </m:t>
                        </m:r>
                      </m:e>
                    </m:d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置き換え</a:t>
                </a:r>
                <a:endParaRPr lang="en-US" altLang="ja-JP" dirty="0" smtClean="0"/>
              </a:p>
              <a:p>
                <a:pPr marL="530352" lvl="1" indent="0">
                  <a:buNone/>
                </a:pPr>
                <a:endParaRPr lang="en-US" altLang="ja-JP" dirty="0" smtClean="0"/>
              </a:p>
              <a:p>
                <a:endParaRPr lang="en-US" altLang="ja-JP" dirty="0" smtClean="0"/>
              </a:p>
              <a:p>
                <a:endParaRPr lang="en-US" altLang="ja-JP" dirty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17483"/>
                <a:ext cx="7757490" cy="4587064"/>
              </a:xfrm>
              <a:blipFill>
                <a:blip r:embed="rId2"/>
                <a:stretch>
                  <a:fillRect l="-1494" t="-2527" r="-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多項式</a:t>
            </a:r>
            <a:r>
              <a:rPr lang="ja-JP" altLang="en-US" dirty="0"/>
              <a:t>回帰</a:t>
            </a:r>
            <a:r>
              <a:rPr lang="ja-JP" altLang="en-US" dirty="0" smtClean="0"/>
              <a:t>をやってみ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olyleg_test.py</a:t>
            </a:r>
            <a:r>
              <a:rPr kumimoji="1" lang="ja-JP" altLang="en-US" dirty="0" smtClean="0"/>
              <a:t>で下図のデータを回帰分析</a:t>
            </a:r>
            <a:endParaRPr kumimoji="1" lang="en-US" altLang="ja-JP" dirty="0" smtClean="0"/>
          </a:p>
          <a:p>
            <a:r>
              <a:rPr kumimoji="1" lang="ja-JP" altLang="en-US" dirty="0" smtClean="0"/>
              <a:t>説明変数は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次元で</a:t>
            </a:r>
            <a:r>
              <a:rPr kumimoji="1" lang="en-US" altLang="ja-JP" dirty="0" smtClean="0"/>
              <a:t>1</a:t>
            </a:r>
            <a:r>
              <a:rPr lang="ja-JP" altLang="en-US" dirty="0"/>
              <a:t>個</a:t>
            </a:r>
            <a:r>
              <a:rPr kumimoji="1" lang="ja-JP" altLang="en-US" dirty="0" smtClean="0"/>
              <a:t>のみ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単回帰（直線）と多項式回帰（曲線）で比較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79" y="3511792"/>
            <a:ext cx="4135612" cy="28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多項式回帰の結果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4367463"/>
            <a:ext cx="7757490" cy="2242651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単回帰（直線）</a:t>
            </a:r>
            <a:endParaRPr lang="en-US" altLang="ja-JP" sz="2400" dirty="0"/>
          </a:p>
          <a:p>
            <a:pPr lvl="1"/>
            <a:r>
              <a:rPr lang="ja-JP" altLang="en-US" sz="2000" dirty="0"/>
              <a:t>学習データとの誤差は比較的多いが、良い</a:t>
            </a:r>
            <a:r>
              <a:rPr lang="ja-JP" altLang="en-US" sz="2000" dirty="0" smtClean="0"/>
              <a:t>予測っぽい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多項式回帰（曲線）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学習データとの誤差が少ないが、明らかに変</a:t>
            </a:r>
            <a:endParaRPr kumimoji="1"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75" y="1283005"/>
            <a:ext cx="4089653" cy="2755595"/>
          </a:xfrm>
          <a:prstGeom prst="rect">
            <a:avLst/>
          </a:prstGeom>
        </p:spPr>
      </p:pic>
      <p:sp>
        <p:nvSpPr>
          <p:cNvPr id="6" name="星 7 5"/>
          <p:cNvSpPr/>
          <p:nvPr/>
        </p:nvSpPr>
        <p:spPr>
          <a:xfrm>
            <a:off x="6892408" y="5398169"/>
            <a:ext cx="1806425" cy="1114926"/>
          </a:xfrm>
          <a:prstGeom prst="star7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8265" y="5741795"/>
            <a:ext cx="188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過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学習！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702190" y="6147404"/>
                <a:ext cx="7757490" cy="9254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6858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kumimoji="1" sz="2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kumimoji="1" sz="2400" i="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kumimoji="1"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kumimoji="1" sz="2000" i="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kumimoji="1"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kumimoji="1"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kumimoji="1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kumimoji="1"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kumimoji="1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92128−113908∗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+57851∗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−15076∗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0" y="6147404"/>
                <a:ext cx="7757490" cy="925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26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誤差</a:t>
            </a:r>
            <a:r>
              <a:rPr lang="ja-JP" altLang="en-US" dirty="0" smtClean="0"/>
              <a:t>と検証誤差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1717482"/>
            <a:ext cx="7864288" cy="4595853"/>
          </a:xfrm>
        </p:spPr>
        <p:txBody>
          <a:bodyPr/>
          <a:lstStyle/>
          <a:p>
            <a:r>
              <a:rPr kumimoji="1" lang="ja-JP" altLang="en-US" dirty="0" smtClean="0"/>
              <a:t>データを学習データと検証データに分ける</a:t>
            </a:r>
            <a:endParaRPr kumimoji="1" lang="en-US" altLang="ja-JP" dirty="0" smtClean="0"/>
          </a:p>
          <a:p>
            <a:r>
              <a:rPr lang="ja-JP" altLang="en-US" dirty="0" smtClean="0"/>
              <a:t>モデルの予測で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学習</a:t>
            </a:r>
            <a:r>
              <a:rPr kumimoji="1" lang="ja-JP" altLang="en-US" dirty="0"/>
              <a:t>データ</a:t>
            </a:r>
            <a:r>
              <a:rPr kumimoji="1" lang="ja-JP" altLang="en-US" dirty="0" smtClean="0"/>
              <a:t>との誤差 ： 学習誤差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訓練</a:t>
            </a:r>
            <a:r>
              <a:rPr lang="ja-JP" altLang="en-US" dirty="0"/>
              <a:t>データ</a:t>
            </a:r>
            <a:r>
              <a:rPr lang="ja-JP" altLang="en-US" dirty="0" smtClean="0"/>
              <a:t>との誤差 ： 訓練誤差</a:t>
            </a:r>
            <a:r>
              <a:rPr lang="ja-JP" altLang="en-US" sz="2000" dirty="0" smtClean="0"/>
              <a:t>（これを小さくしたい）</a:t>
            </a:r>
            <a:endParaRPr lang="en-US" altLang="ja-JP" dirty="0" smtClean="0"/>
          </a:p>
          <a:p>
            <a:r>
              <a:rPr lang="ja-JP" altLang="en-US" dirty="0" smtClean="0"/>
              <a:t>学習</a:t>
            </a:r>
            <a:r>
              <a:rPr lang="ja-JP" altLang="en-US" dirty="0"/>
              <a:t>誤差</a:t>
            </a:r>
            <a:r>
              <a:rPr lang="ja-JP" altLang="en-US" dirty="0" smtClean="0"/>
              <a:t>と訓練誤差は、比例関係ではない</a:t>
            </a:r>
            <a:endParaRPr lang="en-US" altLang="ja-JP" dirty="0" smtClean="0"/>
          </a:p>
          <a:p>
            <a:pPr marL="530352" lvl="1" indent="0">
              <a:buNone/>
            </a:pPr>
            <a:r>
              <a:rPr lang="ja-JP" altLang="en-US" dirty="0"/>
              <a:t>イメージ</a:t>
            </a:r>
            <a:r>
              <a:rPr lang="en-US" altLang="ja-JP" dirty="0" smtClean="0"/>
              <a:t>	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11" y="4345186"/>
            <a:ext cx="3314724" cy="213361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342507" y="6488668"/>
            <a:ext cx="209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学習誤差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50885" y="4916244"/>
            <a:ext cx="461665" cy="12837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検証誤差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3112550" y="4285129"/>
            <a:ext cx="0" cy="220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112550" y="6529892"/>
            <a:ext cx="346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4181139" y="6045798"/>
            <a:ext cx="362174" cy="358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1717482"/>
            <a:ext cx="7757490" cy="503223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過学習 ：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学習誤差を小さくしすぎると、逆に検証誤差が大きくなってしまう</a:t>
            </a:r>
            <a:endParaRPr lang="en-US" altLang="ja-JP" dirty="0" smtClean="0"/>
          </a:p>
          <a:p>
            <a:r>
              <a:rPr kumimoji="1" lang="ja-JP" altLang="en-US" dirty="0" smtClean="0"/>
              <a:t>「バイアス」と「バリアンス」のトレードオフという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過学習は、学習誤差が少ないが、学習デー</a:t>
            </a:r>
            <a:r>
              <a:rPr lang="ja-JP" altLang="en-US" dirty="0" smtClean="0"/>
              <a:t>タ次第で全然違う形のモデルができる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つまり</a:t>
            </a:r>
            <a:r>
              <a:rPr lang="ja-JP" altLang="en-US" dirty="0" smtClean="0"/>
              <a:t>、バイアスが小さく、バリアンスが大きい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過学習を防いで汎化させたい　</a:t>
            </a:r>
            <a:r>
              <a:rPr lang="en-US" altLang="ja-JP" dirty="0" smtClean="0"/>
              <a:t>	</a:t>
            </a:r>
            <a:r>
              <a:rPr lang="ja-JP" altLang="en-US" dirty="0"/>
              <a:t>正則</a:t>
            </a:r>
            <a:r>
              <a:rPr lang="ja-JP" altLang="en-US" dirty="0" smtClean="0"/>
              <a:t>化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AutoShape 2" descr="data:image/png;base64,iVBORw0KGgoAAAANSUhEUgAAAXQAAAD8CAYAAABn919SAAAABHNCSVQICAgIfAhkiAAAAAlwSFlzAAALEgAACxIB0t1+/AAAADl0RVh0U29mdHdhcmUAbWF0cGxvdGxpYiB2ZXJzaW9uIDMuMC4yLCBodHRwOi8vbWF0cGxvdGxpYi5vcmcvOIA7rQAAENhJREFUeJzt3X+sZPVdxvHnuV1rOyiWshekwMxQ02IraShOCUJECsVstYFqNGEz22yUdLQhLRBNpU5S4h+TYCVq/zKZlBUSTtdQCrbRiBA0JSYFM0tBFreVaHfGhS17l9XWOFogfPzjzl13b+/t/Doz5873vl/J5s79ztn9Pic3++zZ75wfjggBABbfUtEBAAD5oNABIBEUOgAkgkIHgERQ6ACQCAodABJBoQNAIih0AEgEhQ4Aidgxz8l27twZ1Wp1nlMCwMI7cODA8YhYHrbdXAu9Wq2q0+nMc0oAWHi2u6Nsx5ILACSCQgeARFDoAJAICh0AEkGhA0AiKHQASASFDgCJoNABIBEUOgAkgkIHgERQ6AAwI1mWqVqtamlpSdVqVVmWzXS+ud7LBQC2iyzL1Gg01O/3JUndbleNRkOSVK/XZzInR+gAMAPNZvNkma/p9/tqNpszm5NCB4AZ6PV6Y43ngUIHgBkol8tjjeeBQgeAGWi1WiqVSqeNlUoltVqtmc1JoQPADNTrdbXbbVUqFdlWpVJRu92e2QeikuSImNkfvl6tVgueWAQA47F9ICJqw7YbeoRu+0Lbf2/7kO3nbd86GH+77cdsvzD4elYewQEAkxllyeV1Sb8TEe+RdIWkW2y/V9Idkh6PiHdJenzwPQCgIEMLPSKORsTTg9f/JemQpPMl3SjpvsFm90n66KxCAgCGG+tDUdtVSe+X9JSkcyPiqLRa+pLOyTscAGB0Ixe67R+T9GVJt0XE98b4fQ3bHdudlZWVSTICAEYwUqHb/hGtlnkWEQ8Nhl+2fd7g/fMkHdvo90ZEOyJqEVFbXl7OIzMAYAOjnOViSfdIOhQRf3zKW1+VtHfweq+kr+QfDwAwqlHutniVpI9Jes72M4Ox35d0l6QHbN8sqSfp12cTEQAwiqGFHhH/IMmbvH1dvnEAAJPi0n8ASASFDgCJoNABIBEUOgAkgkIHgERQ6ACQCAodABJBoQNAIih0AEgEhQ4AiaDQASARFDoAJIJCB7DwsixTtVrV0tKSqtWqsiwrOlIhRrl9LgBsWVmWqdFoqN/vS5K63a4ajYYkqV6vFxlt7jhCB7DQms3myTJf0+/31Ww2C0pUHAodwELr9XpjjaeMQgew0Mrl8ljjKaPQASy0VqulUql02lipVFKr1SooUXEodAALrV6vq91uq1KpyLYqlYra7fa2+0BUkhwRc5usVqtFp9OZ23wAkALbByKiNmy7oUfotvfZPmb74Cljl9p+0vYztju2L582MABgOqMsudwrade6sc9J+oOIuFTSZwffAwAKNLTQI+IJSSfWD0s6c/D6JyS9lHMuAMCYJr1S9DZJf2v7bq3+o3BlfpEAAJOY9CyXT0i6PSIulHS7pHs229B2Y7DO3llZWZlwOgDAMJMW+l5JDw1ef0nSph+KRkQ7ImoRUVteXp5wOgDAMJMW+kuSfmHw+lpJL+QTBwAwqaFr6Lb3S7pG0k7bRyTdKenjkj5ve4ek/5XUmGVIAMBwQws9InZv8tbP5pwFADAFLv0HgERQ6ACQCAodABJBoQNAIih0AEgEhQ4AiaDQASARFDoAJIJCB4BEUOgAkAgKHZiBLMtUrVa1tLSkarWqLMuKjoRtYNIHXADYRJZlajQa6vf7kqRut6tGY/X+ddvxSfSYH47QgZw1m82TZb6m3++r2WwWlAjbBYUO5KzX6401DuSFQgdyVi6XxxoH8kKhAzlrtVoqlUqnjZVKJbVarYISYbug0IGc1et1tdttVSoV2ValUlG73eYDUcycI2Juk9Vqteh0OnObDwBSYPtARNSGbccROgAkgkIHgERQ6ACQiKGFbnuf7WO2D64b/6Ttb9l+3vbnZhcRADCKUY7Q75W069QB2x+UdKOk90XEz0i6O/9oAIBxDC30iHhC0ol1w5+QdFdEfH+wzbEZZAMAjGHSNfR3S/p520/Z/prtD+QZCgAwvknvtrhD0lmSrpD0AUkP2H5nbHBSu+2GpIbEpc8AMEuTHqEfkfRQrPpHSW9I2rnRhhHRjohaRNSWl5cnzQkAGGLSQv9LSddKku13S3qzpON5hQIAjG/okovt/ZKukbTT9hFJd0raJ2nf4FTGVyXt3Wi5BQAwP0MLPSJ2b/LWnpyzAACmwJWiAJAICh0AEkGhA0AiKHQASASFDgCJoNABIBEUOgAkgkIHgERQ6ACQCAodABJBoQNAIih0AEgEhQ4AiaDQASARFDoAJIJCB4BEUOgAkAgKHUnIskzValVLS0uqVqvKsqzoSMDcDX0EHbDVZVmmRqOhfr8vSep2u2o0GpKker1eZDRgrjhCx8JrNpsny3xNv99Xs9ksKBFQjKGFbnuf7WO2D27w3u/aDts7ZxMPGK7X6401DqRqlCP0eyXtWj9o+0JJ10vibw0KVS6XxxoHUjW00CPiCUknNnjrTyR9WlLkHQoYR6vVUqlUOm2sVCqp1WoVlAgoxkRr6LZvkPRiRDybcx5gbPV6Xe12W5VKRbZVqVTUbrf5QBTbztiFbrskqSnpsyNu37Ddsd1ZWVkZdzokZJanFtbrdR0+fFhvvPGGDh8+TJljW5rkCP2nJF0k6VnbhyVdIOlp2z+50cYR0Y6IWkTUlpeXJ0+KhbZ2amG321VEnDy1kPPFgfyMXegR8VxEnBMR1YioSjoi6bKI+E7u6ZAMTi0EZm+U0xb3S/q6pIttH7F98+xjITWcWgjM3tArRSNi95D3q7mlQbLK5bK63e6G4wDywZWimAtOLQRmj0LHXHBqITB7jpjfdUG1Wi06nc7c5gOAFNg+EBG1YdtxhA4AiaDQASARFDoAJIJCB4BEUOgAkAgKHQASQaEDQCIodABIBIUOAImg0AEgERQ6ACSCQgeARFDoAJAICh0AEkGhA0AiKHQASASFDgCJoNC3sSzLVK1WtbS0pGq1qizLio4EYApDC932PtvHbB88ZeyPbH/T9j/Zftj222YbE3nKskw7d+7Unj171O12FRHqdrtqNBqUOrDARjlCv1fSrnVjj0m6JCLeJ+lfJH0m51yYkSzL1Gg09Morr/zAe/1+X81ms4BUAPIwtNAj4glJJ9aNPRoRrw++fVLSBTPIhhloNpvq9/ubvt/r9eaYBkCe8lhD/01Jf7PZm7Ybtju2OysrKzlMh2kMK+xyuTynJADyNlWh225Kel3SpguvEdGOiFpE1JaXl6eZDjn4YYVdKpXUarXmmAZAniYudNt7JX1EUj0iIr9ImKVWq6VSqfQD42effbba7bbq9XoBqQDkYaJCt71L0u9JuiEiNl+QxZZTr9fVbrdVqVRkW5VKRffff7+OHz9OmQMLzsMOrm3vl3SNpJ2SXpZ0p1bPavlRSWunSjwZEb89bLJarRadTmeavACw7dg+EBG1YdvtGLZBROzeYPieiVIBAGaGK0UBIBEUOgAkgkIHgERQ6BvgplUAFtHQD0W3m7V7naxdHr920ypJnNYHYEvjCH2dje51wk2rACwCCn2dze51wk2rAGx1FPo6m93rhJtWAdjqKPR1NrrXCTetArAIKPR1NrrXCTetArAIht7LJU/cywUAxjfqvVw4QgeARFDoAJAICh0AEkGhA0AiKHQASASFDgCJoNABIBEUOgAkgkIHgEQMLXTb+2wfs33wlLG3237M9guDr2fNNiYAYJhRjtDvlbRr3dgdkh6PiHdJenzwPQCgQEMLPSKekHRi3fCNku4bvL5P0kdzzjVzPGYOQGomfQTduRFxVJIi4qjtc3LMNHM8Zg5Aimb+oajthu2O7c7KysqspxsJj5kDkKJJC/1l2+dJ0uDrsc02jIh2RNQiora8vDzhdPniMXMAUjRpoX9V0t7B672SvpJPnPngMXMAUjTKaYv7JX1d0sW2j9i+WdJdkq63/YKk6wffLwweMwcgRUM/FI2I3Zu8dV3OWeZm7YPPZrOpXq+ncrmsVqvFB6IAFhqPoAOALY5H0AHANkOhA0AiKHQASASFDgCJoNABIBEUOgAkgkIHgERQ6ACQCAodABJBoQNAIih0AEgEhQ4AiaDQASARFDoAJIJCB4BEUOgAkAgKHQASQaEDQCIodABIBIUOAImYqtBt3277edsHbe+3/Za8ggEAxjNxods+X9KnJNUi4hJJb5J0U17BAADjmXbJZYekt9reIakk6aXpIwEAJjFxoUfEi5LultSTdFTSdyPi0fXb2W7Y7tjurKysTDRXlmWqVqtaWlpStVpVlmWTxgaAZE2z5HKWpBslXSTpHZLOsL1n/XYR0Y6IWkTUlpeXx54nyzI1Gg11u11FhLrdrhqNBqUOAOtMs+TyIUnfjoiViHhN0kOSrswn1v9rNpvq9/unjfX7fTWbzbynAoCFNk2h9yRdYbtk25Kuk3Qon1inTNLrjTUOANvVNGvoT0l6UNLTkp4b/FntnHKdVC6XxxoHgO1qqrNcIuLOiPjpiLgkIj4WEd/PK9iaVqulUql02lipVFKr1cp7KgBYaFv+StF6va52u61KpSLbqlQqarfbqtfrRUcDgC3FETG3yWq1WnQ6nbnNBwApsH0gImrDttvyR+gAgNFQ6ACQCAodABJBoQNAIih0AEgEhQ4AiaDQASARFDoAJIJCB4BEUOgAkIi5Xvpve0VSd4ZT7JR0fIZ/fhFS2yf2Z2tLbX+kNPapEhFDnxA010KfNdudUe53sEhS2yf2Z2tLbX+kNPdpMyy5AEAiKHQASERqhZ77E5O2gNT2if3Z2lLbHynNfdpQUmvoALCdpXaEDgDbVlKFbvtNtr9h+6+KzjIt24dtP2f7GdsL/5gn22+z/aDtb9o+ZPvnis40DdsXD342a7++Z/u2onNNw/bttp+3fdD2fttvKTrTNGzfOtiX5xf9ZzOqHUUHyNmtkg5JOrPoIDn5YEQs+vmzaz4v6ZGI+DXbb5ZUGvYbtrKI+JakS6XVAwlJL0p6uNBQU7B9vqRPSXpvRPyP7Qck3STp3kKDTcj2JZI+LulySa9KesT2X0fEC8Umm61kjtBtXyDplyV9oegsOJ3tMyVdLekeSYqIVyPiP4tNlavrJP1rRMzyorl52CHprbZ3aPUf3JcKzjON90h6MiL6EfG6pK9J+pWCM81cMoUu6U8lfVrSG0UHyUlIetT2AduNosNM6Z2SViT9+WBJ7Au2zyg6VI5ukrS/6BDTiIgXJd0tqSfpqKTvRsSjxaaaykFJV9s+23ZJ0i9JurDgTDOXRKHb/oikYxFxoOgsOboqIi6T9GFJt9i+uuhAU9gh6TJJfxYR75f035LuKDZSPgbLRzdI+lLRWaZh+yxJN0q6SNI7JJ1he0+xqSYXEYck/aGkxyQ9IulZSa8XGmoOkih0SVdJusH2YUl/Iela2/cXG2k6EfHS4Osxra7NXl5soqkckXQkIp4afP+gVgs+BR+W9HREvFx0kCl9SNK3I2IlIl6T9JCkKwvONJWIuCciLouIqyWdkJT0+rmUSKFHxGci4oKIqGr1v79/FxELe3Rh+wzbP772WtIvavW/kAspIr4j6d9tXzwYuk7SPxcYKU+7teDLLQM9SVfYLtm2Vn9GhwrONBXb5wy+liX9qtL4Of1QqZ3lkopzJT28+vdKOyR9MSIeKTbS1D4pKRssUfybpN8oOM/UBmuz10v6raKzTCsinrL9oKSntbo08Q0t/hWWX7Z9tqTXJN0SEf9RdKBZ40pRAEhEEksuAAAKHQCSQaEDQCIodABIBIUOAImg0AEgERQ6ACSCQgeARPwfGX/HdZF/ta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5975685" y="5955634"/>
            <a:ext cx="597569" cy="517807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43726" y="1669354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学習誤差が極端に小さい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学習パラメータが極端に大きい（小さい）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07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正則化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28699" y="1717482"/>
                <a:ext cx="8151395" cy="4595853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ja-JP" altLang="en-US" dirty="0" smtClean="0"/>
                  <a:t>正則化 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罰則項なしの回帰（前回の）</a:t>
                </a:r>
                <a:endParaRPr lang="en-US" altLang="ja-JP" dirty="0" smtClean="0"/>
              </a:p>
              <a:p>
                <a:endParaRPr lang="en-US" altLang="ja-JP" sz="200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損失関数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（誤差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罰則</a:t>
                </a:r>
                <a:r>
                  <a:rPr lang="ja-JP" altLang="en-US" dirty="0" smtClean="0"/>
                  <a:t>項ありの回帰</a:t>
                </a:r>
                <a:endParaRPr lang="en-US" altLang="ja-JP" dirty="0" smtClean="0"/>
              </a:p>
              <a:p>
                <a:endParaRPr lang="en-US" altLang="ja-JP" sz="500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 smtClean="0">
                          <a:latin typeface="Cambria Math" panose="02040503050406030204" pitchFamily="18" charset="0"/>
                        </a:rPr>
                        <m:t>損失関数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（誤差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正則化項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pPr marL="530352" lvl="1" indent="0">
                  <a:buNone/>
                </a:pPr>
                <a:endParaRPr lang="en-US" altLang="ja-JP" dirty="0" smtClean="0"/>
              </a:p>
              <a:p>
                <a:pPr marL="530352" lvl="1" indent="0">
                  <a:buNone/>
                </a:pPr>
                <a:endParaRPr lang="ja-JP" altLang="en-US" dirty="0"/>
              </a:p>
              <a:p>
                <a:pPr marL="530352" lvl="1" indent="0">
                  <a:buNone/>
                </a:pPr>
                <a:endParaRPr lang="en-US" altLang="ja-JP" dirty="0" smtClean="0"/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699" y="1717482"/>
                <a:ext cx="8151395" cy="4595853"/>
              </a:xfrm>
              <a:blipFill>
                <a:blip r:embed="rId2"/>
                <a:stretch>
                  <a:fillRect l="-1197" t="-2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5494420" y="5983704"/>
            <a:ext cx="1660362" cy="96253"/>
          </a:xfrm>
          <a:custGeom>
            <a:avLst/>
            <a:gdLst>
              <a:gd name="connsiteX0" fmla="*/ 0 w 5093368"/>
              <a:gd name="connsiteY0" fmla="*/ 1030706 h 1030706"/>
              <a:gd name="connsiteX1" fmla="*/ 657726 w 5093368"/>
              <a:gd name="connsiteY1" fmla="*/ 48127 h 1030706"/>
              <a:gd name="connsiteX2" fmla="*/ 1122947 w 5093368"/>
              <a:gd name="connsiteY2" fmla="*/ 978569 h 1030706"/>
              <a:gd name="connsiteX3" fmla="*/ 1680410 w 5093368"/>
              <a:gd name="connsiteY3" fmla="*/ 60158 h 1030706"/>
              <a:gd name="connsiteX4" fmla="*/ 2277979 w 5093368"/>
              <a:gd name="connsiteY4" fmla="*/ 986590 h 1030706"/>
              <a:gd name="connsiteX5" fmla="*/ 2775284 w 5093368"/>
              <a:gd name="connsiteY5" fmla="*/ 36095 h 1030706"/>
              <a:gd name="connsiteX6" fmla="*/ 3384884 w 5093368"/>
              <a:gd name="connsiteY6" fmla="*/ 982579 h 1030706"/>
              <a:gd name="connsiteX7" fmla="*/ 3938337 w 5093368"/>
              <a:gd name="connsiteY7" fmla="*/ 32084 h 1030706"/>
              <a:gd name="connsiteX8" fmla="*/ 4580021 w 5093368"/>
              <a:gd name="connsiteY8" fmla="*/ 930442 h 1030706"/>
              <a:gd name="connsiteX9" fmla="*/ 5093368 w 5093368"/>
              <a:gd name="connsiteY9" fmla="*/ 0 h 103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93368" h="1030706">
                <a:moveTo>
                  <a:pt x="0" y="1030706"/>
                </a:moveTo>
                <a:cubicBezTo>
                  <a:pt x="235284" y="543761"/>
                  <a:pt x="470568" y="56816"/>
                  <a:pt x="657726" y="48127"/>
                </a:cubicBezTo>
                <a:cubicBezTo>
                  <a:pt x="844884" y="39438"/>
                  <a:pt x="952500" y="976564"/>
                  <a:pt x="1122947" y="978569"/>
                </a:cubicBezTo>
                <a:cubicBezTo>
                  <a:pt x="1293394" y="980574"/>
                  <a:pt x="1487905" y="58821"/>
                  <a:pt x="1680410" y="60158"/>
                </a:cubicBezTo>
                <a:cubicBezTo>
                  <a:pt x="1872915" y="61495"/>
                  <a:pt x="2095500" y="990601"/>
                  <a:pt x="2277979" y="986590"/>
                </a:cubicBezTo>
                <a:cubicBezTo>
                  <a:pt x="2460458" y="982579"/>
                  <a:pt x="2590800" y="36763"/>
                  <a:pt x="2775284" y="36095"/>
                </a:cubicBezTo>
                <a:cubicBezTo>
                  <a:pt x="2959768" y="35427"/>
                  <a:pt x="3191042" y="983247"/>
                  <a:pt x="3384884" y="982579"/>
                </a:cubicBezTo>
                <a:cubicBezTo>
                  <a:pt x="3578726" y="981911"/>
                  <a:pt x="3739148" y="40773"/>
                  <a:pt x="3938337" y="32084"/>
                </a:cubicBezTo>
                <a:cubicBezTo>
                  <a:pt x="4137526" y="23395"/>
                  <a:pt x="4387516" y="935789"/>
                  <a:pt x="4580021" y="930442"/>
                </a:cubicBezTo>
                <a:cubicBezTo>
                  <a:pt x="4772526" y="925095"/>
                  <a:pt x="4932947" y="462547"/>
                  <a:pt x="509336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43726" y="1669354"/>
            <a:ext cx="5755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最小化したい損失関数に</a:t>
            </a:r>
            <a:r>
              <a:rPr kumimoji="1" lang="ja-JP" altLang="en-US" sz="2800" dirty="0"/>
              <a:t>正則化項を加えることで、過学習を防ぐこと</a:t>
            </a:r>
            <a:endParaRPr kumimoji="1"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69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リッジ回帰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28699" y="1717482"/>
                <a:ext cx="7972425" cy="514051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正則化項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ja-JP" altLang="en-US" dirty="0" smtClean="0"/>
                  <a:t>は自分で事前に定める定数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kumimoji="1" lang="ja-JP" altLang="en-US" dirty="0" smtClean="0"/>
                  <a:t>重みの</a:t>
                </a:r>
                <a:r>
                  <a:rPr kumimoji="1" lang="en-US" altLang="ja-JP" dirty="0" smtClean="0"/>
                  <a:t>2</a:t>
                </a:r>
                <a:r>
                  <a:rPr kumimoji="1" lang="ja-JP" altLang="en-US" dirty="0" smtClean="0"/>
                  <a:t>乗総和　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損失関数</a:t>
                </a:r>
                <a:endParaRPr kumimoji="1" lang="en-US" altLang="ja-JP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メリット</a:t>
                </a:r>
                <a:endParaRPr lang="en-US" altLang="ja-JP" dirty="0" smtClean="0"/>
              </a:p>
              <a:p>
                <a:pPr marL="530352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重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み</m:t>
                    </m:r>
                  </m:oMath>
                </a14:m>
                <a:r>
                  <a:rPr kumimoji="1" lang="ja-JP" altLang="en-US" dirty="0" smtClean="0"/>
                  <a:t>の総和が抑えられるため、バリアンスが小さい</a:t>
                </a:r>
                <a:endParaRPr kumimoji="1" lang="en-US" altLang="ja-JP" dirty="0" smtClean="0"/>
              </a:p>
              <a:p>
                <a:pPr marL="530352" lvl="1" indent="0">
                  <a:buNone/>
                </a:pPr>
                <a:r>
                  <a:rPr lang="ja-JP" altLang="en-US" dirty="0" smtClean="0"/>
                  <a:t>つまり汎化できて、過学習を防げる！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699" y="1717482"/>
                <a:ext cx="7972425" cy="5140518"/>
              </a:xfrm>
              <a:blipFill>
                <a:blip r:embed="rId2"/>
                <a:stretch>
                  <a:fillRect l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648074" y="2145030"/>
            <a:ext cx="1285875" cy="55245"/>
          </a:xfrm>
          <a:custGeom>
            <a:avLst/>
            <a:gdLst>
              <a:gd name="connsiteX0" fmla="*/ 0 w 3086100"/>
              <a:gd name="connsiteY0" fmla="*/ 1181126 h 1181126"/>
              <a:gd name="connsiteX1" fmla="*/ 723900 w 3086100"/>
              <a:gd name="connsiteY1" fmla="*/ 26 h 1181126"/>
              <a:gd name="connsiteX2" fmla="*/ 1257300 w 3086100"/>
              <a:gd name="connsiteY2" fmla="*/ 1143026 h 1181126"/>
              <a:gd name="connsiteX3" fmla="*/ 1838325 w 3086100"/>
              <a:gd name="connsiteY3" fmla="*/ 26 h 1181126"/>
              <a:gd name="connsiteX4" fmla="*/ 2486025 w 3086100"/>
              <a:gd name="connsiteY4" fmla="*/ 1171601 h 1181126"/>
              <a:gd name="connsiteX5" fmla="*/ 3086100 w 3086100"/>
              <a:gd name="connsiteY5" fmla="*/ 76226 h 118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6100" h="1181126">
                <a:moveTo>
                  <a:pt x="0" y="1181126"/>
                </a:moveTo>
                <a:cubicBezTo>
                  <a:pt x="257175" y="593751"/>
                  <a:pt x="514350" y="6376"/>
                  <a:pt x="723900" y="26"/>
                </a:cubicBezTo>
                <a:cubicBezTo>
                  <a:pt x="933450" y="-6324"/>
                  <a:pt x="1071563" y="1143026"/>
                  <a:pt x="1257300" y="1143026"/>
                </a:cubicBezTo>
                <a:cubicBezTo>
                  <a:pt x="1443037" y="1143026"/>
                  <a:pt x="1633538" y="-4736"/>
                  <a:pt x="1838325" y="26"/>
                </a:cubicBezTo>
                <a:cubicBezTo>
                  <a:pt x="2043112" y="4788"/>
                  <a:pt x="2278063" y="1158901"/>
                  <a:pt x="2486025" y="1171601"/>
                </a:cubicBezTo>
                <a:cubicBezTo>
                  <a:pt x="2693987" y="1184301"/>
                  <a:pt x="2890043" y="630263"/>
                  <a:pt x="3086100" y="762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2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5722</TotalTime>
  <Words>608</Words>
  <Application>Microsoft Office PowerPoint</Application>
  <PresentationFormat>画面に合わせる (4:3)</PresentationFormat>
  <Paragraphs>208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ＭＳ Ｐゴシック</vt:lpstr>
      <vt:lpstr>游ゴシック</vt:lpstr>
      <vt:lpstr>Arial</vt:lpstr>
      <vt:lpstr>Calibri</vt:lpstr>
      <vt:lpstr>Cambria</vt:lpstr>
      <vt:lpstr>Cambria Math</vt:lpstr>
      <vt:lpstr>Franklin Gothic Book</vt:lpstr>
      <vt:lpstr>Wingdings</vt:lpstr>
      <vt:lpstr>トリミング</vt:lpstr>
      <vt:lpstr>02 正則化</vt:lpstr>
      <vt:lpstr>2章02 「正則化」</vt:lpstr>
      <vt:lpstr>多項式回帰</vt:lpstr>
      <vt:lpstr>多項式回帰をやってみる</vt:lpstr>
      <vt:lpstr>多項式回帰の結果</vt:lpstr>
      <vt:lpstr>学習誤差と検証誤差</vt:lpstr>
      <vt:lpstr>過学習</vt:lpstr>
      <vt:lpstr>正則化</vt:lpstr>
      <vt:lpstr>リッジ回帰</vt:lpstr>
      <vt:lpstr>リッジ回帰やってみる</vt:lpstr>
      <vt:lpstr>リッジ回帰の強み</vt:lpstr>
      <vt:lpstr>ハイパーパラメータ</vt:lpstr>
      <vt:lpstr>ラッソ回帰</vt:lpstr>
      <vt:lpstr>ラッソ回帰をやってみる</vt:lpstr>
      <vt:lpstr>ラッソ回帰の特徴</vt:lpstr>
      <vt:lpstr>（補足）なぜ疎になるか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10.Machne_Learming</dc:title>
  <dc:creator>伊藤 翔</dc:creator>
  <cp:lastModifiedBy>kakeruito</cp:lastModifiedBy>
  <cp:revision>127</cp:revision>
  <cp:lastPrinted>2019-06-25T05:38:37Z</cp:lastPrinted>
  <dcterms:created xsi:type="dcterms:W3CDTF">2018-10-19T05:24:53Z</dcterms:created>
  <dcterms:modified xsi:type="dcterms:W3CDTF">2019-06-25T05:39:17Z</dcterms:modified>
</cp:coreProperties>
</file>