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307" r:id="rId3"/>
    <p:sldId id="291" r:id="rId4"/>
    <p:sldId id="317" r:id="rId5"/>
    <p:sldId id="309" r:id="rId6"/>
    <p:sldId id="315" r:id="rId7"/>
    <p:sldId id="316" r:id="rId8"/>
    <p:sldId id="311" r:id="rId9"/>
    <p:sldId id="310" r:id="rId10"/>
    <p:sldId id="314" r:id="rId11"/>
    <p:sldId id="312" r:id="rId12"/>
    <p:sldId id="313" r:id="rId13"/>
    <p:sldId id="304" r:id="rId14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80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8646" y="1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DEF22-5A86-4E87-9928-89049EF807E8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3108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2CBC8-70A2-4EB6-BD14-A4976315E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359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143C3C-F186-488C-B353-A686679CECF0}" type="datetime1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4681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4140-82B0-4ADF-9F82-D2610EF2206A}" type="datetime1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23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318F-8C2B-4662-A883-9A0C94FF3CE9}" type="datetime1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15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508883"/>
            <a:ext cx="7757491" cy="954158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ja-JP" altLang="en-US" dirty="0"/>
              <a:t>マスター タイトルの書式</a:t>
            </a:r>
            <a:r>
              <a:rPr lang="ja-JP" altLang="en-US" dirty="0" smtClean="0"/>
              <a:t>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77722"/>
            <a:ext cx="7757490" cy="4659468"/>
          </a:xfrm>
        </p:spPr>
        <p:txBody>
          <a:bodyPr/>
          <a:lstStyle>
            <a:lvl1pPr>
              <a:defRPr sz="2800"/>
            </a:lvl1pPr>
            <a:lvl2pPr>
              <a:defRPr sz="2400" i="0"/>
            </a:lvl2pPr>
            <a:lvl3pPr>
              <a:defRPr sz="2000"/>
            </a:lvl3pPr>
            <a:lvl4pPr>
              <a:defRPr sz="2000" i="0"/>
            </a:lvl4pPr>
            <a:lvl5pPr>
              <a:defRPr sz="18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5B6B-710F-4E2C-8E68-BADE6D60F15B}" type="datetime1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39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3FC67F-8672-4CEE-94CC-99C2E4ECC239}" type="datetime1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17789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A297-0E2F-497A-8E37-5FFE25B79053}" type="datetime1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35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2264-0F95-4906-AECA-40946F2573C4}" type="datetime1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10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9C24-BB8F-4A60-9474-0FFAE1FD98EC}" type="datetime1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30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BCF1-1681-4BD0-ABC4-F7C978809D75}" type="datetime1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90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51A7D-B999-44F0-B55B-C1D7E1C70AA5}" type="datetime1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75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45EAF4-73E4-4189-962C-4DFB6A81B7C4}" type="datetime1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591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0703B643-AE0A-4CF8-ABD0-5515AB400B40}" type="datetime1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6781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aseline="0">
                <a:solidFill>
                  <a:schemeClr val="tx2"/>
                </a:solidFill>
              </a:defRPr>
            </a:lvl1pPr>
          </a:lstStyle>
          <a:p>
            <a:fld id="{1CF17D83-F899-4A5F-BE9D-3B706C21ACB5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972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B4530-8391-4041-9391-4CABD01C6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894" y="1720360"/>
            <a:ext cx="6990347" cy="1538406"/>
          </a:xfrm>
        </p:spPr>
        <p:txBody>
          <a:bodyPr/>
          <a:lstStyle/>
          <a:p>
            <a:r>
              <a:rPr lang="en-US" altLang="ja-JP" sz="4800" dirty="0" smtClean="0">
                <a:latin typeface="+mj-ea"/>
              </a:rPr>
              <a:t>08</a:t>
            </a:r>
            <a:r>
              <a:rPr lang="ja-JP" altLang="en-US" sz="4800" dirty="0" smtClean="0">
                <a:latin typeface="+mj-ea"/>
              </a:rPr>
              <a:t> </a:t>
            </a:r>
            <a:r>
              <a:rPr lang="ja-JP" altLang="en-US" sz="4800" dirty="0" smtClean="0">
                <a:latin typeface="+mj-ea"/>
              </a:rPr>
              <a:t>ニューラル</a:t>
            </a:r>
            <a:r>
              <a:rPr lang="ja-JP" altLang="en-US" sz="4800" dirty="0">
                <a:latin typeface="+mj-ea"/>
              </a:rPr>
              <a:t>ネットワーク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293547-6E53-4D4D-8172-C0112EDEE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30" y="3258766"/>
            <a:ext cx="5123755" cy="1783751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機械学習図鑑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/>
              <a:t>pp.</a:t>
            </a:r>
            <a:r>
              <a:rPr lang="en-US" altLang="ja-JP" dirty="0" smtClean="0"/>
              <a:t>86</a:t>
            </a:r>
            <a:r>
              <a:rPr kumimoji="1" lang="en-US" altLang="ja-JP" dirty="0" smtClean="0"/>
              <a:t>-93</a:t>
            </a:r>
            <a:endParaRPr kumimoji="1" lang="en-US" altLang="ja-JP" dirty="0"/>
          </a:p>
          <a:p>
            <a:pPr algn="r"/>
            <a:endParaRPr lang="en-US" altLang="ja-JP" dirty="0" smtClean="0"/>
          </a:p>
          <a:p>
            <a:pPr algn="r"/>
            <a:endParaRPr lang="en-US" altLang="ja-JP" dirty="0"/>
          </a:p>
          <a:p>
            <a:pPr algn="r"/>
            <a:r>
              <a:rPr lang="ja-JP" altLang="en-US" dirty="0" smtClean="0"/>
              <a:t>機会学習勉強会</a:t>
            </a:r>
            <a:endParaRPr lang="en-US" altLang="ja-JP" dirty="0"/>
          </a:p>
          <a:p>
            <a:pPr algn="r"/>
            <a:r>
              <a:rPr lang="en-US" altLang="ja-JP" dirty="0" smtClean="0"/>
              <a:t>2019/7/24</a:t>
            </a:r>
            <a:endParaRPr lang="en-US" altLang="ja-JP" dirty="0"/>
          </a:p>
          <a:p>
            <a:pPr algn="r"/>
            <a:r>
              <a:rPr kumimoji="1" lang="ja-JP" altLang="en-US" dirty="0"/>
              <a:t>伊藤 翔</a:t>
            </a:r>
          </a:p>
        </p:txBody>
      </p:sp>
    </p:spTree>
    <p:extLst>
      <p:ext uri="{BB962C8B-B14F-4D97-AF65-F5344CB8AC3E}">
        <p14:creationId xmlns:p14="http://schemas.microsoft.com/office/powerpoint/2010/main" val="2090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特徴量のベクトルに変換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BoW</a:t>
            </a:r>
            <a:r>
              <a:rPr kumimoji="1" lang="ja-JP" altLang="en-US" dirty="0" smtClean="0"/>
              <a:t>にする</a:t>
            </a:r>
            <a:endParaRPr kumimoji="1" lang="en-US" altLang="ja-JP" dirty="0" smtClean="0"/>
          </a:p>
          <a:p>
            <a:pPr lvl="1"/>
            <a:r>
              <a:rPr lang="en-US" altLang="ja-JP" b="1" dirty="0" smtClean="0"/>
              <a:t>Bag of Words	</a:t>
            </a:r>
          </a:p>
          <a:p>
            <a:pPr lvl="1"/>
            <a:endParaRPr kumimoji="1" lang="en-US" altLang="ja-JP" b="1" dirty="0"/>
          </a:p>
          <a:p>
            <a:pPr lvl="1"/>
            <a:endParaRPr lang="en-US" altLang="ja-JP" b="1" dirty="0" smtClean="0"/>
          </a:p>
          <a:p>
            <a:pPr lvl="1"/>
            <a:endParaRPr kumimoji="1" lang="en-US" altLang="ja-JP" b="1" dirty="0"/>
          </a:p>
          <a:p>
            <a:pPr lvl="1"/>
            <a:endParaRPr lang="en-US" altLang="ja-JP" b="1" dirty="0" smtClean="0"/>
          </a:p>
          <a:p>
            <a:pPr marL="530352" lvl="1" indent="0">
              <a:buNone/>
            </a:pPr>
            <a:endParaRPr lang="en-US" altLang="ja-JP" b="1" dirty="0" smtClean="0"/>
          </a:p>
          <a:p>
            <a:r>
              <a:rPr lang="en-US" altLang="ja-JP" dirty="0" err="1"/>
              <a:t>BoW</a:t>
            </a:r>
            <a:r>
              <a:rPr lang="ja-JP" altLang="en-US" dirty="0"/>
              <a:t>にする</a:t>
            </a:r>
            <a:endParaRPr lang="en-US" altLang="ja-JP" dirty="0"/>
          </a:p>
          <a:p>
            <a:pPr marL="530352" lvl="1" indent="0">
              <a:buNone/>
            </a:pPr>
            <a:r>
              <a:rPr kumimoji="1" lang="ja-JP" altLang="en-US" b="1" dirty="0" smtClean="0"/>
              <a:t>「復活した名作アクションに感動」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83906"/>
              </p:ext>
            </p:extLst>
          </p:nvPr>
        </p:nvGraphicFramePr>
        <p:xfrm>
          <a:off x="1189283" y="2607236"/>
          <a:ext cx="7189188" cy="20802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1254">
                  <a:extLst>
                    <a:ext uri="{9D8B030D-6E8A-4147-A177-3AD203B41FA5}">
                      <a16:colId xmlns:a16="http://schemas.microsoft.com/office/drawing/2014/main" val="3532478096"/>
                    </a:ext>
                  </a:extLst>
                </a:gridCol>
                <a:gridCol w="556055">
                  <a:extLst>
                    <a:ext uri="{9D8B030D-6E8A-4147-A177-3AD203B41FA5}">
                      <a16:colId xmlns:a16="http://schemas.microsoft.com/office/drawing/2014/main" val="1544332393"/>
                    </a:ext>
                  </a:extLst>
                </a:gridCol>
                <a:gridCol w="556054">
                  <a:extLst>
                    <a:ext uri="{9D8B030D-6E8A-4147-A177-3AD203B41FA5}">
                      <a16:colId xmlns:a16="http://schemas.microsoft.com/office/drawing/2014/main" val="1849316624"/>
                    </a:ext>
                  </a:extLst>
                </a:gridCol>
                <a:gridCol w="902043">
                  <a:extLst>
                    <a:ext uri="{9D8B030D-6E8A-4147-A177-3AD203B41FA5}">
                      <a16:colId xmlns:a16="http://schemas.microsoft.com/office/drawing/2014/main" val="3548187571"/>
                    </a:ext>
                  </a:extLst>
                </a:gridCol>
                <a:gridCol w="550562">
                  <a:extLst>
                    <a:ext uri="{9D8B030D-6E8A-4147-A177-3AD203B41FA5}">
                      <a16:colId xmlns:a16="http://schemas.microsoft.com/office/drawing/2014/main" val="1082373095"/>
                    </a:ext>
                  </a:extLst>
                </a:gridCol>
                <a:gridCol w="573314">
                  <a:extLst>
                    <a:ext uri="{9D8B030D-6E8A-4147-A177-3AD203B41FA5}">
                      <a16:colId xmlns:a16="http://schemas.microsoft.com/office/drawing/2014/main" val="229206724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489072587"/>
                    </a:ext>
                  </a:extLst>
                </a:gridCol>
                <a:gridCol w="569224">
                  <a:extLst>
                    <a:ext uri="{9D8B030D-6E8A-4147-A177-3AD203B41FA5}">
                      <a16:colId xmlns:a16="http://schemas.microsoft.com/office/drawing/2014/main" val="2956764610"/>
                    </a:ext>
                  </a:extLst>
                </a:gridCol>
                <a:gridCol w="577405">
                  <a:extLst>
                    <a:ext uri="{9D8B030D-6E8A-4147-A177-3AD203B41FA5}">
                      <a16:colId xmlns:a16="http://schemas.microsoft.com/office/drawing/2014/main" val="2346325564"/>
                    </a:ext>
                  </a:extLst>
                </a:gridCol>
                <a:gridCol w="558603">
                  <a:extLst>
                    <a:ext uri="{9D8B030D-6E8A-4147-A177-3AD203B41FA5}">
                      <a16:colId xmlns:a16="http://schemas.microsoft.com/office/drawing/2014/main" val="2549808132"/>
                    </a:ext>
                  </a:extLst>
                </a:gridCol>
                <a:gridCol w="450139">
                  <a:extLst>
                    <a:ext uri="{9D8B030D-6E8A-4147-A177-3AD203B41FA5}">
                      <a16:colId xmlns:a16="http://schemas.microsoft.com/office/drawing/2014/main" val="3947604618"/>
                    </a:ext>
                  </a:extLst>
                </a:gridCol>
                <a:gridCol w="810249">
                  <a:extLst>
                    <a:ext uri="{9D8B030D-6E8A-4147-A177-3AD203B41FA5}">
                      <a16:colId xmlns:a16="http://schemas.microsoft.com/office/drawing/2014/main" val="717496431"/>
                    </a:ext>
                  </a:extLst>
                </a:gridCol>
              </a:tblGrid>
              <a:tr h="25786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名作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映画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派手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アクション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世界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感動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砂嵐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火星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探索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再開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VR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カテゴリ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3587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63795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981053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161105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19210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338435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6773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82551"/>
              </p:ext>
            </p:extLst>
          </p:nvPr>
        </p:nvGraphicFramePr>
        <p:xfrm>
          <a:off x="1189283" y="5949518"/>
          <a:ext cx="7189188" cy="2971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1254">
                  <a:extLst>
                    <a:ext uri="{9D8B030D-6E8A-4147-A177-3AD203B41FA5}">
                      <a16:colId xmlns:a16="http://schemas.microsoft.com/office/drawing/2014/main" val="2303120052"/>
                    </a:ext>
                  </a:extLst>
                </a:gridCol>
                <a:gridCol w="556055">
                  <a:extLst>
                    <a:ext uri="{9D8B030D-6E8A-4147-A177-3AD203B41FA5}">
                      <a16:colId xmlns:a16="http://schemas.microsoft.com/office/drawing/2014/main" val="370247807"/>
                    </a:ext>
                  </a:extLst>
                </a:gridCol>
                <a:gridCol w="556054">
                  <a:extLst>
                    <a:ext uri="{9D8B030D-6E8A-4147-A177-3AD203B41FA5}">
                      <a16:colId xmlns:a16="http://schemas.microsoft.com/office/drawing/2014/main" val="4203520039"/>
                    </a:ext>
                  </a:extLst>
                </a:gridCol>
                <a:gridCol w="902043">
                  <a:extLst>
                    <a:ext uri="{9D8B030D-6E8A-4147-A177-3AD203B41FA5}">
                      <a16:colId xmlns:a16="http://schemas.microsoft.com/office/drawing/2014/main" val="271397884"/>
                    </a:ext>
                  </a:extLst>
                </a:gridCol>
                <a:gridCol w="550562">
                  <a:extLst>
                    <a:ext uri="{9D8B030D-6E8A-4147-A177-3AD203B41FA5}">
                      <a16:colId xmlns:a16="http://schemas.microsoft.com/office/drawing/2014/main" val="3690911583"/>
                    </a:ext>
                  </a:extLst>
                </a:gridCol>
                <a:gridCol w="573314">
                  <a:extLst>
                    <a:ext uri="{9D8B030D-6E8A-4147-A177-3AD203B41FA5}">
                      <a16:colId xmlns:a16="http://schemas.microsoft.com/office/drawing/2014/main" val="2446990599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2627805244"/>
                    </a:ext>
                  </a:extLst>
                </a:gridCol>
                <a:gridCol w="569224">
                  <a:extLst>
                    <a:ext uri="{9D8B030D-6E8A-4147-A177-3AD203B41FA5}">
                      <a16:colId xmlns:a16="http://schemas.microsoft.com/office/drawing/2014/main" val="370238992"/>
                    </a:ext>
                  </a:extLst>
                </a:gridCol>
                <a:gridCol w="577405">
                  <a:extLst>
                    <a:ext uri="{9D8B030D-6E8A-4147-A177-3AD203B41FA5}">
                      <a16:colId xmlns:a16="http://schemas.microsoft.com/office/drawing/2014/main" val="4005688925"/>
                    </a:ext>
                  </a:extLst>
                </a:gridCol>
                <a:gridCol w="558603">
                  <a:extLst>
                    <a:ext uri="{9D8B030D-6E8A-4147-A177-3AD203B41FA5}">
                      <a16:colId xmlns:a16="http://schemas.microsoft.com/office/drawing/2014/main" val="1161381564"/>
                    </a:ext>
                  </a:extLst>
                </a:gridCol>
                <a:gridCol w="450139">
                  <a:extLst>
                    <a:ext uri="{9D8B030D-6E8A-4147-A177-3AD203B41FA5}">
                      <a16:colId xmlns:a16="http://schemas.microsoft.com/office/drawing/2014/main" val="3880749365"/>
                    </a:ext>
                  </a:extLst>
                </a:gridCol>
                <a:gridCol w="810249">
                  <a:extLst>
                    <a:ext uri="{9D8B030D-6E8A-4147-A177-3AD203B41FA5}">
                      <a16:colId xmlns:a16="http://schemas.microsoft.com/office/drawing/2014/main" val="3515827800"/>
                    </a:ext>
                  </a:extLst>
                </a:gridCol>
              </a:tblGrid>
              <a:tr h="28807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？？？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19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6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8700" y="1677722"/>
            <a:ext cx="8448174" cy="515220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ゼロ頻度問題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学習データが小さいと、低頻度の単語は登場しない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登場しないからと言って、</a:t>
            </a:r>
            <a:r>
              <a:rPr lang="ja-JP" altLang="en-US" dirty="0" smtClean="0">
                <a:solidFill>
                  <a:srgbClr val="FF0000"/>
                </a:solidFill>
              </a:rPr>
              <a:t>確率</a:t>
            </a:r>
            <a:r>
              <a:rPr lang="en-US" altLang="ja-JP" dirty="0" smtClean="0">
                <a:solidFill>
                  <a:srgbClr val="FF0000"/>
                </a:solidFill>
              </a:rPr>
              <a:t>0</a:t>
            </a:r>
            <a:r>
              <a:rPr lang="ja-JP" altLang="en-US" dirty="0" smtClean="0">
                <a:solidFill>
                  <a:srgbClr val="FF0000"/>
                </a:solidFill>
              </a:rPr>
              <a:t>にしてしまう</a:t>
            </a:r>
            <a:r>
              <a:rPr lang="ja-JP" altLang="en-US" dirty="0" smtClean="0"/>
              <a:t>のは</a:t>
            </a:r>
            <a:r>
              <a:rPr lang="ja-JP" altLang="en-US" dirty="0" smtClean="0">
                <a:solidFill>
                  <a:schemeClr val="tx1"/>
                </a:solidFill>
              </a:rPr>
              <a:t>ダメ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r>
              <a:rPr lang="en-US" altLang="ja-JP" dirty="0" smtClean="0"/>
              <a:t>	</a:t>
            </a:r>
            <a:r>
              <a:rPr lang="en-US" altLang="ja-JP" dirty="0"/>
              <a:t>	</a:t>
            </a:r>
            <a:r>
              <a:rPr lang="ja-JP" altLang="en-US" dirty="0" smtClean="0"/>
              <a:t>→微小の値にしておく （加算スムージング）</a:t>
            </a:r>
            <a:endParaRPr lang="ja-JP" altLang="en-US" dirty="0"/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アンダーフロー問題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確率の積は非常に小さい値</a:t>
            </a:r>
            <a:endParaRPr lang="en-US" altLang="ja-JP" dirty="0" smtClean="0"/>
          </a:p>
          <a:p>
            <a:pPr lvl="1"/>
            <a:r>
              <a:rPr lang="ja-JP" altLang="en-US" dirty="0"/>
              <a:t>容易</a:t>
            </a:r>
            <a:r>
              <a:rPr lang="ja-JP" altLang="en-US" dirty="0" smtClean="0"/>
              <a:t>にアンダーフローが発生する</a:t>
            </a:r>
            <a:endParaRPr lang="en-US" altLang="ja-JP" dirty="0" smtClean="0"/>
          </a:p>
          <a:p>
            <a:pPr marL="530352" lvl="1" indent="0">
              <a:buNone/>
            </a:pPr>
            <a:r>
              <a:rPr lang="en-US" altLang="ja-JP" dirty="0" smtClean="0"/>
              <a:t>		</a:t>
            </a:r>
            <a:r>
              <a:rPr lang="ja-JP" altLang="en-US" dirty="0" smtClean="0"/>
              <a:t>→対数をとって計算しよう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28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すごそう！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8699" y="1677721"/>
            <a:ext cx="8863445" cy="2260615"/>
          </a:xfrm>
        </p:spPr>
        <p:txBody>
          <a:bodyPr>
            <a:normAutofit/>
          </a:bodyPr>
          <a:lstStyle/>
          <a:p>
            <a:r>
              <a:rPr lang="ja-JP" altLang="en-US" dirty="0"/>
              <a:t>単純で速いし、最強じゃない？</a:t>
            </a:r>
          </a:p>
          <a:p>
            <a:pPr lvl="1"/>
            <a:r>
              <a:rPr lang="en-US" altLang="ja-JP" dirty="0"/>
              <a:t> </a:t>
            </a:r>
            <a:r>
              <a:rPr lang="ja-JP" altLang="en-US" dirty="0"/>
              <a:t>𝑥</a:t>
            </a:r>
            <a:r>
              <a:rPr lang="en-US" altLang="ja-JP" dirty="0"/>
              <a:t>_</a:t>
            </a:r>
            <a:r>
              <a:rPr lang="ja-JP" altLang="en-US" dirty="0"/>
              <a:t>𝑖 はそれぞれ独立と仮定した上での結果でしかない</a:t>
            </a:r>
            <a:endParaRPr lang="en-US" altLang="ja-JP" dirty="0"/>
          </a:p>
          <a:p>
            <a:pPr marL="530352" lvl="1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→精度は低い可能性があるので、鵜呑みに</a:t>
            </a:r>
            <a:r>
              <a:rPr lang="ja-JP" altLang="en-US" dirty="0" smtClean="0"/>
              <a:t>しない</a:t>
            </a:r>
            <a:endParaRPr lang="en-US" altLang="ja-JP" dirty="0" smtClean="0"/>
          </a:p>
          <a:p>
            <a:pPr marL="530352" lvl="1" indent="0">
              <a:buNone/>
            </a:pPr>
            <a:r>
              <a:rPr lang="en-US" altLang="ja-JP" dirty="0" smtClean="0"/>
              <a:t>		</a:t>
            </a:r>
            <a:r>
              <a:rPr lang="ja-JP" altLang="en-US" dirty="0" smtClean="0"/>
              <a:t>→だが逆に、複雑なアルゴリズムを超えることも</a:t>
            </a:r>
            <a:endParaRPr lang="en-US" altLang="ja-JP" dirty="0" smtClean="0"/>
          </a:p>
          <a:p>
            <a:pPr marL="53035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018307" y="3664463"/>
            <a:ext cx="8863445" cy="265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4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確率そのものはわからない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確率を扱った分類だが、意味は比較に用いているのみ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最も確率が高いものに確実に分類する</a:t>
            </a:r>
            <a:r>
              <a:rPr lang="ja-JP" altLang="en-US" sz="2000" dirty="0" smtClean="0"/>
              <a:t>（ランダム性なし）</a:t>
            </a:r>
            <a:endParaRPr lang="en-US" altLang="ja-JP" sz="2000" dirty="0" smtClean="0"/>
          </a:p>
          <a:p>
            <a:pPr lvl="1"/>
            <a:r>
              <a:rPr lang="ja-JP" altLang="en-US" dirty="0" smtClean="0"/>
              <a:t>算出した値は、絶対的な意味は持たない</a:t>
            </a:r>
            <a:endParaRPr lang="en-US" altLang="ja-JP" dirty="0" smtClean="0"/>
          </a:p>
          <a:p>
            <a:pPr lvl="2"/>
            <a:endParaRPr lang="en-US" altLang="ja-JP" sz="800" dirty="0" smtClean="0">
              <a:solidFill>
                <a:schemeClr val="tx1"/>
              </a:solidFill>
            </a:endParaRPr>
          </a:p>
          <a:p>
            <a:pPr marL="987552" lvl="2" indent="0">
              <a:buNone/>
            </a:pPr>
            <a:r>
              <a:rPr lang="en-US" altLang="ja-JP" dirty="0" smtClean="0">
                <a:solidFill>
                  <a:schemeClr val="tx1"/>
                </a:solidFill>
              </a:rPr>
              <a:t>	</a:t>
            </a:r>
            <a:r>
              <a:rPr lang="ja-JP" altLang="en-US" dirty="0" smtClean="0">
                <a:solidFill>
                  <a:schemeClr val="tx1"/>
                </a:solidFill>
              </a:rPr>
              <a:t>例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smtClean="0">
                <a:solidFill>
                  <a:schemeClr val="tx1"/>
                </a:solidFill>
              </a:rPr>
              <a:t> 雨は降ると思うが、降水確率はわからない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8699" y="1677722"/>
            <a:ext cx="8307805" cy="496772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ナイーブベイズ ＝ 単純ベイズ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</a:t>
            </a:r>
            <a:r>
              <a:rPr lang="ja-JP" altLang="en-US" dirty="0"/>
              <a:t>手法</a:t>
            </a:r>
            <a:r>
              <a:rPr lang="ja-JP" altLang="en-US" dirty="0" smtClean="0"/>
              <a:t>に比べて、圧倒的にシンプル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高速</a:t>
            </a:r>
            <a:r>
              <a:rPr lang="ja-JP" altLang="en-US" dirty="0" smtClean="0"/>
              <a:t>で、学習データ不足や多次元データに強い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気を付けたい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特徴</a:t>
            </a:r>
            <a:r>
              <a:rPr lang="ja-JP" altLang="en-US" dirty="0"/>
              <a:t>が独立して分布していると</a:t>
            </a:r>
            <a:r>
              <a:rPr lang="ja-JP" altLang="en-US" dirty="0" smtClean="0"/>
              <a:t>想定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汎化</a:t>
            </a:r>
            <a:r>
              <a:rPr lang="ja-JP" altLang="en-US" dirty="0"/>
              <a:t>は容易ではない（スムージングでできるが微妙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モデルの入力に応じて分類器を使い分けよう！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確率自体は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角丸四角形 23"/>
          <p:cNvSpPr/>
          <p:nvPr/>
        </p:nvSpPr>
        <p:spPr>
          <a:xfrm>
            <a:off x="4765080" y="2001678"/>
            <a:ext cx="1879848" cy="4245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8435" y="1515543"/>
            <a:ext cx="7757490" cy="11340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530352" lvl="1" indent="0">
              <a:buNone/>
            </a:pPr>
            <a:r>
              <a:rPr lang="ja-JP" altLang="en-US" dirty="0" smtClean="0"/>
              <a:t>分類問題で </a:t>
            </a:r>
            <a:r>
              <a:rPr lang="ja-JP" altLang="en-US" dirty="0" smtClean="0">
                <a:solidFill>
                  <a:srgbClr val="FF0000"/>
                </a:solidFill>
              </a:rPr>
              <a:t>非線形に分類 </a:t>
            </a:r>
            <a:r>
              <a:rPr lang="ja-JP" altLang="en-US" dirty="0" smtClean="0"/>
              <a:t>したい！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28" y="4058878"/>
            <a:ext cx="2314288" cy="1465540"/>
          </a:xfrm>
          <a:prstGeom prst="rect">
            <a:avLst/>
          </a:prstGeom>
        </p:spPr>
      </p:pic>
      <p:sp>
        <p:nvSpPr>
          <p:cNvPr id="8" name="フレーム 7"/>
          <p:cNvSpPr/>
          <p:nvPr/>
        </p:nvSpPr>
        <p:spPr>
          <a:xfrm>
            <a:off x="1483894" y="1636573"/>
            <a:ext cx="7166809" cy="1154754"/>
          </a:xfrm>
          <a:prstGeom prst="frame">
            <a:avLst>
              <a:gd name="adj1" fmla="val 13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025830" y="1381505"/>
            <a:ext cx="1884947" cy="878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138126" y="1501820"/>
            <a:ext cx="1676400" cy="6390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202513" y="1441438"/>
            <a:ext cx="1547626" cy="7584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/>
              <a:t>課題</a:t>
            </a:r>
            <a:endParaRPr lang="ja-JP" altLang="en-US" sz="2800" dirty="0"/>
          </a:p>
        </p:txBody>
      </p:sp>
      <p:sp>
        <p:nvSpPr>
          <p:cNvPr id="13" name="フレーム 12"/>
          <p:cNvSpPr/>
          <p:nvPr/>
        </p:nvSpPr>
        <p:spPr>
          <a:xfrm>
            <a:off x="1483895" y="3267025"/>
            <a:ext cx="3007894" cy="3434564"/>
          </a:xfrm>
          <a:prstGeom prst="frame">
            <a:avLst>
              <a:gd name="adj1" fmla="val 4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025830" y="3011957"/>
            <a:ext cx="1884947" cy="878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138126" y="3132272"/>
            <a:ext cx="1676400" cy="6390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1202513" y="3071890"/>
            <a:ext cx="1547626" cy="7584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/>
              <a:t>方法</a:t>
            </a:r>
          </a:p>
        </p:txBody>
      </p:sp>
      <p:sp>
        <p:nvSpPr>
          <p:cNvPr id="17" name="フレーム 16"/>
          <p:cNvSpPr/>
          <p:nvPr/>
        </p:nvSpPr>
        <p:spPr>
          <a:xfrm>
            <a:off x="5406189" y="3269081"/>
            <a:ext cx="3160646" cy="3432508"/>
          </a:xfrm>
          <a:prstGeom prst="frame">
            <a:avLst>
              <a:gd name="adj1" fmla="val 4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856232" y="3014013"/>
            <a:ext cx="1884947" cy="878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4968528" y="3134328"/>
            <a:ext cx="1676400" cy="6390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5032915" y="3073946"/>
            <a:ext cx="1547626" cy="7584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/>
              <a:t>結果</a:t>
            </a:r>
            <a:endParaRPr lang="ja-JP" altLang="en-US" sz="2800" dirty="0"/>
          </a:p>
        </p:txBody>
      </p:sp>
      <p:sp>
        <p:nvSpPr>
          <p:cNvPr id="21" name="コンテンツ プレースホルダー 2"/>
          <p:cNvSpPr txBox="1">
            <a:spLocks/>
          </p:cNvSpPr>
          <p:nvPr/>
        </p:nvSpPr>
        <p:spPr>
          <a:xfrm>
            <a:off x="5798705" y="5291404"/>
            <a:ext cx="3472379" cy="2728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4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n-US" altLang="ja-JP" dirty="0" smtClean="0"/>
          </a:p>
          <a:p>
            <a:pPr marL="530352" lvl="1" indent="0">
              <a:buFont typeface="Franklin Gothic Book" panose="020B0503020102020204" pitchFamily="34" charset="0"/>
              <a:buNone/>
            </a:pPr>
            <a:r>
              <a:rPr lang="ja-JP" altLang="en-US" dirty="0" smtClean="0"/>
              <a:t>できた！</a:t>
            </a:r>
            <a:endParaRPr lang="en-US" altLang="ja-JP" dirty="0" smtClean="0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>
          <a:xfrm>
            <a:off x="565745" y="5658795"/>
            <a:ext cx="4368787" cy="2728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4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0352" lvl="1" indent="0" algn="ctr">
              <a:buFont typeface="Franklin Gothic Book" panose="020B0503020102020204" pitchFamily="34" charset="0"/>
              <a:buNone/>
            </a:pPr>
            <a:r>
              <a:rPr lang="ja-JP" altLang="en-US" sz="1800" dirty="0" smtClean="0"/>
              <a:t>ニューラルネットワークで</a:t>
            </a:r>
            <a:endParaRPr lang="en-US" altLang="ja-JP" sz="1800" dirty="0" smtClean="0"/>
          </a:p>
          <a:p>
            <a:pPr marL="530352" lvl="1" indent="0" algn="ctr">
              <a:buFont typeface="Franklin Gothic Book" panose="020B0503020102020204" pitchFamily="34" charset="0"/>
              <a:buNone/>
            </a:pPr>
            <a:r>
              <a:rPr lang="ja-JP" altLang="en-US" sz="1800" dirty="0" smtClean="0"/>
              <a:t>学習！</a:t>
            </a:r>
            <a:endParaRPr lang="en-US" altLang="ja-JP" sz="1800" dirty="0" smtClean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28" y="4206012"/>
            <a:ext cx="2260827" cy="117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吹き出し: 角を丸めた四角形 31">
            <a:extLst>
              <a:ext uri="{FF2B5EF4-FFF2-40B4-BE49-F238E27FC236}">
                <a16:creationId xmlns:a16="http://schemas.microsoft.com/office/drawing/2014/main" id="{3371B7AE-E605-460A-A808-546A8271E899}"/>
              </a:ext>
            </a:extLst>
          </p:cNvPr>
          <p:cNvSpPr/>
          <p:nvPr/>
        </p:nvSpPr>
        <p:spPr>
          <a:xfrm rot="10800000">
            <a:off x="4988887" y="3637310"/>
            <a:ext cx="3460124" cy="1250390"/>
          </a:xfrm>
          <a:prstGeom prst="wedgeRoundRectCallout">
            <a:avLst>
              <a:gd name="adj1" fmla="val 34114"/>
              <a:gd name="adj2" fmla="val 2380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6269027" y="2591946"/>
            <a:ext cx="1655775" cy="4245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4147457" y="2155370"/>
            <a:ext cx="2570175" cy="4245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章</a:t>
            </a:r>
            <a:r>
              <a:rPr lang="en-US" altLang="ja-JP" dirty="0" smtClean="0"/>
              <a:t>08</a:t>
            </a:r>
            <a:r>
              <a:rPr lang="ja-JP" altLang="en-US" dirty="0" smtClean="0"/>
              <a:t> 「ニューラルネットワーク」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8700" y="1673361"/>
            <a:ext cx="7757490" cy="52367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概要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線形分類可能な </a:t>
            </a:r>
            <a:r>
              <a:rPr lang="ja-JP" altLang="en-US" dirty="0" smtClean="0">
                <a:solidFill>
                  <a:srgbClr val="FF0000"/>
                </a:solidFill>
              </a:rPr>
              <a:t>単純パーセプトロン </a:t>
            </a:r>
            <a:r>
              <a:rPr lang="ja-JP" altLang="en-US" dirty="0" smtClean="0"/>
              <a:t>の積み重ね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多層構造で複雑な境界を表現 ＝ </a:t>
            </a:r>
            <a:r>
              <a:rPr lang="ja-JP" altLang="en-US" dirty="0" smtClean="0">
                <a:solidFill>
                  <a:srgbClr val="FF0000"/>
                </a:solidFill>
              </a:rPr>
              <a:t>非線形分離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901952" lvl="4" indent="0">
              <a:buNone/>
            </a:pPr>
            <a:r>
              <a:rPr lang="en-US" altLang="ja-JP" dirty="0" smtClean="0"/>
              <a:t>	</a:t>
            </a:r>
            <a:endParaRPr lang="en-US" altLang="ja-JP" dirty="0"/>
          </a:p>
          <a:p>
            <a:r>
              <a:rPr lang="ja-JP" altLang="en-US" dirty="0"/>
              <a:t>特徴</a:t>
            </a:r>
            <a:endParaRPr lang="en-US" altLang="ja-JP" dirty="0"/>
          </a:p>
          <a:p>
            <a:pPr lvl="1"/>
            <a:r>
              <a:rPr lang="ja-JP" altLang="en-US" dirty="0"/>
              <a:t>モデルは複雑</a:t>
            </a:r>
            <a:endParaRPr lang="en-US" altLang="ja-JP" dirty="0"/>
          </a:p>
          <a:p>
            <a:pPr lvl="1"/>
            <a:r>
              <a:rPr lang="ja-JP" altLang="en-US" dirty="0"/>
              <a:t>学習</a:t>
            </a:r>
            <a:r>
              <a:rPr lang="ja-JP" altLang="en-US" dirty="0" smtClean="0"/>
              <a:t>に時間がかかる</a:t>
            </a:r>
            <a:endParaRPr lang="en-US" altLang="ja-JP" dirty="0" smtClean="0"/>
          </a:p>
          <a:p>
            <a:pPr lvl="3"/>
            <a:endParaRPr lang="en-US" altLang="ja-JP" dirty="0"/>
          </a:p>
          <a:p>
            <a:r>
              <a:rPr lang="ja-JP" altLang="en-US" dirty="0"/>
              <a:t>使いどころ</a:t>
            </a:r>
            <a:endParaRPr lang="en-US" altLang="ja-JP" dirty="0"/>
          </a:p>
          <a:p>
            <a:pPr lvl="1"/>
            <a:r>
              <a:rPr lang="ja-JP" altLang="en-US" dirty="0"/>
              <a:t>画像認識</a:t>
            </a:r>
            <a:endParaRPr lang="en-US" altLang="ja-JP" dirty="0"/>
          </a:p>
          <a:p>
            <a:pPr lvl="1"/>
            <a:r>
              <a:rPr lang="ja-JP" altLang="en-US" dirty="0"/>
              <a:t>音声認識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5085053" y="4010528"/>
            <a:ext cx="3363958" cy="173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4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強力 ＆ 高コスト！</a:t>
            </a:r>
            <a:endParaRPr lang="ja-JP" altLang="en-US" dirty="0">
              <a:solidFill>
                <a:srgbClr val="FF0000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45" y="5213571"/>
            <a:ext cx="3505774" cy="144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0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学習の流れ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677722"/>
                <a:ext cx="8311816" cy="4659468"/>
              </a:xfrm>
            </p:spPr>
            <p:txBody>
              <a:bodyPr/>
              <a:lstStyle/>
              <a:p>
                <a:r>
                  <a:rPr kumimoji="1" lang="ja-JP" altLang="en-US" dirty="0" smtClean="0"/>
                  <a:t>線形分離をうまく組み合わせて、非線形分離する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ja-JP" altLang="en-US" dirty="0" smtClean="0"/>
                  <a:t>　とあるとき 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:r>
                  <a:rPr lang="ja-JP" altLang="en-US" dirty="0" smtClean="0"/>
                  <a:t>理想の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重み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を知りたい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ja-JP" altLang="en-US" dirty="0" smtClean="0"/>
                  <a:t>まず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ja-JP" altLang="en-US" dirty="0" smtClean="0"/>
                  <a:t>をランダムに初期化</a:t>
                </a:r>
                <a:endParaRPr kumimoji="1"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dirty="0"/>
                  <a:t>実際</a:t>
                </a:r>
                <a:r>
                  <a:rPr lang="ja-JP" altLang="en-US" dirty="0" smtClean="0"/>
                  <a:t>にあるデータ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dirty="0" smtClean="0"/>
                  <a:t>適用して予測</a:t>
                </a:r>
                <a:endParaRPr kumimoji="1"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dirty="0" smtClean="0"/>
                  <a:t>正解との誤差をもとに重みを更新</a:t>
                </a:r>
                <a:endParaRPr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dirty="0" smtClean="0"/>
                  <a:t>2.3</a:t>
                </a:r>
                <a:r>
                  <a:rPr lang="en-US" altLang="ja-JP" dirty="0" smtClean="0"/>
                  <a:t>.</a:t>
                </a:r>
                <a:r>
                  <a:rPr kumimoji="1" lang="ja-JP" altLang="en-US" dirty="0" smtClean="0"/>
                  <a:t>を設定した回数繰り返す</a:t>
                </a:r>
                <a:endParaRPr kumimoji="1"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677722"/>
                <a:ext cx="8311816" cy="4659468"/>
              </a:xfrm>
              <a:blipFill>
                <a:blip r:embed="rId2"/>
                <a:stretch>
                  <a:fillRect l="-1541" t="-2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6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37" y="1282853"/>
            <a:ext cx="6478019" cy="32390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単純パーセプトロン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6400" y="5217695"/>
            <a:ext cx="8319842" cy="315627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重回帰の結果にステップ関数を噛ませラベル推定</a:t>
            </a:r>
            <a:endParaRPr lang="en-US" altLang="ja-JP" dirty="0" smtClean="0"/>
          </a:p>
          <a:p>
            <a:r>
              <a:rPr lang="ja-JP" altLang="en-US" dirty="0" smtClean="0"/>
              <a:t>出力</a:t>
            </a:r>
            <a:r>
              <a:rPr lang="ja-JP" altLang="en-US" dirty="0" smtClean="0"/>
              <a:t>は</a:t>
            </a:r>
            <a:r>
              <a:rPr lang="en-US" altLang="ja-JP" dirty="0" smtClean="0"/>
              <a:t>0or1</a:t>
            </a:r>
            <a:r>
              <a:rPr lang="ja-JP" altLang="en-US" dirty="0" smtClean="0"/>
              <a:t>の真偽値（ラベル</a:t>
            </a:r>
            <a:r>
              <a:rPr lang="ja-JP" altLang="en-US" dirty="0"/>
              <a:t>分類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987552" lvl="2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5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403683" y="4318622"/>
                <a:ext cx="633262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0352" lvl="1" indent="0">
                  <a:buNone/>
                </a:pPr>
                <a:endParaRPr lang="en-US" altLang="ja-JP" dirty="0" smtClean="0"/>
              </a:p>
              <a:p>
                <a:pPr marL="530352" lvl="1"/>
                <a:r>
                  <a:rPr lang="en-US" altLang="ja-JP" dirty="0" smtClean="0">
                    <a:solidFill>
                      <a:srgbClr val="FF0000"/>
                    </a:solidFill>
                  </a:rPr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83" y="4318622"/>
                <a:ext cx="633262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4965032" y="2569930"/>
            <a:ext cx="11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1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4740441" y="4421317"/>
            <a:ext cx="1122948" cy="4245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ADALINE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8700" y="4391526"/>
            <a:ext cx="7757490" cy="263949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単純パーセプトロンの</a:t>
            </a:r>
            <a:r>
              <a:rPr lang="ja-JP" altLang="en-US" dirty="0" smtClean="0">
                <a:solidFill>
                  <a:srgbClr val="FF0000"/>
                </a:solidFill>
              </a:rPr>
              <a:t>改良版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ラベル推定とは別に、活性化関数を追加</a:t>
            </a:r>
            <a:endParaRPr kumimoji="1" lang="en-US" altLang="ja-JP" dirty="0" smtClean="0"/>
          </a:p>
          <a:p>
            <a:pPr marL="530352" lvl="1" indent="0">
              <a:buNone/>
            </a:pPr>
            <a:r>
              <a:rPr kumimoji="1" lang="ja-JP" altLang="en-US" dirty="0" smtClean="0"/>
              <a:t>（活性化関数で、値を扱いやすく変形）</a:t>
            </a:r>
            <a:endParaRPr kumimoji="1" lang="en-US" altLang="ja-JP" dirty="0" smtClean="0"/>
          </a:p>
          <a:p>
            <a:r>
              <a:rPr lang="ja-JP" altLang="en-US" dirty="0" smtClean="0"/>
              <a:t>連続値をもとに確率勾配法で学習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00" y="1280555"/>
            <a:ext cx="6986618" cy="302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4007080" y="5554588"/>
            <a:ext cx="1888958" cy="5076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多層ニューラルネットワーク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8700" y="5029210"/>
            <a:ext cx="7757490" cy="200181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単層のパーセプトロンの組み合わせ多層構造</a:t>
            </a:r>
            <a:endParaRPr lang="en-US" altLang="ja-JP" dirty="0" smtClean="0"/>
          </a:p>
          <a:p>
            <a:r>
              <a:rPr lang="ja-JP" altLang="en-US" dirty="0" smtClean="0"/>
              <a:t>中間</a:t>
            </a:r>
            <a:r>
              <a:rPr lang="ja-JP" altLang="en-US" dirty="0"/>
              <a:t>の隠れ層</a:t>
            </a:r>
            <a:r>
              <a:rPr lang="ja-JP" altLang="en-US" dirty="0" smtClean="0"/>
              <a:t>が </a:t>
            </a:r>
            <a:r>
              <a:rPr lang="ja-JP" altLang="en-US" dirty="0" smtClean="0">
                <a:solidFill>
                  <a:srgbClr val="FF0000"/>
                </a:solidFill>
              </a:rPr>
              <a:t>非線形分類 </a:t>
            </a:r>
            <a:r>
              <a:rPr lang="ja-JP" altLang="en-US" dirty="0" smtClean="0"/>
              <a:t> を実現</a:t>
            </a:r>
            <a:endParaRPr lang="en-US" altLang="ja-JP" dirty="0" smtClean="0"/>
          </a:p>
          <a:p>
            <a:r>
              <a:rPr lang="ja-JP" altLang="en-US" dirty="0" smtClean="0"/>
              <a:t>非線形の活性化関数を使用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73" y="1406892"/>
            <a:ext cx="5270827" cy="34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826168"/>
          </a:xfrm>
        </p:spPr>
        <p:txBody>
          <a:bodyPr/>
          <a:lstStyle/>
          <a:p>
            <a:r>
              <a:rPr kumimoji="1" lang="ja-JP" altLang="en-US" dirty="0" smtClean="0"/>
              <a:t>活性化関数の例</a:t>
            </a:r>
            <a:endParaRPr kumimoji="1" lang="ja-JP" altLang="en-US" dirty="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sz="half" idx="1"/>
          </p:nvPr>
        </p:nvSpPr>
        <p:spPr>
          <a:xfrm>
            <a:off x="1028699" y="1900991"/>
            <a:ext cx="3335840" cy="2029326"/>
          </a:xfrm>
        </p:spPr>
        <p:txBody>
          <a:bodyPr/>
          <a:lstStyle/>
          <a:p>
            <a:r>
              <a:rPr kumimoji="1" lang="ja-JP" altLang="en-US" dirty="0" smtClean="0"/>
              <a:t>シグモイド関数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2"/>
          </p:nvPr>
        </p:nvSpPr>
        <p:spPr>
          <a:xfrm>
            <a:off x="4894051" y="1900991"/>
            <a:ext cx="3335840" cy="2029326"/>
          </a:xfrm>
        </p:spPr>
        <p:txBody>
          <a:bodyPr/>
          <a:lstStyle/>
          <a:p>
            <a:r>
              <a:rPr kumimoji="1" lang="en-US" altLang="ja-JP" dirty="0" err="1" smtClean="0"/>
              <a:t>ReLU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028699" y="5534526"/>
            <a:ext cx="8003005" cy="1259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4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コンテンツ プレースホルダー 9"/>
          <p:cNvSpPr txBox="1">
            <a:spLocks/>
          </p:cNvSpPr>
          <p:nvPr/>
        </p:nvSpPr>
        <p:spPr>
          <a:xfrm>
            <a:off x="992605" y="4424060"/>
            <a:ext cx="3335840" cy="2029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恒等関数（</a:t>
            </a:r>
            <a:r>
              <a:rPr lang="en-US" altLang="ja-JP" dirty="0" smtClean="0"/>
              <a:t>※</a:t>
            </a:r>
            <a:r>
              <a:rPr lang="ja-JP" altLang="en-US" dirty="0" smtClean="0"/>
              <a:t>線形）</a:t>
            </a:r>
            <a:endParaRPr lang="ja-JP" altLang="en-US" dirty="0"/>
          </a:p>
        </p:txBody>
      </p:sp>
      <p:sp>
        <p:nvSpPr>
          <p:cNvPr id="13" name="コンテンツ プレースホルダー 10"/>
          <p:cNvSpPr txBox="1">
            <a:spLocks/>
          </p:cNvSpPr>
          <p:nvPr/>
        </p:nvSpPr>
        <p:spPr>
          <a:xfrm>
            <a:off x="4857957" y="4424060"/>
            <a:ext cx="3335840" cy="2029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ソフトマックス関数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8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実際の流れ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8700" y="1766455"/>
            <a:ext cx="7757490" cy="4107832"/>
          </a:xfrm>
        </p:spPr>
        <p:txBody>
          <a:bodyPr/>
          <a:lstStyle/>
          <a:p>
            <a:r>
              <a:rPr kumimoji="1" lang="ja-JP" altLang="en-US" dirty="0" smtClean="0"/>
              <a:t>単語ごとに分解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タイトルから名詞のみを抽出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単語の集合に変換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sz="2000" dirty="0" smtClean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25497"/>
              </p:ext>
            </p:extLst>
          </p:nvPr>
        </p:nvGraphicFramePr>
        <p:xfrm>
          <a:off x="1356202" y="3375280"/>
          <a:ext cx="7278643" cy="259949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88434">
                  <a:extLst>
                    <a:ext uri="{9D8B030D-6E8A-4147-A177-3AD203B41FA5}">
                      <a16:colId xmlns:a16="http://schemas.microsoft.com/office/drawing/2014/main" val="3532478096"/>
                    </a:ext>
                  </a:extLst>
                </a:gridCol>
                <a:gridCol w="3169228">
                  <a:extLst>
                    <a:ext uri="{9D8B030D-6E8A-4147-A177-3AD203B41FA5}">
                      <a16:colId xmlns:a16="http://schemas.microsoft.com/office/drawing/2014/main" val="3548187571"/>
                    </a:ext>
                  </a:extLst>
                </a:gridCol>
                <a:gridCol w="1620981">
                  <a:extLst>
                    <a:ext uri="{9D8B030D-6E8A-4147-A177-3AD203B41FA5}">
                      <a16:colId xmlns:a16="http://schemas.microsoft.com/office/drawing/2014/main" val="2506614377"/>
                    </a:ext>
                  </a:extLst>
                </a:gridCol>
              </a:tblGrid>
              <a:tr h="3713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単語群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カテゴリ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3587"/>
                  </a:ext>
                </a:extLst>
              </a:tr>
              <a:tr h="3713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あの名作感動映画が蘇る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{“</a:t>
                      </a:r>
                      <a:r>
                        <a:rPr kumimoji="1" lang="ja-JP" altLang="en-US" dirty="0" smtClean="0"/>
                        <a:t>名作</a:t>
                      </a:r>
                      <a:r>
                        <a:rPr kumimoji="1" lang="en-US" altLang="ja-JP" dirty="0" smtClean="0"/>
                        <a:t>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感動</a:t>
                      </a:r>
                      <a:r>
                        <a:rPr kumimoji="1" lang="en-US" altLang="ja-JP" dirty="0" smtClean="0"/>
                        <a:t>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映画</a:t>
                      </a:r>
                      <a:r>
                        <a:rPr kumimoji="1" lang="en-US" altLang="ja-JP" dirty="0" smtClean="0"/>
                        <a:t>” 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甦る</a:t>
                      </a:r>
                      <a:r>
                        <a:rPr kumimoji="1" lang="en-US" altLang="ja-JP" dirty="0" smtClean="0"/>
                        <a:t>”}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映画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63795"/>
                  </a:ext>
                </a:extLst>
              </a:tr>
              <a:tr h="3713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ド派手アクション映画が封切り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{“</a:t>
                      </a:r>
                      <a:r>
                        <a:rPr kumimoji="1" lang="ja-JP" altLang="en-US" dirty="0" smtClean="0"/>
                        <a:t>派手</a:t>
                      </a:r>
                      <a:r>
                        <a:rPr kumimoji="1" lang="en-US" altLang="ja-JP" dirty="0" smtClean="0"/>
                        <a:t>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アクション</a:t>
                      </a:r>
                      <a:r>
                        <a:rPr kumimoji="1" lang="en-US" altLang="ja-JP" dirty="0" smtClean="0"/>
                        <a:t>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映画</a:t>
                      </a:r>
                      <a:r>
                        <a:rPr kumimoji="1" lang="en-US" altLang="ja-JP" dirty="0" smtClean="0"/>
                        <a:t>”}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映画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981053"/>
                  </a:ext>
                </a:extLst>
              </a:tr>
              <a:tr h="3713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甦った名作に世界が感動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{“</a:t>
                      </a:r>
                      <a:r>
                        <a:rPr kumimoji="1" lang="ja-JP" altLang="en-US" dirty="0" smtClean="0"/>
                        <a:t>名作</a:t>
                      </a:r>
                      <a:r>
                        <a:rPr kumimoji="1" lang="en-US" altLang="ja-JP" dirty="0" smtClean="0"/>
                        <a:t>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世界</a:t>
                      </a:r>
                      <a:r>
                        <a:rPr kumimoji="1" lang="en-US" altLang="ja-JP" dirty="0" smtClean="0"/>
                        <a:t>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感動</a:t>
                      </a:r>
                      <a:r>
                        <a:rPr kumimoji="1" lang="en-US" altLang="ja-JP" dirty="0" smtClean="0"/>
                        <a:t>”}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映画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161105"/>
                  </a:ext>
                </a:extLst>
              </a:tr>
              <a:tr h="3713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砂嵐が火星を覆う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{“</a:t>
                      </a:r>
                      <a:r>
                        <a:rPr kumimoji="1" lang="ja-JP" altLang="en-US" dirty="0" smtClean="0"/>
                        <a:t>砂嵐</a:t>
                      </a:r>
                      <a:r>
                        <a:rPr kumimoji="1" lang="en-US" altLang="ja-JP" dirty="0" smtClean="0"/>
                        <a:t>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火星</a:t>
                      </a:r>
                      <a:r>
                        <a:rPr kumimoji="1" lang="en-US" altLang="ja-JP" dirty="0" smtClean="0"/>
                        <a:t>”}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宇宙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19210"/>
                  </a:ext>
                </a:extLst>
              </a:tr>
              <a:tr h="3713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火星探索ついに再開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{“</a:t>
                      </a:r>
                      <a:r>
                        <a:rPr kumimoji="1" lang="ja-JP" altLang="en-US" dirty="0" smtClean="0"/>
                        <a:t>火星</a:t>
                      </a:r>
                      <a:r>
                        <a:rPr kumimoji="1" lang="en-US" altLang="ja-JP" dirty="0" smtClean="0"/>
                        <a:t>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探索</a:t>
                      </a:r>
                      <a:r>
                        <a:rPr kumimoji="1" lang="en-US" altLang="ja-JP" dirty="0" smtClean="0"/>
                        <a:t>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再開</a:t>
                      </a:r>
                      <a:r>
                        <a:rPr kumimoji="1" lang="en-US" altLang="ja-JP" dirty="0" smtClean="0"/>
                        <a:t>}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宇宙</a:t>
                      </a:r>
                      <a:endParaRPr kumimoji="1" lang="en-US" altLang="ja-JP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338435"/>
                  </a:ext>
                </a:extLst>
              </a:tr>
              <a:tr h="3713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VR</a:t>
                      </a:r>
                      <a:r>
                        <a:rPr kumimoji="1" lang="ja-JP" altLang="en-US" dirty="0" smtClean="0"/>
                        <a:t>で見る火星の砂嵐に感動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{“VR”,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火星</a:t>
                      </a:r>
                      <a:r>
                        <a:rPr kumimoji="1" lang="en-US" altLang="ja-JP" dirty="0" smtClean="0"/>
                        <a:t>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砂嵐</a:t>
                      </a:r>
                      <a:r>
                        <a:rPr kumimoji="1" lang="en-US" altLang="ja-JP" dirty="0" smtClean="0"/>
                        <a:t>” 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感動</a:t>
                      </a:r>
                      <a:r>
                        <a:rPr kumimoji="1" lang="en-US" altLang="ja-JP" dirty="0" smtClean="0"/>
                        <a:t>”}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宇宙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6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5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15095</TotalTime>
  <Words>575</Words>
  <Application>Microsoft Office PowerPoint</Application>
  <PresentationFormat>画面に合わせる (4:3)</PresentationFormat>
  <Paragraphs>237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ＭＳ Ｐゴシック</vt:lpstr>
      <vt:lpstr>游ゴシック</vt:lpstr>
      <vt:lpstr>Calibri</vt:lpstr>
      <vt:lpstr>Cambria</vt:lpstr>
      <vt:lpstr>Cambria Math</vt:lpstr>
      <vt:lpstr>Franklin Gothic Book</vt:lpstr>
      <vt:lpstr>トリミング</vt:lpstr>
      <vt:lpstr>08 ニューラルネットワーク</vt:lpstr>
      <vt:lpstr>結論</vt:lpstr>
      <vt:lpstr>2章08 「ニューラルネットワーク」</vt:lpstr>
      <vt:lpstr>学習の流れ</vt:lpstr>
      <vt:lpstr>単純パーセプトロン</vt:lpstr>
      <vt:lpstr>ADALINE</vt:lpstr>
      <vt:lpstr>多層ニューラルネットワーク</vt:lpstr>
      <vt:lpstr>活性化関数の例</vt:lpstr>
      <vt:lpstr>実際の流れ</vt:lpstr>
      <vt:lpstr>特徴量のベクトルに変換</vt:lpstr>
      <vt:lpstr>問題点</vt:lpstr>
      <vt:lpstr>すごそう！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10.Machne_Learming</dc:title>
  <dc:creator>伊藤 翔</dc:creator>
  <cp:lastModifiedBy>kakeruito</cp:lastModifiedBy>
  <cp:revision>224</cp:revision>
  <cp:lastPrinted>2019-07-22T17:36:06Z</cp:lastPrinted>
  <dcterms:created xsi:type="dcterms:W3CDTF">2018-10-19T05:24:53Z</dcterms:created>
  <dcterms:modified xsi:type="dcterms:W3CDTF">2019-07-22T22:03:33Z</dcterms:modified>
</cp:coreProperties>
</file>