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300" r:id="rId2"/>
    <p:sldId id="303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04" r:id="rId15"/>
  </p:sldIdLst>
  <p:sldSz cx="9144000" cy="6858000" type="screen4x3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63" autoAdjust="0"/>
    <p:restoredTop sz="81732" autoAdjust="0"/>
  </p:normalViewPr>
  <p:slideViewPr>
    <p:cSldViewPr snapToGrid="0">
      <p:cViewPr varScale="1">
        <p:scale>
          <a:sx n="93" d="100"/>
          <a:sy n="93" d="100"/>
        </p:scale>
        <p:origin x="18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FCFA9-E1D5-403D-9DB5-29B352293AAA}" type="datetimeFigureOut">
              <a:rPr kumimoji="1" lang="ja-JP" altLang="en-US" smtClean="0"/>
              <a:t>2019/9/2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ACEE4-EEF3-4778-8AAE-6CFAF1508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989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39BBC-F32B-45F1-BB88-C76A269C9ADD}" type="datetimeFigureOut">
              <a:rPr kumimoji="1" lang="ja-JP" altLang="en-US" smtClean="0"/>
              <a:t>2019/9/2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94D48-AF3A-4FF5-8CA9-25E398D7A8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432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94D48-AF3A-4FF5-8CA9-25E398D7A86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0097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94D48-AF3A-4FF5-8CA9-25E398D7A86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99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94D48-AF3A-4FF5-8CA9-25E398D7A86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537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94D48-AF3A-4FF5-8CA9-25E398D7A86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22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94D48-AF3A-4FF5-8CA9-25E398D7A86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621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94D48-AF3A-4FF5-8CA9-25E398D7A86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1007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94D48-AF3A-4FF5-8CA9-25E398D7A86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5951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94D48-AF3A-4FF5-8CA9-25E398D7A86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889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89A003D-7E42-4ED7-B1CC-6E9E32A1B087}"/>
              </a:ext>
            </a:extLst>
          </p:cNvPr>
          <p:cNvSpPr/>
          <p:nvPr userDrawn="1"/>
        </p:nvSpPr>
        <p:spPr>
          <a:xfrm>
            <a:off x="0" y="-1"/>
            <a:ext cx="9144000" cy="3720353"/>
          </a:xfrm>
          <a:prstGeom prst="rect">
            <a:avLst/>
          </a:prstGeom>
          <a:gradFill flip="none" rotWithShape="1">
            <a:gsLst>
              <a:gs pos="17000">
                <a:schemeClr val="accent6">
                  <a:lumMod val="50000"/>
                </a:schemeClr>
              </a:gs>
              <a:gs pos="78000">
                <a:schemeClr val="accent6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E03CED6-BA80-4DE9-8092-2E92AADAC2E4}"/>
              </a:ext>
            </a:extLst>
          </p:cNvPr>
          <p:cNvCxnSpPr/>
          <p:nvPr userDrawn="1"/>
        </p:nvCxnSpPr>
        <p:spPr>
          <a:xfrm>
            <a:off x="-1" y="3711387"/>
            <a:ext cx="9144000" cy="8965"/>
          </a:xfrm>
          <a:prstGeom prst="line">
            <a:avLst/>
          </a:prstGeom>
          <a:ln w="730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A9A8852-8688-4D93-9064-2BF0F6B3CF5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23899" y="1734171"/>
            <a:ext cx="7696200" cy="108585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0435231F-0549-4E6B-88AD-1F3281A2E54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85800" y="4867275"/>
            <a:ext cx="4562475" cy="1771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altLang="ja-JP" dirty="0">
                <a:solidFill>
                  <a:srgbClr val="212529"/>
                </a:solidFill>
                <a:latin typeface="-apple-system"/>
              </a:rPr>
              <a:t>2019/07/10 (</a:t>
            </a:r>
            <a:r>
              <a:rPr lang="ja-JP" altLang="en-US" dirty="0">
                <a:solidFill>
                  <a:srgbClr val="212529"/>
                </a:solidFill>
                <a:latin typeface="-apple-system"/>
              </a:rPr>
              <a:t>水</a:t>
            </a:r>
            <a:r>
              <a:rPr lang="en-US" altLang="ja-JP" dirty="0">
                <a:solidFill>
                  <a:srgbClr val="212529"/>
                </a:solidFill>
                <a:latin typeface="-apple-system"/>
              </a:rPr>
              <a:t>)</a:t>
            </a:r>
          </a:p>
          <a:p>
            <a:r>
              <a:rPr lang="en-US" altLang="ja-JP" dirty="0">
                <a:solidFill>
                  <a:srgbClr val="212529"/>
                </a:solidFill>
                <a:latin typeface="-apple-system"/>
              </a:rPr>
              <a:t>Dürst </a:t>
            </a:r>
            <a:r>
              <a:rPr lang="ja-JP" altLang="en-US" dirty="0">
                <a:solidFill>
                  <a:srgbClr val="212529"/>
                </a:solidFill>
                <a:latin typeface="-apple-system"/>
              </a:rPr>
              <a:t>研究室</a:t>
            </a:r>
            <a:endParaRPr lang="en-US" altLang="ja-JP" dirty="0">
              <a:solidFill>
                <a:srgbClr val="212529"/>
              </a:solidFill>
              <a:latin typeface="-apple-system"/>
            </a:endParaRPr>
          </a:p>
          <a:p>
            <a:r>
              <a:rPr lang="ja-JP" altLang="en-US" dirty="0">
                <a:solidFill>
                  <a:srgbClr val="212529"/>
                </a:solidFill>
                <a:latin typeface="-apple-system"/>
              </a:rPr>
              <a:t>澤浦 司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0003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12B1-A08E-4627-8289-66E4389E6C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3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12B1-A08E-4627-8289-66E4389E6C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3979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12B1-A08E-4627-8289-66E4389E6CF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32348" y="160422"/>
            <a:ext cx="8885321" cy="58553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1000">
                <a:schemeClr val="accent1">
                  <a:lumMod val="45000"/>
                  <a:lumOff val="55000"/>
                </a:schemeClr>
              </a:gs>
              <a:gs pos="100000">
                <a:schemeClr val="bg1"/>
              </a:gs>
              <a:gs pos="23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350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132348" y="1"/>
            <a:ext cx="8383003" cy="1019174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6688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32348" y="160422"/>
            <a:ext cx="8885321" cy="58553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1000">
                <a:schemeClr val="accent6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23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48" y="160422"/>
            <a:ext cx="8885320" cy="681407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347" y="1030514"/>
            <a:ext cx="8885321" cy="5689600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132348" y="745959"/>
            <a:ext cx="888532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フッター プレースホルダー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12"/>
          </p:nvPr>
        </p:nvSpPr>
        <p:spPr>
          <a:xfrm>
            <a:off x="7979434" y="6356351"/>
            <a:ext cx="535916" cy="365125"/>
          </a:xfrm>
        </p:spPr>
        <p:txBody>
          <a:bodyPr/>
          <a:lstStyle/>
          <a:p>
            <a:fld id="{F55912B1-A08E-4627-8289-66E4389E6CF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8515350" y="158456"/>
            <a:ext cx="50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113C096-5CE9-49DD-BC32-86CEBBE1AAD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0374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12B1-A08E-4627-8289-66E4389E6C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837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12B1-A08E-4627-8289-66E4389E6C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030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12B1-A08E-4627-8289-66E4389E6C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8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12B1-A08E-4627-8289-66E4389E6CF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32348" y="160422"/>
            <a:ext cx="8885321" cy="58553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1000">
                <a:schemeClr val="accent1">
                  <a:lumMod val="45000"/>
                  <a:lumOff val="55000"/>
                </a:schemeClr>
              </a:gs>
              <a:gs pos="100000">
                <a:schemeClr val="bg1"/>
              </a:gs>
              <a:gs pos="23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261776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12B1-A08E-4627-8289-66E4389E6C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72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12B1-A08E-4627-8289-66E4389E6C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39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12B1-A08E-4627-8289-66E4389E6C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410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912B1-A08E-4627-8289-66E4389E6CF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313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B8AA13C-2B4F-4EE8-8E2D-11820276954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t</a:t>
            </a:r>
            <a:r>
              <a:rPr kumimoji="1" lang="en-US" altLang="ja-JP" dirty="0"/>
              <a:t>-SNE </a:t>
            </a:r>
            <a:r>
              <a:rPr kumimoji="1" lang="ja-JP" altLang="en-US" dirty="0"/>
              <a:t>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68E1FC-DB81-4356-878E-B2C73534CE4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1" lang="en-US" altLang="ja-JP" dirty="0"/>
              <a:t>2019/09/03 (</a:t>
            </a:r>
            <a:r>
              <a:rPr kumimoji="1" lang="ja-JP" altLang="en-US" dirty="0"/>
              <a:t>火</a:t>
            </a:r>
            <a:r>
              <a:rPr kumimoji="1" lang="en-US" altLang="ja-JP" dirty="0"/>
              <a:t>)</a:t>
            </a:r>
          </a:p>
          <a:p>
            <a:r>
              <a:rPr kumimoji="1" lang="ja-JP" altLang="en-US" dirty="0"/>
              <a:t>澤浦 司</a:t>
            </a:r>
          </a:p>
        </p:txBody>
      </p:sp>
    </p:spTree>
    <p:extLst>
      <p:ext uri="{BB962C8B-B14F-4D97-AF65-F5344CB8AC3E}">
        <p14:creationId xmlns:p14="http://schemas.microsoft.com/office/powerpoint/2010/main" val="3366311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45A8E8-5534-4447-A7F7-99A317D3D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48" y="160422"/>
            <a:ext cx="8885320" cy="681407"/>
          </a:xfrm>
        </p:spPr>
        <p:txBody>
          <a:bodyPr/>
          <a:lstStyle/>
          <a:p>
            <a:r>
              <a:rPr kumimoji="1" lang="ja-JP" altLang="en-US" dirty="0"/>
              <a:t>長所と短所とテク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66DF709-F8B4-4F81-9A38-27989C5FAE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dirty="0"/>
                  <a:t>汎用性も精度も悪くない！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r>
                  <a:rPr kumimoji="1" lang="en-US" altLang="ja-JP" b="1" dirty="0"/>
                  <a:t>2</a:t>
                </a:r>
                <a:r>
                  <a:rPr kumimoji="1" lang="ja-JP" altLang="en-US" b="1" dirty="0"/>
                  <a:t>次元か</a:t>
                </a:r>
                <a:r>
                  <a:rPr kumimoji="1" lang="en-US" altLang="ja-JP" b="1" dirty="0"/>
                  <a:t>3</a:t>
                </a:r>
                <a:r>
                  <a:rPr kumimoji="1" lang="ja-JP" altLang="en-US" b="1" dirty="0"/>
                  <a:t>次元にしか適用できない</a:t>
                </a:r>
                <a:endParaRPr kumimoji="1" lang="en-US" altLang="ja-JP" b="1" dirty="0"/>
              </a:p>
              <a:p>
                <a:pPr lvl="1"/>
                <a:r>
                  <a:rPr kumimoji="1" lang="en-US" altLang="ja-JP" dirty="0"/>
                  <a:t>3</a:t>
                </a:r>
                <a:r>
                  <a:rPr kumimoji="1" lang="ja-JP" altLang="en-US" dirty="0"/>
                  <a:t>次元以下なら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𝑙𝑜𝑔𝑁</m:t>
                        </m:r>
                      </m:e>
                    </m:d>
                  </m:oMath>
                </a14:m>
                <a:r>
                  <a:rPr kumimoji="1" lang="ja-JP" altLang="en-US" dirty="0"/>
                  <a:t> </a:t>
                </a:r>
                <a:r>
                  <a:rPr lang="ja-JP" altLang="en-US" dirty="0"/>
                  <a:t>の</a:t>
                </a:r>
                <a:r>
                  <a:rPr kumimoji="1" lang="en-US" altLang="ja-JP" dirty="0"/>
                  <a:t>Barnes-hut </a:t>
                </a:r>
                <a:r>
                  <a:rPr kumimoji="1" lang="ja-JP" altLang="en-US" dirty="0"/>
                  <a:t>法が使える</a:t>
                </a:r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それ以上では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/>
                  <a:t> の </a:t>
                </a:r>
                <a:r>
                  <a:rPr kumimoji="1" lang="en-US" altLang="ja-JP" dirty="0"/>
                  <a:t>exact </a:t>
                </a:r>
                <a:r>
                  <a:rPr kumimoji="1" lang="ja-JP" altLang="en-US" dirty="0"/>
                  <a:t>法</a:t>
                </a:r>
                <a:r>
                  <a:rPr kumimoji="1" lang="en-US" altLang="ja-JP" dirty="0"/>
                  <a:t>(?) </a:t>
                </a:r>
                <a:r>
                  <a:rPr kumimoji="1" lang="ja-JP" altLang="en-US" dirty="0"/>
                  <a:t>しか使えない 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目視で分かるクラスタ間の距離は意味を持たない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元データの距離と必ずしも一致しない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これに限らず、視覚的な直感は通用しない傾向</a:t>
                </a:r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r>
                  <a:rPr kumimoji="1" lang="ja-JP" altLang="en-US" dirty="0"/>
                  <a:t> </a:t>
                </a:r>
                <a:r>
                  <a:rPr lang="en-US" altLang="ja-JP" dirty="0"/>
                  <a:t>PCA </a:t>
                </a:r>
                <a:r>
                  <a:rPr lang="ja-JP" altLang="en-US" dirty="0"/>
                  <a:t>で</a:t>
                </a:r>
                <a:r>
                  <a:rPr lang="en-US" altLang="ja-JP" dirty="0"/>
                  <a:t>30</a:t>
                </a:r>
                <a:r>
                  <a:rPr lang="ja-JP" altLang="en-US" dirty="0"/>
                  <a:t>次元くらいに落としてから</a:t>
                </a:r>
                <a:r>
                  <a:rPr lang="en-US" altLang="ja-JP" dirty="0"/>
                  <a:t>t-SNE</a:t>
                </a:r>
                <a:r>
                  <a:rPr lang="ja-JP" altLang="en-US" dirty="0"/>
                  <a:t>するテク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計算量を減少させる目的、</a:t>
                </a:r>
                <a:r>
                  <a:rPr kumimoji="1" lang="ja-JP" altLang="en-US" dirty="0"/>
                  <a:t>元論文でも推奨</a:t>
                </a:r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66DF709-F8B4-4F81-9A38-27989C5FAE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 t="-17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505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45A8E8-5534-4447-A7F7-99A317D3D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48" y="160422"/>
            <a:ext cx="8885320" cy="681407"/>
          </a:xfrm>
        </p:spPr>
        <p:txBody>
          <a:bodyPr/>
          <a:lstStyle/>
          <a:p>
            <a:r>
              <a:rPr kumimoji="1" lang="ja-JP" altLang="en-US" dirty="0"/>
              <a:t>発展形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6DF709-F8B4-4F81-9A38-27989C5FA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t-SNE </a:t>
            </a:r>
            <a:r>
              <a:rPr lang="ja-JP" altLang="en-US" dirty="0"/>
              <a:t>は遅いので、高速化手法が多く考案</a:t>
            </a:r>
            <a:endParaRPr lang="en-US" altLang="ja-JP" dirty="0"/>
          </a:p>
          <a:p>
            <a:pPr lvl="1"/>
            <a:r>
              <a:rPr lang="en-US" altLang="ja-JP" dirty="0" err="1"/>
              <a:t>Scikit</a:t>
            </a:r>
            <a:r>
              <a:rPr lang="en-US" altLang="ja-JP" dirty="0"/>
              <a:t>-learn </a:t>
            </a:r>
            <a:r>
              <a:rPr lang="ja-JP" altLang="en-US" dirty="0"/>
              <a:t>で </a:t>
            </a:r>
            <a:r>
              <a:rPr lang="en-US" altLang="ja-JP" dirty="0"/>
              <a:t>MNIST </a:t>
            </a:r>
            <a:r>
              <a:rPr lang="ja-JP" altLang="en-US" dirty="0"/>
              <a:t>フルセットやると</a:t>
            </a:r>
            <a:r>
              <a:rPr lang="en-US" altLang="ja-JP" dirty="0"/>
              <a:t>4556</a:t>
            </a:r>
            <a:r>
              <a:rPr lang="ja-JP" altLang="en-US" dirty="0"/>
              <a:t>秒かかる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Multicore-1 t-SNE</a:t>
            </a:r>
          </a:p>
          <a:p>
            <a:pPr lvl="1"/>
            <a:r>
              <a:rPr lang="ja-JP" altLang="en-US" dirty="0"/>
              <a:t>並列なんじゃないかな（知らん）</a:t>
            </a:r>
            <a:endParaRPr lang="en-US" altLang="ja-JP" dirty="0"/>
          </a:p>
          <a:p>
            <a:pPr lvl="1"/>
            <a:r>
              <a:rPr lang="en-US" altLang="ja-JP" dirty="0"/>
              <a:t>MNIST : 1327 sec</a:t>
            </a:r>
          </a:p>
          <a:p>
            <a:endParaRPr lang="en-US" altLang="ja-JP" dirty="0"/>
          </a:p>
          <a:p>
            <a:r>
              <a:rPr lang="en-US" altLang="ja-JP" dirty="0"/>
              <a:t>Multicore-4 t-SNE</a:t>
            </a:r>
          </a:p>
          <a:p>
            <a:pPr lvl="1"/>
            <a:r>
              <a:rPr lang="ja-JP" altLang="en-US" dirty="0"/>
              <a:t>はやそう、</a:t>
            </a:r>
            <a:r>
              <a:rPr lang="en-US" altLang="ja-JP" dirty="0"/>
              <a:t>MNIST : 501 sec</a:t>
            </a:r>
          </a:p>
          <a:p>
            <a:pPr lvl="1"/>
            <a:endParaRPr lang="en-US" altLang="ja-JP" dirty="0"/>
          </a:p>
          <a:p>
            <a:r>
              <a:rPr lang="en-US" altLang="ja-JP" b="1" dirty="0"/>
              <a:t>t-SNE-CUDA</a:t>
            </a:r>
          </a:p>
          <a:p>
            <a:pPr lvl="1"/>
            <a:r>
              <a:rPr lang="en-US" altLang="ja-JP" dirty="0"/>
              <a:t>NVIDIA</a:t>
            </a:r>
            <a:r>
              <a:rPr lang="ja-JP" altLang="en-US" dirty="0"/>
              <a:t>製の並列演算</a:t>
            </a:r>
            <a:r>
              <a:rPr lang="en-US" altLang="ja-JP" dirty="0"/>
              <a:t>GPU</a:t>
            </a:r>
            <a:r>
              <a:rPr lang="ja-JP" altLang="en-US" dirty="0"/>
              <a:t>、</a:t>
            </a:r>
            <a:r>
              <a:rPr lang="en-US" altLang="ja-JP" dirty="0"/>
              <a:t>CUDA</a:t>
            </a:r>
            <a:r>
              <a:rPr lang="ja-JP" altLang="en-US" dirty="0"/>
              <a:t>を用いた高速化</a:t>
            </a:r>
            <a:endParaRPr lang="en-US" altLang="ja-JP" dirty="0"/>
          </a:p>
          <a:p>
            <a:pPr lvl="1"/>
            <a:r>
              <a:rPr lang="en-US" altLang="ja-JP" dirty="0"/>
              <a:t>MNIST : 7 sec !!?!??!w</a:t>
            </a:r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77962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45A8E8-5534-4447-A7F7-99A317D3D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48" y="160422"/>
            <a:ext cx="8885320" cy="681407"/>
          </a:xfrm>
        </p:spPr>
        <p:txBody>
          <a:bodyPr/>
          <a:lstStyle/>
          <a:p>
            <a:r>
              <a:rPr lang="ja-JP" altLang="en-US" dirty="0"/>
              <a:t>比較対象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66DF709-F8B4-4F81-9A38-27989C5FAE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ja-JP" b="1" dirty="0"/>
                  <a:t>UMAP</a:t>
                </a:r>
                <a:r>
                  <a:rPr lang="en-US" altLang="ja-JP" dirty="0"/>
                  <a:t> </a:t>
                </a:r>
                <a:r>
                  <a:rPr lang="ja-JP" altLang="en-US" dirty="0"/>
                  <a:t>という手法がある</a:t>
                </a:r>
                <a:endParaRPr lang="en-US" altLang="ja-JP" dirty="0"/>
              </a:p>
              <a:p>
                <a:pPr lvl="1"/>
                <a:r>
                  <a:rPr lang="en-US" altLang="ja-JP" dirty="0"/>
                  <a:t>2018/02/09 </a:t>
                </a:r>
                <a:r>
                  <a:rPr lang="ja-JP" altLang="en-US" dirty="0"/>
                  <a:t>爆誕</a:t>
                </a:r>
                <a:endParaRPr lang="en-US" altLang="ja-JP" dirty="0"/>
              </a:p>
              <a:p>
                <a:pPr lvl="1"/>
                <a:endParaRPr lang="en-US" altLang="ja-JP" dirty="0"/>
              </a:p>
              <a:p>
                <a:r>
                  <a:rPr lang="en-US" altLang="ja-JP" dirty="0"/>
                  <a:t>t-SNE </a:t>
                </a:r>
                <a:r>
                  <a:rPr lang="ja-JP" altLang="en-US" dirty="0"/>
                  <a:t>と同等の次元削減がウルトラ早く行える</a:t>
                </a:r>
                <a:endParaRPr lang="en-US" altLang="ja-JP" dirty="0"/>
              </a:p>
              <a:p>
                <a:pPr lvl="1"/>
                <a:r>
                  <a:rPr lang="en-US" altLang="ja-JP" dirty="0"/>
                  <a:t>MNIST : 32 sec </a:t>
                </a:r>
              </a:p>
              <a:p>
                <a:pPr lvl="1"/>
                <a:r>
                  <a:rPr lang="en-US" altLang="ja-JP" dirty="0"/>
                  <a:t>t-SNE-CUDA </a:t>
                </a:r>
                <a:r>
                  <a:rPr lang="ja-JP" altLang="en-US" dirty="0"/>
                  <a:t>より遅いじゃないか！いい加減にしろ</a:t>
                </a:r>
                <a:endParaRPr lang="en-US" altLang="ja-JP" dirty="0"/>
              </a:p>
              <a:p>
                <a:pPr lvl="1"/>
                <a:endParaRPr lang="en-US" altLang="ja-JP" dirty="0"/>
              </a:p>
              <a:p>
                <a:r>
                  <a:rPr lang="ja-JP" altLang="en-US" dirty="0"/>
                  <a:t>クラスタの中心が互いに離れる傾向にある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可視化の観点で軍配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件～ のデータなら</a:t>
                </a:r>
                <a:r>
                  <a:rPr lang="en-US" altLang="ja-JP" dirty="0"/>
                  <a:t>t-SNE-CUDA</a:t>
                </a:r>
                <a:r>
                  <a:rPr lang="ja-JP" altLang="en-US" dirty="0"/>
                  <a:t>、という感じで使い分け</a:t>
                </a:r>
                <a:endParaRPr lang="en-US" altLang="ja-JP" dirty="0"/>
              </a:p>
              <a:p>
                <a:pPr lvl="1"/>
                <a:endParaRPr lang="en-US" altLang="ja-JP" dirty="0"/>
              </a:p>
              <a:p>
                <a:r>
                  <a:rPr lang="ja-JP" altLang="en-US" dirty="0"/>
                  <a:t>代数的位相幾何学を基軸にしてるみたい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結び目理論とかのアレ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多様体学習の「多様体」もトポロジーの言葉らしい</a:t>
                </a:r>
                <a:endParaRPr lang="en-US" altLang="ja-JP" dirty="0"/>
              </a:p>
              <a:p>
                <a:pPr lvl="1"/>
                <a:endParaRPr lang="en-US" altLang="ja-JP" dirty="0"/>
              </a:p>
              <a:p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66DF709-F8B4-4F81-9A38-27989C5FAE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 t="-23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337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45A8E8-5534-4447-A7F7-99A317D3D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48" y="160422"/>
            <a:ext cx="8885320" cy="681407"/>
          </a:xfrm>
        </p:spPr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6DF709-F8B4-4F81-9A38-27989C5FA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t-SNE </a:t>
            </a:r>
            <a:r>
              <a:rPr lang="ja-JP" altLang="en-US" dirty="0"/>
              <a:t>は多様体学習の１つ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線形じゃなさそうなデータに使ってあげよう</a:t>
            </a:r>
            <a:endParaRPr lang="en-US" altLang="ja-JP" dirty="0"/>
          </a:p>
          <a:p>
            <a:pPr lvl="1"/>
            <a:r>
              <a:rPr lang="ja-JP" altLang="en-US" dirty="0"/>
              <a:t>線形でも多分いける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基本優秀な子、遅いので</a:t>
            </a:r>
            <a:r>
              <a:rPr lang="en-US" altLang="ja-JP" dirty="0"/>
              <a:t>3</a:t>
            </a:r>
            <a:r>
              <a:rPr lang="ja-JP" altLang="en-US" dirty="0"/>
              <a:t>次元までしかできないよ </a:t>
            </a:r>
            <a:r>
              <a:rPr lang="en-US" altLang="ja-JP" dirty="0"/>
              <a:t>&gt;&lt;</a:t>
            </a:r>
          </a:p>
          <a:p>
            <a:endParaRPr lang="en-US" altLang="ja-JP" dirty="0"/>
          </a:p>
          <a:p>
            <a:r>
              <a:rPr lang="en-US" altLang="ja-JP" dirty="0"/>
              <a:t>UMAP</a:t>
            </a:r>
            <a:r>
              <a:rPr lang="ja-JP" altLang="en-US" dirty="0"/>
              <a:t>という似た奴がいて、最近肩身が狭い</a:t>
            </a:r>
            <a:r>
              <a:rPr lang="en-US" altLang="ja-JP" dirty="0"/>
              <a:t>…</a:t>
            </a:r>
          </a:p>
          <a:p>
            <a:endParaRPr lang="en-US" altLang="ja-JP" dirty="0"/>
          </a:p>
          <a:p>
            <a:r>
              <a:rPr lang="ja-JP" altLang="en-US" dirty="0"/>
              <a:t>これが最後の</a:t>
            </a:r>
            <a:r>
              <a:rPr lang="en-US" altLang="ja-JP" dirty="0"/>
              <a:t>Chapter</a:t>
            </a:r>
            <a:r>
              <a:rPr lang="ja-JP" altLang="en-US" dirty="0"/>
              <a:t>です</a:t>
            </a:r>
            <a:endParaRPr lang="en-US" altLang="ja-JP" dirty="0"/>
          </a:p>
          <a:p>
            <a:pPr lvl="1"/>
            <a:r>
              <a:rPr lang="ja-JP" altLang="en-US" dirty="0"/>
              <a:t>おつかれさまでした！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24666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2347" y="1030514"/>
            <a:ext cx="8885321" cy="5689600"/>
          </a:xfrm>
        </p:spPr>
        <p:txBody>
          <a:bodyPr/>
          <a:lstStyle/>
          <a:p>
            <a:r>
              <a:rPr kumimoji="1" lang="ja-JP" altLang="en-US" b="1" dirty="0"/>
              <a:t>非線形なデータ</a:t>
            </a:r>
            <a:r>
              <a:rPr kumimoji="1" lang="ja-JP" altLang="en-US" dirty="0"/>
              <a:t>に対応する次元削減手法のこと</a:t>
            </a:r>
            <a:endParaRPr kumimoji="1" lang="en-US" altLang="ja-JP" dirty="0"/>
          </a:p>
          <a:p>
            <a:pPr lvl="1"/>
            <a:r>
              <a:rPr lang="ja-JP" altLang="en-US" dirty="0"/>
              <a:t>前節 </a:t>
            </a:r>
            <a:r>
              <a:rPr lang="en-US" altLang="ja-JP" dirty="0"/>
              <a:t>LLE </a:t>
            </a:r>
            <a:r>
              <a:rPr lang="ja-JP" altLang="en-US" dirty="0"/>
              <a:t>も多様体学習だよ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低次元な構造が高次元空間に埋まったもの</a:t>
            </a:r>
            <a:endParaRPr kumimoji="1" lang="en-US" altLang="ja-JP" dirty="0"/>
          </a:p>
          <a:p>
            <a:pPr lvl="1"/>
            <a:r>
              <a:rPr lang="ja-JP" altLang="en-US" dirty="0"/>
              <a:t>地球は球体だが局所的には地図を書けることに似てる</a:t>
            </a:r>
            <a:endParaRPr lang="en-US" altLang="ja-JP" dirty="0"/>
          </a:p>
          <a:p>
            <a:pPr lvl="2"/>
            <a:r>
              <a:rPr kumimoji="1" lang="en-US" altLang="ja-JP" dirty="0"/>
              <a:t>By </a:t>
            </a:r>
            <a:r>
              <a:rPr kumimoji="1" lang="ja-JP" altLang="en-US" dirty="0"/>
              <a:t>機械学習図鑑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多様体学習では、高次元空間に埋まってるデータを発見・表現することが得意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追記：多様体学習とは？</a:t>
            </a:r>
            <a:r>
              <a:rPr lang="en-US" altLang="ja-JP" dirty="0"/>
              <a:t>	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377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2347" y="1030514"/>
            <a:ext cx="8885321" cy="56896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次元削減手法だよ</a:t>
            </a:r>
            <a:endParaRPr kumimoji="1" lang="en-US" altLang="ja-JP" dirty="0"/>
          </a:p>
          <a:p>
            <a:pPr lvl="1"/>
            <a:r>
              <a:rPr lang="en-US" altLang="ja-JP" dirty="0"/>
              <a:t>t-distributed Stochastic Neighbor Embedding</a:t>
            </a:r>
          </a:p>
          <a:p>
            <a:endParaRPr lang="en-US" altLang="ja-JP" b="1" dirty="0"/>
          </a:p>
          <a:p>
            <a:r>
              <a:rPr kumimoji="1" lang="ja-JP" altLang="en-US" b="1" dirty="0"/>
              <a:t>多様体学習 </a:t>
            </a:r>
            <a:r>
              <a:rPr kumimoji="1" lang="ja-JP" altLang="en-US" dirty="0"/>
              <a:t>の１つ</a:t>
            </a:r>
            <a:endParaRPr kumimoji="1" lang="en-US" altLang="ja-JP" dirty="0"/>
          </a:p>
          <a:p>
            <a:pPr lvl="1"/>
            <a:r>
              <a:rPr lang="ja-JP" altLang="en-US" dirty="0">
                <a:hlinkClick r:id="rId3" action="ppaction://hlinksldjump"/>
              </a:rPr>
              <a:t>説明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データ間の近さ（類似度）が、射影後も維持されるように学習する</a:t>
            </a:r>
            <a:br>
              <a:rPr kumimoji="1" lang="en-US" altLang="ja-JP" dirty="0"/>
            </a:br>
            <a:endParaRPr kumimoji="1" lang="en-US" altLang="ja-JP" dirty="0"/>
          </a:p>
          <a:p>
            <a:r>
              <a:rPr lang="en-US" altLang="ja-JP" dirty="0"/>
              <a:t>SNE </a:t>
            </a:r>
            <a:r>
              <a:rPr lang="ja-JP" altLang="en-US" dirty="0"/>
              <a:t>という手法の改良手法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⇒まずは </a:t>
            </a:r>
            <a:r>
              <a:rPr lang="en-US" altLang="ja-JP" dirty="0"/>
              <a:t>SNE </a:t>
            </a:r>
            <a:r>
              <a:rPr lang="ja-JP" altLang="en-US" dirty="0"/>
              <a:t>を見ていくよ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手法の概要</a:t>
            </a:r>
            <a:r>
              <a:rPr lang="en-US" altLang="ja-JP" dirty="0"/>
              <a:t>	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375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32347" y="1030514"/>
                <a:ext cx="8885321" cy="5689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en-US" altLang="ja-JP" dirty="0"/>
                  <a:t>2</a:t>
                </a:r>
                <a:r>
                  <a:rPr kumimoji="1" lang="ja-JP" altLang="en-US" dirty="0"/>
                  <a:t>点</a:t>
                </a:r>
                <a14:m>
                  <m:oMath xmlns:m="http://schemas.openxmlformats.org/officeDocument/2006/math">
                    <m:r>
                      <a:rPr kumimoji="1" lang="en-US" altLang="ja-JP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kumimoji="1" lang="ja-JP" altLang="en-US" dirty="0"/>
                  <a:t> の</a:t>
                </a:r>
                <a:r>
                  <a:rPr lang="ja-JP" altLang="en-US" dirty="0"/>
                  <a:t>距離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/>
                  <a:t> </a:t>
                </a:r>
                <a:r>
                  <a:rPr kumimoji="1" lang="ja-JP" altLang="en-US" dirty="0"/>
                  <a:t>をガウス分布に基づいて定義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※</a:t>
                </a:r>
                <a:r>
                  <a:rPr lang="ja-JP" altLang="en-US" dirty="0"/>
                  <a:t>平均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 dirty="0"/>
                  <a:t>、分散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 dirty="0"/>
                  <a:t>のガウス分布上で、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en-US" altLang="ja-JP" dirty="0"/>
                  <a:t> </a:t>
                </a:r>
                <a:r>
                  <a:rPr lang="ja-JP" altLang="en-US" dirty="0"/>
                  <a:t>基準で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 dirty="0"/>
                  <a:t>が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/>
                  <a:t>抽出される確率を定義して、それを距離として用いる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347" y="1030514"/>
                <a:ext cx="8885321" cy="5689600"/>
              </a:xfrm>
              <a:blipFill>
                <a:blip r:embed="rId3"/>
                <a:stretch>
                  <a:fillRect l="-1441" t="-1501" r="-10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SNE</a:t>
            </a:r>
            <a:r>
              <a:rPr kumimoji="1" lang="ja-JP" altLang="en-US" dirty="0"/>
              <a:t>手順①</a:t>
            </a:r>
          </a:p>
        </p:txBody>
      </p:sp>
      <p:pic>
        <p:nvPicPr>
          <p:cNvPr id="1026" name="Picture 2" descr="p_{j|i} = \frac{\exp(-||x_i - x_j||^2 / 2\sigma_i^2)}{\sum_{k\neq i}\exp(-||x_i - x_k||^2 / 2\sigma_i^2)}, p_{i|i} = 0">
            <a:extLst>
              <a:ext uri="{FF2B5EF4-FFF2-40B4-BE49-F238E27FC236}">
                <a16:creationId xmlns:a16="http://schemas.microsoft.com/office/drawing/2014/main" id="{895F0693-131D-4A61-BF33-6DA9816A1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04" y="2003425"/>
            <a:ext cx="5529792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901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32347" y="1030514"/>
                <a:ext cx="8885321" cy="5689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ja-JP" altLang="en-US" b="0" i="1" smtClean="0">
                        <a:latin typeface="Cambria Math" panose="02040503050406030204" pitchFamily="18" charset="0"/>
                      </a:rPr>
                      <m:t>同様</m:t>
                    </m:r>
                  </m:oMath>
                </a14:m>
                <a:r>
                  <a:rPr lang="ja-JP" altLang="en-US" dirty="0"/>
                  <a:t>に、低次元空間上の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ja-JP" altLang="en-US" dirty="0"/>
                  <a:t> の距離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/>
                  <a:t>も定義</a:t>
                </a:r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ここで、この学習の</a:t>
                </a:r>
                <a:r>
                  <a:rPr lang="ja-JP" altLang="en-US" b="1" dirty="0"/>
                  <a:t>目的</a:t>
                </a:r>
                <a:r>
                  <a:rPr lang="ja-JP" altLang="en-US" dirty="0"/>
                  <a:t>を思い出す・・・</a:t>
                </a:r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/>
                  <a:t>⇒「高次元空間上のデータの距離」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/>
                  <a:t> と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　</a:t>
                </a:r>
                <a:r>
                  <a:rPr kumimoji="1" lang="ja-JP" altLang="en-US" dirty="0"/>
                  <a:t>「低次元空間上のデータの距離」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/>
                  <a:t>を</a:t>
                </a:r>
                <a:r>
                  <a:rPr kumimoji="1" lang="ja-JP" altLang="en-US" b="1" dirty="0"/>
                  <a:t>近づける</a:t>
                </a: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347" y="1030514"/>
                <a:ext cx="8885321" cy="5689600"/>
              </a:xfrm>
              <a:blipFill>
                <a:blip r:embed="rId3"/>
                <a:stretch>
                  <a:fillRect l="-1441" t="-15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SNE</a:t>
            </a:r>
            <a:r>
              <a:rPr kumimoji="1" lang="ja-JP" altLang="en-US" dirty="0"/>
              <a:t>手順②</a:t>
            </a:r>
          </a:p>
        </p:txBody>
      </p:sp>
      <p:pic>
        <p:nvPicPr>
          <p:cNvPr id="2050" name="Picture 2" descr="q_{j|i} = \frac{\exp(-||y_i - y_j||^2)}{\sum_{k\neq i}\exp(-||y_i - y_k||^2)}, q_{i|i} = 0">
            <a:extLst>
              <a:ext uri="{FF2B5EF4-FFF2-40B4-BE49-F238E27FC236}">
                <a16:creationId xmlns:a16="http://schemas.microsoft.com/office/drawing/2014/main" id="{1BC63AFA-169B-4895-93ED-0FE750DD3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832" y="2003425"/>
            <a:ext cx="4888336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12B34226-7E23-4CAC-8303-9858A39708A4}"/>
              </a:ext>
            </a:extLst>
          </p:cNvPr>
          <p:cNvSpPr/>
          <p:nvPr/>
        </p:nvSpPr>
        <p:spPr>
          <a:xfrm>
            <a:off x="126332" y="3135085"/>
            <a:ext cx="1524000" cy="482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Point</a:t>
            </a:r>
            <a:r>
              <a:rPr lang="ja-JP" altLang="en-US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>
                <a:solidFill>
                  <a:schemeClr val="tx1"/>
                </a:solidFill>
              </a:rPr>
              <a:t>:)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97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32347" y="1030514"/>
                <a:ext cx="8885321" cy="5689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/>
                  <a:t>今回定義した</a:t>
                </a:r>
                <a:r>
                  <a:rPr kumimoji="1" lang="en-US" altLang="ja-JP" dirty="0"/>
                  <a:t>2</a:t>
                </a:r>
                <a:r>
                  <a:rPr kumimoji="1" lang="ja-JP" altLang="en-US" dirty="0"/>
                  <a:t>点間の距離</a:t>
                </a: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/>
                  <a:t> はともに確率分布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確率分布間の距離を縮めるように学習すればよい！</a:t>
                </a:r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確率分布間の距離は </a:t>
                </a:r>
                <a:r>
                  <a:rPr kumimoji="1" lang="en-US" altLang="ja-JP" b="1" dirty="0"/>
                  <a:t>KL</a:t>
                </a:r>
                <a:r>
                  <a:rPr kumimoji="1" lang="ja-JP" altLang="en-US" sz="1400" dirty="0"/>
                  <a:t>（カルバック・ライブラー）</a:t>
                </a:r>
                <a:r>
                  <a:rPr kumimoji="1" lang="ja-JP" altLang="en-US" b="1" dirty="0"/>
                  <a:t>情報量 </a:t>
                </a:r>
                <a:r>
                  <a:rPr kumimoji="1" lang="ja-JP" altLang="en-US" dirty="0"/>
                  <a:t>が与える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b="1" dirty="0"/>
              </a:p>
              <a:p>
                <a:pPr marL="0" indent="0">
                  <a:buNone/>
                </a:pPr>
                <a:endParaRPr lang="en-US" altLang="ja-JP" b="1" dirty="0"/>
              </a:p>
              <a:p>
                <a:pPr marL="0" indent="0">
                  <a:buNone/>
                </a:pPr>
                <a:r>
                  <a:rPr kumimoji="1" lang="en-US" altLang="ja-JP" dirty="0"/>
                  <a:t>KL</a:t>
                </a:r>
                <a:r>
                  <a:rPr kumimoji="1" lang="ja-JP" altLang="en-US" dirty="0"/>
                  <a:t>情報量を損失関数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 dirty="0"/>
                  <a:t>として、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altLang="ja-JP" b="1" dirty="0"/>
                  <a:t> </a:t>
                </a:r>
                <a:r>
                  <a:rPr kumimoji="1" lang="ja-JP" altLang="en-US" b="1" dirty="0"/>
                  <a:t>を最小化する</a:t>
                </a: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347" y="1030514"/>
                <a:ext cx="8885321" cy="5689600"/>
              </a:xfrm>
              <a:blipFill>
                <a:blip r:embed="rId3"/>
                <a:stretch>
                  <a:fillRect l="-1441" t="-15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SNE</a:t>
            </a:r>
            <a:r>
              <a:rPr kumimoji="1" lang="ja-JP" altLang="en-US" dirty="0"/>
              <a:t>手順③</a:t>
            </a:r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B7C825CB-E5C3-49A2-9D52-F5F7B150D53C}"/>
              </a:ext>
            </a:extLst>
          </p:cNvPr>
          <p:cNvSpPr/>
          <p:nvPr/>
        </p:nvSpPr>
        <p:spPr>
          <a:xfrm>
            <a:off x="2286000" y="2705100"/>
            <a:ext cx="5257800" cy="546100"/>
          </a:xfrm>
          <a:prstGeom prst="wedgeRoundRectCallout">
            <a:avLst>
              <a:gd name="adj1" fmla="val -37980"/>
              <a:gd name="adj2" fmla="val -82259"/>
              <a:gd name="adj3" fmla="val 16667"/>
            </a:avLst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この“距離”は</a:t>
            </a:r>
            <a:r>
              <a:rPr lang="ja-JP" altLang="en-US" dirty="0"/>
              <a:t>先ほどまでのとは別物だぞい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B80B305-22C8-4700-AC33-20E9AF25B062}"/>
              </a:ext>
            </a:extLst>
          </p:cNvPr>
          <p:cNvSpPr/>
          <p:nvPr/>
        </p:nvSpPr>
        <p:spPr>
          <a:xfrm>
            <a:off x="126332" y="5116285"/>
            <a:ext cx="1524000" cy="482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Point</a:t>
            </a:r>
            <a:r>
              <a:rPr lang="ja-JP" altLang="en-US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>
                <a:solidFill>
                  <a:schemeClr val="tx1"/>
                </a:solidFill>
              </a:rPr>
              <a:t>:)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pic>
        <p:nvPicPr>
          <p:cNvPr id="8" name="Picture 2" descr="C = \sum_{i}\sum_{j}p_{j|i} \log \frac{p_{j|i}}{q_{j|i}}">
            <a:extLst>
              <a:ext uri="{FF2B5EF4-FFF2-40B4-BE49-F238E27FC236}">
                <a16:creationId xmlns:a16="http://schemas.microsoft.com/office/drawing/2014/main" id="{37535934-02F1-44D1-B297-80B0A06BD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917" y="4322081"/>
            <a:ext cx="4114165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956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32347" y="1030514"/>
                <a:ext cx="8885321" cy="5689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/>
                  <a:t>まず、低次元空間に元データに対応する点を</a:t>
                </a:r>
                <a:r>
                  <a:rPr kumimoji="1" lang="ja-JP" altLang="en-US" dirty="0"/>
                  <a:t>打つ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点の座標はランダムでよい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あとは、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/>
                  <a:t>「全データ対間の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ja-JP" altLang="en-US" dirty="0"/>
                  <a:t> が小さくなるように点を動かす」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を繰り返す！</a:t>
                </a:r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347" y="1030514"/>
                <a:ext cx="8885321" cy="5689600"/>
              </a:xfrm>
              <a:blipFill>
                <a:blip r:embed="rId3"/>
                <a:stretch>
                  <a:fillRect l="-1441" t="-17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SNE</a:t>
            </a:r>
            <a:r>
              <a:rPr kumimoji="1" lang="ja-JP" altLang="en-US" dirty="0"/>
              <a:t>手順④（最後だよ）</a:t>
            </a:r>
          </a:p>
        </p:txBody>
      </p:sp>
    </p:spTree>
    <p:extLst>
      <p:ext uri="{BB962C8B-B14F-4D97-AF65-F5344CB8AC3E}">
        <p14:creationId xmlns:p14="http://schemas.microsoft.com/office/powerpoint/2010/main" val="4146744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2347" y="1030514"/>
            <a:ext cx="8885321" cy="568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圧縮後は、圧縮前の空間で近い</a:t>
            </a:r>
            <a:r>
              <a:rPr lang="ja-JP" altLang="en-US" dirty="0"/>
              <a:t>点同士がまとまるべき</a:t>
            </a:r>
            <a:endParaRPr lang="en-US" altLang="ja-JP" dirty="0"/>
          </a:p>
          <a:p>
            <a:pPr lvl="1"/>
            <a:r>
              <a:rPr lang="ja-JP" altLang="en-US" dirty="0"/>
              <a:t>あたりまえだね</a:t>
            </a:r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　　が大きいほど圧縮後の点の置ける範囲が拡大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距離が遠くなれば、近い距離の点の個数の期待値は増加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もともと遠かった点が、圧縮すると近づいてしまう！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SNE </a:t>
            </a:r>
            <a:r>
              <a:rPr kumimoji="1" lang="ja-JP" altLang="en-US" dirty="0"/>
              <a:t>の問題点</a:t>
            </a:r>
          </a:p>
        </p:txBody>
      </p:sp>
      <p:pic>
        <p:nvPicPr>
          <p:cNvPr id="4098" name="Picture 2" descr="||x_i-x_j||">
            <a:extLst>
              <a:ext uri="{FF2B5EF4-FFF2-40B4-BE49-F238E27FC236}">
                <a16:creationId xmlns:a16="http://schemas.microsoft.com/office/drawing/2014/main" id="{FD9AB8E4-85B0-49CA-B269-ADFECE731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32" y="2454274"/>
            <a:ext cx="1478492" cy="40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D5DD25B-6157-44C3-874E-332D8CD47996}"/>
              </a:ext>
            </a:extLst>
          </p:cNvPr>
          <p:cNvSpPr/>
          <p:nvPr/>
        </p:nvSpPr>
        <p:spPr>
          <a:xfrm>
            <a:off x="126332" y="3721102"/>
            <a:ext cx="1524000" cy="482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つまり</a:t>
            </a:r>
          </a:p>
        </p:txBody>
      </p:sp>
    </p:spTree>
    <p:extLst>
      <p:ext uri="{BB962C8B-B14F-4D97-AF65-F5344CB8AC3E}">
        <p14:creationId xmlns:p14="http://schemas.microsoft.com/office/powerpoint/2010/main" val="796123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2347" y="1030514"/>
            <a:ext cx="8885321" cy="568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ならば、圧縮後の距離の導出方法を変えればよい！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平均に近ければより近く、遠いほど遠くになる分布</a:t>
            </a:r>
            <a:r>
              <a:rPr lang="en-US" altLang="ja-JP" dirty="0"/>
              <a:t>…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</a:t>
            </a:r>
            <a:r>
              <a:rPr kumimoji="1" lang="en-US" altLang="ja-JP" dirty="0"/>
              <a:t>-SNE </a:t>
            </a:r>
            <a:r>
              <a:rPr kumimoji="1" lang="ja-JP" altLang="en-US" dirty="0"/>
              <a:t>への拡張</a:t>
            </a:r>
          </a:p>
        </p:txBody>
      </p:sp>
      <p:sp>
        <p:nvSpPr>
          <p:cNvPr id="12" name="爆発: 14 pt 11">
            <a:extLst>
              <a:ext uri="{FF2B5EF4-FFF2-40B4-BE49-F238E27FC236}">
                <a16:creationId xmlns:a16="http://schemas.microsoft.com/office/drawing/2014/main" id="{A140E01D-B6DA-4AAD-AF34-F17D28BE8097}"/>
              </a:ext>
            </a:extLst>
          </p:cNvPr>
          <p:cNvSpPr/>
          <p:nvPr/>
        </p:nvSpPr>
        <p:spPr>
          <a:xfrm>
            <a:off x="1085850" y="2697480"/>
            <a:ext cx="6972300" cy="35433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>
                <a:solidFill>
                  <a:srgbClr val="FFFF0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t </a:t>
            </a:r>
            <a:r>
              <a:rPr kumimoji="1" lang="ja-JP" altLang="en-US" sz="7200" dirty="0">
                <a:solidFill>
                  <a:srgbClr val="FFFF0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分布</a:t>
            </a:r>
          </a:p>
        </p:txBody>
      </p:sp>
    </p:spTree>
    <p:extLst>
      <p:ext uri="{BB962C8B-B14F-4D97-AF65-F5344CB8AC3E}">
        <p14:creationId xmlns:p14="http://schemas.microsoft.com/office/powerpoint/2010/main" val="2084699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45A8E8-5534-4447-A7F7-99A317D3D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t-SNE </a:t>
            </a:r>
            <a:r>
              <a:rPr lang="ja-JP" altLang="en-US" dirty="0"/>
              <a:t>への拡張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6DF709-F8B4-4F81-9A38-27989C5FA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自由度</a:t>
            </a:r>
            <a:r>
              <a:rPr kumimoji="1" lang="en-US" altLang="ja-JP" dirty="0"/>
              <a:t>1</a:t>
            </a:r>
            <a:r>
              <a:rPr kumimoji="1" lang="ja-JP" altLang="en-US" dirty="0"/>
              <a:t>の </a:t>
            </a:r>
            <a:r>
              <a:rPr kumimoji="1" lang="en-US" altLang="ja-JP" dirty="0"/>
              <a:t>t </a:t>
            </a:r>
            <a:r>
              <a:rPr kumimoji="1" lang="ja-JP" altLang="en-US" dirty="0"/>
              <a:t>分布を用いる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ガウス分布よりも </a:t>
            </a:r>
            <a:r>
              <a:rPr lang="ja-JP" altLang="en-US" b="1" dirty="0"/>
              <a:t>“裾が重い”</a:t>
            </a:r>
            <a:r>
              <a:rPr kumimoji="1" lang="en-US" altLang="ja-JP" b="1" dirty="0"/>
              <a:t> </a:t>
            </a:r>
            <a:endParaRPr kumimoji="1" lang="ja-JP" altLang="en-US" b="1" dirty="0"/>
          </a:p>
        </p:txBody>
      </p:sp>
      <p:pic>
        <p:nvPicPr>
          <p:cNvPr id="5" name="Picture 2" descr="t-sneã®ã¤ã¡ã¼ã¸">
            <a:extLst>
              <a:ext uri="{FF2B5EF4-FFF2-40B4-BE49-F238E27FC236}">
                <a16:creationId xmlns:a16="http://schemas.microsoft.com/office/drawing/2014/main" id="{69A6EEAA-AABD-4F4C-AE20-3801D90F1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2492219"/>
            <a:ext cx="6972300" cy="354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B9DA0C1-3E76-4AF9-82AD-69F1AA897846}"/>
              </a:ext>
            </a:extLst>
          </p:cNvPr>
          <p:cNvCxnSpPr>
            <a:cxnSpLocks/>
          </p:cNvCxnSpPr>
          <p:nvPr/>
        </p:nvCxnSpPr>
        <p:spPr>
          <a:xfrm>
            <a:off x="2964180" y="4760702"/>
            <a:ext cx="5029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8BD74D7-BF6A-4143-994C-F91102EE0728}"/>
              </a:ext>
            </a:extLst>
          </p:cNvPr>
          <p:cNvCxnSpPr>
            <a:cxnSpLocks/>
          </p:cNvCxnSpPr>
          <p:nvPr/>
        </p:nvCxnSpPr>
        <p:spPr>
          <a:xfrm>
            <a:off x="5989320" y="4760702"/>
            <a:ext cx="5029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5710495-6F94-41E0-8FD4-02CE71812B69}"/>
              </a:ext>
            </a:extLst>
          </p:cNvPr>
          <p:cNvCxnSpPr>
            <a:cxnSpLocks/>
          </p:cNvCxnSpPr>
          <p:nvPr/>
        </p:nvCxnSpPr>
        <p:spPr>
          <a:xfrm>
            <a:off x="2964180" y="3922502"/>
            <a:ext cx="21336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FF1DAD7-DBAF-49C6-8292-3D78C356F832}"/>
              </a:ext>
            </a:extLst>
          </p:cNvPr>
          <p:cNvCxnSpPr>
            <a:cxnSpLocks/>
          </p:cNvCxnSpPr>
          <p:nvPr/>
        </p:nvCxnSpPr>
        <p:spPr>
          <a:xfrm>
            <a:off x="5989320" y="3922502"/>
            <a:ext cx="21336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1FA65A8-9BFC-4C07-823C-08ECF270ABF6}"/>
              </a:ext>
            </a:extLst>
          </p:cNvPr>
          <p:cNvCxnSpPr>
            <a:cxnSpLocks/>
          </p:cNvCxnSpPr>
          <p:nvPr/>
        </p:nvCxnSpPr>
        <p:spPr>
          <a:xfrm>
            <a:off x="2964180" y="4339220"/>
            <a:ext cx="33528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1946AAD-3E17-48D6-960E-B3B1C400DC3E}"/>
              </a:ext>
            </a:extLst>
          </p:cNvPr>
          <p:cNvCxnSpPr>
            <a:cxnSpLocks/>
          </p:cNvCxnSpPr>
          <p:nvPr/>
        </p:nvCxnSpPr>
        <p:spPr>
          <a:xfrm>
            <a:off x="5989320" y="4339220"/>
            <a:ext cx="28956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650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3948</TotalTime>
  <Words>696</Words>
  <Application>Microsoft Office PowerPoint</Application>
  <PresentationFormat>画面に合わせる (4:3)</PresentationFormat>
  <Paragraphs>145</Paragraphs>
  <Slides>14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2" baseType="lpstr">
      <vt:lpstr>-apple-system</vt:lpstr>
      <vt:lpstr>HG創英角ﾎﾟｯﾌﾟ体</vt:lpstr>
      <vt:lpstr>游ゴシック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手法の概要 </vt:lpstr>
      <vt:lpstr>SNE手順①</vt:lpstr>
      <vt:lpstr>SNE手順②</vt:lpstr>
      <vt:lpstr>SNE手順③</vt:lpstr>
      <vt:lpstr>SNE手順④（最後だよ）</vt:lpstr>
      <vt:lpstr>SNE の問題点</vt:lpstr>
      <vt:lpstr>t-SNE への拡張</vt:lpstr>
      <vt:lpstr>t-SNE への拡張</vt:lpstr>
      <vt:lpstr>長所と短所とテク</vt:lpstr>
      <vt:lpstr>発展形</vt:lpstr>
      <vt:lpstr>比較対象</vt:lpstr>
      <vt:lpstr>まとめ</vt:lpstr>
      <vt:lpstr>追記：多様体学習とは？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sawaura</dc:creator>
  <cp:lastModifiedBy>司 澤浦</cp:lastModifiedBy>
  <cp:revision>964</cp:revision>
  <dcterms:created xsi:type="dcterms:W3CDTF">2019-04-19T03:12:28Z</dcterms:created>
  <dcterms:modified xsi:type="dcterms:W3CDTF">2019-09-02T08:22:06Z</dcterms:modified>
</cp:coreProperties>
</file>