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07" r:id="rId3"/>
    <p:sldId id="291" r:id="rId4"/>
    <p:sldId id="292" r:id="rId5"/>
    <p:sldId id="295" r:id="rId6"/>
    <p:sldId id="309" r:id="rId7"/>
    <p:sldId id="311" r:id="rId8"/>
    <p:sldId id="310" r:id="rId9"/>
    <p:sldId id="314" r:id="rId10"/>
    <p:sldId id="312" r:id="rId11"/>
    <p:sldId id="313" r:id="rId12"/>
    <p:sldId id="304" r:id="rId13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9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EF22-5A86-4E87-9928-89049EF807E8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8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CBC8-70A2-4EB6-BD14-A4976315E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5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143C3C-F186-488C-B353-A686679CECF0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68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4140-82B0-4ADF-9F82-D2610EF2206A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2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318F-8C2B-4662-A883-9A0C94FF3CE9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15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08883"/>
            <a:ext cx="7757491" cy="95415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dirty="0"/>
              <a:t>マスター タイトルの書式</a:t>
            </a:r>
            <a:r>
              <a:rPr lang="ja-JP" altLang="en-US" dirty="0" smtClean="0"/>
              <a:t>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77722"/>
            <a:ext cx="7757490" cy="4659468"/>
          </a:xfrm>
        </p:spPr>
        <p:txBody>
          <a:bodyPr/>
          <a:lstStyle>
            <a:lvl1pPr>
              <a:defRPr sz="2800"/>
            </a:lvl1pPr>
            <a:lvl2pPr>
              <a:defRPr sz="2400" i="0"/>
            </a:lvl2pPr>
            <a:lvl3pPr>
              <a:defRPr sz="2000"/>
            </a:lvl3pPr>
            <a:lvl4pPr>
              <a:defRPr sz="2000" i="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B6B-710F-4E2C-8E68-BADE6D60F15B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3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3FC67F-8672-4CEE-94CC-99C2E4ECC239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778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297-0E2F-497A-8E37-5FFE25B79053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2264-0F95-4906-AECA-40946F2573C4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0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C24-BB8F-4A60-9474-0FFAE1FD98EC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BCF1-1681-4BD0-ABC4-F7C978809D75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9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51A7D-B999-44F0-B55B-C1D7E1C70AA5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75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45EAF4-73E4-4189-962C-4DFB6A81B7C4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59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703B643-AE0A-4CF8-ABD0-5515AB400B40}" type="datetime1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6781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aseline="0">
                <a:solidFill>
                  <a:schemeClr val="tx2"/>
                </a:solidFill>
              </a:defRPr>
            </a:lvl1pPr>
          </a:lstStyle>
          <a:p>
            <a:fld id="{1CF17D83-F899-4A5F-BE9D-3B706C21ACB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72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B4530-8391-4041-9391-4CABD01C6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539" y="1720360"/>
            <a:ext cx="6270922" cy="1538406"/>
          </a:xfrm>
        </p:spPr>
        <p:txBody>
          <a:bodyPr/>
          <a:lstStyle/>
          <a:p>
            <a:r>
              <a:rPr lang="en-US" altLang="ja-JP" sz="4800" dirty="0" smtClean="0">
                <a:latin typeface="+mj-ea"/>
              </a:rPr>
              <a:t>02</a:t>
            </a:r>
            <a:r>
              <a:rPr lang="ja-JP" altLang="en-US" sz="4800" dirty="0" smtClean="0">
                <a:latin typeface="+mj-ea"/>
              </a:rPr>
              <a:t> ナイーブ</a:t>
            </a:r>
            <a:r>
              <a:rPr lang="ja-JP" altLang="en-US" sz="4800" dirty="0">
                <a:latin typeface="+mj-ea"/>
              </a:rPr>
              <a:t>ベイズ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93547-6E53-4D4D-8172-C0112EDEE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258766"/>
            <a:ext cx="5123755" cy="1783751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機械学習図鑑</a:t>
            </a:r>
            <a:r>
              <a:rPr kumimoji="1" lang="en-US" altLang="ja-JP" dirty="0" smtClean="0"/>
              <a:t>, pp.46-53</a:t>
            </a:r>
          </a:p>
          <a:p>
            <a:r>
              <a:rPr kumimoji="1" lang="ja-JP" altLang="en-US" dirty="0" smtClean="0"/>
              <a:t>機械学習のエッセンス</a:t>
            </a:r>
            <a:r>
              <a:rPr kumimoji="1" lang="en-US" altLang="ja-JP" dirty="0" smtClean="0"/>
              <a:t>, pp.293-318</a:t>
            </a:r>
            <a:endParaRPr kumimoji="1" lang="en-US" altLang="ja-JP" dirty="0"/>
          </a:p>
          <a:p>
            <a:pPr algn="r"/>
            <a:endParaRPr kumimoji="1" lang="en-US" altLang="ja-JP" dirty="0"/>
          </a:p>
          <a:p>
            <a:pPr algn="r"/>
            <a:endParaRPr lang="en-US" altLang="ja-JP" dirty="0"/>
          </a:p>
          <a:p>
            <a:pPr algn="r"/>
            <a:r>
              <a:rPr lang="ja-JP" altLang="en-US" dirty="0" smtClean="0"/>
              <a:t>機会学習勉強会</a:t>
            </a:r>
            <a:endParaRPr lang="en-US" altLang="ja-JP" dirty="0"/>
          </a:p>
          <a:p>
            <a:pPr algn="r"/>
            <a:r>
              <a:rPr lang="en-US" altLang="ja-JP" dirty="0" smtClean="0"/>
              <a:t>2019/6/25</a:t>
            </a:r>
            <a:endParaRPr lang="en-US" altLang="ja-JP" dirty="0"/>
          </a:p>
          <a:p>
            <a:pPr algn="r"/>
            <a:r>
              <a:rPr kumimoji="1" lang="ja-JP" altLang="en-US" dirty="0"/>
              <a:t>伊藤 翔</a:t>
            </a:r>
          </a:p>
        </p:txBody>
      </p:sp>
    </p:spTree>
    <p:extLst>
      <p:ext uri="{BB962C8B-B14F-4D97-AF65-F5344CB8AC3E}">
        <p14:creationId xmlns:p14="http://schemas.microsoft.com/office/powerpoint/2010/main" val="209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677722"/>
            <a:ext cx="8448174" cy="515220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ゼロ頻度問題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学習データが小さいと、低頻度の単語は登場しない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登場しないからと言って、</a:t>
            </a:r>
            <a:r>
              <a:rPr lang="ja-JP" altLang="en-US" dirty="0" smtClean="0">
                <a:solidFill>
                  <a:srgbClr val="FF0000"/>
                </a:solidFill>
              </a:rPr>
              <a:t>確率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ja-JP" altLang="en-US" dirty="0" smtClean="0">
                <a:solidFill>
                  <a:srgbClr val="FF0000"/>
                </a:solidFill>
              </a:rPr>
              <a:t>にしてしまう</a:t>
            </a:r>
            <a:r>
              <a:rPr lang="ja-JP" altLang="en-US" dirty="0" smtClean="0"/>
              <a:t>のは</a:t>
            </a:r>
            <a:r>
              <a:rPr lang="ja-JP" altLang="en-US" dirty="0" smtClean="0">
                <a:solidFill>
                  <a:schemeClr val="tx1"/>
                </a:solidFill>
              </a:rPr>
              <a:t>ダメ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r>
              <a:rPr lang="en-US" altLang="ja-JP" dirty="0" smtClean="0"/>
              <a:t>	</a:t>
            </a:r>
            <a:r>
              <a:rPr lang="en-US" altLang="ja-JP" dirty="0"/>
              <a:t>	</a:t>
            </a:r>
            <a:r>
              <a:rPr lang="ja-JP" altLang="en-US" dirty="0" smtClean="0"/>
              <a:t>→微小の値にしておく （加算スムージング）</a:t>
            </a:r>
            <a:endParaRPr lang="ja-JP" altLang="en-US" dirty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アンダーフロー問題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確率の積は非常に小さい値</a:t>
            </a:r>
            <a:endParaRPr lang="en-US" altLang="ja-JP" dirty="0" smtClean="0"/>
          </a:p>
          <a:p>
            <a:pPr lvl="1"/>
            <a:r>
              <a:rPr lang="ja-JP" altLang="en-US" dirty="0"/>
              <a:t>容易</a:t>
            </a:r>
            <a:r>
              <a:rPr lang="ja-JP" altLang="en-US" dirty="0" smtClean="0"/>
              <a:t>にアンダーフローが発生する</a:t>
            </a:r>
            <a:endParaRPr lang="en-US" altLang="ja-JP" dirty="0" smtClean="0"/>
          </a:p>
          <a:p>
            <a:pPr marL="530352" lvl="1" indent="0"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→対数をとって計算しよう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すごそう！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699" y="1677721"/>
            <a:ext cx="8863445" cy="2260615"/>
          </a:xfrm>
        </p:spPr>
        <p:txBody>
          <a:bodyPr>
            <a:normAutofit/>
          </a:bodyPr>
          <a:lstStyle/>
          <a:p>
            <a:r>
              <a:rPr lang="ja-JP" altLang="en-US" dirty="0"/>
              <a:t>単純で速いし、最強じゃない？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𝑥</a:t>
            </a:r>
            <a:r>
              <a:rPr lang="en-US" altLang="ja-JP" dirty="0"/>
              <a:t>_</a:t>
            </a:r>
            <a:r>
              <a:rPr lang="ja-JP" altLang="en-US" dirty="0"/>
              <a:t>𝑖 はそれぞれ独立と仮定した上での結果でしかない</a:t>
            </a:r>
            <a:endParaRPr lang="en-US" altLang="ja-JP" dirty="0"/>
          </a:p>
          <a:p>
            <a:pPr marL="530352" lvl="1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→精度は低い可能性があるので、鵜呑みに</a:t>
            </a:r>
            <a:r>
              <a:rPr lang="ja-JP" altLang="en-US" dirty="0" smtClean="0"/>
              <a:t>しない</a:t>
            </a:r>
            <a:endParaRPr lang="en-US" altLang="ja-JP" dirty="0" smtClean="0"/>
          </a:p>
          <a:p>
            <a:pPr marL="530352" lvl="1" indent="0"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→だが逆に、複雑なアルゴリズムを超えることも</a:t>
            </a:r>
            <a:endParaRPr lang="en-US" altLang="ja-JP" dirty="0" smtClean="0"/>
          </a:p>
          <a:p>
            <a:pPr marL="53035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18307" y="3664463"/>
            <a:ext cx="8863445" cy="265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4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確率そのものはわからない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確率を扱った分類だが、意味は比較に用いているのみ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最も確率が高いものに確実に分類する</a:t>
            </a:r>
            <a:r>
              <a:rPr lang="ja-JP" altLang="en-US" sz="2000" dirty="0" smtClean="0"/>
              <a:t>（ランダム性なし）</a:t>
            </a:r>
            <a:endParaRPr lang="en-US" altLang="ja-JP" sz="2000" dirty="0" smtClean="0"/>
          </a:p>
          <a:p>
            <a:pPr lvl="1"/>
            <a:r>
              <a:rPr lang="ja-JP" altLang="en-US" dirty="0" smtClean="0"/>
              <a:t>算出した値は、絶対的な意味は持たない</a:t>
            </a:r>
            <a:endParaRPr lang="en-US" altLang="ja-JP" dirty="0" smtClean="0"/>
          </a:p>
          <a:p>
            <a:pPr lvl="2"/>
            <a:endParaRPr lang="en-US" altLang="ja-JP" sz="800" dirty="0" smtClean="0">
              <a:solidFill>
                <a:schemeClr val="tx1"/>
              </a:solidFill>
            </a:endParaRPr>
          </a:p>
          <a:p>
            <a:pPr marL="987552" lvl="2" indent="0"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	</a:t>
            </a:r>
            <a:r>
              <a:rPr lang="ja-JP" altLang="en-US" dirty="0" smtClean="0">
                <a:solidFill>
                  <a:schemeClr val="tx1"/>
                </a:solidFill>
              </a:rPr>
              <a:t>例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 雨は降ると思うが、降水確率はわからない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699" y="1677722"/>
            <a:ext cx="8307805" cy="496772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ナイーブベイズ ＝ 単純ベイズ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ja-JP" altLang="en-US" dirty="0"/>
              <a:t>手法</a:t>
            </a:r>
            <a:r>
              <a:rPr lang="ja-JP" altLang="en-US" dirty="0" smtClean="0"/>
              <a:t>に比べて、圧倒的にシンプル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高速</a:t>
            </a:r>
            <a:r>
              <a:rPr lang="ja-JP" altLang="en-US" dirty="0" smtClean="0"/>
              <a:t>で、学習データ不足や多次元データに強い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気を付けたい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特徴</a:t>
            </a:r>
            <a:r>
              <a:rPr lang="ja-JP" altLang="en-US" dirty="0"/>
              <a:t>が独立して分布していると</a:t>
            </a:r>
            <a:r>
              <a:rPr lang="ja-JP" altLang="en-US" dirty="0" smtClean="0"/>
              <a:t>想定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汎化</a:t>
            </a:r>
            <a:r>
              <a:rPr lang="ja-JP" altLang="en-US" dirty="0"/>
              <a:t>は容易ではない（スムージングでできるが微妙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モデルの入力に応じて分類器を使い分けよう！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確率自体は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例）分類</a:t>
            </a:r>
            <a:r>
              <a:rPr lang="ja-JP" altLang="en-US" dirty="0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665339"/>
            <a:ext cx="7757490" cy="5140518"/>
          </a:xfrm>
        </p:spPr>
        <p:txBody>
          <a:bodyPr>
            <a:normAutofit/>
          </a:bodyPr>
          <a:lstStyle/>
          <a:p>
            <a:r>
              <a:rPr lang="ja-JP" altLang="en-US" dirty="0"/>
              <a:t>記事</a:t>
            </a:r>
            <a:r>
              <a:rPr lang="ja-JP" altLang="en-US" dirty="0" smtClean="0"/>
              <a:t>のタイトルから、カテゴリを推測</a:t>
            </a:r>
            <a:endParaRPr lang="en-US" altLang="ja-JP" dirty="0" smtClean="0"/>
          </a:p>
          <a:p>
            <a:pPr lvl="8"/>
            <a:endParaRPr lang="en-US" altLang="ja-JP" sz="600" dirty="0" smtClean="0"/>
          </a:p>
          <a:p>
            <a:pPr lvl="1"/>
            <a:r>
              <a:rPr kumimoji="1" lang="ja-JP" altLang="en-US" dirty="0" smtClean="0"/>
              <a:t>映画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「あの感動名作映画が蘇る」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「ド派手アクション</a:t>
            </a:r>
            <a:r>
              <a:rPr kumimoji="1" lang="ja-JP" altLang="en-US" dirty="0"/>
              <a:t>映画</a:t>
            </a:r>
            <a:r>
              <a:rPr kumimoji="1" lang="ja-JP" altLang="en-US" dirty="0" smtClean="0"/>
              <a:t>が封切り」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「甦った名作に世界が感動」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宇宙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「砂嵐が</a:t>
            </a:r>
            <a:r>
              <a:rPr kumimoji="1" lang="ja-JP" altLang="en-US" dirty="0"/>
              <a:t>火星</a:t>
            </a:r>
            <a:r>
              <a:rPr kumimoji="1" lang="ja-JP" altLang="en-US" dirty="0" smtClean="0"/>
              <a:t>を覆う」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「火星</a:t>
            </a:r>
            <a:r>
              <a:rPr lang="ja-JP" altLang="en-US" dirty="0"/>
              <a:t>探索</a:t>
            </a:r>
            <a:r>
              <a:rPr lang="ja-JP" altLang="en-US" dirty="0" smtClean="0"/>
              <a:t>ついに再開」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で見る火星の砂嵐に感動」</a:t>
            </a:r>
            <a:endParaRPr kumimoji="1" lang="en-US" altLang="ja-JP" dirty="0" smtClean="0"/>
          </a:p>
          <a:p>
            <a:pPr lvl="8"/>
            <a:endParaRPr kumimoji="1" lang="en-US" altLang="ja-JP" dirty="0" smtClean="0"/>
          </a:p>
          <a:p>
            <a:pPr marL="53035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では、「復活した名作アクションに感動」はどっち？</a:t>
            </a:r>
            <a:r>
              <a:rPr lang="en-US" altLang="ja-JP" dirty="0" smtClean="0"/>
              <a:t>	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8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章</a:t>
            </a:r>
            <a:r>
              <a:rPr lang="en-US" altLang="ja-JP" dirty="0" smtClean="0"/>
              <a:t>06</a:t>
            </a:r>
            <a:r>
              <a:rPr lang="ja-JP" altLang="en-US" dirty="0" smtClean="0"/>
              <a:t> 「ナイーブベイズ」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673361"/>
            <a:ext cx="7757490" cy="508838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分類問題を解ける！</a:t>
            </a:r>
            <a:endParaRPr lang="en-US" altLang="ja-JP" dirty="0"/>
          </a:p>
          <a:p>
            <a:r>
              <a:rPr lang="ja-JP" altLang="en-US" dirty="0" smtClean="0"/>
              <a:t>メリット</a:t>
            </a:r>
            <a:endParaRPr lang="en-US" altLang="ja-JP" dirty="0"/>
          </a:p>
          <a:p>
            <a:pPr lvl="1"/>
            <a:r>
              <a:rPr lang="ja-JP" altLang="en-US" dirty="0" smtClean="0"/>
              <a:t>超単純なのに普通に強力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高速かつ省リソース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少ないトレーニングデータでも割と大丈夫</a:t>
            </a:r>
            <a:endParaRPr lang="en-US" altLang="ja-JP" dirty="0"/>
          </a:p>
          <a:p>
            <a:r>
              <a:rPr lang="ja-JP" altLang="en-US" dirty="0" smtClean="0"/>
              <a:t>使いどころ</a:t>
            </a:r>
            <a:endParaRPr lang="en-US" altLang="ja-JP" dirty="0"/>
          </a:p>
          <a:p>
            <a:pPr lvl="1"/>
            <a:r>
              <a:rPr lang="ja-JP" altLang="en-US" dirty="0" smtClean="0"/>
              <a:t>自然言語分野の分類</a:t>
            </a:r>
            <a:endParaRPr lang="en-US" altLang="ja-JP" dirty="0" smtClean="0"/>
          </a:p>
          <a:p>
            <a:pPr marL="987552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スパム分類、肯定否定判定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推薦システム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リアルタイム</a:t>
            </a:r>
            <a:r>
              <a:rPr lang="ja-JP" altLang="en-US" dirty="0"/>
              <a:t>予測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6401" y="2590797"/>
            <a:ext cx="1937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 smtClean="0"/>
              <a:t>ナイーブ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265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ベイズの定理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17482"/>
                <a:ext cx="8027068" cy="5016191"/>
              </a:xfrm>
            </p:spPr>
            <p:txBody>
              <a:bodyPr>
                <a:normAutofit/>
              </a:bodyPr>
              <a:lstStyle/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ja-JP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ja-JP" b="0" dirty="0" smtClean="0"/>
              </a:p>
              <a:p>
                <a:pPr lvl="8"/>
                <a:endParaRPr lang="en-US" altLang="ja-JP" sz="1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ja-JP" altLang="en-US" dirty="0"/>
                  <a:t>左辺：知りたい事後確率</a:t>
                </a:r>
                <a:endParaRPr lang="en-US" altLang="ja-JP" dirty="0"/>
              </a:p>
              <a:p>
                <a:pPr marL="987552" lvl="2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sz="2400" dirty="0" smtClean="0"/>
                  <a:t>X</a:t>
                </a:r>
                <a:r>
                  <a:rPr lang="ja-JP" altLang="en-US" sz="2400" dirty="0"/>
                  <a:t>であったときに</a:t>
                </a:r>
                <a:r>
                  <a:rPr lang="en-US" altLang="ja-JP" sz="2400" dirty="0"/>
                  <a:t>Y</a:t>
                </a:r>
                <a:r>
                  <a:rPr lang="ja-JP" altLang="en-US" sz="2400" dirty="0"/>
                  <a:t>で</a:t>
                </a:r>
                <a:r>
                  <a:rPr lang="ja-JP" altLang="en-US" sz="2400" dirty="0" smtClean="0"/>
                  <a:t>ある条件付き確率</a:t>
                </a:r>
                <a:endParaRPr lang="en-US" altLang="ja-JP" sz="2400" dirty="0"/>
              </a:p>
              <a:p>
                <a:pPr marL="987552" lvl="2" indent="0">
                  <a:buNone/>
                </a:pPr>
                <a:r>
                  <a:rPr lang="en-US" altLang="ja-JP" dirty="0"/>
                  <a:t>	</a:t>
                </a:r>
                <a:r>
                  <a:rPr lang="ja-JP" altLang="en-US" dirty="0" smtClean="0"/>
                  <a:t>・）タイトル</a:t>
                </a: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の記事がカテゴリ</a:t>
                </a:r>
                <a:r>
                  <a:rPr lang="en-US" altLang="ja-JP" dirty="0" smtClean="0"/>
                  <a:t>Y</a:t>
                </a:r>
                <a:r>
                  <a:rPr lang="ja-JP" altLang="en-US" dirty="0" smtClean="0"/>
                  <a:t>である確率</a:t>
                </a:r>
                <a:endParaRPr lang="en-US" altLang="ja-JP" dirty="0"/>
              </a:p>
              <a:p>
                <a:pPr marL="987552" lvl="2" indent="0">
                  <a:buNone/>
                </a:pPr>
                <a:r>
                  <a:rPr lang="en-US" altLang="ja-JP" dirty="0"/>
                  <a:t>	</a:t>
                </a:r>
                <a:r>
                  <a:rPr lang="ja-JP" altLang="en-US" dirty="0" smtClean="0"/>
                  <a:t>・）気象情報</a:t>
                </a: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時に</a:t>
                </a:r>
                <a:r>
                  <a:rPr lang="ja-JP" altLang="en-US" dirty="0" smtClean="0"/>
                  <a:t>天気</a:t>
                </a:r>
                <a:r>
                  <a:rPr lang="en-US" altLang="ja-JP" dirty="0" smtClean="0"/>
                  <a:t>Y</a:t>
                </a:r>
                <a:r>
                  <a:rPr lang="ja-JP" altLang="en-US" dirty="0" smtClean="0"/>
                  <a:t>で</a:t>
                </a:r>
                <a:r>
                  <a:rPr lang="ja-JP" altLang="en-US" dirty="0"/>
                  <a:t>ある</a:t>
                </a:r>
                <a:r>
                  <a:rPr lang="ja-JP" altLang="en-US" dirty="0" smtClean="0"/>
                  <a:t>確率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右辺：既知のデータから計算可能な値</a:t>
                </a:r>
                <a:endParaRPr lang="en-US" altLang="ja-JP" dirty="0" smtClean="0"/>
              </a:p>
              <a:p>
                <a:pPr lvl="1"/>
                <a:endParaRPr lang="en-US" altLang="ja-JP" sz="100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ja-JP" altLang="en-US" sz="2400" dirty="0" smtClean="0"/>
                  <a:t>右辺</a:t>
                </a:r>
                <a:r>
                  <a:rPr lang="ja-JP" altLang="en-US" sz="2400" dirty="0"/>
                  <a:t>は既知の値なので、左辺も算出できる！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sz="2200" dirty="0" smtClean="0"/>
                  <a:t>結果</a:t>
                </a:r>
                <a:r>
                  <a:rPr lang="en-US" altLang="ja-JP" sz="2200" dirty="0" smtClean="0"/>
                  <a:t>-</a:t>
                </a:r>
                <a:r>
                  <a:rPr lang="ja-JP" altLang="en-US" sz="2200" dirty="0" smtClean="0"/>
                  <a:t>特徴のデータがあれば、特徴から結果</a:t>
                </a:r>
                <a:r>
                  <a:rPr lang="en-US" altLang="ja-JP" sz="2200" dirty="0" smtClean="0"/>
                  <a:t>(</a:t>
                </a:r>
                <a:r>
                  <a:rPr lang="ja-JP" altLang="en-US" sz="2200" dirty="0" smtClean="0"/>
                  <a:t>の確率</a:t>
                </a:r>
                <a:r>
                  <a:rPr lang="en-US" altLang="ja-JP" sz="2200" dirty="0" smtClean="0"/>
                  <a:t>)</a:t>
                </a:r>
                <a:r>
                  <a:rPr lang="ja-JP" altLang="en-US" sz="2200" dirty="0" smtClean="0"/>
                  <a:t>がわかるよ</a:t>
                </a:r>
                <a:endParaRPr lang="en-US" altLang="ja-JP" sz="22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17482"/>
                <a:ext cx="8027068" cy="5016191"/>
              </a:xfrm>
              <a:blipFill>
                <a:blip r:embed="rId5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61736" y="5554575"/>
            <a:ext cx="1961148" cy="4852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ざっくり言うと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</a:t>
            </a:r>
            <a:r>
              <a:rPr lang="ja-JP" altLang="en-US" dirty="0" smtClean="0"/>
              <a:t>をベクトル化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593494"/>
                <a:ext cx="8239626" cy="53046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「タイトル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記事」「気象情報が</a:t>
                </a:r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の時」</a:t>
                </a:r>
                <a:endParaRPr lang="en-US" altLang="ja-JP" dirty="0" smtClean="0"/>
              </a:p>
              <a:p>
                <a:pPr marL="530352" lvl="1" indent="0">
                  <a:buNone/>
                </a:pPr>
                <a:r>
                  <a:rPr kumimoji="1" lang="en-US" altLang="ja-JP" dirty="0" smtClean="0"/>
                  <a:t>		</a:t>
                </a:r>
                <a:r>
                  <a:rPr kumimoji="1" lang="ja-JP" altLang="en-US" dirty="0" smtClean="0"/>
                  <a:t>そのままでは計算には使えない</a:t>
                </a:r>
                <a:r>
                  <a:rPr kumimoji="1" lang="en-US" altLang="ja-JP" dirty="0" smtClean="0"/>
                  <a:t>…</a:t>
                </a:r>
              </a:p>
              <a:p>
                <a:pPr marL="530352" lvl="1" indent="0">
                  <a:buNone/>
                </a:pPr>
                <a:r>
                  <a:rPr lang="en-US" altLang="ja-JP" dirty="0" smtClean="0"/>
                  <a:t>		</a:t>
                </a:r>
                <a:r>
                  <a:rPr lang="ja-JP" altLang="en-US" dirty="0" smtClean="0"/>
                  <a:t>→　多次元特徴にする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	</a:t>
                </a:r>
                <a:endParaRPr lang="en-US" altLang="ja-JP" dirty="0" smtClean="0"/>
              </a:p>
              <a:p>
                <a:pPr marL="530352" lvl="1" indent="0">
                  <a:buNone/>
                </a:pPr>
                <a:endParaRPr lang="en-US" altLang="ja-JP" sz="100" dirty="0"/>
              </a:p>
              <a:p>
                <a:r>
                  <a:rPr lang="ja-JP" altLang="en-US" dirty="0" smtClean="0"/>
                  <a:t>ナイーブな確率モデルを作る</a:t>
                </a:r>
                <a:endParaRPr kumimoji="1" lang="en-US" altLang="ja-JP" dirty="0" smtClean="0"/>
              </a:p>
              <a:p>
                <a:pPr lvl="8"/>
                <a:endParaRPr kumimoji="1" lang="en-US" altLang="ja-JP" sz="100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marL="530352" lvl="1" indent="0">
                  <a:buNone/>
                </a:pPr>
                <a:endParaRPr kumimoji="1" lang="en-US" altLang="ja-JP" sz="500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が独立でない場合　：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marL="530352" lvl="1" indent="0">
                  <a:buNone/>
                </a:pPr>
                <a:r>
                  <a:rPr kumimoji="1" lang="en-US" altLang="ja-JP" dirty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	</a:t>
                </a:r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   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特徴ごとに条件付きで集計する　困難</a:t>
                </a:r>
                <a:endParaRPr lang="en-US" altLang="ja-JP" sz="2000" dirty="0" smtClean="0">
                  <a:solidFill>
                    <a:schemeClr val="tx1"/>
                  </a:solidFill>
                </a:endParaRPr>
              </a:p>
              <a:p>
                <a:pPr marL="530352" lvl="1" indent="0">
                  <a:buNone/>
                </a:pPr>
                <a:endParaRPr lang="en-US" altLang="ja-JP" sz="100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それぞれ独立と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仮定　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：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ja-JP" sz="100" dirty="0">
                  <a:solidFill>
                    <a:srgbClr val="FF0000"/>
                  </a:solidFill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593494"/>
                <a:ext cx="8239626" cy="5304605"/>
              </a:xfrm>
              <a:blipFill>
                <a:blip r:embed="rId8"/>
                <a:stretch>
                  <a:fillRect l="-1406" t="-20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ざっくりとした原理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48484" y="1717482"/>
                <a:ext cx="8163431" cy="5016191"/>
              </a:xfrm>
            </p:spPr>
            <p:txBody>
              <a:bodyPr>
                <a:normAutofit/>
              </a:bodyPr>
              <a:lstStyle/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ja-JP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ja-JP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ja-JP" b="0" dirty="0" smtClean="0"/>
              </a:p>
              <a:p>
                <a:pPr lvl="8"/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が起きた時に最も高い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ja-JP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ja-JP" altLang="en-US" dirty="0" smtClean="0"/>
                  <a:t>を知りたい</a:t>
                </a:r>
                <a:endParaRPr lang="en-US" altLang="ja-JP" dirty="0"/>
              </a:p>
              <a:p>
                <a:pPr marL="530352" lvl="1" indent="0">
                  <a:buNone/>
                </a:pPr>
                <a:r>
                  <a:rPr lang="ja-JP" altLang="en-US" dirty="0"/>
                  <a:t>分母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ja-JP" altLang="en-US" dirty="0" smtClean="0"/>
                  <a:t>固定値なので、比較には不必要</a:t>
                </a:r>
                <a:endParaRPr lang="en-US" altLang="ja-JP" dirty="0" smtClean="0"/>
              </a:p>
              <a:p>
                <a:pPr marL="530352" lvl="1" indent="0">
                  <a:buNone/>
                </a:pPr>
                <a:r>
                  <a:rPr lang="ja-JP" altLang="en-US" dirty="0" smtClean="0"/>
                  <a:t>→　分子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の大小が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ja-JP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ja-JP" altLang="en-US" dirty="0" smtClean="0"/>
                  <a:t>の大小に直結</a:t>
                </a:r>
                <a:endParaRPr lang="en-US" altLang="ja-JP" dirty="0" smtClean="0"/>
              </a:p>
              <a:p>
                <a:pPr marL="987552" lvl="2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 smtClean="0"/>
                  <a:t>の大小を知りたい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ごとに集計するだけ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 smtClean="0"/>
                  <a:t>は掛け合わせるだけで簡単に計算可能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8484" y="1717482"/>
                <a:ext cx="8163431" cy="5016191"/>
              </a:xfrm>
              <a:blipFill>
                <a:blip r:embed="rId11"/>
                <a:stretch>
                  <a:fillRect l="-14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1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モデルを使い分ける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699" y="1677722"/>
            <a:ext cx="8003005" cy="482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 smtClean="0"/>
              <a:t>Sklearn</a:t>
            </a:r>
            <a:r>
              <a:rPr lang="ja-JP" altLang="en-US" dirty="0" err="1" smtClean="0"/>
              <a:t>には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種類の分類器が用意されている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モデルの入力によって使い分ける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050" dirty="0" smtClean="0"/>
          </a:p>
          <a:p>
            <a:r>
              <a:rPr lang="en-US" altLang="ja-JP" dirty="0" err="1" smtClean="0"/>
              <a:t>BernoulliNB</a:t>
            </a:r>
            <a:r>
              <a:rPr lang="en-US" altLang="ja-JP" dirty="0" smtClean="0"/>
              <a:t>: </a:t>
            </a:r>
            <a:r>
              <a:rPr lang="ja-JP" altLang="en-US" dirty="0" smtClean="0"/>
              <a:t>真偽値からなる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ベルヌーイ分布を想定</a:t>
            </a:r>
            <a:endParaRPr lang="en-US" altLang="ja-JP" dirty="0" smtClean="0"/>
          </a:p>
          <a:p>
            <a:r>
              <a:rPr lang="en-US" altLang="ja-JP" dirty="0" err="1" smtClean="0"/>
              <a:t>MultinomialNB</a:t>
            </a:r>
            <a:r>
              <a:rPr lang="en-US" altLang="ja-JP" dirty="0" smtClean="0"/>
              <a:t>: </a:t>
            </a:r>
            <a:r>
              <a:rPr lang="ja-JP" altLang="en-US" dirty="0" smtClean="0"/>
              <a:t>正の離散値からなる</a:t>
            </a:r>
            <a:r>
              <a:rPr lang="ja-JP" altLang="en-US" sz="2000" dirty="0" smtClean="0"/>
              <a:t>（カウントデータ）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多</a:t>
            </a:r>
            <a:r>
              <a:rPr lang="ja-JP" altLang="en-US" dirty="0"/>
              <a:t>項</a:t>
            </a:r>
            <a:r>
              <a:rPr lang="ja-JP" altLang="en-US" dirty="0" smtClean="0"/>
              <a:t>分布を想定</a:t>
            </a:r>
            <a:endParaRPr lang="en-US" altLang="ja-JP" dirty="0" smtClean="0"/>
          </a:p>
          <a:p>
            <a:r>
              <a:rPr lang="en-US" altLang="ja-JP" dirty="0" err="1"/>
              <a:t>GaussianNB</a:t>
            </a:r>
            <a:r>
              <a:rPr lang="en-US" altLang="ja-JP" dirty="0"/>
              <a:t>: </a:t>
            </a:r>
            <a:r>
              <a:rPr lang="ja-JP" altLang="en-US" dirty="0" smtClean="0"/>
              <a:t>連続値からなる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正規分布を想定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28699" y="5534526"/>
            <a:ext cx="8003005" cy="125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4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実際の流れ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8700" y="1766455"/>
            <a:ext cx="7757490" cy="4107832"/>
          </a:xfrm>
        </p:spPr>
        <p:txBody>
          <a:bodyPr/>
          <a:lstStyle/>
          <a:p>
            <a:r>
              <a:rPr kumimoji="1" lang="ja-JP" altLang="en-US" dirty="0" smtClean="0"/>
              <a:t>単語ごとに分解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タイトルから名詞のみを抽出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単語の集合に変換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sz="2000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25497"/>
              </p:ext>
            </p:extLst>
          </p:nvPr>
        </p:nvGraphicFramePr>
        <p:xfrm>
          <a:off x="1356202" y="3375280"/>
          <a:ext cx="7278643" cy="25994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434">
                  <a:extLst>
                    <a:ext uri="{9D8B030D-6E8A-4147-A177-3AD203B41FA5}">
                      <a16:colId xmlns:a16="http://schemas.microsoft.com/office/drawing/2014/main" val="3532478096"/>
                    </a:ext>
                  </a:extLst>
                </a:gridCol>
                <a:gridCol w="3169228">
                  <a:extLst>
                    <a:ext uri="{9D8B030D-6E8A-4147-A177-3AD203B41FA5}">
                      <a16:colId xmlns:a16="http://schemas.microsoft.com/office/drawing/2014/main" val="3548187571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2506614377"/>
                    </a:ext>
                  </a:extLst>
                </a:gridCol>
              </a:tblGrid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単語群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カテゴリ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3587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あの名作感動映画が蘇る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名作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感動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映画</a:t>
                      </a:r>
                      <a:r>
                        <a:rPr kumimoji="1" lang="en-US" altLang="ja-JP" dirty="0" smtClean="0"/>
                        <a:t>” 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甦る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映画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63795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ド派手アクション映画が封切り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派手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アクション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映画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映画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81053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甦った名作に世界が感動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名作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世界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感動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映画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61105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砂嵐が火星を覆う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砂嵐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火星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宇宙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19210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火星探索ついに再開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</a:t>
                      </a:r>
                      <a:r>
                        <a:rPr kumimoji="1" lang="ja-JP" altLang="en-US" dirty="0" smtClean="0"/>
                        <a:t>火星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探索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再開</a:t>
                      </a:r>
                      <a:r>
                        <a:rPr kumimoji="1" lang="en-US" altLang="ja-JP" dirty="0" smtClean="0"/>
                        <a:t>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宇宙</a:t>
                      </a:r>
                      <a:endParaRPr kumimoji="1" lang="en-US" altLang="ja-JP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38435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VR</a:t>
                      </a:r>
                      <a:r>
                        <a:rPr kumimoji="1" lang="ja-JP" altLang="en-US" dirty="0" smtClean="0"/>
                        <a:t>で見る火星の砂嵐に感動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{“VR”,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火星</a:t>
                      </a:r>
                      <a:r>
                        <a:rPr kumimoji="1" lang="en-US" altLang="ja-JP" dirty="0" smtClean="0"/>
                        <a:t>”,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砂嵐</a:t>
                      </a:r>
                      <a:r>
                        <a:rPr kumimoji="1" lang="en-US" altLang="ja-JP" dirty="0" smtClean="0"/>
                        <a:t>” ,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感動</a:t>
                      </a:r>
                      <a:r>
                        <a:rPr kumimoji="1" lang="en-US" altLang="ja-JP" dirty="0" smtClean="0"/>
                        <a:t>”}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宇宙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特徴量のベクトルに変換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BoW</a:t>
            </a:r>
            <a:r>
              <a:rPr kumimoji="1" lang="ja-JP" altLang="en-US" dirty="0" smtClean="0"/>
              <a:t>にする</a:t>
            </a:r>
            <a:endParaRPr kumimoji="1" lang="en-US" altLang="ja-JP" dirty="0" smtClean="0"/>
          </a:p>
          <a:p>
            <a:pPr lvl="1"/>
            <a:r>
              <a:rPr lang="en-US" altLang="ja-JP" b="1" dirty="0" smtClean="0"/>
              <a:t>Bag of Words	</a:t>
            </a:r>
          </a:p>
          <a:p>
            <a:pPr lvl="1"/>
            <a:endParaRPr kumimoji="1" lang="en-US" altLang="ja-JP" b="1" dirty="0"/>
          </a:p>
          <a:p>
            <a:pPr lvl="1"/>
            <a:endParaRPr lang="en-US" altLang="ja-JP" b="1" dirty="0" smtClean="0"/>
          </a:p>
          <a:p>
            <a:pPr lvl="1"/>
            <a:endParaRPr kumimoji="1" lang="en-US" altLang="ja-JP" b="1" dirty="0"/>
          </a:p>
          <a:p>
            <a:pPr lvl="1"/>
            <a:endParaRPr lang="en-US" altLang="ja-JP" b="1" dirty="0" smtClean="0"/>
          </a:p>
          <a:p>
            <a:pPr marL="530352" lvl="1" indent="0">
              <a:buNone/>
            </a:pPr>
            <a:endParaRPr lang="en-US" altLang="ja-JP" b="1" dirty="0" smtClean="0"/>
          </a:p>
          <a:p>
            <a:r>
              <a:rPr lang="en-US" altLang="ja-JP" dirty="0" err="1"/>
              <a:t>BoW</a:t>
            </a:r>
            <a:r>
              <a:rPr lang="ja-JP" altLang="en-US" dirty="0"/>
              <a:t>にする</a:t>
            </a:r>
            <a:endParaRPr lang="en-US" altLang="ja-JP" dirty="0"/>
          </a:p>
          <a:p>
            <a:pPr marL="530352" lvl="1" indent="0">
              <a:buNone/>
            </a:pPr>
            <a:r>
              <a:rPr kumimoji="1" lang="ja-JP" altLang="en-US" b="1" dirty="0" smtClean="0"/>
              <a:t>「復活した名作アクションに感動」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D83-F899-4A5F-BE9D-3B706C21ACB5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83906"/>
              </p:ext>
            </p:extLst>
          </p:nvPr>
        </p:nvGraphicFramePr>
        <p:xfrm>
          <a:off x="1189283" y="2607236"/>
          <a:ext cx="7189188" cy="20802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1254">
                  <a:extLst>
                    <a:ext uri="{9D8B030D-6E8A-4147-A177-3AD203B41FA5}">
                      <a16:colId xmlns:a16="http://schemas.microsoft.com/office/drawing/2014/main" val="3532478096"/>
                    </a:ext>
                  </a:extLst>
                </a:gridCol>
                <a:gridCol w="556055">
                  <a:extLst>
                    <a:ext uri="{9D8B030D-6E8A-4147-A177-3AD203B41FA5}">
                      <a16:colId xmlns:a16="http://schemas.microsoft.com/office/drawing/2014/main" val="1544332393"/>
                    </a:ext>
                  </a:extLst>
                </a:gridCol>
                <a:gridCol w="556054">
                  <a:extLst>
                    <a:ext uri="{9D8B030D-6E8A-4147-A177-3AD203B41FA5}">
                      <a16:colId xmlns:a16="http://schemas.microsoft.com/office/drawing/2014/main" val="1849316624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3548187571"/>
                    </a:ext>
                  </a:extLst>
                </a:gridCol>
                <a:gridCol w="550562">
                  <a:extLst>
                    <a:ext uri="{9D8B030D-6E8A-4147-A177-3AD203B41FA5}">
                      <a16:colId xmlns:a16="http://schemas.microsoft.com/office/drawing/2014/main" val="1082373095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229206724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489072587"/>
                    </a:ext>
                  </a:extLst>
                </a:gridCol>
                <a:gridCol w="569224">
                  <a:extLst>
                    <a:ext uri="{9D8B030D-6E8A-4147-A177-3AD203B41FA5}">
                      <a16:colId xmlns:a16="http://schemas.microsoft.com/office/drawing/2014/main" val="2956764610"/>
                    </a:ext>
                  </a:extLst>
                </a:gridCol>
                <a:gridCol w="577405">
                  <a:extLst>
                    <a:ext uri="{9D8B030D-6E8A-4147-A177-3AD203B41FA5}">
                      <a16:colId xmlns:a16="http://schemas.microsoft.com/office/drawing/2014/main" val="2346325564"/>
                    </a:ext>
                  </a:extLst>
                </a:gridCol>
                <a:gridCol w="558603">
                  <a:extLst>
                    <a:ext uri="{9D8B030D-6E8A-4147-A177-3AD203B41FA5}">
                      <a16:colId xmlns:a16="http://schemas.microsoft.com/office/drawing/2014/main" val="2549808132"/>
                    </a:ext>
                  </a:extLst>
                </a:gridCol>
                <a:gridCol w="450139">
                  <a:extLst>
                    <a:ext uri="{9D8B030D-6E8A-4147-A177-3AD203B41FA5}">
                      <a16:colId xmlns:a16="http://schemas.microsoft.com/office/drawing/2014/main" val="3947604618"/>
                    </a:ext>
                  </a:extLst>
                </a:gridCol>
                <a:gridCol w="810249">
                  <a:extLst>
                    <a:ext uri="{9D8B030D-6E8A-4147-A177-3AD203B41FA5}">
                      <a16:colId xmlns:a16="http://schemas.microsoft.com/office/drawing/2014/main" val="717496431"/>
                    </a:ext>
                  </a:extLst>
                </a:gridCol>
              </a:tblGrid>
              <a:tr h="25786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映画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派手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アクション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世界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感動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砂嵐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探索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再開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カテゴリ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3587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63795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81053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61105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19210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38435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6773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82551"/>
              </p:ext>
            </p:extLst>
          </p:nvPr>
        </p:nvGraphicFramePr>
        <p:xfrm>
          <a:off x="1189283" y="5949518"/>
          <a:ext cx="7189188" cy="297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1254">
                  <a:extLst>
                    <a:ext uri="{9D8B030D-6E8A-4147-A177-3AD203B41FA5}">
                      <a16:colId xmlns:a16="http://schemas.microsoft.com/office/drawing/2014/main" val="2303120052"/>
                    </a:ext>
                  </a:extLst>
                </a:gridCol>
                <a:gridCol w="556055">
                  <a:extLst>
                    <a:ext uri="{9D8B030D-6E8A-4147-A177-3AD203B41FA5}">
                      <a16:colId xmlns:a16="http://schemas.microsoft.com/office/drawing/2014/main" val="370247807"/>
                    </a:ext>
                  </a:extLst>
                </a:gridCol>
                <a:gridCol w="556054">
                  <a:extLst>
                    <a:ext uri="{9D8B030D-6E8A-4147-A177-3AD203B41FA5}">
                      <a16:colId xmlns:a16="http://schemas.microsoft.com/office/drawing/2014/main" val="4203520039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271397884"/>
                    </a:ext>
                  </a:extLst>
                </a:gridCol>
                <a:gridCol w="550562">
                  <a:extLst>
                    <a:ext uri="{9D8B030D-6E8A-4147-A177-3AD203B41FA5}">
                      <a16:colId xmlns:a16="http://schemas.microsoft.com/office/drawing/2014/main" val="3690911583"/>
                    </a:ext>
                  </a:extLst>
                </a:gridCol>
                <a:gridCol w="573314">
                  <a:extLst>
                    <a:ext uri="{9D8B030D-6E8A-4147-A177-3AD203B41FA5}">
                      <a16:colId xmlns:a16="http://schemas.microsoft.com/office/drawing/2014/main" val="2446990599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2627805244"/>
                    </a:ext>
                  </a:extLst>
                </a:gridCol>
                <a:gridCol w="569224">
                  <a:extLst>
                    <a:ext uri="{9D8B030D-6E8A-4147-A177-3AD203B41FA5}">
                      <a16:colId xmlns:a16="http://schemas.microsoft.com/office/drawing/2014/main" val="370238992"/>
                    </a:ext>
                  </a:extLst>
                </a:gridCol>
                <a:gridCol w="577405">
                  <a:extLst>
                    <a:ext uri="{9D8B030D-6E8A-4147-A177-3AD203B41FA5}">
                      <a16:colId xmlns:a16="http://schemas.microsoft.com/office/drawing/2014/main" val="4005688925"/>
                    </a:ext>
                  </a:extLst>
                </a:gridCol>
                <a:gridCol w="558603">
                  <a:extLst>
                    <a:ext uri="{9D8B030D-6E8A-4147-A177-3AD203B41FA5}">
                      <a16:colId xmlns:a16="http://schemas.microsoft.com/office/drawing/2014/main" val="1161381564"/>
                    </a:ext>
                  </a:extLst>
                </a:gridCol>
                <a:gridCol w="450139">
                  <a:extLst>
                    <a:ext uri="{9D8B030D-6E8A-4147-A177-3AD203B41FA5}">
                      <a16:colId xmlns:a16="http://schemas.microsoft.com/office/drawing/2014/main" val="3880749365"/>
                    </a:ext>
                  </a:extLst>
                </a:gridCol>
                <a:gridCol w="810249">
                  <a:extLst>
                    <a:ext uri="{9D8B030D-6E8A-4147-A177-3AD203B41FA5}">
                      <a16:colId xmlns:a16="http://schemas.microsoft.com/office/drawing/2014/main" val="3515827800"/>
                    </a:ext>
                  </a:extLst>
                </a:gridCol>
              </a:tblGrid>
              <a:tr h="28807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？？？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9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14627</TotalTime>
  <Words>609</Words>
  <Application>Microsoft Office PowerPoint</Application>
  <PresentationFormat>画面に合わせる (4:3)</PresentationFormat>
  <Paragraphs>260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Ｐゴシック</vt:lpstr>
      <vt:lpstr>游ゴシック</vt:lpstr>
      <vt:lpstr>Calibri</vt:lpstr>
      <vt:lpstr>Cambria</vt:lpstr>
      <vt:lpstr>Cambria Math</vt:lpstr>
      <vt:lpstr>Franklin Gothic Book</vt:lpstr>
      <vt:lpstr>トリミング</vt:lpstr>
      <vt:lpstr>02 ナイーブベイズ</vt:lpstr>
      <vt:lpstr>例）分類問題</vt:lpstr>
      <vt:lpstr>2章06 「ナイーブベイズ」</vt:lpstr>
      <vt:lpstr>ベイズの定理</vt:lpstr>
      <vt:lpstr>特徴をベクトル化</vt:lpstr>
      <vt:lpstr>ざっくりとした原理</vt:lpstr>
      <vt:lpstr>モデルを使い分ける</vt:lpstr>
      <vt:lpstr>実際の流れ</vt:lpstr>
      <vt:lpstr>特徴量のベクトルに変換</vt:lpstr>
      <vt:lpstr>問題点</vt:lpstr>
      <vt:lpstr>すごそう！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10.Machne_Learming</dc:title>
  <dc:creator>伊藤 翔</dc:creator>
  <cp:lastModifiedBy>kakeruito</cp:lastModifiedBy>
  <cp:revision>195</cp:revision>
  <cp:lastPrinted>2019-06-25T05:38:37Z</cp:lastPrinted>
  <dcterms:created xsi:type="dcterms:W3CDTF">2018-10-19T05:24:53Z</dcterms:created>
  <dcterms:modified xsi:type="dcterms:W3CDTF">2019-07-15T23:23:54Z</dcterms:modified>
</cp:coreProperties>
</file>