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5E211E-7A87-4DC7-BDFB-078449727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6B0DB7-8AFC-40E6-944A-1E4D85F38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5A2ED4-1718-4BFB-AE9C-53B9A259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CA1C-A2B4-45C4-8AC5-DAAA1727F920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9F542F-51EB-4949-A9DD-DCE14C0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7BCBB5-8875-4846-92F7-E5EB7E45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8F6D-D2DA-4FEC-8433-C2CA226B24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12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A7741-F63E-4D22-AF34-3F07374C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96BCDC-99EE-4FA2-8CA3-F9726126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4E1B6F-CC1B-4F3E-99E2-E3A84CF6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CA1C-A2B4-45C4-8AC5-DAAA1727F920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B65B1E-6DB6-4FE8-B1BE-A3C9F648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1A7AA4-6ACB-47EE-9588-DFEA3901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8F6D-D2DA-4FEC-8433-C2CA226B24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816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013D546-B2B5-487B-BF81-DDD7320C7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151A3D8-D031-425F-B746-90514D283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444ACC-AD1F-4675-B2A9-B57C78C3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CA1C-A2B4-45C4-8AC5-DAAA1727F920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6AB069-90A2-470C-B9B4-A036290D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BE8A81-6AA5-412D-A6C2-870B3333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8F6D-D2DA-4FEC-8433-C2CA226B24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276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8D136A-8414-49D3-86D9-DF90D113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40C003-09D7-44A2-8201-F43272CB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FFA17B-67AD-41F9-BA36-719DF4A6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CA1C-A2B4-45C4-8AC5-DAAA1727F920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B117C3-51C0-451E-968B-A1331762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A34987-427C-4B09-B88C-259627F0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8F6D-D2DA-4FEC-8433-C2CA226B24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50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A82378-8F1B-417D-8A1C-7F6CEA99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1B55C6-5BF3-4A72-8D4C-A09B810FB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C54D6D-9ABD-4FAF-ACDC-B2033635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CA1C-A2B4-45C4-8AC5-DAAA1727F920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3F248B-7614-45B4-A64A-849F13C8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6519B2-5AF0-4163-9FBC-E5BEBB2A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8F6D-D2DA-4FEC-8433-C2CA226B24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220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B8D2F9-AD93-4EA5-B505-91F32228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775BE0-FED8-4259-9451-7B96E7660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963F7C-F716-4B70-93F1-6DE339203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D723E7-A9F0-4EA0-9668-AD496549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CA1C-A2B4-45C4-8AC5-DAAA1727F920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684BCAF-8230-44E8-B955-0601D56D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4560D7-5B51-45A2-8C2A-6E8532BF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8F6D-D2DA-4FEC-8433-C2CA226B24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147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B3A344-386E-459E-9B53-F785D691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9676158-D8A4-4420-BD4C-88FE20381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6C2189-CEC0-42C6-BEF1-C3784F2A6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022633B-F633-489F-BD3E-BC5B25D14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4B6E96E-3980-4B78-A51E-A26C7AC0B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B90A8D1-AEF9-4DA8-A6A3-0491BDF83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CA1C-A2B4-45C4-8AC5-DAAA1727F920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9783335-E889-43E5-A572-9FFB0698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6FC7C2-D15A-45A5-AF5F-3BB18058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8F6D-D2DA-4FEC-8433-C2CA226B24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308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A8EF9-89FE-4D77-A80A-4CD6FF4E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700C101-BAEC-49AA-B6FC-ACB5BF40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CA1C-A2B4-45C4-8AC5-DAAA1727F920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4E20F6-F0AA-4233-9F0C-C282FA06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56480E-AF5D-483D-8459-99C44951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8F6D-D2DA-4FEC-8433-C2CA226B24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448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114D139-836A-4283-9514-FFDF4AAD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CA1C-A2B4-45C4-8AC5-DAAA1727F920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71CEDA-4875-46E7-8E81-63A1DA5D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29C07F-6664-4FF1-A331-8E976D61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8F6D-D2DA-4FEC-8433-C2CA226B24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523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0C0B79-7B54-4DD6-9DAE-8CDD9709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3FB30A-A529-443A-9413-A7422BA3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D682F46-9F70-491E-BB67-5B6145603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35FDB8A-EC00-43C2-B208-6E2A9E01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CA1C-A2B4-45C4-8AC5-DAAA1727F920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CC0DE9-BBD8-4DB5-92B6-9B31D8DC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18DBC09-F4A0-4868-9AE2-F7F3217C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8F6D-D2DA-4FEC-8433-C2CA226B24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4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CCA744-3B94-4554-8834-BDCBD79B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8DD5B4-C0C2-48FB-8872-23155B7F3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1C4234E-97EA-4723-B195-0A0C4F5FD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B7D68B-78F6-4469-BECC-66F25BE83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ECA1C-A2B4-45C4-8AC5-DAAA1727F920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0CF420-80F0-47FB-A9D8-563E1B54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BD0A578-75A1-4503-A46E-4D440F46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88F6D-D2DA-4FEC-8433-C2CA226B24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776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B9FC5D7-7BB4-48BC-A5CD-DF50A1FC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7E29C0-E64C-4D2B-BA04-C425650C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AE02CA-16B0-4598-B333-4C6EA2DF2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ECA1C-A2B4-45C4-8AC5-DAAA1727F920}" type="datetimeFigureOut">
              <a:rPr lang="it-IT" smtClean="0"/>
              <a:t>19/11/2019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192A82-E9D0-4086-AFA5-46BD704FB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4A605B-D565-490D-8813-9E5F02F20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88F6D-D2DA-4FEC-8433-C2CA226B24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597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04260F-6740-4690-926C-1B020902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FF0000"/>
                </a:solidFill>
              </a:rPr>
              <a:t>Galois</a:t>
            </a:r>
            <a:r>
              <a:rPr lang="it-IT" b="1" dirty="0">
                <a:solidFill>
                  <a:srgbClr val="FF0000"/>
                </a:solidFill>
              </a:rPr>
              <a:t> / Counter Mode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3D5492-2321-4389-9C59-E651610D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GCM </a:t>
            </a:r>
            <a:r>
              <a:rPr lang="it-IT" dirty="0" err="1"/>
              <a:t>is</a:t>
            </a:r>
            <a:r>
              <a:rPr lang="it-IT" dirty="0"/>
              <a:t> a counter mode for </a:t>
            </a:r>
            <a:r>
              <a:rPr lang="it-IT" dirty="0" err="1"/>
              <a:t>symmetric-key</a:t>
            </a:r>
            <a:r>
              <a:rPr lang="it-IT" dirty="0"/>
              <a:t> </a:t>
            </a:r>
            <a:r>
              <a:rPr lang="it-IT" dirty="0" err="1"/>
              <a:t>cryptography</a:t>
            </a:r>
            <a:r>
              <a:rPr lang="it-IT" dirty="0"/>
              <a:t> like ECB or CBC with additional data </a:t>
            </a:r>
            <a:r>
              <a:rPr lang="it-IT" dirty="0" err="1"/>
              <a:t>integrity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Using </a:t>
            </a:r>
            <a:r>
              <a:rPr lang="it-IT" dirty="0" err="1"/>
              <a:t>Galois</a:t>
            </a:r>
            <a:r>
              <a:rPr lang="it-IT" dirty="0"/>
              <a:t> field </a:t>
            </a:r>
            <a:r>
              <a:rPr lang="it-IT" dirty="0" err="1"/>
              <a:t>multiplication</a:t>
            </a:r>
            <a:r>
              <a:rPr lang="it-IT" dirty="0"/>
              <a:t>, the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generates</a:t>
            </a:r>
            <a:r>
              <a:rPr lang="it-IT" dirty="0"/>
              <a:t> an Authentication tag </a:t>
            </a:r>
            <a:r>
              <a:rPr lang="it-IT" dirty="0" err="1"/>
              <a:t>that</a:t>
            </a:r>
            <a:r>
              <a:rPr lang="it-IT" dirty="0"/>
              <a:t> can be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verify</a:t>
            </a:r>
            <a:r>
              <a:rPr lang="it-IT" dirty="0"/>
              <a:t> the </a:t>
            </a:r>
            <a:r>
              <a:rPr lang="it-IT" dirty="0" err="1"/>
              <a:t>authenticity</a:t>
            </a:r>
            <a:r>
              <a:rPr lang="it-IT" dirty="0"/>
              <a:t> of </a:t>
            </a:r>
            <a:r>
              <a:rPr lang="it-IT" dirty="0" err="1"/>
              <a:t>ciphertext</a:t>
            </a:r>
            <a:r>
              <a:rPr lang="it-IT" dirty="0"/>
              <a:t> and (optional) non-</a:t>
            </a:r>
            <a:r>
              <a:rPr lang="it-IT" dirty="0" err="1"/>
              <a:t>encrypted</a:t>
            </a:r>
            <a:r>
              <a:rPr lang="it-IT" dirty="0"/>
              <a:t> data </a:t>
            </a:r>
            <a:r>
              <a:rPr lang="it-IT" dirty="0" err="1"/>
              <a:t>sent</a:t>
            </a:r>
            <a:r>
              <a:rPr lang="it-IT" dirty="0"/>
              <a:t> together with the </a:t>
            </a:r>
            <a:r>
              <a:rPr lang="it-IT" dirty="0" err="1"/>
              <a:t>message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564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 hidden="1">
            <a:extLst>
              <a:ext uri="{FF2B5EF4-FFF2-40B4-BE49-F238E27FC236}">
                <a16:creationId xmlns:a16="http://schemas.microsoft.com/office/drawing/2014/main" id="{73E0CAF9-0204-46CC-8814-E97F2F6266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F23D71B6-4810-44E2-9DC2-5292E21CEFE6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1204415" y="1126473"/>
            <a:ext cx="0" cy="322858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139">
            <a:extLst>
              <a:ext uri="{FF2B5EF4-FFF2-40B4-BE49-F238E27FC236}">
                <a16:creationId xmlns:a16="http://schemas.microsoft.com/office/drawing/2014/main" id="{3EC6A69E-72E9-4A50-8FB7-4E64077BE639}"/>
              </a:ext>
            </a:extLst>
          </p:cNvPr>
          <p:cNvCxnSpPr>
            <a:cxnSpLocks/>
            <a:stCxn id="37" idx="3"/>
            <a:endCxn id="29" idx="2"/>
          </p:cNvCxnSpPr>
          <p:nvPr/>
        </p:nvCxnSpPr>
        <p:spPr>
          <a:xfrm flipV="1">
            <a:off x="2784747" y="2372030"/>
            <a:ext cx="554354" cy="2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2">
            <a:extLst>
              <a:ext uri="{FF2B5EF4-FFF2-40B4-BE49-F238E27FC236}">
                <a16:creationId xmlns:a16="http://schemas.microsoft.com/office/drawing/2014/main" id="{3117ADCE-FA2D-44D6-8992-D7B43027721C}"/>
              </a:ext>
            </a:extLst>
          </p:cNvPr>
          <p:cNvCxnSpPr>
            <a:cxnSpLocks/>
            <a:stCxn id="44" idx="3"/>
            <a:endCxn id="42" idx="2"/>
          </p:cNvCxnSpPr>
          <p:nvPr/>
        </p:nvCxnSpPr>
        <p:spPr>
          <a:xfrm flipV="1">
            <a:off x="5227492" y="2384646"/>
            <a:ext cx="554354" cy="1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2 167">
            <a:extLst>
              <a:ext uri="{FF2B5EF4-FFF2-40B4-BE49-F238E27FC236}">
                <a16:creationId xmlns:a16="http://schemas.microsoft.com/office/drawing/2014/main" id="{A043B671-7AF1-493C-85D9-EB9239A27DB8}"/>
              </a:ext>
            </a:extLst>
          </p:cNvPr>
          <p:cNvCxnSpPr>
            <a:cxnSpLocks/>
            <a:stCxn id="159" idx="4"/>
            <a:endCxn id="171" idx="0"/>
          </p:cNvCxnSpPr>
          <p:nvPr/>
        </p:nvCxnSpPr>
        <p:spPr>
          <a:xfrm flipH="1">
            <a:off x="3537648" y="5991226"/>
            <a:ext cx="1" cy="380999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>
            <a:extLst>
              <a:ext uri="{FF2B5EF4-FFF2-40B4-BE49-F238E27FC236}">
                <a16:creationId xmlns:a16="http://schemas.microsoft.com/office/drawing/2014/main" id="{E9298BAB-C43F-460C-A6A5-01782F9E4A72}"/>
              </a:ext>
            </a:extLst>
          </p:cNvPr>
          <p:cNvCxnSpPr>
            <a:cxnSpLocks/>
            <a:stCxn id="92" idx="3"/>
            <a:endCxn id="87" idx="2"/>
          </p:cNvCxnSpPr>
          <p:nvPr/>
        </p:nvCxnSpPr>
        <p:spPr>
          <a:xfrm>
            <a:off x="5227491" y="5126364"/>
            <a:ext cx="554355" cy="0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a gomito 149">
            <a:extLst>
              <a:ext uri="{FF2B5EF4-FFF2-40B4-BE49-F238E27FC236}">
                <a16:creationId xmlns:a16="http://schemas.microsoft.com/office/drawing/2014/main" id="{BD3B7CE3-6CAB-4B50-B52F-7135E6699445}"/>
              </a:ext>
            </a:extLst>
          </p:cNvPr>
          <p:cNvCxnSpPr>
            <a:stCxn id="65" idx="3"/>
            <a:endCxn id="66" idx="2"/>
          </p:cNvCxnSpPr>
          <p:nvPr/>
        </p:nvCxnSpPr>
        <p:spPr>
          <a:xfrm flipV="1">
            <a:off x="3991419" y="3722978"/>
            <a:ext cx="1790427" cy="664216"/>
          </a:xfrm>
          <a:prstGeom prst="bent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52C642ED-68ED-4E80-ADF5-3782EEBB8F1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980395" y="1126472"/>
            <a:ext cx="0" cy="322859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A474AFAC-67DA-45E2-88AB-ED1661B439DD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537649" y="1126472"/>
            <a:ext cx="0" cy="322859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ttore 2 159">
            <a:extLst>
              <a:ext uri="{FF2B5EF4-FFF2-40B4-BE49-F238E27FC236}">
                <a16:creationId xmlns:a16="http://schemas.microsoft.com/office/drawing/2014/main" id="{9EC8FCEA-E877-4EC5-8A65-67873CFED0C5}"/>
              </a:ext>
            </a:extLst>
          </p:cNvPr>
          <p:cNvCxnSpPr>
            <a:cxnSpLocks/>
            <a:stCxn id="90" idx="1"/>
            <a:endCxn id="159" idx="6"/>
          </p:cNvCxnSpPr>
          <p:nvPr/>
        </p:nvCxnSpPr>
        <p:spPr>
          <a:xfrm flipH="1">
            <a:off x="3736196" y="5790580"/>
            <a:ext cx="1790428" cy="2099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48418A66-3B7F-47FF-A7A2-C4BC8E7F99EE}"/>
              </a:ext>
            </a:extLst>
          </p:cNvPr>
          <p:cNvCxnSpPr>
            <a:cxnSpLocks/>
            <a:stCxn id="43" idx="0"/>
            <a:endCxn id="48" idx="2"/>
          </p:cNvCxnSpPr>
          <p:nvPr/>
        </p:nvCxnSpPr>
        <p:spPr>
          <a:xfrm flipV="1">
            <a:off x="2176338" y="4573388"/>
            <a:ext cx="0" cy="547328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2 110">
            <a:extLst>
              <a:ext uri="{FF2B5EF4-FFF2-40B4-BE49-F238E27FC236}">
                <a16:creationId xmlns:a16="http://schemas.microsoft.com/office/drawing/2014/main" id="{EF4BE70E-FF7C-4987-896A-C12452B3F352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 flipH="1">
            <a:off x="3537648" y="1850624"/>
            <a:ext cx="1" cy="322859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BDD317D9-7BB9-4226-B1D6-66B59544F2E4}"/>
              </a:ext>
            </a:extLst>
          </p:cNvPr>
          <p:cNvCxnSpPr>
            <a:cxnSpLocks/>
            <a:stCxn id="45" idx="4"/>
            <a:endCxn id="65" idx="0"/>
          </p:cNvCxnSpPr>
          <p:nvPr/>
        </p:nvCxnSpPr>
        <p:spPr>
          <a:xfrm flipH="1">
            <a:off x="3537648" y="3862542"/>
            <a:ext cx="1" cy="324005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a gomito 52">
            <a:extLst>
              <a:ext uri="{FF2B5EF4-FFF2-40B4-BE49-F238E27FC236}">
                <a16:creationId xmlns:a16="http://schemas.microsoft.com/office/drawing/2014/main" id="{B818916A-8929-4E36-A630-198F98FF0CAE}"/>
              </a:ext>
            </a:extLst>
          </p:cNvPr>
          <p:cNvCxnSpPr>
            <a:cxnSpLocks/>
            <a:stCxn id="48" idx="0"/>
            <a:endCxn id="45" idx="2"/>
          </p:cNvCxnSpPr>
          <p:nvPr/>
        </p:nvCxnSpPr>
        <p:spPr>
          <a:xfrm rot="5400000" flipH="1" flipV="1">
            <a:off x="2503669" y="3336664"/>
            <a:ext cx="508100" cy="1162763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7CB9B368-E3B9-4410-B031-7B8274F38435}"/>
              </a:ext>
            </a:extLst>
          </p:cNvPr>
          <p:cNvCxnSpPr>
            <a:cxnSpLocks/>
            <a:stCxn id="11" idx="2"/>
            <a:endCxn id="42" idx="0"/>
          </p:cNvCxnSpPr>
          <p:nvPr/>
        </p:nvCxnSpPr>
        <p:spPr>
          <a:xfrm flipH="1">
            <a:off x="5980394" y="1850624"/>
            <a:ext cx="1" cy="335475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2 116">
            <a:extLst>
              <a:ext uri="{FF2B5EF4-FFF2-40B4-BE49-F238E27FC236}">
                <a16:creationId xmlns:a16="http://schemas.microsoft.com/office/drawing/2014/main" id="{74862282-AD4E-40AF-AD05-1BAB70AB33D2}"/>
              </a:ext>
            </a:extLst>
          </p:cNvPr>
          <p:cNvCxnSpPr>
            <a:cxnSpLocks/>
            <a:stCxn id="29" idx="4"/>
            <a:endCxn id="52" idx="0"/>
          </p:cNvCxnSpPr>
          <p:nvPr/>
        </p:nvCxnSpPr>
        <p:spPr>
          <a:xfrm>
            <a:off x="3537648" y="2570577"/>
            <a:ext cx="1" cy="335476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6BB8EE8B-3CC6-4014-8519-47D886B43B21}"/>
              </a:ext>
            </a:extLst>
          </p:cNvPr>
          <p:cNvCxnSpPr>
            <a:cxnSpLocks/>
            <a:stCxn id="52" idx="2"/>
            <a:endCxn id="45" idx="0"/>
          </p:cNvCxnSpPr>
          <p:nvPr/>
        </p:nvCxnSpPr>
        <p:spPr>
          <a:xfrm>
            <a:off x="3537649" y="3194006"/>
            <a:ext cx="0" cy="271441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2 119">
            <a:extLst>
              <a:ext uri="{FF2B5EF4-FFF2-40B4-BE49-F238E27FC236}">
                <a16:creationId xmlns:a16="http://schemas.microsoft.com/office/drawing/2014/main" id="{AE3CC868-1AD1-4AC6-A5BB-200755F2A063}"/>
              </a:ext>
            </a:extLst>
          </p:cNvPr>
          <p:cNvCxnSpPr>
            <a:cxnSpLocks/>
            <a:stCxn id="42" idx="4"/>
            <a:endCxn id="55" idx="0"/>
          </p:cNvCxnSpPr>
          <p:nvPr/>
        </p:nvCxnSpPr>
        <p:spPr>
          <a:xfrm>
            <a:off x="5980394" y="2583194"/>
            <a:ext cx="1" cy="322928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ttore 2 122">
            <a:extLst>
              <a:ext uri="{FF2B5EF4-FFF2-40B4-BE49-F238E27FC236}">
                <a16:creationId xmlns:a16="http://schemas.microsoft.com/office/drawing/2014/main" id="{810E75DB-D4AA-4914-8F8B-E6CF2C00CBBE}"/>
              </a:ext>
            </a:extLst>
          </p:cNvPr>
          <p:cNvCxnSpPr>
            <a:cxnSpLocks/>
            <a:stCxn id="52" idx="2"/>
            <a:endCxn id="65" idx="0"/>
          </p:cNvCxnSpPr>
          <p:nvPr/>
        </p:nvCxnSpPr>
        <p:spPr>
          <a:xfrm>
            <a:off x="3537649" y="3194006"/>
            <a:ext cx="0" cy="992541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2 125">
            <a:extLst>
              <a:ext uri="{FF2B5EF4-FFF2-40B4-BE49-F238E27FC236}">
                <a16:creationId xmlns:a16="http://schemas.microsoft.com/office/drawing/2014/main" id="{15D131D0-75C0-4C2F-A9CB-3E97D4871ABA}"/>
              </a:ext>
            </a:extLst>
          </p:cNvPr>
          <p:cNvCxnSpPr>
            <a:cxnSpLocks/>
            <a:stCxn id="55" idx="2"/>
            <a:endCxn id="66" idx="0"/>
          </p:cNvCxnSpPr>
          <p:nvPr/>
        </p:nvCxnSpPr>
        <p:spPr>
          <a:xfrm flipH="1">
            <a:off x="5980394" y="3194074"/>
            <a:ext cx="1" cy="330356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2 128">
            <a:extLst>
              <a:ext uri="{FF2B5EF4-FFF2-40B4-BE49-F238E27FC236}">
                <a16:creationId xmlns:a16="http://schemas.microsoft.com/office/drawing/2014/main" id="{319194F8-BDF0-4F91-A48A-5255A1B9508B}"/>
              </a:ext>
            </a:extLst>
          </p:cNvPr>
          <p:cNvCxnSpPr>
            <a:cxnSpLocks/>
            <a:stCxn id="66" idx="4"/>
            <a:endCxn id="84" idx="0"/>
          </p:cNvCxnSpPr>
          <p:nvPr/>
        </p:nvCxnSpPr>
        <p:spPr>
          <a:xfrm>
            <a:off x="5980394" y="3921525"/>
            <a:ext cx="1" cy="265022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2 131">
            <a:extLst>
              <a:ext uri="{FF2B5EF4-FFF2-40B4-BE49-F238E27FC236}">
                <a16:creationId xmlns:a16="http://schemas.microsoft.com/office/drawing/2014/main" id="{75F9DC98-139D-4534-9E77-E7410A77063B}"/>
              </a:ext>
            </a:extLst>
          </p:cNvPr>
          <p:cNvCxnSpPr>
            <a:cxnSpLocks/>
            <a:stCxn id="84" idx="2"/>
            <a:endCxn id="87" idx="0"/>
          </p:cNvCxnSpPr>
          <p:nvPr/>
        </p:nvCxnSpPr>
        <p:spPr>
          <a:xfrm flipH="1">
            <a:off x="5980394" y="4587840"/>
            <a:ext cx="1" cy="339976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2 134">
            <a:extLst>
              <a:ext uri="{FF2B5EF4-FFF2-40B4-BE49-F238E27FC236}">
                <a16:creationId xmlns:a16="http://schemas.microsoft.com/office/drawing/2014/main" id="{6006B683-AE1F-4EEF-A77B-D2A3B9ABE1C6}"/>
              </a:ext>
            </a:extLst>
          </p:cNvPr>
          <p:cNvCxnSpPr>
            <a:cxnSpLocks/>
            <a:stCxn id="87" idx="4"/>
            <a:endCxn id="90" idx="0"/>
          </p:cNvCxnSpPr>
          <p:nvPr/>
        </p:nvCxnSpPr>
        <p:spPr>
          <a:xfrm>
            <a:off x="5980394" y="5324911"/>
            <a:ext cx="1" cy="265022"/>
          </a:xfrm>
          <a:prstGeom prst="straightConnector1">
            <a:avLst/>
          </a:prstGeom>
          <a:ln w="63500" cap="sq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6B0AF66D-BBC7-4BAB-A995-0C97BB414CF7}"/>
              </a:ext>
            </a:extLst>
          </p:cNvPr>
          <p:cNvSpPr/>
          <p:nvPr/>
        </p:nvSpPr>
        <p:spPr>
          <a:xfrm>
            <a:off x="641134" y="809627"/>
            <a:ext cx="1126562" cy="3168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IV || 0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C2BE472-F58B-4B07-8B3F-FF65A97E12B2}"/>
              </a:ext>
            </a:extLst>
          </p:cNvPr>
          <p:cNvSpPr/>
          <p:nvPr/>
        </p:nvSpPr>
        <p:spPr>
          <a:xfrm>
            <a:off x="2974368" y="809626"/>
            <a:ext cx="1126562" cy="3168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IV || 1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D67DFD2-606B-4680-BE45-384EFF5EC70D}"/>
              </a:ext>
            </a:extLst>
          </p:cNvPr>
          <p:cNvSpPr/>
          <p:nvPr/>
        </p:nvSpPr>
        <p:spPr>
          <a:xfrm>
            <a:off x="5417113" y="809626"/>
            <a:ext cx="1126562" cy="3168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IV || 1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36BBF88-4767-4B9E-8BA2-4E24573710DE}"/>
              </a:ext>
            </a:extLst>
          </p:cNvPr>
          <p:cNvSpPr/>
          <p:nvPr/>
        </p:nvSpPr>
        <p:spPr>
          <a:xfrm>
            <a:off x="5526624" y="1449331"/>
            <a:ext cx="907540" cy="40129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E</a:t>
            </a:r>
            <a:r>
              <a:rPr lang="it-IT" sz="2400" baseline="-25000" dirty="0"/>
              <a:t>K</a:t>
            </a:r>
            <a:endParaRPr lang="it-IT" sz="3200" baseline="-25000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468DC9AB-35FC-495B-8E2A-3B9B1AFB2051}"/>
              </a:ext>
            </a:extLst>
          </p:cNvPr>
          <p:cNvSpPr/>
          <p:nvPr/>
        </p:nvSpPr>
        <p:spPr>
          <a:xfrm>
            <a:off x="750645" y="1449331"/>
            <a:ext cx="907540" cy="40129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E</a:t>
            </a:r>
            <a:r>
              <a:rPr lang="it-IT" sz="2400" baseline="-25000" dirty="0"/>
              <a:t>K</a:t>
            </a:r>
            <a:endParaRPr lang="it-IT" sz="3200" baseline="-25000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5351848A-832C-4248-8D75-2A69E12B8FC2}"/>
              </a:ext>
            </a:extLst>
          </p:cNvPr>
          <p:cNvSpPr/>
          <p:nvPr/>
        </p:nvSpPr>
        <p:spPr>
          <a:xfrm>
            <a:off x="3083878" y="1449331"/>
            <a:ext cx="907540" cy="40129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E</a:t>
            </a:r>
            <a:r>
              <a:rPr lang="it-IT" sz="2400" baseline="-25000" dirty="0"/>
              <a:t>K</a:t>
            </a:r>
            <a:endParaRPr lang="it-IT" sz="3200" baseline="-25000" dirty="0"/>
          </a:p>
        </p:txBody>
      </p:sp>
      <p:sp>
        <p:nvSpPr>
          <p:cNvPr id="29" name="O 28">
            <a:extLst>
              <a:ext uri="{FF2B5EF4-FFF2-40B4-BE49-F238E27FC236}">
                <a16:creationId xmlns:a16="http://schemas.microsoft.com/office/drawing/2014/main" id="{5505C836-7FDF-4D2B-8297-356D735FD7F8}"/>
              </a:ext>
            </a:extLst>
          </p:cNvPr>
          <p:cNvSpPr/>
          <p:nvPr/>
        </p:nvSpPr>
        <p:spPr>
          <a:xfrm>
            <a:off x="3339101" y="2173482"/>
            <a:ext cx="397095" cy="397095"/>
          </a:xfrm>
          <a:prstGeom prst="flowChar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1BB57DD3-60CE-44A0-9C21-570AE29A626E}"/>
              </a:ext>
            </a:extLst>
          </p:cNvPr>
          <p:cNvSpPr/>
          <p:nvPr/>
        </p:nvSpPr>
        <p:spPr>
          <a:xfrm>
            <a:off x="1658185" y="2228055"/>
            <a:ext cx="1126562" cy="287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Plaintext</a:t>
            </a:r>
            <a:r>
              <a:rPr lang="it-IT" sz="1400" dirty="0"/>
              <a:t> 1</a:t>
            </a:r>
          </a:p>
        </p:txBody>
      </p:sp>
      <p:sp>
        <p:nvSpPr>
          <p:cNvPr id="42" name="O 41">
            <a:extLst>
              <a:ext uri="{FF2B5EF4-FFF2-40B4-BE49-F238E27FC236}">
                <a16:creationId xmlns:a16="http://schemas.microsoft.com/office/drawing/2014/main" id="{66A89FBF-1EAB-42CE-A45F-DA26A1D69397}"/>
              </a:ext>
            </a:extLst>
          </p:cNvPr>
          <p:cNvSpPr/>
          <p:nvPr/>
        </p:nvSpPr>
        <p:spPr>
          <a:xfrm>
            <a:off x="5781846" y="2186099"/>
            <a:ext cx="397095" cy="397095"/>
          </a:xfrm>
          <a:prstGeom prst="flowChar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43">
            <a:extLst>
              <a:ext uri="{FF2B5EF4-FFF2-40B4-BE49-F238E27FC236}">
                <a16:creationId xmlns:a16="http://schemas.microsoft.com/office/drawing/2014/main" id="{600572A6-E508-4826-8FDF-14EBB6AF9FBE}"/>
              </a:ext>
            </a:extLst>
          </p:cNvPr>
          <p:cNvSpPr/>
          <p:nvPr/>
        </p:nvSpPr>
        <p:spPr>
          <a:xfrm>
            <a:off x="4100931" y="2240670"/>
            <a:ext cx="1126562" cy="287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Plaintext</a:t>
            </a:r>
            <a:r>
              <a:rPr lang="it-IT" sz="1400" dirty="0"/>
              <a:t> 2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E29D49A8-A608-43EC-A00E-C016E7407670}"/>
              </a:ext>
            </a:extLst>
          </p:cNvPr>
          <p:cNvSpPr/>
          <p:nvPr/>
        </p:nvSpPr>
        <p:spPr>
          <a:xfrm>
            <a:off x="2974368" y="2906053"/>
            <a:ext cx="1126562" cy="287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Ciphertext</a:t>
            </a:r>
            <a:r>
              <a:rPr lang="it-IT" sz="1400" dirty="0"/>
              <a:t> 1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C7EB6D41-AE6E-48D8-A6CF-3CDB247FAD52}"/>
              </a:ext>
            </a:extLst>
          </p:cNvPr>
          <p:cNvSpPr/>
          <p:nvPr/>
        </p:nvSpPr>
        <p:spPr>
          <a:xfrm>
            <a:off x="5417113" y="2906121"/>
            <a:ext cx="1126562" cy="287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Ciphertext</a:t>
            </a:r>
            <a:r>
              <a:rPr lang="it-IT" sz="1400" dirty="0"/>
              <a:t> 2</a:t>
            </a:r>
          </a:p>
        </p:txBody>
      </p:sp>
      <p:sp>
        <p:nvSpPr>
          <p:cNvPr id="65" name="Rettangolo con angoli arrotondati 64">
            <a:extLst>
              <a:ext uri="{FF2B5EF4-FFF2-40B4-BE49-F238E27FC236}">
                <a16:creationId xmlns:a16="http://schemas.microsoft.com/office/drawing/2014/main" id="{F7E412B9-161B-4584-8240-8C1883DEE422}"/>
              </a:ext>
            </a:extLst>
          </p:cNvPr>
          <p:cNvSpPr/>
          <p:nvPr/>
        </p:nvSpPr>
        <p:spPr>
          <a:xfrm>
            <a:off x="3083878" y="4186547"/>
            <a:ext cx="907540" cy="40129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M</a:t>
            </a:r>
            <a:r>
              <a:rPr lang="it-IT" sz="2400" baseline="-25000" dirty="0"/>
              <a:t>H</a:t>
            </a:r>
          </a:p>
        </p:txBody>
      </p:sp>
      <p:sp>
        <p:nvSpPr>
          <p:cNvPr id="66" name="O 65">
            <a:extLst>
              <a:ext uri="{FF2B5EF4-FFF2-40B4-BE49-F238E27FC236}">
                <a16:creationId xmlns:a16="http://schemas.microsoft.com/office/drawing/2014/main" id="{E37AC58B-C402-4CED-99F9-37B44E9A273A}"/>
              </a:ext>
            </a:extLst>
          </p:cNvPr>
          <p:cNvSpPr/>
          <p:nvPr/>
        </p:nvSpPr>
        <p:spPr>
          <a:xfrm>
            <a:off x="5781846" y="3524430"/>
            <a:ext cx="397095" cy="397095"/>
          </a:xfrm>
          <a:prstGeom prst="flowChar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02AF78B7-F26C-40D2-B511-BD0718256665}"/>
              </a:ext>
            </a:extLst>
          </p:cNvPr>
          <p:cNvSpPr/>
          <p:nvPr/>
        </p:nvSpPr>
        <p:spPr>
          <a:xfrm>
            <a:off x="5526624" y="4186547"/>
            <a:ext cx="907540" cy="40129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M</a:t>
            </a:r>
            <a:r>
              <a:rPr lang="it-IT" sz="2400" baseline="-25000" dirty="0"/>
              <a:t>H</a:t>
            </a:r>
          </a:p>
        </p:txBody>
      </p:sp>
      <p:sp>
        <p:nvSpPr>
          <p:cNvPr id="87" name="O 86">
            <a:extLst>
              <a:ext uri="{FF2B5EF4-FFF2-40B4-BE49-F238E27FC236}">
                <a16:creationId xmlns:a16="http://schemas.microsoft.com/office/drawing/2014/main" id="{1765E59B-7E6E-4433-BEDE-AF45F0B4F847}"/>
              </a:ext>
            </a:extLst>
          </p:cNvPr>
          <p:cNvSpPr/>
          <p:nvPr/>
        </p:nvSpPr>
        <p:spPr>
          <a:xfrm>
            <a:off x="5781846" y="4927816"/>
            <a:ext cx="397095" cy="397095"/>
          </a:xfrm>
          <a:prstGeom prst="flowChar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con angoli arrotondati 89">
            <a:extLst>
              <a:ext uri="{FF2B5EF4-FFF2-40B4-BE49-F238E27FC236}">
                <a16:creationId xmlns:a16="http://schemas.microsoft.com/office/drawing/2014/main" id="{3ACDD75F-2A6A-4936-AE03-63968634FADD}"/>
              </a:ext>
            </a:extLst>
          </p:cNvPr>
          <p:cNvSpPr/>
          <p:nvPr/>
        </p:nvSpPr>
        <p:spPr>
          <a:xfrm>
            <a:off x="5526624" y="5589933"/>
            <a:ext cx="907540" cy="40129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M</a:t>
            </a:r>
            <a:r>
              <a:rPr lang="it-IT" sz="2400" baseline="-25000" dirty="0"/>
              <a:t>H</a:t>
            </a: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844390D4-7C41-46D0-B2A5-DF2B3DCAE892}"/>
              </a:ext>
            </a:extLst>
          </p:cNvPr>
          <p:cNvSpPr/>
          <p:nvPr/>
        </p:nvSpPr>
        <p:spPr>
          <a:xfrm>
            <a:off x="4100930" y="4982387"/>
            <a:ext cx="1126562" cy="287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Len</a:t>
            </a:r>
            <a:r>
              <a:rPr lang="it-IT" sz="1400" dirty="0"/>
              <a:t> (C)</a:t>
            </a:r>
          </a:p>
        </p:txBody>
      </p:sp>
      <p:cxnSp>
        <p:nvCxnSpPr>
          <p:cNvPr id="155" name="Connettore a gomito 154">
            <a:extLst>
              <a:ext uri="{FF2B5EF4-FFF2-40B4-BE49-F238E27FC236}">
                <a16:creationId xmlns:a16="http://schemas.microsoft.com/office/drawing/2014/main" id="{82820269-24B1-4B5B-9D27-D0772BE5BB14}"/>
              </a:ext>
            </a:extLst>
          </p:cNvPr>
          <p:cNvCxnSpPr>
            <a:cxnSpLocks/>
            <a:stCxn id="12" idx="2"/>
            <a:endCxn id="159" idx="2"/>
          </p:cNvCxnSpPr>
          <p:nvPr/>
        </p:nvCxnSpPr>
        <p:spPr>
          <a:xfrm rot="16200000" flipH="1">
            <a:off x="300731" y="2754308"/>
            <a:ext cx="3942055" cy="2134685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 158">
            <a:extLst>
              <a:ext uri="{FF2B5EF4-FFF2-40B4-BE49-F238E27FC236}">
                <a16:creationId xmlns:a16="http://schemas.microsoft.com/office/drawing/2014/main" id="{711E5E64-DD73-4B86-B245-E98B39E5D675}"/>
              </a:ext>
            </a:extLst>
          </p:cNvPr>
          <p:cNvSpPr/>
          <p:nvPr/>
        </p:nvSpPr>
        <p:spPr>
          <a:xfrm>
            <a:off x="3339101" y="5594131"/>
            <a:ext cx="397095" cy="397095"/>
          </a:xfrm>
          <a:prstGeom prst="flowChar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EACF83D4-050C-426E-A071-965157724EF5}"/>
              </a:ext>
            </a:extLst>
          </p:cNvPr>
          <p:cNvSpPr/>
          <p:nvPr/>
        </p:nvSpPr>
        <p:spPr>
          <a:xfrm>
            <a:off x="2974367" y="6372225"/>
            <a:ext cx="1126562" cy="28795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Auth</a:t>
            </a:r>
            <a:r>
              <a:rPr lang="it-IT" sz="1400" dirty="0"/>
              <a:t> Tag</a:t>
            </a:r>
          </a:p>
        </p:txBody>
      </p:sp>
      <p:sp>
        <p:nvSpPr>
          <p:cNvPr id="175" name="CasellaDiTesto 174">
            <a:extLst>
              <a:ext uri="{FF2B5EF4-FFF2-40B4-BE49-F238E27FC236}">
                <a16:creationId xmlns:a16="http://schemas.microsoft.com/office/drawing/2014/main" id="{AC88882E-80F9-4292-9390-EA4BC1748E58}"/>
              </a:ext>
            </a:extLst>
          </p:cNvPr>
          <p:cNvSpPr txBox="1"/>
          <p:nvPr/>
        </p:nvSpPr>
        <p:spPr>
          <a:xfrm>
            <a:off x="6988516" y="768691"/>
            <a:ext cx="50701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it-IT" dirty="0"/>
              <a:t>Create </a:t>
            </a:r>
            <a:r>
              <a:rPr lang="it-IT" dirty="0" err="1"/>
              <a:t>Initialization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, a counter and combine </a:t>
            </a:r>
            <a:r>
              <a:rPr lang="it-IT" dirty="0" err="1"/>
              <a:t>them</a:t>
            </a:r>
            <a:endParaRPr lang="it-IT" dirty="0"/>
          </a:p>
          <a:p>
            <a:pPr marL="342900" indent="-342900">
              <a:buFont typeface="+mj-lt"/>
              <a:buAutoNum type="arabicParenR"/>
            </a:pPr>
            <a:r>
              <a:rPr lang="it-IT" dirty="0" err="1"/>
              <a:t>Everytime</a:t>
            </a:r>
            <a:r>
              <a:rPr lang="it-IT" dirty="0"/>
              <a:t> the counter </a:t>
            </a:r>
            <a:r>
              <a:rPr lang="it-IT" dirty="0" err="1"/>
              <a:t>increments</a:t>
            </a:r>
            <a:r>
              <a:rPr lang="it-IT" dirty="0"/>
              <a:t>, </a:t>
            </a:r>
            <a:r>
              <a:rPr lang="it-IT" dirty="0" err="1"/>
              <a:t>encrypt</a:t>
            </a:r>
            <a:r>
              <a:rPr lang="it-IT" dirty="0"/>
              <a:t> </a:t>
            </a:r>
            <a:r>
              <a:rPr lang="it-IT" dirty="0" err="1"/>
              <a:t>combined</a:t>
            </a:r>
            <a:r>
              <a:rPr lang="it-IT" dirty="0"/>
              <a:t> IV and XOR the </a:t>
            </a:r>
            <a:r>
              <a:rPr lang="it-IT" dirty="0" err="1"/>
              <a:t>result</a:t>
            </a:r>
            <a:r>
              <a:rPr lang="it-IT" dirty="0"/>
              <a:t> with </a:t>
            </a:r>
            <a:r>
              <a:rPr lang="it-IT" dirty="0" err="1"/>
              <a:t>Plaintext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count</a:t>
            </a:r>
            <a:r>
              <a:rPr lang="it-IT" dirty="0"/>
              <a:t>&gt;0 (</a:t>
            </a:r>
            <a:r>
              <a:rPr lang="it-IT" dirty="0" err="1"/>
              <a:t>avoid</a:t>
            </a:r>
            <a:r>
              <a:rPr lang="it-IT" dirty="0"/>
              <a:t> first </a:t>
            </a:r>
            <a:r>
              <a:rPr lang="it-IT" dirty="0" err="1"/>
              <a:t>block</a:t>
            </a:r>
            <a:r>
              <a:rPr lang="it-IT" dirty="0"/>
              <a:t>)</a:t>
            </a:r>
          </a:p>
          <a:p>
            <a:pPr marL="342900" indent="-342900">
              <a:buFont typeface="+mj-lt"/>
              <a:buAutoNum type="arabicParenR"/>
            </a:pP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Galois</a:t>
            </a:r>
            <a:r>
              <a:rPr lang="it-IT" dirty="0"/>
              <a:t> Field </a:t>
            </a:r>
            <a:r>
              <a:rPr lang="it-IT" dirty="0" err="1"/>
              <a:t>Multiplication</a:t>
            </a:r>
            <a:r>
              <a:rPr lang="it-IT" dirty="0"/>
              <a:t> with key</a:t>
            </a:r>
            <a:br>
              <a:rPr lang="it-IT" dirty="0"/>
            </a:br>
            <a:r>
              <a:rPr lang="it-IT" dirty="0"/>
              <a:t>H = E</a:t>
            </a:r>
            <a:r>
              <a:rPr lang="it-IT" baseline="-25000" dirty="0"/>
              <a:t>K</a:t>
            </a:r>
            <a:r>
              <a:rPr lang="it-IT" dirty="0"/>
              <a:t>(0</a:t>
            </a:r>
            <a:r>
              <a:rPr lang="it-IT" baseline="30000" dirty="0"/>
              <a:t>128</a:t>
            </a:r>
            <a:r>
              <a:rPr lang="it-IT" dirty="0"/>
              <a:t>) to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ciphertext</a:t>
            </a:r>
            <a:r>
              <a:rPr lang="it-IT" dirty="0"/>
              <a:t> after the XOR with </a:t>
            </a: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multiplication</a:t>
            </a:r>
            <a:r>
              <a:rPr lang="it-IT" dirty="0"/>
              <a:t> result</a:t>
            </a:r>
            <a:endParaRPr lang="it-IT" sz="2400" dirty="0"/>
          </a:p>
          <a:p>
            <a:pPr marL="342900" indent="-342900">
              <a:buFont typeface="+mj-lt"/>
              <a:buAutoNum type="arabicParenR"/>
            </a:pPr>
            <a:r>
              <a:rPr lang="it-IT" dirty="0"/>
              <a:t>On last </a:t>
            </a:r>
            <a:r>
              <a:rPr lang="it-IT" dirty="0" err="1"/>
              <a:t>block</a:t>
            </a:r>
            <a:r>
              <a:rPr lang="it-IT" dirty="0"/>
              <a:t> XOR the M</a:t>
            </a:r>
            <a:r>
              <a:rPr lang="it-IT" baseline="-25000" dirty="0"/>
              <a:t>H</a:t>
            </a:r>
            <a:r>
              <a:rPr lang="it-IT" dirty="0"/>
              <a:t> </a:t>
            </a:r>
            <a:r>
              <a:rPr lang="it-IT" dirty="0" err="1"/>
              <a:t>result</a:t>
            </a:r>
            <a:r>
              <a:rPr lang="it-IT" dirty="0"/>
              <a:t> with the </a:t>
            </a:r>
            <a:r>
              <a:rPr lang="it-IT" dirty="0" err="1"/>
              <a:t>lenght</a:t>
            </a:r>
            <a:r>
              <a:rPr lang="it-IT" dirty="0"/>
              <a:t> of </a:t>
            </a:r>
            <a:r>
              <a:rPr lang="it-IT" dirty="0" err="1"/>
              <a:t>ciphertext</a:t>
            </a:r>
            <a:r>
              <a:rPr lang="it-IT" dirty="0"/>
              <a:t> and </a:t>
            </a:r>
            <a:r>
              <a:rPr lang="it-IT" dirty="0" err="1"/>
              <a:t>apply</a:t>
            </a:r>
            <a:r>
              <a:rPr lang="it-IT" dirty="0"/>
              <a:t> </a:t>
            </a:r>
            <a:r>
              <a:rPr lang="it-IT" dirty="0" err="1"/>
              <a:t>multiplication</a:t>
            </a:r>
            <a:r>
              <a:rPr lang="it-IT" dirty="0"/>
              <a:t> </a:t>
            </a:r>
            <a:r>
              <a:rPr lang="it-IT" dirty="0" err="1"/>
              <a:t>again</a:t>
            </a:r>
            <a:endParaRPr lang="it-IT" dirty="0"/>
          </a:p>
          <a:p>
            <a:pPr marL="342900" indent="-342900">
              <a:buFont typeface="+mj-lt"/>
              <a:buAutoNum type="arabicParenR"/>
            </a:pPr>
            <a:r>
              <a:rPr lang="it-IT" dirty="0" err="1"/>
              <a:t>Finally</a:t>
            </a:r>
            <a:r>
              <a:rPr lang="it-IT" dirty="0"/>
              <a:t> XOR first </a:t>
            </a:r>
            <a:r>
              <a:rPr lang="it-IT" dirty="0" err="1"/>
              <a:t>encrypted</a:t>
            </a:r>
            <a:r>
              <a:rPr lang="it-IT" dirty="0"/>
              <a:t> block with last </a:t>
            </a:r>
            <a:r>
              <a:rPr lang="it-IT" dirty="0" err="1"/>
              <a:t>multiplication</a:t>
            </a:r>
            <a:r>
              <a:rPr lang="it-IT" dirty="0"/>
              <a:t> result and compute the Authentication Tag</a:t>
            </a:r>
          </a:p>
          <a:p>
            <a:pPr marL="342900" indent="-342900">
              <a:buFont typeface="+mj-lt"/>
              <a:buAutoNum type="arabicParenR"/>
            </a:pPr>
            <a:r>
              <a:rPr lang="it-IT" dirty="0"/>
              <a:t>Optional: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integrity</a:t>
            </a:r>
            <a:r>
              <a:rPr lang="it-IT" dirty="0"/>
              <a:t> to non-</a:t>
            </a:r>
            <a:r>
              <a:rPr lang="it-IT" dirty="0" err="1"/>
              <a:t>encrypted</a:t>
            </a:r>
            <a:r>
              <a:rPr lang="it-IT" dirty="0"/>
              <a:t> files </a:t>
            </a:r>
            <a:r>
              <a:rPr lang="it-IT" dirty="0" err="1"/>
              <a:t>too</a:t>
            </a:r>
            <a:endParaRPr lang="it-IT" dirty="0"/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A664FF80-C66C-4CAE-B6FA-E502722690DB}"/>
              </a:ext>
            </a:extLst>
          </p:cNvPr>
          <p:cNvSpPr/>
          <p:nvPr/>
        </p:nvSpPr>
        <p:spPr>
          <a:xfrm>
            <a:off x="1613057" y="5120716"/>
            <a:ext cx="1126562" cy="287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Auth</a:t>
            </a:r>
            <a:r>
              <a:rPr lang="it-IT" sz="1400" dirty="0"/>
              <a:t>. Data </a:t>
            </a:r>
          </a:p>
        </p:txBody>
      </p:sp>
      <p:sp>
        <p:nvSpPr>
          <p:cNvPr id="45" name="O 44">
            <a:extLst>
              <a:ext uri="{FF2B5EF4-FFF2-40B4-BE49-F238E27FC236}">
                <a16:creationId xmlns:a16="http://schemas.microsoft.com/office/drawing/2014/main" id="{032EC0DF-DF2C-4235-B2F6-7DB30E123D59}"/>
              </a:ext>
            </a:extLst>
          </p:cNvPr>
          <p:cNvSpPr/>
          <p:nvPr/>
        </p:nvSpPr>
        <p:spPr>
          <a:xfrm>
            <a:off x="3339101" y="3465447"/>
            <a:ext cx="397095" cy="397095"/>
          </a:xfrm>
          <a:prstGeom prst="flowChartOr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con angoli arrotondati 47">
            <a:extLst>
              <a:ext uri="{FF2B5EF4-FFF2-40B4-BE49-F238E27FC236}">
                <a16:creationId xmlns:a16="http://schemas.microsoft.com/office/drawing/2014/main" id="{BBBDDC59-D247-4E63-8398-2421ECAB8D8B}"/>
              </a:ext>
            </a:extLst>
          </p:cNvPr>
          <p:cNvSpPr/>
          <p:nvPr/>
        </p:nvSpPr>
        <p:spPr>
          <a:xfrm>
            <a:off x="1722568" y="4172095"/>
            <a:ext cx="907540" cy="40129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M</a:t>
            </a:r>
            <a:r>
              <a:rPr lang="it-IT" sz="2400" baseline="-25000" dirty="0"/>
              <a:t>H</a:t>
            </a:r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DAD1679E-91E9-4484-B785-07D37CCFF545}"/>
              </a:ext>
            </a:extLst>
          </p:cNvPr>
          <p:cNvSpPr/>
          <p:nvPr/>
        </p:nvSpPr>
        <p:spPr>
          <a:xfrm>
            <a:off x="3549194" y="4986678"/>
            <a:ext cx="1678298" cy="28795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Len</a:t>
            </a:r>
            <a:r>
              <a:rPr lang="it-IT" sz="1400" dirty="0"/>
              <a:t>(A) || </a:t>
            </a:r>
            <a:r>
              <a:rPr lang="it-IT" sz="1400" dirty="0" err="1"/>
              <a:t>Len</a:t>
            </a:r>
            <a:r>
              <a:rPr lang="it-IT" sz="1400" dirty="0"/>
              <a:t> (C)</a:t>
            </a:r>
          </a:p>
        </p:txBody>
      </p:sp>
    </p:spTree>
    <p:extLst>
      <p:ext uri="{BB962C8B-B14F-4D97-AF65-F5344CB8AC3E}">
        <p14:creationId xmlns:p14="http://schemas.microsoft.com/office/powerpoint/2010/main" val="265224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4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9" grpId="0" animBg="1"/>
      <p:bldP spid="37" grpId="0" animBg="1"/>
      <p:bldP spid="42" grpId="0" animBg="1"/>
      <p:bldP spid="44" grpId="0" animBg="1"/>
      <p:bldP spid="52" grpId="0" animBg="1"/>
      <p:bldP spid="55" grpId="0" animBg="1"/>
      <p:bldP spid="65" grpId="0" animBg="1"/>
      <p:bldP spid="66" grpId="0" animBg="1"/>
      <p:bldP spid="84" grpId="0" animBg="1"/>
      <p:bldP spid="87" grpId="0" animBg="1"/>
      <p:bldP spid="90" grpId="0" animBg="1"/>
      <p:bldP spid="92" grpId="0" animBg="1"/>
      <p:bldP spid="159" grpId="0" animBg="1"/>
      <p:bldP spid="171" grpId="0" animBg="1"/>
      <p:bldP spid="43" grpId="0" animBg="1"/>
      <p:bldP spid="45" grpId="0" animBg="1"/>
      <p:bldP spid="48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04260F-6740-4690-926C-1B020902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rgbClr val="FF0000"/>
                </a:solidFill>
              </a:rPr>
              <a:t>Galois</a:t>
            </a:r>
            <a:r>
              <a:rPr lang="it-IT" b="1" dirty="0">
                <a:solidFill>
                  <a:srgbClr val="FF0000"/>
                </a:solidFill>
              </a:rPr>
              <a:t> / Counter Mode - Performance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3D5492-2321-4389-9C59-E651610DE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GCM </a:t>
            </a:r>
            <a:r>
              <a:rPr lang="it-IT" dirty="0" err="1"/>
              <a:t>besides</a:t>
            </a:r>
            <a:r>
              <a:rPr lang="it-IT" dirty="0"/>
              <a:t> </a:t>
            </a:r>
            <a:r>
              <a:rPr lang="it-IT" dirty="0" err="1"/>
              <a:t>having</a:t>
            </a:r>
            <a:r>
              <a:rPr lang="it-IT" dirty="0"/>
              <a:t> the </a:t>
            </a:r>
            <a:r>
              <a:rPr lang="it-IT" dirty="0" err="1"/>
              <a:t>possibility</a:t>
            </a:r>
            <a:r>
              <a:rPr lang="it-IT" dirty="0"/>
              <a:t> to guarantee </a:t>
            </a:r>
            <a:r>
              <a:rPr lang="it-IT" dirty="0" err="1"/>
              <a:t>confidentiality</a:t>
            </a:r>
            <a:r>
              <a:rPr lang="it-IT" dirty="0"/>
              <a:t> and </a:t>
            </a:r>
            <a:r>
              <a:rPr lang="it-IT" dirty="0" err="1"/>
              <a:t>authenticity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good</a:t>
            </a:r>
            <a:r>
              <a:rPr lang="it-IT" dirty="0"/>
              <a:t> performances.</a:t>
            </a:r>
          </a:p>
          <a:p>
            <a:pPr marL="0" indent="0">
              <a:buNone/>
            </a:pPr>
            <a:r>
              <a:rPr lang="it-IT" dirty="0" err="1"/>
              <a:t>Galois</a:t>
            </a:r>
            <a:r>
              <a:rPr lang="it-IT" dirty="0"/>
              <a:t> field </a:t>
            </a:r>
            <a:r>
              <a:rPr lang="it-IT" dirty="0" err="1"/>
              <a:t>multiplication</a:t>
            </a:r>
            <a:r>
              <a:rPr lang="it-IT" dirty="0"/>
              <a:t> can be </a:t>
            </a:r>
            <a:r>
              <a:rPr lang="it-IT" dirty="0" err="1"/>
              <a:t>parallelized</a:t>
            </a:r>
            <a:r>
              <a:rPr lang="it-IT" dirty="0"/>
              <a:t> </a:t>
            </a:r>
            <a:r>
              <a:rPr lang="it-IT" dirty="0" err="1"/>
              <a:t>permitting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throughput </a:t>
            </a:r>
            <a:r>
              <a:rPr lang="it-IT" dirty="0" err="1"/>
              <a:t>than</a:t>
            </a:r>
            <a:r>
              <a:rPr lang="it-IT" dirty="0"/>
              <a:t> CBC.</a:t>
            </a:r>
          </a:p>
          <a:p>
            <a:pPr marL="0" indent="0">
              <a:buNone/>
            </a:pPr>
            <a:r>
              <a:rPr lang="it-IT" dirty="0"/>
              <a:t>Immune to «bit </a:t>
            </a:r>
            <a:r>
              <a:rPr lang="it-IT" dirty="0" err="1"/>
              <a:t>flipping</a:t>
            </a:r>
            <a:r>
              <a:rPr lang="it-IT" dirty="0"/>
              <a:t>» </a:t>
            </a:r>
            <a:r>
              <a:rPr lang="it-IT" dirty="0" err="1"/>
              <a:t>attacks</a:t>
            </a:r>
            <a:r>
              <a:rPr lang="it-IT" dirty="0"/>
              <a:t> </a:t>
            </a:r>
            <a:r>
              <a:rPr lang="it-IT" dirty="0" err="1"/>
              <a:t>couse</a:t>
            </a:r>
            <a:r>
              <a:rPr lang="it-IT" dirty="0"/>
              <a:t> Authentication tag grants </a:t>
            </a:r>
            <a:r>
              <a:rPr lang="it-IT" dirty="0" err="1"/>
              <a:t>authenticity</a:t>
            </a:r>
            <a:r>
              <a:rPr lang="it-IT" dirty="0"/>
              <a:t>.</a:t>
            </a:r>
          </a:p>
          <a:p>
            <a:pPr marL="0" indent="0">
              <a:buNone/>
            </a:pPr>
            <a:r>
              <a:rPr lang="it-IT" dirty="0"/>
              <a:t>CONS: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in embedded hardware and hard to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efficiently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8291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249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Galois / Counter Mode</vt:lpstr>
      <vt:lpstr>Presentazione standard di PowerPoint</vt:lpstr>
      <vt:lpstr>Galois / Counter Mode -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Edoardo Puglisi</dc:creator>
  <cp:lastModifiedBy>Edoardo Puglisi</cp:lastModifiedBy>
  <cp:revision>12</cp:revision>
  <dcterms:created xsi:type="dcterms:W3CDTF">2019-11-16T15:04:55Z</dcterms:created>
  <dcterms:modified xsi:type="dcterms:W3CDTF">2019-11-19T17:00:21Z</dcterms:modified>
</cp:coreProperties>
</file>