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2" r:id="rId7"/>
    <p:sldId id="268" r:id="rId8"/>
    <p:sldId id="269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oardo Puglisi" initials="EP" lastIdx="1" clrIdx="0">
    <p:extLst>
      <p:ext uri="{19B8F6BF-5375-455C-9EA6-DF929625EA0E}">
        <p15:presenceInfo xmlns:p15="http://schemas.microsoft.com/office/powerpoint/2012/main" userId="5c60b047d55174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9285" autoAdjust="0"/>
  </p:normalViewPr>
  <p:slideViewPr>
    <p:cSldViewPr snapToGrid="0">
      <p:cViewPr varScale="1">
        <p:scale>
          <a:sx n="79" d="100"/>
          <a:sy n="79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7BB62-BC8A-4331-A632-365C0E656DE6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BBD66-DFC0-4F47-B7E5-AA655C2CF6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87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BBD66-DFC0-4F47-B7E5-AA655C2CF6C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86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BBD66-DFC0-4F47-B7E5-AA655C2CF6C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07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BBD66-DFC0-4F47-B7E5-AA655C2CF6C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431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BBD66-DFC0-4F47-B7E5-AA655C2CF6C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889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 Reduce corpus to articles and redirections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2: Perform stop word removal and stemming on article titles,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unite article titles if necessary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3: Remove categories corresponding to Wikipedia administration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maintenance</a:t>
            </a:r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4: Remove categories containing less than 5 or more than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5000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documents</a:t>
            </a:r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5: Merge stub categories with regular ones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BBD66-DFC0-4F47-B7E5-AA655C2CF6C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682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 Reduce corpus to articles and redirections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2: Perform stop word removal and stemming on article titles,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unite article titles if necessary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3: Remove categories corresponding to Wikipedia administration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maintenance</a:t>
            </a:r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4: Remove categories containing less than 5 or more than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5000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documents</a:t>
            </a:r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5: Merge stub categories with regular ones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BBD66-DFC0-4F47-B7E5-AA655C2CF6C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629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BBD66-DFC0-4F47-B7E5-AA655C2CF6C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291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8BCAA-9051-47E3-810E-B5694C197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072641"/>
            <a:ext cx="8791575" cy="1437322"/>
          </a:xfrm>
        </p:spPr>
        <p:txBody>
          <a:bodyPr>
            <a:normAutofit/>
          </a:bodyPr>
          <a:lstStyle/>
          <a:p>
            <a:r>
              <a:rPr lang="it-IT" dirty="0"/>
              <a:t>WIKIPEDIA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ontology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D1F688-EC3C-4150-84B2-F33E33D71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424530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Categorize</a:t>
            </a:r>
            <a:r>
              <a:rPr lang="it-IT" dirty="0"/>
              <a:t> </a:t>
            </a:r>
            <a:r>
              <a:rPr lang="it-IT" dirty="0" err="1"/>
              <a:t>documents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wikipedia</a:t>
            </a:r>
            <a:r>
              <a:rPr lang="it-IT" dirty="0"/>
              <a:t> </a:t>
            </a:r>
            <a:r>
              <a:rPr lang="it-IT" dirty="0" err="1"/>
              <a:t>articles</a:t>
            </a:r>
            <a:r>
              <a:rPr lang="it-IT" dirty="0"/>
              <a:t> </a:t>
            </a:r>
            <a:r>
              <a:rPr lang="it-IT" dirty="0" err="1"/>
              <a:t>titles</a:t>
            </a:r>
            <a:endParaRPr 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84E49383-C190-4663-9E2F-0EA6347583B2}"/>
              </a:ext>
            </a:extLst>
          </p:cNvPr>
          <p:cNvSpPr txBox="1">
            <a:spLocks/>
          </p:cNvSpPr>
          <p:nvPr/>
        </p:nvSpPr>
        <p:spPr>
          <a:xfrm>
            <a:off x="9520863" y="5735637"/>
            <a:ext cx="2294272" cy="91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Federico Testa</a:t>
            </a:r>
            <a:br>
              <a:rPr lang="it-IT" dirty="0"/>
            </a:br>
            <a:r>
              <a:rPr lang="it-IT" dirty="0"/>
              <a:t>Edoardo Puglisi</a:t>
            </a:r>
          </a:p>
        </p:txBody>
      </p:sp>
    </p:spTree>
    <p:extLst>
      <p:ext uri="{BB962C8B-B14F-4D97-AF65-F5344CB8AC3E}">
        <p14:creationId xmlns:p14="http://schemas.microsoft.com/office/powerpoint/2010/main" val="51666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51C31E-A5CB-4CB8-8B3F-242E704C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OUR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68FE0EF-0F98-40DE-BFCC-09FDC27F6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4722282" cy="354171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9B98318-D114-4208-A8AB-8DB99411B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307" y="2097570"/>
            <a:ext cx="4721640" cy="354123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BBD490-A81F-432D-A560-9D60996C99CB}"/>
              </a:ext>
            </a:extLst>
          </p:cNvPr>
          <p:cNvSpPr txBox="1"/>
          <p:nvPr/>
        </p:nvSpPr>
        <p:spPr>
          <a:xfrm>
            <a:off x="910696" y="5870150"/>
            <a:ext cx="990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precision</a:t>
            </a:r>
            <a:r>
              <a:rPr lang="it-IT" dirty="0"/>
              <a:t> and recall @K </a:t>
            </a:r>
            <a:r>
              <a:rPr lang="it-IT" dirty="0" err="1"/>
              <a:t>averaged</a:t>
            </a:r>
            <a:r>
              <a:rPr lang="it-IT" dirty="0"/>
              <a:t> on 100 test </a:t>
            </a:r>
            <a:r>
              <a:rPr lang="it-IT" dirty="0" err="1"/>
              <a:t>documents</a:t>
            </a:r>
            <a:r>
              <a:rPr lang="it-IT" dirty="0"/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68646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72EB8F-E108-4421-AB64-B1AEEDAD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720775-0812-483C-BE7C-2743DEC9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New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categorize</a:t>
            </a:r>
            <a:r>
              <a:rPr lang="it-IT" dirty="0"/>
              <a:t> </a:t>
            </a:r>
            <a:r>
              <a:rPr lang="it-IT" dirty="0" err="1"/>
              <a:t>documents</a:t>
            </a:r>
            <a:r>
              <a:rPr lang="it-IT" dirty="0"/>
              <a:t> with good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wide </a:t>
            </a:r>
            <a:r>
              <a:rPr lang="it-IT" dirty="0" err="1"/>
              <a:t>ontology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Wikipedia can be.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works</a:t>
            </a:r>
          </a:p>
          <a:p>
            <a:r>
              <a:rPr lang="en-US" dirty="0"/>
              <a:t>Use hyperlink connecting articles and categories hierarchy for improvements</a:t>
            </a:r>
          </a:p>
          <a:p>
            <a:r>
              <a:rPr lang="en-US" dirty="0"/>
              <a:t>Use best K category scores as features to represent documents in a vector space model and classify them (SVM, NB, NN)</a:t>
            </a:r>
          </a:p>
          <a:p>
            <a:endParaRPr lang="en-US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87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516C3-5956-4F03-A2CA-7279409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600" dirty="0"/>
              <a:t>Thanks for </a:t>
            </a:r>
            <a:r>
              <a:rPr lang="it-IT" sz="6600" dirty="0" err="1"/>
              <a:t>your</a:t>
            </a:r>
            <a:r>
              <a:rPr lang="it-IT" sz="6600" dirty="0"/>
              <a:t> </a:t>
            </a:r>
            <a:r>
              <a:rPr lang="it-IT" sz="6600" dirty="0" err="1"/>
              <a:t>attention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238170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66AB59-5368-4AC4-8416-9F032B1D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do?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9A3E00-3802-45A7-8107-2F89913D0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Categorize</a:t>
            </a:r>
            <a:r>
              <a:rPr lang="it-IT" dirty="0"/>
              <a:t> a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Wikipedia </a:t>
            </a:r>
            <a:r>
              <a:rPr lang="it-IT" dirty="0" err="1"/>
              <a:t>as</a:t>
            </a:r>
            <a:r>
              <a:rPr lang="it-IT" dirty="0"/>
              <a:t> a free and up-to-date </a:t>
            </a:r>
            <a:r>
              <a:rPr lang="it-IT" dirty="0" err="1"/>
              <a:t>ontology</a:t>
            </a:r>
            <a:r>
              <a:rPr lang="it-IT" dirty="0"/>
              <a:t>.</a:t>
            </a: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Reference paper: </a:t>
            </a:r>
            <a:r>
              <a:rPr lang="it-IT" dirty="0"/>
              <a:t>Peter </a:t>
            </a:r>
            <a:r>
              <a:rPr lang="it-IT" dirty="0" err="1"/>
              <a:t>Schonhofen</a:t>
            </a:r>
            <a:r>
              <a:rPr lang="it-IT" dirty="0"/>
              <a:t> «</a:t>
            </a:r>
            <a:r>
              <a:rPr lang="it-IT" dirty="0" err="1"/>
              <a:t>Identifying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Wikipedia </a:t>
            </a:r>
            <a:r>
              <a:rPr lang="it-IT" dirty="0" err="1"/>
              <a:t>category</a:t>
            </a:r>
            <a:r>
              <a:rPr lang="it-IT" dirty="0"/>
              <a:t> network»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494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627A08-69C9-4FA3-8941-8B6D7122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352E5-6D2F-456C-A799-AE9922D6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solidFill>
                  <a:schemeClr val="accent4">
                    <a:lumMod val="75000"/>
                  </a:schemeClr>
                </a:solidFill>
              </a:rPr>
              <a:t>BEFORE: </a:t>
            </a:r>
            <a:r>
              <a:rPr lang="it-IT" sz="2800" dirty="0" err="1"/>
              <a:t>Ontologies</a:t>
            </a:r>
            <a:r>
              <a:rPr lang="it-IT" sz="2800" dirty="0"/>
              <a:t> are small and </a:t>
            </a:r>
            <a:r>
              <a:rPr lang="it-IT" sz="2800" dirty="0" err="1"/>
              <a:t>specific</a:t>
            </a:r>
            <a:endParaRPr lang="it-IT" sz="2800" dirty="0"/>
          </a:p>
          <a:p>
            <a:pPr lvl="1"/>
            <a:r>
              <a:rPr lang="it-IT" sz="2800" dirty="0"/>
              <a:t>SOLVED </a:t>
            </a:r>
            <a:r>
              <a:rPr lang="it-IT" sz="2800" dirty="0" err="1"/>
              <a:t>using</a:t>
            </a:r>
            <a:r>
              <a:rPr lang="it-IT" sz="2800" dirty="0"/>
              <a:t> Wikipedia</a:t>
            </a:r>
          </a:p>
          <a:p>
            <a:pPr marL="0" indent="0">
              <a:buNone/>
            </a:pPr>
            <a:r>
              <a:rPr lang="it-IT" sz="2800" dirty="0">
                <a:solidFill>
                  <a:schemeClr val="accent4">
                    <a:lumMod val="75000"/>
                  </a:schemeClr>
                </a:solidFill>
              </a:rPr>
              <a:t>NOW: </a:t>
            </a:r>
            <a:r>
              <a:rPr lang="it-IT" sz="2800" dirty="0"/>
              <a:t>Wikipedia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too</a:t>
            </a:r>
            <a:r>
              <a:rPr lang="it-IT" sz="2800" dirty="0"/>
              <a:t> large and </a:t>
            </a:r>
            <a:r>
              <a:rPr lang="it-IT" sz="2800" dirty="0" err="1"/>
              <a:t>not</a:t>
            </a:r>
            <a:r>
              <a:rPr lang="it-IT" sz="2800" dirty="0"/>
              <a:t> </a:t>
            </a:r>
            <a:r>
              <a:rPr lang="it-IT" sz="2800" dirty="0" err="1"/>
              <a:t>rigorous</a:t>
            </a:r>
            <a:r>
              <a:rPr lang="it-IT" sz="2800" dirty="0"/>
              <a:t> in </a:t>
            </a:r>
            <a:r>
              <a:rPr lang="it-IT" sz="2800" dirty="0" err="1"/>
              <a:t>structure</a:t>
            </a:r>
            <a:endParaRPr lang="it-IT" sz="2800" dirty="0"/>
          </a:p>
          <a:p>
            <a:pPr lvl="1"/>
            <a:r>
              <a:rPr lang="it-IT" sz="2800" dirty="0"/>
              <a:t>SOLVED </a:t>
            </a:r>
            <a:r>
              <a:rPr lang="it-IT" sz="2800" dirty="0" err="1"/>
              <a:t>using</a:t>
            </a:r>
            <a:r>
              <a:rPr lang="it-IT" sz="2800" dirty="0"/>
              <a:t> </a:t>
            </a:r>
            <a:r>
              <a:rPr lang="it-IT" sz="2800" dirty="0" err="1"/>
              <a:t>articles</a:t>
            </a:r>
            <a:r>
              <a:rPr lang="it-IT" sz="2800" dirty="0"/>
              <a:t> </a:t>
            </a:r>
            <a:r>
              <a:rPr lang="it-IT" sz="2800" dirty="0" err="1"/>
              <a:t>titles</a:t>
            </a:r>
            <a:r>
              <a:rPr lang="it-IT" sz="2800" dirty="0"/>
              <a:t> </a:t>
            </a:r>
            <a:r>
              <a:rPr lang="it-IT" sz="2800" dirty="0" err="1"/>
              <a:t>only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0291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FC266-4717-40B8-807F-750E2E6A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Related</a:t>
            </a:r>
            <a:r>
              <a:rPr lang="it-IT" dirty="0"/>
              <a:t>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5154FB-0303-4DA1-BE1B-6C508A9E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3000" dirty="0"/>
              <a:t>The </a:t>
            </a:r>
            <a:r>
              <a:rPr lang="it-IT" sz="3000" dirty="0" err="1"/>
              <a:t>main</a:t>
            </a:r>
            <a:r>
              <a:rPr lang="it-IT" sz="3000" dirty="0"/>
              <a:t> </a:t>
            </a:r>
            <a:r>
              <a:rPr lang="it-IT" sz="3000" dirty="0" err="1"/>
              <a:t>difference</a:t>
            </a:r>
            <a:r>
              <a:rPr lang="it-IT" sz="3000" dirty="0"/>
              <a:t> with </a:t>
            </a:r>
            <a:r>
              <a:rPr lang="it-IT" sz="3000" dirty="0" err="1"/>
              <a:t>other</a:t>
            </a:r>
            <a:r>
              <a:rPr lang="it-IT" sz="3000" dirty="0"/>
              <a:t> </a:t>
            </a:r>
            <a:r>
              <a:rPr lang="it-IT" sz="3000" dirty="0" err="1"/>
              <a:t>similar</a:t>
            </a:r>
            <a:r>
              <a:rPr lang="it-IT" sz="3000" dirty="0"/>
              <a:t> papers </a:t>
            </a:r>
            <a:r>
              <a:rPr lang="it-IT" sz="3000" dirty="0" err="1"/>
              <a:t>is</a:t>
            </a:r>
            <a:r>
              <a:rPr lang="it-IT" sz="3000" dirty="0"/>
              <a:t> the </a:t>
            </a:r>
            <a:r>
              <a:rPr lang="it-IT" sz="3000" dirty="0" err="1"/>
              <a:t>exclusive</a:t>
            </a:r>
            <a:r>
              <a:rPr lang="it-IT" sz="3000" dirty="0"/>
              <a:t> use of </a:t>
            </a:r>
            <a:r>
              <a:rPr lang="it-IT" sz="3000" dirty="0" err="1"/>
              <a:t>articles</a:t>
            </a:r>
            <a:r>
              <a:rPr lang="it-IT" sz="3000" dirty="0"/>
              <a:t> </a:t>
            </a:r>
            <a:r>
              <a:rPr lang="it-IT" sz="3000" dirty="0" err="1"/>
              <a:t>titles</a:t>
            </a:r>
            <a:r>
              <a:rPr lang="it-IT" sz="3000" dirty="0"/>
              <a:t> (</a:t>
            </a:r>
            <a:r>
              <a:rPr lang="it-IT" sz="3000" dirty="0" err="1"/>
              <a:t>instead</a:t>
            </a:r>
            <a:r>
              <a:rPr lang="it-IT" sz="3000" dirty="0"/>
              <a:t> of </a:t>
            </a:r>
            <a:r>
              <a:rPr lang="it-IT" sz="3000" dirty="0" err="1"/>
              <a:t>whole</a:t>
            </a:r>
            <a:r>
              <a:rPr lang="it-IT" sz="3000" dirty="0"/>
              <a:t> </a:t>
            </a:r>
            <a:r>
              <a:rPr lang="it-IT" sz="3000" dirty="0" err="1"/>
              <a:t>articles</a:t>
            </a:r>
            <a:r>
              <a:rPr lang="it-IT" sz="3000" dirty="0"/>
              <a:t> text) to </a:t>
            </a:r>
            <a:r>
              <a:rPr lang="it-IT" sz="3000" dirty="0" err="1"/>
              <a:t>prioritize</a:t>
            </a:r>
            <a:r>
              <a:rPr lang="it-IT" sz="3000" dirty="0"/>
              <a:t> speed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Improvements using links and category hierarchy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Using Hyperlink Texts to Improve Quality of Identifying Document Topics Based on Wikipedia (</a:t>
            </a:r>
            <a:r>
              <a:rPr lang="en-US" sz="1900" dirty="0" err="1"/>
              <a:t>Dat</a:t>
            </a:r>
            <a:r>
              <a:rPr lang="en-US" sz="1900" dirty="0"/>
              <a:t> T. Huynh, </a:t>
            </a:r>
            <a:r>
              <a:rPr lang="en-US" sz="1900" dirty="0" err="1"/>
              <a:t>Tru</a:t>
            </a:r>
            <a:r>
              <a:rPr lang="en-US" sz="1900" dirty="0"/>
              <a:t> H. Cao, Phuong H.T. Pham, </a:t>
            </a:r>
            <a:r>
              <a:rPr lang="en-US" sz="1900" dirty="0" err="1"/>
              <a:t>Toan</a:t>
            </a:r>
            <a:r>
              <a:rPr lang="en-US" sz="1900" dirty="0"/>
              <a:t> N. Hoang)</a:t>
            </a:r>
            <a:endParaRPr lang="it-IT" sz="1900" dirty="0"/>
          </a:p>
          <a:p>
            <a:pPr marL="457200" indent="-457200">
              <a:buFont typeface="+mj-lt"/>
              <a:buAutoNum type="arabicPeriod"/>
            </a:pPr>
            <a:r>
              <a:rPr lang="it-IT" sz="1900" dirty="0"/>
              <a:t>Wikipedia </a:t>
            </a:r>
            <a:r>
              <a:rPr lang="it-IT" sz="1900" dirty="0" err="1"/>
              <a:t>as</a:t>
            </a:r>
            <a:r>
              <a:rPr lang="it-IT" sz="1900" dirty="0"/>
              <a:t> an </a:t>
            </a:r>
            <a:r>
              <a:rPr lang="it-IT" sz="1900" dirty="0" err="1"/>
              <a:t>Ontology</a:t>
            </a:r>
            <a:r>
              <a:rPr lang="it-IT" sz="1900" dirty="0"/>
              <a:t> for </a:t>
            </a:r>
            <a:r>
              <a:rPr lang="it-IT" sz="1900" dirty="0" err="1"/>
              <a:t>Describing</a:t>
            </a:r>
            <a:r>
              <a:rPr lang="it-IT" sz="1900" dirty="0"/>
              <a:t> </a:t>
            </a:r>
            <a:r>
              <a:rPr lang="it-IT" sz="1900" dirty="0" err="1"/>
              <a:t>Documents</a:t>
            </a:r>
            <a:r>
              <a:rPr lang="it-IT" sz="1900" dirty="0"/>
              <a:t> (</a:t>
            </a:r>
            <a:r>
              <a:rPr lang="en-US" sz="1900" dirty="0" err="1"/>
              <a:t>Zareen</a:t>
            </a:r>
            <a:r>
              <a:rPr lang="en-US" sz="1900" dirty="0"/>
              <a:t> Saba Syed, Tim </a:t>
            </a:r>
            <a:r>
              <a:rPr lang="en-US" sz="1900" dirty="0" err="1"/>
              <a:t>Finin</a:t>
            </a:r>
            <a:r>
              <a:rPr lang="en-US" sz="1900" dirty="0"/>
              <a:t> and Anupam Joshi)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162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FC266-4717-40B8-807F-750E2E6A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Related</a:t>
            </a:r>
            <a:r>
              <a:rPr lang="it-IT" dirty="0"/>
              <a:t>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5154FB-0303-4DA1-BE1B-6C508A9E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The </a:t>
            </a:r>
            <a:r>
              <a:rPr lang="it-IT" sz="2800" dirty="0" err="1"/>
              <a:t>main</a:t>
            </a:r>
            <a:r>
              <a:rPr lang="it-IT" sz="2800" dirty="0"/>
              <a:t> </a:t>
            </a:r>
            <a:r>
              <a:rPr lang="it-IT" sz="2800" dirty="0" err="1"/>
              <a:t>difference</a:t>
            </a:r>
            <a:r>
              <a:rPr lang="it-IT" sz="2800" dirty="0"/>
              <a:t> with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similar</a:t>
            </a:r>
            <a:r>
              <a:rPr lang="it-IT" sz="2800" dirty="0"/>
              <a:t> papers </a:t>
            </a:r>
            <a:r>
              <a:rPr lang="it-IT" sz="2800" dirty="0" err="1"/>
              <a:t>is</a:t>
            </a:r>
            <a:r>
              <a:rPr lang="it-IT" sz="2800" dirty="0"/>
              <a:t> the </a:t>
            </a:r>
            <a:r>
              <a:rPr lang="it-IT" sz="2800" dirty="0" err="1"/>
              <a:t>exclusive</a:t>
            </a:r>
            <a:r>
              <a:rPr lang="it-IT" sz="2800" dirty="0"/>
              <a:t> use of </a:t>
            </a:r>
            <a:r>
              <a:rPr lang="it-IT" sz="2800" dirty="0" err="1"/>
              <a:t>articles</a:t>
            </a:r>
            <a:r>
              <a:rPr lang="it-IT" sz="2800" dirty="0"/>
              <a:t> </a:t>
            </a:r>
            <a:r>
              <a:rPr lang="it-IT" sz="2800" dirty="0" err="1"/>
              <a:t>titles</a:t>
            </a:r>
            <a:r>
              <a:rPr lang="it-IT" sz="2800" dirty="0"/>
              <a:t> (</a:t>
            </a:r>
            <a:r>
              <a:rPr lang="it-IT" sz="2800" dirty="0" err="1"/>
              <a:t>instead</a:t>
            </a:r>
            <a:r>
              <a:rPr lang="it-IT" sz="2800" dirty="0"/>
              <a:t> of </a:t>
            </a:r>
            <a:r>
              <a:rPr lang="it-IT" sz="2800" dirty="0" err="1"/>
              <a:t>whole</a:t>
            </a:r>
            <a:r>
              <a:rPr lang="it-IT" sz="2800" dirty="0"/>
              <a:t> </a:t>
            </a:r>
            <a:r>
              <a:rPr lang="it-IT" sz="2800" dirty="0" err="1"/>
              <a:t>articles</a:t>
            </a:r>
            <a:r>
              <a:rPr lang="it-IT" sz="2800" dirty="0"/>
              <a:t> text) to </a:t>
            </a:r>
            <a:r>
              <a:rPr lang="it-IT" sz="2800" dirty="0" err="1"/>
              <a:t>prioritize</a:t>
            </a:r>
            <a:r>
              <a:rPr lang="it-IT" sz="2800" dirty="0"/>
              <a:t> speed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Possible alternative use-case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it-IT" sz="1900" dirty="0" err="1"/>
              <a:t>Discovering</a:t>
            </a:r>
            <a:r>
              <a:rPr lang="it-IT" sz="1900" dirty="0"/>
              <a:t> </a:t>
            </a:r>
            <a:r>
              <a:rPr lang="it-IT" sz="1900" dirty="0" err="1"/>
              <a:t>missing</a:t>
            </a:r>
            <a:r>
              <a:rPr lang="it-IT" sz="1900" dirty="0"/>
              <a:t> links in Wikipedia (</a:t>
            </a:r>
            <a:r>
              <a:rPr lang="it-IT" sz="1900" dirty="0" err="1"/>
              <a:t>Sisay</a:t>
            </a:r>
            <a:r>
              <a:rPr lang="it-IT" sz="1900" dirty="0"/>
              <a:t> </a:t>
            </a:r>
            <a:r>
              <a:rPr lang="it-IT" sz="1900" dirty="0" err="1"/>
              <a:t>Fissaha</a:t>
            </a:r>
            <a:r>
              <a:rPr lang="it-IT" sz="1900" dirty="0"/>
              <a:t> </a:t>
            </a:r>
            <a:r>
              <a:rPr lang="it-IT" sz="1900" dirty="0" err="1"/>
              <a:t>Adafre</a:t>
            </a:r>
            <a:r>
              <a:rPr lang="it-IT" sz="1900" dirty="0"/>
              <a:t>, </a:t>
            </a:r>
            <a:r>
              <a:rPr lang="it-IT" sz="1900" dirty="0" err="1"/>
              <a:t>Maarten</a:t>
            </a:r>
            <a:r>
              <a:rPr lang="it-IT" sz="1900" dirty="0"/>
              <a:t> de </a:t>
            </a:r>
            <a:r>
              <a:rPr lang="it-IT" sz="1900" dirty="0" err="1"/>
              <a:t>Rijke</a:t>
            </a:r>
            <a:r>
              <a:rPr lang="it-IT" sz="1900" dirty="0"/>
              <a:t>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6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43C85C-32BC-4043-8B53-BF5D35BC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D9735A-64E2-4476-9BE4-31F60B05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DBPedia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it-IT" dirty="0" err="1"/>
              <a:t>Article</a:t>
            </a:r>
            <a:r>
              <a:rPr lang="it-IT" dirty="0"/>
              <a:t> </a:t>
            </a:r>
            <a:r>
              <a:rPr lang="it-IT" dirty="0" err="1"/>
              <a:t>titles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 (30.000.000 entries)</a:t>
            </a:r>
          </a:p>
          <a:p>
            <a:pPr lvl="1"/>
            <a:r>
              <a:rPr lang="it-IT" dirty="0" err="1"/>
              <a:t>Article</a:t>
            </a:r>
            <a:r>
              <a:rPr lang="it-IT" dirty="0"/>
              <a:t> </a:t>
            </a:r>
            <a:r>
              <a:rPr lang="it-IT" dirty="0" err="1"/>
              <a:t>redirections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</a:t>
            </a:r>
            <a:r>
              <a:rPr lang="it-IT" dirty="0" err="1"/>
              <a:t>Article</a:t>
            </a:r>
            <a:r>
              <a:rPr lang="it-IT" dirty="0"/>
              <a:t> </a:t>
            </a:r>
            <a:r>
              <a:rPr lang="it-IT" dirty="0" err="1"/>
              <a:t>titles</a:t>
            </a:r>
            <a:r>
              <a:rPr lang="it-IT" dirty="0"/>
              <a:t> (15.000.000 entries)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Test Set</a:t>
            </a:r>
          </a:p>
          <a:p>
            <a:pPr lvl="1"/>
            <a:r>
              <a:rPr lang="it-IT" dirty="0"/>
              <a:t>X random </a:t>
            </a:r>
            <a:r>
              <a:rPr lang="it-IT" dirty="0" err="1"/>
              <a:t>documents</a:t>
            </a:r>
            <a:r>
              <a:rPr lang="it-IT" dirty="0"/>
              <a:t> from Wikipedia </a:t>
            </a:r>
            <a:r>
              <a:rPr lang="it-IT" dirty="0" err="1"/>
              <a:t>scraped</a:t>
            </a:r>
            <a:r>
              <a:rPr lang="it-IT" dirty="0"/>
              <a:t> online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04DFF80-6660-4D2A-B690-89DD5B7D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06" y="3213291"/>
            <a:ext cx="11050588" cy="113186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76CBF16-9B39-45A1-B6A6-05D2D78D7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6" y="3619941"/>
            <a:ext cx="11444823" cy="8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43C85C-32BC-4043-8B53-BF5D35BC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it-IT" dirty="0"/>
              <a:t>Workflow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85E0020F-FF55-4CCE-ABA2-E65ABC65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638092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Preparing</a:t>
            </a:r>
            <a:r>
              <a:rPr lang="it-IT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corpus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5FE1BC5-9C47-4067-839B-AF86C232A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609" y="2887579"/>
            <a:ext cx="6823603" cy="383023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FF3938D-35BA-48D7-9148-3662E0AF0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779" y="3937440"/>
            <a:ext cx="7453261" cy="189093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5A796D-27E6-41B0-BACC-D2CABFC17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570" y="3191476"/>
            <a:ext cx="6455677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43C85C-32BC-4043-8B53-BF5D35BC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it-IT" dirty="0"/>
              <a:t>Workflow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85E0020F-FF55-4CCE-ABA2-E65ABC65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638092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Preparing</a:t>
            </a:r>
            <a:r>
              <a:rPr lang="it-IT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corpus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AD74388-03FC-41E7-8F6C-98A14358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959" y="2692398"/>
            <a:ext cx="6708082" cy="3765386"/>
          </a:xfrm>
          <a:prstGeom prst="rect">
            <a:avLst/>
          </a:prstGeom>
        </p:spPr>
      </p:pic>
      <p:pic>
        <p:nvPicPr>
          <p:cNvPr id="12" name="Immagine 11" hidden="1">
            <a:extLst>
              <a:ext uri="{FF2B5EF4-FFF2-40B4-BE49-F238E27FC236}">
                <a16:creationId xmlns:a16="http://schemas.microsoft.com/office/drawing/2014/main" id="{051DCED2-19A2-402F-BED5-6331BAF84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570" y="3191476"/>
            <a:ext cx="6455677" cy="304800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B06C7F1-CD1D-484B-A44A-C191AF56F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022" y="2897846"/>
            <a:ext cx="2978142" cy="10610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F99EDE-AD57-46FC-B6A7-B70207D6D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164" y="2847967"/>
            <a:ext cx="4002270" cy="107383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E995F1B-14A8-4D4A-90E0-8ADFA022B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2670" y="5251671"/>
            <a:ext cx="3538974" cy="10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4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43C85C-32BC-4043-8B53-BF5D35BC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it-IT" dirty="0"/>
              <a:t>Workflow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7B8FD1C-FFDC-4EBB-A5CE-666AC38E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>
                <a:solidFill>
                  <a:srgbClr val="FFFF99"/>
                </a:solidFill>
              </a:rPr>
              <a:t>Identifying</a:t>
            </a:r>
            <a:r>
              <a:rPr lang="it-IT" dirty="0">
                <a:solidFill>
                  <a:srgbClr val="FFFF99"/>
                </a:solidFill>
              </a:rPr>
              <a:t> </a:t>
            </a:r>
            <a:r>
              <a:rPr lang="it-IT" dirty="0" err="1">
                <a:solidFill>
                  <a:srgbClr val="FFFF99"/>
                </a:solidFill>
              </a:rPr>
              <a:t>document</a:t>
            </a:r>
            <a:r>
              <a:rPr lang="it-IT" dirty="0">
                <a:solidFill>
                  <a:srgbClr val="FFFF99"/>
                </a:solidFill>
              </a:rPr>
              <a:t> </a:t>
            </a:r>
            <a:r>
              <a:rPr lang="it-IT" dirty="0" err="1">
                <a:solidFill>
                  <a:srgbClr val="FFFF99"/>
                </a:solidFill>
              </a:rPr>
              <a:t>topics</a:t>
            </a:r>
            <a:endParaRPr lang="it-IT" dirty="0">
              <a:solidFill>
                <a:srgbClr val="FFFF9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Removing</a:t>
            </a:r>
            <a:r>
              <a:rPr lang="it-IT" sz="1800" dirty="0"/>
              <a:t> </a:t>
            </a:r>
            <a:r>
              <a:rPr lang="it-IT" sz="1800" dirty="0" err="1"/>
              <a:t>stopwords</a:t>
            </a:r>
            <a:r>
              <a:rPr lang="it-IT" sz="1800" dirty="0"/>
              <a:t> and </a:t>
            </a:r>
            <a:r>
              <a:rPr lang="it-IT" sz="1800" dirty="0" err="1"/>
              <a:t>stemming</a:t>
            </a:r>
            <a:r>
              <a:rPr lang="it-IT" sz="1800" dirty="0"/>
              <a:t> </a:t>
            </a:r>
            <a:r>
              <a:rPr lang="it-IT" sz="1800" dirty="0" err="1"/>
              <a:t>document</a:t>
            </a:r>
            <a:endParaRPr lang="it-IT" sz="1800" dirty="0"/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Assigning</a:t>
            </a:r>
            <a:r>
              <a:rPr lang="it-IT" sz="1800" dirty="0"/>
              <a:t> score to </a:t>
            </a:r>
            <a:r>
              <a:rPr lang="it-IT" sz="1800" dirty="0" err="1"/>
              <a:t>every</a:t>
            </a:r>
            <a:r>
              <a:rPr lang="it-IT" sz="1800" dirty="0"/>
              <a:t> </a:t>
            </a:r>
            <a:r>
              <a:rPr lang="it-IT" sz="1800" dirty="0" err="1"/>
              <a:t>stem</a:t>
            </a:r>
            <a:endParaRPr lang="it-IT" sz="1800" dirty="0"/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Collecting</a:t>
            </a:r>
            <a:r>
              <a:rPr lang="it-IT" sz="1800" dirty="0"/>
              <a:t> </a:t>
            </a:r>
            <a:r>
              <a:rPr lang="it-IT" sz="1800" dirty="0" err="1"/>
              <a:t>titles</a:t>
            </a:r>
            <a:r>
              <a:rPr lang="it-IT" sz="1800" dirty="0"/>
              <a:t> </a:t>
            </a:r>
            <a:r>
              <a:rPr lang="it-IT" sz="1800" dirty="0" err="1"/>
              <a:t>supported</a:t>
            </a:r>
            <a:r>
              <a:rPr lang="it-IT" sz="1800" dirty="0"/>
              <a:t> by </a:t>
            </a:r>
            <a:r>
              <a:rPr lang="it-IT" sz="1800" dirty="0" err="1"/>
              <a:t>document</a:t>
            </a:r>
            <a:r>
              <a:rPr lang="it-IT" sz="1800" dirty="0"/>
              <a:t> words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Assigning</a:t>
            </a:r>
            <a:r>
              <a:rPr lang="it-IT" sz="1800" dirty="0"/>
              <a:t> score to </a:t>
            </a:r>
            <a:r>
              <a:rPr lang="it-IT" sz="1800" dirty="0" err="1"/>
              <a:t>every</a:t>
            </a:r>
            <a:r>
              <a:rPr lang="it-IT" sz="1800" dirty="0"/>
              <a:t> </a:t>
            </a:r>
            <a:r>
              <a:rPr lang="it-IT" sz="1800" dirty="0" err="1"/>
              <a:t>title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endParaRPr lang="it-IT" sz="1800" dirty="0"/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Assigning</a:t>
            </a:r>
            <a:r>
              <a:rPr lang="it-IT" sz="1800" dirty="0"/>
              <a:t> score to </a:t>
            </a:r>
            <a:r>
              <a:rPr lang="it-IT" sz="1800" dirty="0" err="1"/>
              <a:t>every</a:t>
            </a:r>
            <a:r>
              <a:rPr lang="it-IT" sz="1800" dirty="0"/>
              <a:t> </a:t>
            </a:r>
            <a:r>
              <a:rPr lang="it-IT" sz="1800" dirty="0" err="1"/>
              <a:t>article</a:t>
            </a:r>
            <a:endParaRPr lang="it-IT" sz="1800" dirty="0"/>
          </a:p>
          <a:p>
            <a:pPr marL="457200" indent="-457200">
              <a:buFont typeface="+mj-lt"/>
              <a:buAutoNum type="arabicPeriod"/>
            </a:pPr>
            <a:r>
              <a:rPr lang="it-IT" sz="1800" dirty="0"/>
              <a:t>Making list of </a:t>
            </a:r>
            <a:r>
              <a:rPr lang="it-IT" sz="1800" dirty="0" err="1"/>
              <a:t>categories</a:t>
            </a:r>
            <a:r>
              <a:rPr lang="it-IT" sz="1800" dirty="0"/>
              <a:t> of </a:t>
            </a:r>
            <a:r>
              <a:rPr lang="it-IT" sz="1800" dirty="0" err="1"/>
              <a:t>found</a:t>
            </a:r>
            <a:r>
              <a:rPr lang="it-IT" sz="1800" dirty="0"/>
              <a:t> </a:t>
            </a:r>
            <a:r>
              <a:rPr lang="it-IT" sz="1800" dirty="0" err="1"/>
              <a:t>articles</a:t>
            </a:r>
            <a:r>
              <a:rPr lang="it-IT" sz="1800" dirty="0"/>
              <a:t> and giving </a:t>
            </a:r>
            <a:r>
              <a:rPr lang="it-IT" sz="1800" dirty="0" err="1"/>
              <a:t>them</a:t>
            </a:r>
            <a:r>
              <a:rPr lang="it-IT" sz="1800" dirty="0"/>
              <a:t> a score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Improvement</a:t>
            </a:r>
            <a:endParaRPr lang="it-IT" sz="1800" dirty="0"/>
          </a:p>
          <a:p>
            <a:pPr marL="457200" indent="-457200">
              <a:buFont typeface="+mj-lt"/>
              <a:buAutoNum type="arabicPeriod"/>
            </a:pPr>
            <a:r>
              <a:rPr lang="it-IT" sz="1800" dirty="0"/>
              <a:t>Select best K </a:t>
            </a:r>
            <a:r>
              <a:rPr lang="it-IT" sz="1800" dirty="0" err="1"/>
              <a:t>categories</a:t>
            </a:r>
            <a:endParaRPr lang="it-IT" sz="1800" dirty="0"/>
          </a:p>
          <a:p>
            <a:pPr marL="457200" indent="-457200">
              <a:buFont typeface="+mj-lt"/>
              <a:buAutoNum type="arabicPeriod"/>
            </a:pP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A993B9-2B74-48B4-A2E5-A0CBD84A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92" y="2546045"/>
            <a:ext cx="5498412" cy="129523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82B27F-6510-4A2D-BA61-52378865E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233" y="2657676"/>
            <a:ext cx="3758730" cy="119365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D089014-99CF-4975-81D5-6AE0D2AFB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328" y="2513363"/>
            <a:ext cx="3682540" cy="143492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816BCB2-9FAE-4EF0-8587-4DA7424D5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63" y="2761802"/>
            <a:ext cx="2865828" cy="93804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67DF858-4E06-4D20-A232-8BE44675F43F}"/>
              </a:ext>
            </a:extLst>
          </p:cNvPr>
          <p:cNvSpPr txBox="1"/>
          <p:nvPr/>
        </p:nvSpPr>
        <p:spPr>
          <a:xfrm>
            <a:off x="6467263" y="2824992"/>
            <a:ext cx="4986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Word w supports </a:t>
            </a:r>
            <a:r>
              <a:rPr lang="it-IT" dirty="0" err="1"/>
              <a:t>title</a:t>
            </a:r>
            <a:r>
              <a:rPr lang="it-IT" dirty="0"/>
              <a:t> t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 </a:t>
            </a:r>
            <a:r>
              <a:rPr lang="it-IT" dirty="0" err="1"/>
              <a:t>occurs</a:t>
            </a:r>
            <a:r>
              <a:rPr lang="it-IT" dirty="0"/>
              <a:t> in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At </a:t>
            </a:r>
            <a:r>
              <a:rPr lang="it-IT"/>
              <a:t>most </a:t>
            </a:r>
            <a:r>
              <a:rPr lang="it-IT" dirty="0"/>
              <a:t>1 of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title</a:t>
            </a:r>
            <a:r>
              <a:rPr lang="it-IT" dirty="0"/>
              <a:t> words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in the doc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EE2A774-7B56-4CBF-B194-06E0F9A94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3088" y="2513363"/>
            <a:ext cx="3467636" cy="180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830</TotalTime>
  <Words>496</Words>
  <Application>Microsoft Office PowerPoint</Application>
  <PresentationFormat>Widescreen</PresentationFormat>
  <Paragraphs>76</Paragraphs>
  <Slides>12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Circuito</vt:lpstr>
      <vt:lpstr>WIKIPEDIA as ontology</vt:lpstr>
      <vt:lpstr>What we want to do?</vt:lpstr>
      <vt:lpstr>PROBLEMS?</vt:lpstr>
      <vt:lpstr>Related works</vt:lpstr>
      <vt:lpstr>Related works</vt:lpstr>
      <vt:lpstr>datasets</vt:lpstr>
      <vt:lpstr>Workflow</vt:lpstr>
      <vt:lpstr>Workflow</vt:lpstr>
      <vt:lpstr>Workflow</vt:lpstr>
      <vt:lpstr>OUR results</vt:lpstr>
      <vt:lpstr>Conclusion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WIKIPEDIA as ontology</dc:title>
  <dc:creator>Edoardo Puglisi</dc:creator>
  <cp:lastModifiedBy>Edoardo Puglisi</cp:lastModifiedBy>
  <cp:revision>65</cp:revision>
  <dcterms:created xsi:type="dcterms:W3CDTF">2019-07-06T11:18:29Z</dcterms:created>
  <dcterms:modified xsi:type="dcterms:W3CDTF">2019-07-09T17:12:05Z</dcterms:modified>
</cp:coreProperties>
</file>