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82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6" r:id="rId28"/>
    <p:sldId id="337" r:id="rId29"/>
    <p:sldId id="338" r:id="rId30"/>
    <p:sldId id="339" r:id="rId31"/>
    <p:sldId id="333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</p:sldIdLst>
  <p:sldSz cx="9144000" cy="6858000" type="screen4x3"/>
  <p:notesSz cx="6858000" cy="9144000"/>
  <p:defaultTextStyle>
    <a:defPPr>
      <a:defRPr lang="ru-RU"/>
    </a:defPPr>
    <a:lvl1pPr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686" autoAdjust="0"/>
  </p:normalViewPr>
  <p:slideViewPr>
    <p:cSldViewPr>
      <p:cViewPr varScale="1">
        <p:scale>
          <a:sx n="104" d="100"/>
          <a:sy n="104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93D8-C5DD-44C2-83DA-42704B9EFE30}" type="datetimeFigureOut">
              <a:rPr lang="be-BY" smtClean="0"/>
              <a:pPr/>
              <a:t>15.04.22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AA21-6239-451C-8534-95591D06D5CB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8626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3BCB-8189-47E6-82BD-9DA2DA3E3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2B4-B709-4F6E-8179-71A9D82274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5841-E328-4865-B4F1-52E4064A2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D86A-1950-4186-B6FA-9D1192A5F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C5F0-83FF-4849-BDDF-6CC02E7F1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3162-5DFC-4C8B-AD98-F4E9928A9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8B88-290A-49E7-92A3-5AC595761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6B05-0496-4920-B7E7-5062519B3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0B25-42BD-400F-A908-7CC7F2894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404B0-5FE7-4797-9D3F-6D3BD679C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CA4A-97E6-43B2-836A-FCD10D4E1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C1B63919-F227-4319-A88E-55324D1F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91475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 dirty="0">
                <a:solidFill>
                  <a:srgbClr val="FF0000"/>
                </a:solidFill>
              </a:rPr>
              <a:t>Введение в </a:t>
            </a:r>
            <a:r>
              <a:rPr lang="en-US" sz="4400" b="1" dirty="0">
                <a:solidFill>
                  <a:srgbClr val="FF0000"/>
                </a:solidFill>
              </a:rPr>
              <a:t>LINQ</a:t>
            </a:r>
            <a:r>
              <a:rPr lang="ru-RU" sz="4400" b="1" dirty="0">
                <a:solidFill>
                  <a:srgbClr val="FF0066"/>
                </a:solidFill>
                <a:latin typeface="Arial" charset="0"/>
              </a:rPr>
              <a:t> </a:t>
            </a:r>
          </a:p>
          <a:p>
            <a:pPr algn="ctr"/>
            <a:endParaRPr lang="ru-RU" sz="4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Цикл   </a:t>
            </a:r>
            <a:r>
              <a:rPr lang="ru-RU" b="1" dirty="0"/>
              <a:t>foreach</a:t>
            </a:r>
            <a:r>
              <a:rPr lang="ru-RU" dirty="0"/>
              <a:t>  (или </a:t>
            </a:r>
            <a:r>
              <a:rPr lang="ru-RU" b="1" dirty="0" err="1"/>
              <a:t>IEnumerator.MoveNex</a:t>
            </a:r>
            <a:r>
              <a:rPr lang="ru-RU" dirty="0"/>
              <a:t>), в котором выводится результат выполнения запроса, является частью запроса. Он реализует, так называемое «отложенное выполнение». Именно этот цикл фактически и выполняет сам запрос.  До тех пор, пока мы не обратимся к результатам LINQ запроса, данные запроса не будут извлекаться из источника данных. 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013502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highest 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item).Max();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421481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 </a:t>
            </a:r>
            <a:r>
              <a:rPr lang="ru-RU" b="1" dirty="0"/>
              <a:t>не является переменной запроса</a:t>
            </a:r>
            <a:r>
              <a:rPr lang="ru-RU" dirty="0"/>
              <a:t>, так как в ней хранится результат запроса.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07207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 документации LINQ к именам переменных, в которых хранятся запросы, добавляется слово "</a:t>
            </a:r>
            <a:r>
              <a:rPr lang="ru-RU" b="1" dirty="0" err="1"/>
              <a:t>query</a:t>
            </a:r>
            <a:r>
              <a:rPr lang="ru-RU" dirty="0"/>
              <a:t>". В именах переменных, в которых хранятся фактические результаты, слово "</a:t>
            </a:r>
            <a:r>
              <a:rPr lang="ru-RU" dirty="0" err="1"/>
              <a:t>query</a:t>
            </a:r>
            <a:r>
              <a:rPr lang="ru-RU" dirty="0"/>
              <a:t>" отсутствует.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from</a:t>
            </a:r>
            <a:r>
              <a:rPr lang="ru-RU" dirty="0"/>
              <a:t> задает источник данных вместе с </a:t>
            </a:r>
            <a:r>
              <a:rPr lang="ru-RU" i="1" dirty="0"/>
              <a:t>переменной диапазона</a:t>
            </a:r>
            <a:r>
              <a:rPr lang="ru-RU" dirty="0"/>
              <a:t>. Переменная диапазона предоставляет каждый последующий элемент в исходной последовательности во время ее обзора.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714488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Переменная диапазона строго типизируется на основе типа элементов в источнике данных.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2786058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&lt;30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572008"/>
            <a:ext cx="871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Выражение запроса может содержать </a:t>
            </a:r>
            <a:r>
              <a:rPr lang="ru-RU" i="1" dirty="0"/>
              <a:t>несколько</a:t>
            </a:r>
            <a:r>
              <a:rPr lang="ru-RU" dirty="0"/>
              <a:t> предложений </a:t>
            </a:r>
            <a:r>
              <a:rPr lang="ru-RU" b="1" dirty="0"/>
              <a:t>from</a:t>
            </a:r>
            <a:r>
              <a:rPr lang="ru-RU" dirty="0"/>
              <a:t>. </a:t>
            </a:r>
          </a:p>
          <a:p>
            <a:r>
              <a:rPr lang="ru-RU" dirty="0"/>
              <a:t>	Дополнительные предложения from используются, если каждый элемент в источнике является коллекцией или содержит коллекцию.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357166"/>
            <a:ext cx="878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bananaQuery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countBanana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monkey.EatingBananas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15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countBanana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07181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Выражение запроса должно завершаться предложением </a:t>
            </a:r>
            <a:r>
              <a:rPr lang="ru-RU" b="1" dirty="0"/>
              <a:t>select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9290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	</a:t>
            </a:r>
            <a:r>
              <a:rPr lang="en-US" b="1" dirty="0"/>
              <a:t>g</a:t>
            </a:r>
            <a:r>
              <a:rPr lang="ru-RU" b="1" dirty="0" err="1"/>
              <a:t>roup</a:t>
            </a:r>
            <a:r>
              <a:rPr lang="ru-RU" b="1" dirty="0"/>
              <a:t> </a:t>
            </a:r>
            <a:r>
              <a:rPr lang="ru-RU" dirty="0"/>
              <a:t>используется для получения последовательности групп, организованной на основе указанного ключа. Ключом могут быть данные любого типа.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103674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Предложение group возвращает последовательность объектов </a:t>
            </a:r>
            <a:r>
              <a:rPr lang="ru-RU" b="1" dirty="0"/>
              <a:t>IGrouping&lt;</a:t>
            </a:r>
            <a:r>
              <a:rPr lang="ru-RU" b="1" dirty="0" err="1"/>
              <a:t>TKey</a:t>
            </a:r>
            <a:r>
              <a:rPr lang="ru-RU" b="1" dirty="0"/>
              <a:t>, </a:t>
            </a:r>
            <a:r>
              <a:rPr lang="ru-RU" b="1" dirty="0" err="1"/>
              <a:t>TElement</a:t>
            </a:r>
            <a:r>
              <a:rPr lang="ru-RU" b="1" dirty="0"/>
              <a:t>&gt;, </a:t>
            </a:r>
            <a:r>
              <a:rPr lang="ru-RU" dirty="0"/>
              <a:t>содержащих ноль или более элементов, соответствующих значению ключа группы. </a:t>
            </a:r>
          </a:p>
          <a:p>
            <a:r>
              <a:rPr lang="be-BY" dirty="0"/>
              <a:t>Тип ключа определяется компилятором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715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00174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Чтобы выполнить дополнительные запросы для каждой из групп, можно указать временный идентификатор, воспользовавшись для этого контекстным ключевым словом </a:t>
            </a:r>
            <a:r>
              <a:rPr lang="ru-RU" b="1" dirty="0"/>
              <a:t>into</a:t>
            </a:r>
            <a:r>
              <a:rPr lang="ru-RU" dirty="0"/>
              <a:t>. При использовании ключевого слова into необходимо продолжить запрос и завершить его инструкцией select или другим предложением group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0050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weightQuery1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Т.к. возвращаемые запросом </a:t>
            </a:r>
            <a:r>
              <a:rPr lang="ru-RU" b="1" dirty="0"/>
              <a:t>group</a:t>
            </a:r>
            <a:r>
              <a:rPr lang="ru-RU" dirty="0"/>
              <a:t> объекты  представляют собой </a:t>
            </a:r>
            <a:r>
              <a:rPr lang="ru-RU" b="1" dirty="0"/>
              <a:t>список списков</a:t>
            </a:r>
            <a:r>
              <a:rPr lang="ru-RU" dirty="0"/>
              <a:t>, для доступа к каждому из элементов этих групп необходимо использовать вложенный цикл foreach. </a:t>
            </a:r>
          </a:p>
          <a:p>
            <a:r>
              <a:rPr lang="ru-RU" dirty="0"/>
              <a:t>	Во внешнем цикле итерация будет выполняться </a:t>
            </a:r>
            <a:r>
              <a:rPr lang="ru-RU" b="1" dirty="0"/>
              <a:t>по ключам </a:t>
            </a:r>
            <a:r>
              <a:rPr lang="ru-RU" dirty="0"/>
              <a:t>групп, а во внутреннем цикле — </a:t>
            </a:r>
            <a:r>
              <a:rPr lang="ru-RU" b="1" dirty="0"/>
              <a:t>по элементам</a:t>
            </a:r>
            <a:r>
              <a:rPr lang="ru-RU" dirty="0"/>
              <a:t> самих групп. </a:t>
            </a:r>
          </a:p>
          <a:p>
            <a:r>
              <a:rPr lang="ru-RU" dirty="0"/>
              <a:t>	У группы может быть ключ, но не быть элементов. </a:t>
            </a:r>
            <a:endParaRPr lang="be-B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85794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result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currentGroup.Key.ToString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()+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result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result +=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richTextBox1.Text = result;</a:t>
            </a:r>
            <a:endParaRPr lang="be-BY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429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Предложение </a:t>
            </a:r>
            <a:r>
              <a:rPr lang="ru-RU" b="1" dirty="0"/>
              <a:t>select </a:t>
            </a:r>
            <a:r>
              <a:rPr lang="ru-RU" dirty="0"/>
              <a:t>используется для получения всех других типов последовательностей. </a:t>
            </a:r>
          </a:p>
          <a:p>
            <a:r>
              <a:rPr lang="ru-RU" dirty="0"/>
              <a:t>	Простое предложение </a:t>
            </a:r>
            <a:r>
              <a:rPr lang="ru-RU" b="1" dirty="0"/>
              <a:t>select</a:t>
            </a:r>
            <a:r>
              <a:rPr lang="ru-RU" dirty="0"/>
              <a:t> просто создает последовательность с тем же типом объектов, что и у объектов, которые содержатся в источнике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571744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Предложение </a:t>
            </a:r>
            <a:r>
              <a:rPr lang="ru-RU" b="1" dirty="0"/>
              <a:t>select</a:t>
            </a:r>
            <a:r>
              <a:rPr lang="ru-RU" dirty="0"/>
              <a:t> может использоваться для преобразования исходных данных в последовательности новых типов. Такое преобразование также называют </a:t>
            </a:r>
            <a:r>
              <a:rPr lang="ru-RU" i="1" dirty="0"/>
              <a:t>проекцией</a:t>
            </a:r>
            <a:r>
              <a:rPr lang="ru-RU" dirty="0"/>
              <a:t>. 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3929066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50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Ключевое слово </a:t>
            </a:r>
            <a:r>
              <a:rPr lang="ru-RU" b="1" dirty="0"/>
              <a:t>into</a:t>
            </a:r>
            <a:r>
              <a:rPr lang="ru-RU" dirty="0"/>
              <a:t> можно использовать в предложении </a:t>
            </a:r>
            <a:r>
              <a:rPr lang="ru-RU" b="1" dirty="0"/>
              <a:t>select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r>
              <a:rPr lang="ru-RU" dirty="0"/>
              <a:t> для создания временного идентификатора, в котором хранится запрос. </a:t>
            </a:r>
          </a:p>
          <a:p>
            <a:r>
              <a:rPr lang="ru-RU" dirty="0"/>
              <a:t>	Это действие рекомендуется выполнять, если требуется выполнить в запросе дополнительные операции запроса после операции группирования или выбора.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3143248"/>
            <a:ext cx="8643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percentileQuery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countries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percentile =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country.Population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10000000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country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percentile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countryGroup.Key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20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countryGroup.Key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Фильтрация, упорядочение и присоединение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Предложение </a:t>
            </a:r>
            <a:r>
              <a:rPr lang="ru-RU" b="1" dirty="0"/>
              <a:t>where</a:t>
            </a:r>
            <a:r>
              <a:rPr lang="ru-RU" dirty="0"/>
              <a:t> используется для фильтрации элементов из источника данных по одному или нескольким выражениям предиката. 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274838"/>
            <a:ext cx="88582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50 &amp;&amp;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monkey.Name.StartsWith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Ч"</a:t>
            </a:r>
            <a:r>
              <a:rPr lang="be-BY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572008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 одном выражении запроса может присутствовать несколько предложений </a:t>
            </a:r>
            <a:r>
              <a:rPr lang="ru-RU" b="1" dirty="0"/>
              <a:t>where</a:t>
            </a:r>
            <a:r>
              <a:rPr lang="ru-RU" dirty="0"/>
              <a:t>, а в одном предложении – несколько частей выражения предиката.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Предложение </a:t>
            </a:r>
            <a:r>
              <a:rPr lang="ru-RU" b="1" dirty="0"/>
              <a:t>orderby</a:t>
            </a:r>
            <a:r>
              <a:rPr lang="ru-RU" dirty="0"/>
              <a:t> осуществляет сортировку возвращенной последовательности </a:t>
            </a:r>
            <a:r>
              <a:rPr lang="ru-RU" i="1" dirty="0"/>
              <a:t>по возрастанию (</a:t>
            </a:r>
            <a:r>
              <a:rPr lang="en-US" dirty="0"/>
              <a:t>ascending</a:t>
            </a:r>
            <a:r>
              <a:rPr lang="ru-RU" i="1" dirty="0"/>
              <a:t>) </a:t>
            </a:r>
            <a:r>
              <a:rPr lang="ru-RU" dirty="0"/>
              <a:t>или </a:t>
            </a:r>
            <a:r>
              <a:rPr lang="ru-RU" i="1" dirty="0"/>
              <a:t>по убыванию (</a:t>
            </a:r>
            <a:r>
              <a:rPr lang="en-US" dirty="0"/>
              <a:t>descending</a:t>
            </a:r>
            <a:r>
              <a:rPr lang="ru-RU" i="1" dirty="0"/>
              <a:t>)</a:t>
            </a:r>
            <a:r>
              <a:rPr lang="ru-RU" dirty="0"/>
              <a:t>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Для выполнения одной или нескольких операций последующей сортировки можно указать несколько ключей.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0030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По умолчанию используется порядок сортировки </a:t>
            </a:r>
            <a:r>
              <a:rPr lang="ru-RU" b="1" dirty="0"/>
              <a:t>по возрастанию. </a:t>
            </a:r>
            <a:endParaRPr lang="be-BY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86190"/>
            <a:ext cx="90011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10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Что такое </a:t>
            </a:r>
            <a:r>
              <a:rPr lang="en-US" b="1" dirty="0"/>
              <a:t>LINQ?</a:t>
            </a:r>
            <a:r>
              <a:rPr lang="ru-RU" dirty="0"/>
              <a:t>	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/>
              <a:t>	</a:t>
            </a:r>
            <a:r>
              <a:rPr lang="ru-RU" dirty="0"/>
              <a:t>LINQ</a:t>
            </a:r>
            <a:r>
              <a:rPr lang="en-US" dirty="0"/>
              <a:t> (</a:t>
            </a:r>
            <a:r>
              <a:rPr lang="en-US" b="1" dirty="0"/>
              <a:t>Language Integrated Query</a:t>
            </a:r>
            <a:r>
              <a:rPr lang="en-US" dirty="0"/>
              <a:t>)</a:t>
            </a:r>
            <a:r>
              <a:rPr lang="ru-RU" dirty="0"/>
              <a:t> — это название набора технологий, основанных на интеграции возможностей запроса непосредственно в язык C# (а также в другие языки .NET).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Благодаря LINQ запрос является одним из основных структурных элементов языка, подобно классам, методам, событиям и т. </a:t>
            </a:r>
            <a:r>
              <a:rPr lang="be-BY" dirty="0"/>
              <a:t>д.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4" y="3357562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b="1" dirty="0"/>
              <a:t>LINQ</a:t>
            </a:r>
            <a:r>
              <a:rPr lang="ru-RU" dirty="0"/>
              <a:t> представляет простой и удобный язык запросов к источнику данных. 	</a:t>
            </a:r>
          </a:p>
          <a:p>
            <a:r>
              <a:rPr lang="ru-RU" dirty="0"/>
              <a:t>	В качестве источника данных может выступать объект, реализующий интерфейс </a:t>
            </a:r>
            <a:r>
              <a:rPr lang="ru-RU" b="1" dirty="0" err="1"/>
              <a:t>IEnumerable</a:t>
            </a:r>
            <a:r>
              <a:rPr lang="ru-RU" dirty="0"/>
              <a:t> (например, стандартные коллекции, массивы), набор данных </a:t>
            </a:r>
            <a:r>
              <a:rPr lang="ru-RU" b="1" dirty="0" err="1"/>
              <a:t>DataSet</a:t>
            </a:r>
            <a:r>
              <a:rPr lang="ru-RU" dirty="0"/>
              <a:t>, документ </a:t>
            </a:r>
            <a:r>
              <a:rPr lang="ru-RU" b="1" dirty="0"/>
              <a:t>XML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5572140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Запросы можно задавать, используя декларативный синтаксис,</a:t>
            </a:r>
          </a:p>
          <a:p>
            <a:r>
              <a:rPr lang="ru-RU" dirty="0"/>
              <a:t>например:  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 build="allAtOnce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Предложение </a:t>
            </a:r>
            <a:r>
              <a:rPr lang="ru-RU" b="1" dirty="0"/>
              <a:t>join</a:t>
            </a:r>
            <a:r>
              <a:rPr lang="ru-RU" dirty="0"/>
              <a:t> применяется для связи или объединения элементов из одного источника данных с элементами из другого источника данных на основе сравнения на равенство определенных ключей в каждом элементе. 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071678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Операции объединения можно выполнять над последовательностями объектов, элементы которых относятся к различным типам. 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571876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После объединения двух последовательностей необходимо использовать оператор </a:t>
            </a:r>
            <a:r>
              <a:rPr lang="ru-RU" b="1" dirty="0"/>
              <a:t>select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r>
              <a:rPr lang="ru-RU" dirty="0"/>
              <a:t>, чтобы указать элемент для сохранения в выходной последовательности. </a:t>
            </a:r>
          </a:p>
          <a:p>
            <a:r>
              <a:rPr lang="ru-RU" dirty="0"/>
              <a:t>	Также можно использовать </a:t>
            </a:r>
            <a:r>
              <a:rPr lang="ru-RU" i="1" dirty="0"/>
              <a:t>анонимный</a:t>
            </a:r>
            <a:r>
              <a:rPr lang="ru-RU" dirty="0"/>
              <a:t> тип, чтобы объединить свойства каждого набора связанных элементов в новый тип для выходной последовательности. 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4510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MonkeyCategories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categories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category.MaxWeight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Category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category.Category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/>
              <a:t>	Предложение   </a:t>
            </a:r>
            <a:r>
              <a:rPr lang="en-US" b="1" dirty="0"/>
              <a:t>let</a:t>
            </a:r>
            <a:r>
              <a:rPr lang="be-BY" b="1" dirty="0"/>
              <a:t> </a:t>
            </a:r>
            <a:r>
              <a:rPr lang="ru-RU" dirty="0"/>
              <a:t>применяется для сохранения результатов выражения, такого как вызов метода, в новую переменную диапазона. 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05506"/>
            <a:ext cx="87868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totalEatingBananasQuery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totalBananas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monkey.EatingBananas.Sum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EatBanans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totalBananas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be-BY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Вложенные запросы в выражении запроса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Предложение запроса может само содержать выражение запроса. </a:t>
            </a:r>
          </a:p>
          <a:p>
            <a:r>
              <a:rPr lang="ru-RU" dirty="0"/>
              <a:t>	Каждый вложенный запрос начинается собственным предложением </a:t>
            </a:r>
            <a:r>
              <a:rPr lang="ru-RU" b="1" dirty="0" err="1"/>
              <a:t>from</a:t>
            </a:r>
            <a:r>
              <a:rPr lang="ru-RU" dirty="0"/>
              <a:t>, которое может указывать на другой источник данных.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0042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weightGroupQuery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WeightLevel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weightMonkeyGroup.Key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CountMonkey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weightMonkeyGroup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monkey).Count()</a:t>
            </a:r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};</a:t>
            </a:r>
            <a:endParaRPr lang="be-BY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Методы расширения </a:t>
            </a:r>
            <a:r>
              <a:rPr lang="en-US" b="1" dirty="0"/>
              <a:t>LINQ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928670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Select</a:t>
            </a:r>
            <a:r>
              <a:rPr lang="ru-RU" b="1" dirty="0"/>
              <a:t>   </a:t>
            </a:r>
            <a:r>
              <a:rPr lang="ru-RU" dirty="0"/>
              <a:t> определяет проекцию выбранных значений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714488"/>
            <a:ext cx="8715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Этот метод реализуется с использованием </a:t>
            </a:r>
            <a:r>
              <a:rPr lang="ru-RU" b="1" dirty="0"/>
              <a:t>отложенного</a:t>
            </a:r>
            <a:r>
              <a:rPr lang="ru-RU" dirty="0"/>
              <a:t> выполнения. Немедленно возвращаемое значение — это объект, который хранит все сведения, необходимые для выполнения действия. Запрос, представленный данным методом </a:t>
            </a:r>
            <a:r>
              <a:rPr lang="ru-RU" b="1" dirty="0"/>
              <a:t>не выполняется </a:t>
            </a:r>
            <a:r>
              <a:rPr lang="ru-RU" dirty="0"/>
              <a:t>до перечисления объекта путем непосредственного вызова его </a:t>
            </a:r>
            <a:r>
              <a:rPr lang="ru-RU" b="1" dirty="0" err="1"/>
              <a:t>GetEnumerator</a:t>
            </a:r>
            <a:r>
              <a:rPr lang="ru-RU" dirty="0"/>
              <a:t> метода или с помощью </a:t>
            </a:r>
            <a:r>
              <a:rPr lang="ru-RU" b="1" dirty="0" err="1"/>
              <a:t>foreach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4714884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squareArray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x * x);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</a:t>
            </a:r>
            <a:r>
              <a:rPr lang="en-US" dirty="0"/>
              <a:t>: </a:t>
            </a:r>
            <a:r>
              <a:rPr lang="be-BY" dirty="0"/>
              <a:t>определяет фильтр выборки</a:t>
            </a:r>
          </a:p>
          <a:p>
            <a:r>
              <a:rPr lang="ru-RU" dirty="0"/>
              <a:t>Этот метод также реализуется с использованием отложенного выполнения.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000240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myQuery1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(x &gt; 6));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571744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OrderBy</a:t>
            </a:r>
            <a:r>
              <a:rPr lang="ru-RU" dirty="0"/>
              <a:t>: упорядочивает элементы по возрастанию</a:t>
            </a:r>
          </a:p>
          <a:p>
            <a:r>
              <a:rPr lang="ru-RU" b="1" dirty="0" err="1"/>
              <a:t>OrderByDescending</a:t>
            </a:r>
            <a:r>
              <a:rPr lang="ru-RU" dirty="0"/>
              <a:t>: упорядочивает элементы по убыванию</a:t>
            </a:r>
          </a:p>
          <a:p>
            <a:r>
              <a:rPr lang="ru-RU" b="1" dirty="0" err="1"/>
              <a:t>ThenBy</a:t>
            </a:r>
            <a:r>
              <a:rPr lang="ru-RU" dirty="0"/>
              <a:t>: задает дополнительные критерии для упорядочивания элементов возрастанию</a:t>
            </a:r>
          </a:p>
          <a:p>
            <a:r>
              <a:rPr lang="ru-RU" b="1" dirty="0" err="1"/>
              <a:t>ThenByDescending</a:t>
            </a:r>
            <a:r>
              <a:rPr lang="ru-RU" dirty="0"/>
              <a:t>: задает дополнительные критерии для упорядочивания элементов по убыванию</a:t>
            </a:r>
          </a:p>
          <a:p>
            <a:r>
              <a:rPr lang="ru-RU" b="1" dirty="0" err="1"/>
              <a:t>Join</a:t>
            </a:r>
            <a:r>
              <a:rPr lang="ru-RU" dirty="0"/>
              <a:t>: соединяет две коллекции по определенному признаку</a:t>
            </a:r>
          </a:p>
          <a:p>
            <a:r>
              <a:rPr lang="ru-RU" b="1" dirty="0" err="1"/>
              <a:t>GroupBy</a:t>
            </a:r>
            <a:r>
              <a:rPr lang="ru-RU" dirty="0"/>
              <a:t>: группирует элементы по ключу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ToLookup</a:t>
            </a:r>
            <a:r>
              <a:rPr lang="ru-RU" dirty="0"/>
              <a:t>: группирует элементы по ключу, при этом все элементы добавляются в словарь</a:t>
            </a:r>
          </a:p>
          <a:p>
            <a:r>
              <a:rPr lang="ru-RU" b="1" dirty="0" err="1"/>
              <a:t>GroupJoin</a:t>
            </a:r>
            <a:r>
              <a:rPr lang="ru-RU" dirty="0"/>
              <a:t>: выполняет одновременно соединение коллекций и группировку элементов по ключу</a:t>
            </a:r>
          </a:p>
          <a:p>
            <a:r>
              <a:rPr lang="ru-RU" b="1" dirty="0" err="1"/>
              <a:t>Reverse</a:t>
            </a:r>
            <a:r>
              <a:rPr lang="ru-RU" dirty="0"/>
              <a:t>: располагает элементы в обратном порядке</a:t>
            </a:r>
          </a:p>
          <a:p>
            <a:r>
              <a:rPr lang="ru-RU" b="1" dirty="0" err="1"/>
              <a:t>All</a:t>
            </a:r>
            <a:r>
              <a:rPr lang="ru-RU" dirty="0"/>
              <a:t>: определяет, все ли элементы коллекции </a:t>
            </a:r>
            <a:r>
              <a:rPr lang="ru-RU" dirty="0" err="1"/>
              <a:t>удовлятворяют</a:t>
            </a:r>
            <a:r>
              <a:rPr lang="ru-RU" dirty="0"/>
              <a:t> определенному условию</a:t>
            </a:r>
          </a:p>
          <a:p>
            <a:r>
              <a:rPr lang="ru-RU" b="1" dirty="0" err="1"/>
              <a:t>Any</a:t>
            </a:r>
            <a:r>
              <a:rPr lang="ru-RU" dirty="0"/>
              <a:t>: определяет, удовлетворяет хотя бы один элемент коллекции определенному условию</a:t>
            </a:r>
          </a:p>
          <a:p>
            <a:r>
              <a:rPr lang="ru-RU" b="1" dirty="0" err="1"/>
              <a:t>Contains</a:t>
            </a:r>
            <a:r>
              <a:rPr lang="ru-RU" dirty="0"/>
              <a:t>: определяет, содержит ли коллекция определенный элемент</a:t>
            </a:r>
          </a:p>
          <a:p>
            <a:r>
              <a:rPr lang="ru-RU" b="1" dirty="0" err="1"/>
              <a:t>Distinct</a:t>
            </a:r>
            <a:r>
              <a:rPr lang="ru-RU" dirty="0"/>
              <a:t>: удаляет дублирующиеся элементы из коллекции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14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Except</a:t>
            </a:r>
            <a:r>
              <a:rPr lang="ru-RU" dirty="0"/>
              <a:t>: возвращает разность двух коллекций, то есть те элементы, </a:t>
            </a:r>
            <a:r>
              <a:rPr lang="ru-RU"/>
              <a:t>которые содержатся </a:t>
            </a:r>
            <a:r>
              <a:rPr lang="ru-RU" dirty="0"/>
              <a:t>только в одной коллекции</a:t>
            </a:r>
          </a:p>
          <a:p>
            <a:r>
              <a:rPr lang="ru-RU" b="1" dirty="0" err="1"/>
              <a:t>Union</a:t>
            </a:r>
            <a:r>
              <a:rPr lang="ru-RU" dirty="0"/>
              <a:t>: объединяет две однородные коллекции</a:t>
            </a:r>
          </a:p>
          <a:p>
            <a:r>
              <a:rPr lang="ru-RU" b="1" dirty="0" err="1"/>
              <a:t>Intersect</a:t>
            </a:r>
            <a:r>
              <a:rPr lang="ru-RU" dirty="0"/>
              <a:t>: возвращает пересечение двух коллекций, то есть те элементы, которые встречаются в обоих коллекциях</a:t>
            </a:r>
          </a:p>
          <a:p>
            <a:r>
              <a:rPr lang="ru-RU" b="1" dirty="0" err="1"/>
              <a:t>Count</a:t>
            </a:r>
            <a:r>
              <a:rPr lang="ru-RU" dirty="0"/>
              <a:t>: подсчитывает количество элементов коллекции, которые удовлетворяют определенному условию</a:t>
            </a:r>
          </a:p>
          <a:p>
            <a:r>
              <a:rPr lang="ru-RU" b="1" dirty="0" err="1"/>
              <a:t>Sum</a:t>
            </a:r>
            <a:r>
              <a:rPr lang="ru-RU" dirty="0"/>
              <a:t>: подсчитывает сумму числовых значений в коллекции</a:t>
            </a:r>
          </a:p>
          <a:p>
            <a:r>
              <a:rPr lang="ru-RU" b="1" dirty="0" err="1"/>
              <a:t>Average</a:t>
            </a:r>
            <a:r>
              <a:rPr lang="ru-RU" dirty="0"/>
              <a:t>: подсчитывает </a:t>
            </a:r>
            <a:r>
              <a:rPr lang="ru-RU" dirty="0" err="1"/>
              <a:t>cреднее</a:t>
            </a:r>
            <a:r>
              <a:rPr lang="ru-RU" dirty="0"/>
              <a:t> значение числовых значений в коллекции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07249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Min</a:t>
            </a:r>
            <a:r>
              <a:rPr lang="ru-RU" dirty="0"/>
              <a:t>: находит минимальное значение</a:t>
            </a:r>
          </a:p>
          <a:p>
            <a:r>
              <a:rPr lang="ru-RU" b="1" dirty="0" err="1"/>
              <a:t>Max</a:t>
            </a:r>
            <a:r>
              <a:rPr lang="ru-RU" dirty="0"/>
              <a:t>: находит максимальное значение</a:t>
            </a:r>
          </a:p>
          <a:p>
            <a:r>
              <a:rPr lang="ru-RU" b="1" dirty="0" err="1"/>
              <a:t>Take</a:t>
            </a:r>
            <a:r>
              <a:rPr lang="ru-RU" dirty="0"/>
              <a:t>: выбирает определенное количество элементов</a:t>
            </a:r>
          </a:p>
          <a:p>
            <a:r>
              <a:rPr lang="ru-RU" b="1" dirty="0" err="1"/>
              <a:t>Skip</a:t>
            </a:r>
            <a:r>
              <a:rPr lang="ru-RU" dirty="0"/>
              <a:t>: пропускает определенное количество элементов</a:t>
            </a:r>
          </a:p>
          <a:p>
            <a:r>
              <a:rPr lang="ru-RU" b="1" dirty="0" err="1"/>
              <a:t>TakeWhile</a:t>
            </a:r>
            <a:r>
              <a:rPr lang="ru-RU" dirty="0"/>
              <a:t>: возвращает цепочку элементов последовательности, до тех пор, пока условие истинно</a:t>
            </a:r>
          </a:p>
          <a:p>
            <a:r>
              <a:rPr lang="ru-RU" b="1" dirty="0" err="1"/>
              <a:t>SkipWhile</a:t>
            </a:r>
            <a:r>
              <a:rPr lang="ru-RU" dirty="0"/>
              <a:t>: пропускает элементы в последовательности, пока они удовлетворяют заданному условию, и затем возвращает оставшиеся элементы</a:t>
            </a:r>
          </a:p>
          <a:p>
            <a:r>
              <a:rPr lang="ru-RU" b="1" dirty="0" err="1"/>
              <a:t>Concat</a:t>
            </a:r>
            <a:r>
              <a:rPr lang="ru-RU" dirty="0"/>
              <a:t>: объединяет две коллекции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428604"/>
            <a:ext cx="8358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array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2, 8, 6, 10 };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array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071810"/>
            <a:ext cx="8715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Запросы можно задавать, применяя специальные методы расширения, которые определены в интерфейсе </a:t>
            </a:r>
            <a:r>
              <a:rPr lang="ru-RU" dirty="0" err="1"/>
              <a:t>IEnumerable</a:t>
            </a:r>
            <a:r>
              <a:rPr lang="ru-RU" dirty="0"/>
              <a:t>,</a:t>
            </a:r>
          </a:p>
          <a:p>
            <a:r>
              <a:rPr lang="ru-RU" dirty="0"/>
              <a:t>например:   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500063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myQuery1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(x &gt; 6));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71543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First</a:t>
            </a:r>
            <a:r>
              <a:rPr lang="ru-RU" dirty="0"/>
              <a:t>: выбирает первый элемент коллекции</a:t>
            </a:r>
          </a:p>
          <a:p>
            <a:r>
              <a:rPr lang="ru-RU" b="1" dirty="0" err="1"/>
              <a:t>FirstOrDefault</a:t>
            </a:r>
            <a:r>
              <a:rPr lang="ru-RU" dirty="0"/>
              <a:t>: выбирает первый элемент коллекции или возвращает значение по умолчанию</a:t>
            </a:r>
          </a:p>
          <a:p>
            <a:r>
              <a:rPr lang="ru-RU" b="1" dirty="0" err="1"/>
              <a:t>Single</a:t>
            </a:r>
            <a:r>
              <a:rPr lang="ru-RU" dirty="0"/>
              <a:t>: выбирает единственный элемент коллекции, если коллекция </a:t>
            </a:r>
            <a:r>
              <a:rPr lang="ru-RU" dirty="0" err="1"/>
              <a:t>содердит</a:t>
            </a:r>
            <a:r>
              <a:rPr lang="ru-RU" dirty="0"/>
              <a:t> больше или меньше одного элемента, то генерируется исключение</a:t>
            </a:r>
          </a:p>
          <a:p>
            <a:r>
              <a:rPr lang="ru-RU" b="1" dirty="0" err="1"/>
              <a:t>SingleOrDefault</a:t>
            </a:r>
            <a:r>
              <a:rPr lang="ru-RU" dirty="0"/>
              <a:t>: выбирает первый элемент коллекции или возвращает значение по умолчанию</a:t>
            </a:r>
          </a:p>
          <a:p>
            <a:r>
              <a:rPr lang="ru-RU" b="1" dirty="0" err="1"/>
              <a:t>ElementAt</a:t>
            </a:r>
            <a:r>
              <a:rPr lang="ru-RU" dirty="0"/>
              <a:t>: выбирает элемент последовательности по определенному индексу</a:t>
            </a:r>
          </a:p>
          <a:p>
            <a:r>
              <a:rPr lang="ru-RU" b="1" dirty="0" err="1"/>
              <a:t>ElementAtOrDefault</a:t>
            </a:r>
            <a:r>
              <a:rPr lang="ru-RU" dirty="0"/>
              <a:t>: выбирает элемент коллекции по определенному индексу или возвращает значение по умолчанию, если индекс вне допустимого диапазона</a:t>
            </a:r>
          </a:p>
          <a:p>
            <a:r>
              <a:rPr lang="ru-RU" b="1" dirty="0" err="1"/>
              <a:t>Last</a:t>
            </a:r>
            <a:r>
              <a:rPr lang="ru-RU" dirty="0"/>
              <a:t>: выбирает последний элемент коллекции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938"/>
            <a:ext cx="87868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Практическое задание.</a:t>
            </a:r>
            <a:r>
              <a:rPr lang="ru-RU" dirty="0"/>
              <a:t>	</a:t>
            </a:r>
          </a:p>
          <a:p>
            <a:r>
              <a:rPr lang="ru-RU" dirty="0"/>
              <a:t>	Считать из текстового файла в формате </a:t>
            </a:r>
            <a:r>
              <a:rPr lang="en-US" dirty="0" err="1"/>
              <a:t>csv</a:t>
            </a:r>
            <a:r>
              <a:rPr lang="ru-RU" dirty="0"/>
              <a:t> информацию об обезьянах (кличка, вид, год рождения), используя асинхронные варианты методов чтения данных. </a:t>
            </a:r>
          </a:p>
          <a:p>
            <a:r>
              <a:rPr lang="ru-RU" dirty="0"/>
              <a:t>	Сформировать коллекцию объектов </a:t>
            </a:r>
            <a:r>
              <a:rPr lang="be-BY" dirty="0"/>
              <a:t>класса </a:t>
            </a:r>
            <a:r>
              <a:rPr lang="en-US" dirty="0"/>
              <a:t>Monkey</a:t>
            </a:r>
            <a:r>
              <a:rPr lang="ru-RU" dirty="0"/>
              <a:t>.</a:t>
            </a:r>
          </a:p>
          <a:p>
            <a:r>
              <a:rPr lang="ru-RU" dirty="0"/>
              <a:t>Отобразить исходную коллекцию в таблице на форме.</a:t>
            </a:r>
          </a:p>
          <a:p>
            <a:r>
              <a:rPr lang="ru-RU" dirty="0"/>
              <a:t>Используя запросы </a:t>
            </a:r>
            <a:r>
              <a:rPr lang="en-US" dirty="0"/>
              <a:t>LINQ</a:t>
            </a:r>
            <a:r>
              <a:rPr lang="be-BY" dirty="0"/>
              <a:t> </a:t>
            </a:r>
            <a:r>
              <a:rPr lang="ru-RU" dirty="0"/>
              <a:t>выполнить следующие действия: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Определить количество обезьян старше 5 лет.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Вывести список обезьян, сгруппировав их по породам, с указанием возраста, расположив их в порядке убывания возраста 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Определить средний возраст обезьян для каждой породы.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Количество обезьян старше 5 лет.</a:t>
            </a:r>
            <a:endParaRPr lang="be-BY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071546"/>
            <a:ext cx="8786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be-BY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&gt; 5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571876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Еще вариант: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4286256"/>
            <a:ext cx="864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ageQuery.Count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Еще вариант: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571480"/>
            <a:ext cx="90011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5).Count(); 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7161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Еще вариант: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2143116"/>
            <a:ext cx="8786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5);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21468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Список обезьян с группировкой их по породам, с указанием возраста, расположив их в порядке убывания возраста.</a:t>
            </a:r>
            <a:endParaRPr lang="be-BY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071942"/>
            <a:ext cx="8858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kindGroupQuery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Kind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monkey.Kind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000108"/>
            <a:ext cx="864399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kindGroupQuery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Еще вариант: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286256"/>
            <a:ext cx="62039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Средний возраст обезьян каждого вида</a:t>
            </a:r>
            <a:endParaRPr lang="be-BY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00042"/>
            <a:ext cx="614366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2857496"/>
            <a:ext cx="9001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monkey.Kind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Kind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monkeyGroup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Age).Average()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Еще вариант: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857232"/>
            <a:ext cx="87868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m.Kind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Select(mg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Kind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mg.Average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857496"/>
            <a:ext cx="8715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Информация о первых трех обезьянах</a:t>
            </a:r>
            <a:r>
              <a:rPr lang="ru-RU" dirty="0"/>
              <a:t>.</a:t>
            </a:r>
            <a:endParaRPr lang="be-BY" dirty="0"/>
          </a:p>
          <a:p>
            <a:r>
              <a:rPr lang="be-BY" dirty="0"/>
              <a:t>Метод </a:t>
            </a:r>
            <a:r>
              <a:rPr lang="en-US" b="1" dirty="0"/>
              <a:t>Take()</a:t>
            </a:r>
            <a:r>
              <a:rPr lang="ru-RU" b="1" dirty="0"/>
              <a:t> </a:t>
            </a:r>
            <a:r>
              <a:rPr lang="ru-RU" dirty="0"/>
              <a:t>позволяет выбрать указанное количество элементов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4000504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monkies.Take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643446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Получить информацию о первых двух обезьянах, родившихся до 2010 года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5572140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primeQuery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monkey.Year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2010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monkey).Take(2);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6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primeQuery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2010).Take(2); </a:t>
            </a:r>
            <a:endParaRPr lang="be-BY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92867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Определить вид обезьяны с максимальным годом рождения.</a:t>
            </a:r>
            <a:endParaRPr lang="be-BY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688" y="1643050"/>
            <a:ext cx="88583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maxMonkey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monkies.FirstOrDefault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(mm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mm.Year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kind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maxMonkey.Kind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Использование </a:t>
            </a:r>
            <a:r>
              <a:rPr lang="en-US" b="1" dirty="0"/>
              <a:t>LINQ </a:t>
            </a:r>
            <a:r>
              <a:rPr lang="be-BY" b="1" dirty="0"/>
              <a:t>и </a:t>
            </a:r>
            <a:r>
              <a:rPr lang="en-US" b="1" dirty="0"/>
              <a:t>SQL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	LINQ </a:t>
            </a:r>
            <a:r>
              <a:rPr lang="ru-RU" b="1" dirty="0" err="1"/>
              <a:t>to</a:t>
            </a:r>
            <a:r>
              <a:rPr lang="ru-RU" b="1" dirty="0"/>
              <a:t> SQL </a:t>
            </a:r>
            <a:r>
              <a:rPr lang="ru-RU" dirty="0"/>
              <a:t>позволяет составлять запросу к БД в удобной форме в с помощью операторов </a:t>
            </a:r>
            <a:r>
              <a:rPr lang="ru-RU" b="1" dirty="0"/>
              <a:t>LINQ</a:t>
            </a:r>
            <a:r>
              <a:rPr lang="ru-RU" dirty="0"/>
              <a:t>, которые затем трансформируются в sql-выражения. 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28599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Ключевые объекты: </a:t>
            </a:r>
            <a:r>
              <a:rPr lang="ru-RU" i="1" dirty="0"/>
              <a:t>сущности, которые хранятся в базе данных, контекст данных и запрос LINQ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286124"/>
            <a:ext cx="885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задействовать LINQ </a:t>
            </a:r>
            <a:r>
              <a:rPr lang="ru-RU" dirty="0" err="1"/>
              <a:t>to</a:t>
            </a:r>
            <a:r>
              <a:rPr lang="ru-RU" dirty="0"/>
              <a:t> SQL в проекте, нужно добавить библиотеку </a:t>
            </a:r>
            <a:r>
              <a:rPr lang="ru-RU" b="1" dirty="0" err="1"/>
              <a:t>System.Data.Linq.dll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214818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взаимодействия с базой данных в LINQ </a:t>
            </a:r>
            <a:r>
              <a:rPr lang="ru-RU" dirty="0" err="1"/>
              <a:t>to</a:t>
            </a:r>
            <a:r>
              <a:rPr lang="ru-RU" dirty="0"/>
              <a:t> SQL используются </a:t>
            </a:r>
            <a:r>
              <a:rPr lang="ru-RU" i="1" dirty="0"/>
              <a:t>модели</a:t>
            </a:r>
            <a:r>
              <a:rPr lang="ru-RU" dirty="0"/>
              <a:t> и </a:t>
            </a:r>
            <a:r>
              <a:rPr lang="ru-RU" i="1" dirty="0"/>
              <a:t>контекст данных</a:t>
            </a:r>
            <a:r>
              <a:rPr lang="ru-RU" dirty="0"/>
              <a:t>. 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35782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	Модели</a:t>
            </a:r>
            <a:r>
              <a:rPr lang="ru-RU" dirty="0"/>
              <a:t> – это обычные классы, которые сопоставляются с одной из таблиц в БД.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Создадим базу данных </a:t>
            </a:r>
            <a:r>
              <a:rPr lang="en-US" dirty="0" err="1"/>
              <a:t>Monkies</a:t>
            </a:r>
            <a:r>
              <a:rPr lang="en-US" dirty="0"/>
              <a:t> </a:t>
            </a:r>
            <a:r>
              <a:rPr lang="be-BY" dirty="0"/>
              <a:t>с табл</a:t>
            </a:r>
            <a:r>
              <a:rPr lang="ru-RU" dirty="0" err="1"/>
              <a:t>ицей</a:t>
            </a:r>
            <a:r>
              <a:rPr lang="ru-RU" dirty="0"/>
              <a:t> </a:t>
            </a:r>
            <a:r>
              <a:rPr lang="en-US" dirty="0" err="1"/>
              <a:t>Malpy</a:t>
            </a:r>
            <a:r>
              <a:rPr lang="ru-RU" dirty="0"/>
              <a:t>: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1538" r="54082" b="34375"/>
          <a:stretch>
            <a:fillRect/>
          </a:stretch>
        </p:blipFill>
        <p:spPr bwMode="auto">
          <a:xfrm>
            <a:off x="928662" y="857232"/>
            <a:ext cx="5715040" cy="367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500063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Определим </a:t>
            </a:r>
            <a:r>
              <a:rPr lang="ru-RU" b="1" dirty="0"/>
              <a:t>модель (сущность) </a:t>
            </a:r>
            <a:r>
              <a:rPr lang="ru-RU" dirty="0"/>
              <a:t> для работы с данными из этой таблицы:</a:t>
            </a:r>
            <a:endParaRPr lang="be-B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Цели и задачи </a:t>
            </a:r>
            <a:r>
              <a:rPr lang="en-US" b="1" dirty="0"/>
              <a:t>LINQ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/>
              <a:t> реализовать </a:t>
            </a:r>
            <a:r>
              <a:rPr lang="ru-RU" b="1" dirty="0"/>
              <a:t>в самом C# </a:t>
            </a:r>
            <a:r>
              <a:rPr lang="ru-RU" dirty="0"/>
              <a:t>возможность доступа к наборам данных  </a:t>
            </a:r>
            <a:r>
              <a:rPr lang="be-BY" dirty="0"/>
              <a:t>и обработки этих данных, используя запросы, подобные запросам </a:t>
            </a:r>
            <a:r>
              <a:rPr lang="en-US" dirty="0"/>
              <a:t>SQL</a:t>
            </a:r>
            <a:endParaRPr lang="be-BY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сделать так, чтобы доступ к наборам данных был однотипен, независимо от того, хранятся ли</a:t>
            </a:r>
            <a:r>
              <a:rPr lang="en-US" dirty="0"/>
              <a:t> </a:t>
            </a:r>
            <a:r>
              <a:rPr lang="ru-RU" dirty="0"/>
              <a:t>эти данные в какой-либо БД, или в XML-файле или</a:t>
            </a:r>
            <a:r>
              <a:rPr lang="en-US" dirty="0"/>
              <a:t> </a:t>
            </a:r>
            <a:r>
              <a:rPr lang="ru-RU" dirty="0"/>
              <a:t>в какой-либо коллекции в оперативной памяти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Сделать </a:t>
            </a:r>
            <a:r>
              <a:rPr lang="en-US" dirty="0"/>
              <a:t> </a:t>
            </a:r>
            <a:r>
              <a:rPr lang="ru-RU" dirty="0"/>
              <a:t>работу с данными  </a:t>
            </a:r>
            <a:r>
              <a:rPr lang="be-BY" dirty="0"/>
              <a:t>максимально эффективной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4714884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LINQ предназначен для работы с очень большими коллекциями объектов. </a:t>
            </a:r>
            <a:r>
              <a:rPr lang="be-BY" dirty="0"/>
              <a:t>Чем больше коллекция, тем </a:t>
            </a:r>
            <a:r>
              <a:rPr lang="ru-RU" dirty="0"/>
              <a:t>более предпочтительным является использование LINQ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0042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Malpy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IsPrimaryKey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IsDbGenerated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"Kind"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Атрибут </a:t>
            </a:r>
            <a:r>
              <a:rPr lang="ru-RU" b="1" dirty="0"/>
              <a:t>[</a:t>
            </a:r>
            <a:r>
              <a:rPr lang="ru-RU" b="1" dirty="0" err="1"/>
              <a:t>Table</a:t>
            </a:r>
            <a:r>
              <a:rPr lang="ru-RU" b="1" dirty="0"/>
              <a:t>]</a:t>
            </a:r>
            <a:r>
              <a:rPr lang="ru-RU" dirty="0"/>
              <a:t> позволяет выполнить сопоставление таблицы из БД с данной моделью. В атрибуте </a:t>
            </a:r>
            <a:r>
              <a:rPr lang="ru-RU" dirty="0" err="1"/>
              <a:t>Table</a:t>
            </a:r>
            <a:r>
              <a:rPr lang="ru-RU" dirty="0"/>
              <a:t> указывается свойство </a:t>
            </a:r>
            <a:r>
              <a:rPr lang="ru-RU" b="1" dirty="0" err="1"/>
              <a:t>Name</a:t>
            </a:r>
            <a:r>
              <a:rPr lang="ru-RU" dirty="0"/>
              <a:t> с именем таблицы.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571612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Каждое свойство модели соответствует столбцу по типу данных. Для автоматического сопоставления, над свойствами применяется атрибут </a:t>
            </a:r>
            <a:r>
              <a:rPr lang="ru-RU" b="1" dirty="0"/>
              <a:t>[</a:t>
            </a:r>
            <a:r>
              <a:rPr lang="ru-RU" b="1" dirty="0" err="1"/>
              <a:t>Column</a:t>
            </a:r>
            <a:r>
              <a:rPr lang="ru-RU" b="1" dirty="0"/>
              <a:t>]</a:t>
            </a:r>
            <a:r>
              <a:rPr lang="ru-RU" dirty="0"/>
              <a:t>. 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2857496"/>
            <a:ext cx="864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Свойства атрибута: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 </a:t>
            </a:r>
            <a:r>
              <a:rPr lang="ru-RU" b="1" i="1" dirty="0" err="1"/>
              <a:t>AutoSync</a:t>
            </a:r>
            <a:r>
              <a:rPr lang="ru-RU" dirty="0"/>
              <a:t>: указывает, как надо извлекать значение столбца после вставки или обновления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 </a:t>
            </a:r>
            <a:r>
              <a:rPr lang="ru-RU" b="1" i="1" dirty="0" err="1"/>
              <a:t>CanBeNull</a:t>
            </a:r>
            <a:r>
              <a:rPr lang="ru-RU" dirty="0"/>
              <a:t>: указывает, может ли столбец принимать значение </a:t>
            </a:r>
            <a:r>
              <a:rPr lang="ru-RU" dirty="0" err="1"/>
              <a:t>null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  </a:t>
            </a:r>
            <a:r>
              <a:rPr lang="ru-RU" b="1" i="1" dirty="0" err="1"/>
              <a:t>DbType</a:t>
            </a:r>
            <a:r>
              <a:rPr lang="ru-RU" dirty="0"/>
              <a:t>: определяет тип столбца. Указывается, если надо создать новую базу данных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  </a:t>
            </a:r>
            <a:r>
              <a:rPr lang="ru-RU" b="1" i="1" dirty="0" err="1"/>
              <a:t>Expression</a:t>
            </a:r>
            <a:r>
              <a:rPr lang="ru-RU" dirty="0"/>
              <a:t>: хранит выражение, которое будет использоваться для вычисления значения свойства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IsPrimaryKey</a:t>
            </a:r>
            <a:r>
              <a:rPr lang="ru-RU" dirty="0"/>
              <a:t>: хранит логическое значение и указывает, выполняет ли столбец роль первичного ключа (как в данном случае </a:t>
            </a:r>
            <a:r>
              <a:rPr lang="ru-RU" dirty="0" err="1"/>
              <a:t>Id</a:t>
            </a:r>
            <a:r>
              <a:rPr lang="ru-RU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dirty="0" err="1"/>
              <a:t>I</a:t>
            </a:r>
            <a:r>
              <a:rPr lang="ru-RU" b="1" i="1" dirty="0" err="1"/>
              <a:t>sDbGenerated</a:t>
            </a:r>
            <a:r>
              <a:rPr lang="ru-RU" dirty="0"/>
              <a:t>: хранит логическое значение, которое указывает, будет ли значение столбца генерироваться самой БД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3429000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IsDiscriminator</a:t>
            </a:r>
            <a:r>
              <a:rPr lang="ru-RU" dirty="0"/>
              <a:t>: указывает, будет ли столбец </a:t>
            </a:r>
            <a:r>
              <a:rPr lang="ru-RU" dirty="0" err="1"/>
              <a:t>разграничителем</a:t>
            </a:r>
            <a:r>
              <a:rPr lang="ru-RU" dirty="0"/>
              <a:t> в системе наследования классов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IsVersion</a:t>
            </a:r>
            <a:r>
              <a:rPr lang="ru-RU" dirty="0"/>
              <a:t>: указывает, будет ли столбец хранить номер версии строки или значение </a:t>
            </a:r>
            <a:r>
              <a:rPr lang="ru-RU" dirty="0" err="1"/>
              <a:t>timestamp</a:t>
            </a:r>
            <a:r>
              <a:rPr lang="ru-RU" dirty="0"/>
              <a:t>, которое указывает на время последнего изменения строки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Name</a:t>
            </a:r>
            <a:r>
              <a:rPr lang="ru-RU" dirty="0"/>
              <a:t>: задает имя столбца, с которым будет сопоставляться данное свойство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Storage</a:t>
            </a:r>
            <a:r>
              <a:rPr lang="ru-RU" dirty="0"/>
              <a:t>: указывает на имя приватной переменной, которая будет хранить значение данного столбца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ru-RU" b="1" i="1" dirty="0" err="1"/>
              <a:t>UpdateCheck</a:t>
            </a:r>
            <a:r>
              <a:rPr lang="ru-RU" dirty="0"/>
              <a:t>: определяет, как LINQ </a:t>
            </a:r>
            <a:r>
              <a:rPr lang="ru-RU" dirty="0" err="1"/>
              <a:t>to</a:t>
            </a:r>
            <a:r>
              <a:rPr lang="ru-RU" dirty="0"/>
              <a:t> SQL будет решать проблему параллелизма. Если в модели нет свойств со значение </a:t>
            </a:r>
            <a:r>
              <a:rPr lang="ru-RU" dirty="0" err="1"/>
              <a:t>IsVersion=true</a:t>
            </a:r>
            <a:r>
              <a:rPr lang="ru-RU" dirty="0"/>
              <a:t>, то операциях с данными БД будет сравнивать значения строк из таблицы со новыми значениями.</a:t>
            </a:r>
          </a:p>
          <a:p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78605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@"Data Source=(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localdb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)\v11.0;Initial Catalog=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; Integrated Security=True"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Form1()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db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Получаем таблицу обезьян</a:t>
            </a:r>
            <a:endParaRPr lang="be-BY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dataGridView1.DataSource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	</a:t>
            </a:r>
            <a:r>
              <a:rPr lang="ru-RU" b="1" i="1" dirty="0" err="1"/>
              <a:t>DataContext</a:t>
            </a:r>
            <a:r>
              <a:rPr lang="ru-RU" dirty="0"/>
              <a:t> — это класс, устанавливающий соединение с базой данных, отслеживающий то, что мы изменяем, и обновляющий базу данных при вызове метода </a:t>
            </a:r>
            <a:r>
              <a:rPr lang="ru-RU" dirty="0" err="1"/>
              <a:t>SubmitChanges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64305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 LINQ </a:t>
            </a:r>
            <a:r>
              <a:rPr lang="ru-RU" dirty="0" err="1"/>
              <a:t>to</a:t>
            </a:r>
            <a:r>
              <a:rPr lang="ru-RU" dirty="0"/>
              <a:t> SQL принято использовать класс, </a:t>
            </a:r>
            <a:r>
              <a:rPr lang="ru-RU" b="1" dirty="0"/>
              <a:t>производный от </a:t>
            </a:r>
            <a:r>
              <a:rPr lang="ru-RU" b="1" dirty="0" err="1"/>
              <a:t>DataContext</a:t>
            </a:r>
            <a:r>
              <a:rPr lang="ru-RU" dirty="0"/>
              <a:t>. Имя производного класса обычно совпадает с именем базы данных, на которую он отображается.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000372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Свойство </a:t>
            </a:r>
            <a:r>
              <a:rPr lang="ru-RU" b="1" dirty="0" err="1"/>
              <a:t>Log</a:t>
            </a:r>
            <a:r>
              <a:rPr lang="ru-RU" dirty="0"/>
              <a:t> объекта </a:t>
            </a:r>
            <a:r>
              <a:rPr lang="ru-RU" dirty="0" err="1"/>
              <a:t>DataContext</a:t>
            </a:r>
            <a:r>
              <a:rPr lang="ru-RU" dirty="0"/>
              <a:t> используется для отображения транслированного запроса SQL. Это может быть очень полезно не только в целях отладки, но и для анализа производительности.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857760"/>
            <a:ext cx="81439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Добавьте в код</a:t>
            </a:r>
          </a:p>
          <a:p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"log.dat"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db.Log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writer;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выполнения запроса</a:t>
            </a:r>
            <a:endParaRPr lang="be-B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43050"/>
            <a:ext cx="69243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42844" y="71435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yangQuery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10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Автоматическое создание моделей данных:</a:t>
            </a:r>
            <a:endParaRPr lang="be-B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000108"/>
            <a:ext cx="3929090" cy="512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r="79297" b="54808"/>
          <a:stretch>
            <a:fillRect/>
          </a:stretch>
        </p:blipFill>
        <p:spPr bwMode="auto">
          <a:xfrm>
            <a:off x="571471" y="1214422"/>
            <a:ext cx="277921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Выполнить команду</a:t>
            </a:r>
          </a:p>
          <a:p>
            <a:r>
              <a:rPr lang="ru-RU" b="1" dirty="0"/>
              <a:t>Добавить – Создать элемент </a:t>
            </a:r>
            <a:r>
              <a:rPr lang="ru-RU" dirty="0"/>
              <a:t>– </a:t>
            </a:r>
            <a:r>
              <a:rPr lang="ru-RU" b="1" dirty="0"/>
              <a:t>Классы </a:t>
            </a:r>
            <a:r>
              <a:rPr lang="en-US" b="1" dirty="0"/>
              <a:t>LINQ to SQL</a:t>
            </a:r>
            <a:r>
              <a:rPr lang="ru-RU" b="1" dirty="0"/>
              <a:t> </a:t>
            </a:r>
            <a:endParaRPr lang="be-BY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500174"/>
            <a:ext cx="5434024" cy="37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5500702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 создан объект с расширением </a:t>
            </a:r>
            <a:r>
              <a:rPr lang="ru-RU" b="1" dirty="0" err="1"/>
              <a:t>dbml</a:t>
            </a:r>
            <a:r>
              <a:rPr lang="ru-RU" dirty="0"/>
              <a:t>, который поможет</a:t>
            </a:r>
          </a:p>
          <a:p>
            <a:r>
              <a:rPr lang="ru-RU" dirty="0"/>
              <a:t>создать в приложении классы, соответствующие </a:t>
            </a:r>
            <a:r>
              <a:rPr lang="be-BY" dirty="0"/>
              <a:t>таблицам в БД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/>
              <a:t>Перета</a:t>
            </a:r>
            <a:r>
              <a:rPr lang="ru-RU" dirty="0"/>
              <a:t>щите из окна обозревателя серверов таблицы в окно файла с расширением </a:t>
            </a:r>
            <a:r>
              <a:rPr lang="en-US" dirty="0" err="1"/>
              <a:t>dbml</a:t>
            </a:r>
            <a:r>
              <a:rPr lang="be-BY" dirty="0"/>
              <a:t>.</a:t>
            </a:r>
            <a:r>
              <a:rPr lang="ru-RU" dirty="0"/>
              <a:t> </a:t>
            </a:r>
            <a:endParaRPr lang="be-B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19922"/>
          <a:stretch>
            <a:fillRect/>
          </a:stretch>
        </p:blipFill>
        <p:spPr bwMode="auto">
          <a:xfrm>
            <a:off x="500034" y="1142984"/>
            <a:ext cx="8026463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выполнения этих действий отобразится диаграмма БД. На диаграмме будут отображены поля всех таблиц и связи между таблицами. Теперь элемент DataClases1.dbml можно закрыть, выполнив </a:t>
            </a:r>
            <a:r>
              <a:rPr lang="be-BY" dirty="0"/>
              <a:t>его сохранение.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85736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/>
              <a:t>	В элементе </a:t>
            </a:r>
            <a:r>
              <a:rPr lang="en-US" dirty="0" err="1"/>
              <a:t>DataClases.</a:t>
            </a:r>
            <a:r>
              <a:rPr lang="en-US" b="1" dirty="0" err="1"/>
              <a:t>designer.cs</a:t>
            </a:r>
            <a:r>
              <a:rPr lang="en-US" dirty="0"/>
              <a:t> </a:t>
            </a:r>
            <a:r>
              <a:rPr lang="ru-RU" dirty="0"/>
              <a:t>содержатся классы, которые студия автоматически создала в приложении при пере</a:t>
            </a:r>
            <a:r>
              <a:rPr lang="be-BY" dirty="0"/>
              <a:t>таскивании таблиц из БД.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3071810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Фильтрация и сортировка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714752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Пример</a:t>
            </a:r>
            <a:r>
              <a:rPr lang="ru-RU" dirty="0"/>
              <a:t>: вывести всех обезьян, у которых возраст больше 10 и упорядочить их  по имени.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457200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&gt;10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monkey;</a:t>
            </a:r>
            <a:endParaRPr lang="be-BY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64357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  <a:endParaRPr lang="be-BY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7061" y="5993394"/>
            <a:ext cx="87868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&gt;().Where(m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10).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Разновидности LINQ:</a:t>
            </a:r>
          </a:p>
          <a:p>
            <a:pPr>
              <a:buFont typeface="Wingdings" pitchFamily="2" charset="2"/>
              <a:buChar char="Ø"/>
            </a:pPr>
            <a:r>
              <a:rPr lang="ru-RU" b="1" dirty="0"/>
              <a:t> 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>
              <a:buFont typeface="Wingdings" pitchFamily="2" charset="2"/>
              <a:buChar char="Ø"/>
            </a:pPr>
            <a:r>
              <a:rPr lang="ru-RU" b="1" dirty="0"/>
              <a:t> 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b="1" dirty="0"/>
              <a:t> 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Sql</a:t>
            </a:r>
            <a:r>
              <a:rPr lang="ru-RU" dirty="0"/>
              <a:t>: технология доступа к данным в MS SQL </a:t>
            </a:r>
            <a:r>
              <a:rPr lang="ru-RU" dirty="0" err="1"/>
              <a:t>Server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b="1" dirty="0"/>
              <a:t>  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>
              <a:buFont typeface="Wingdings" pitchFamily="2" charset="2"/>
              <a:buChar char="Ø"/>
            </a:pPr>
            <a:r>
              <a:rPr lang="ru-RU" b="1" dirty="0"/>
              <a:t>  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b="1" dirty="0"/>
              <a:t>  </a:t>
            </a: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параллельной запросов</a:t>
            </a:r>
            <a:endParaRPr lang="be-BY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Группировка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785794"/>
            <a:ext cx="87154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kindQuery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db.GetTable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monkey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monkey.Vid</a:t>
            </a:r>
            <a:endParaRPr lang="be-BY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7174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Изменение объектов в LINQ </a:t>
            </a:r>
            <a:r>
              <a:rPr lang="ru-RU" b="1" dirty="0" err="1"/>
              <a:t>to</a:t>
            </a:r>
            <a:r>
              <a:rPr lang="ru-RU" b="1" dirty="0"/>
              <a:t> 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214686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При получении объектов из базы данных в контекст </a:t>
            </a:r>
            <a:r>
              <a:rPr lang="ru-RU" dirty="0" err="1"/>
              <a:t>DataContext</a:t>
            </a:r>
            <a:r>
              <a:rPr lang="ru-RU" dirty="0"/>
              <a:t> эти объекты кэшируются, и у них устанавливается состояние </a:t>
            </a:r>
            <a:r>
              <a:rPr lang="ru-RU" b="1" dirty="0" err="1"/>
              <a:t>Unchanged</a:t>
            </a:r>
            <a:r>
              <a:rPr lang="ru-RU" dirty="0"/>
              <a:t>. </a:t>
            </a:r>
          </a:p>
          <a:p>
            <a:r>
              <a:rPr lang="ru-RU" dirty="0"/>
              <a:t>	Если изменить значения свойств какого-либо объекта из полученного набора, то </a:t>
            </a:r>
            <a:r>
              <a:rPr lang="ru-RU" dirty="0" err="1"/>
              <a:t>DataContext</a:t>
            </a:r>
            <a:r>
              <a:rPr lang="ru-RU" dirty="0"/>
              <a:t> для этого объекта создает копию с измененными значениями и устанавливает у нее статус </a:t>
            </a:r>
            <a:r>
              <a:rPr lang="ru-RU" b="1" dirty="0" err="1"/>
              <a:t>ToBeUpdated</a:t>
            </a:r>
            <a:r>
              <a:rPr lang="ru-RU" b="1" dirty="0"/>
              <a:t>.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При вызове метода </a:t>
            </a:r>
            <a:r>
              <a:rPr lang="ru-RU" b="1" dirty="0" err="1"/>
              <a:t>SubmitChanges</a:t>
            </a:r>
            <a:r>
              <a:rPr lang="ru-RU" b="1" dirty="0"/>
              <a:t>()</a:t>
            </a:r>
            <a:r>
              <a:rPr lang="ru-RU" dirty="0"/>
              <a:t> контекст данных сверяет значения оригинального объекта и его измененной копии. И если два объекта отличаются, то создается sql-выражение UPDATE, с помощью которого происходит обновление объекта в базе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Добавление в LINQ </a:t>
            </a:r>
            <a:r>
              <a:rPr lang="ru-RU" b="1" dirty="0" err="1"/>
              <a:t>to</a:t>
            </a:r>
            <a:r>
              <a:rPr lang="ru-RU" b="1" dirty="0"/>
              <a:t> SQL</a:t>
            </a:r>
          </a:p>
          <a:p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071810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добавить новый объект в базу данных, необходимо вызвать у таблицы в контексте данных метод </a:t>
            </a:r>
            <a:r>
              <a:rPr lang="ru-RU" b="1" dirty="0" err="1"/>
              <a:t>InsertOnSubmit</a:t>
            </a:r>
            <a:r>
              <a:rPr lang="ru-RU" b="1" dirty="0"/>
              <a:t>()</a:t>
            </a:r>
            <a:r>
              <a:rPr lang="ru-RU" dirty="0"/>
              <a:t> или </a:t>
            </a:r>
            <a:r>
              <a:rPr lang="ru-RU" b="1" dirty="0" err="1"/>
              <a:t>InsertAllOnSubmit</a:t>
            </a:r>
            <a:r>
              <a:rPr lang="ru-RU" b="1" dirty="0"/>
              <a:t>()</a:t>
            </a:r>
            <a:r>
              <a:rPr lang="ru-RU" dirty="0"/>
              <a:t>,если надо добавить список объектов.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4857760"/>
            <a:ext cx="87154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monkies.InsertOnSubmit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горилла"</a:t>
            </a:r>
            <a:r>
              <a:rPr lang="be-BY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 = 16 });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/>
              <a:t>Понятие запроса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	Запрос</a:t>
            </a:r>
            <a:r>
              <a:rPr lang="ru-RU" dirty="0"/>
              <a:t> — это набор инструкций, которые описывают, какие данные необходимо извлечь из указанного источника (или источников) данных, а также описывают форму и организацию извлекаемых данных. Запрос отличается от полученного с его помощью результата.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000372"/>
            <a:ext cx="86439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может выполнять следующие действия:</a:t>
            </a:r>
          </a:p>
          <a:p>
            <a:pPr>
              <a:buFont typeface="Wingdings" pitchFamily="2" charset="2"/>
              <a:buChar char="q"/>
            </a:pPr>
            <a:r>
              <a:rPr lang="ru-RU" dirty="0"/>
              <a:t>  Извлечение подмножества элементов для получения новой последовательности без изменения отдельных элементов. Затем запрос может отсортировать или сгруппировать возвращаемую последовательность различными способами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07207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 Извлечение последовательности элементов, как и в предыдущем примере, но с преобразованием элементов в новый вид объекта. Запрос также может извлекать полную запись и использовать ее для создания другого типа объекта в памяти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  Извлечение одноэлементного значения исходных данных, такого как: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 Количество элементов, соответствующих определенному условию.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 Элемент, обладающий наибольшим или наименьшим значением.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 Первый элемент, соответствующий условию, или сумма определенных значений в заданном наборе элементов</a:t>
            </a:r>
          </a:p>
          <a:p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3786190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Выражение запроса</a:t>
            </a:r>
            <a:r>
              <a:rPr lang="ru-RU" dirty="0"/>
              <a:t> — запрос, выраженный с помощью синтаксиса запроса. </a:t>
            </a:r>
          </a:p>
          <a:p>
            <a:r>
              <a:rPr lang="ru-RU" dirty="0"/>
              <a:t>	Выражение запроса может использоваться в любом контексте, в котором выражение C# является допустимым.</a:t>
            </a:r>
          </a:p>
          <a:p>
            <a:r>
              <a:rPr lang="ru-RU" dirty="0"/>
              <a:t>	 Выражение запроса состоит их набора предложений, написанных в декларативном синтаксисе, аналогичном SQL.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Выражение запроса должно начинаться предложением </a:t>
            </a:r>
            <a:r>
              <a:rPr lang="ru-RU" b="1" dirty="0"/>
              <a:t>from</a:t>
            </a:r>
            <a:r>
              <a:rPr lang="ru-RU" dirty="0"/>
              <a:t> и оканчиваться предложением </a:t>
            </a:r>
            <a:r>
              <a:rPr lang="ru-RU" b="1" dirty="0"/>
              <a:t>select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714488"/>
            <a:ext cx="8643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Простейшее определение запроса LINQ выглядит следующим образом:</a:t>
            </a:r>
          </a:p>
          <a:p>
            <a:r>
              <a:rPr lang="ru-RU" b="1" dirty="0"/>
              <a:t>from переменная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набор_объектов</a:t>
            </a:r>
            <a:r>
              <a:rPr lang="ru-RU" b="1" dirty="0"/>
              <a:t>  select переменная;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429000"/>
            <a:ext cx="885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Между первым  </a:t>
            </a:r>
            <a:r>
              <a:rPr lang="ru-RU" b="1" dirty="0"/>
              <a:t>from</a:t>
            </a:r>
            <a:r>
              <a:rPr lang="ru-RU" dirty="0"/>
              <a:t> и последним  </a:t>
            </a:r>
            <a:r>
              <a:rPr lang="ru-RU" b="1" dirty="0"/>
              <a:t>select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r>
              <a:rPr lang="ru-RU" dirty="0"/>
              <a:t> могут содержаться слова </a:t>
            </a:r>
            <a:r>
              <a:rPr lang="ru-RU" b="1" dirty="0"/>
              <a:t>where, orderby, join, let</a:t>
            </a:r>
            <a:r>
              <a:rPr lang="ru-RU" dirty="0"/>
              <a:t> или дополнительные инструкции </a:t>
            </a:r>
            <a:r>
              <a:rPr lang="ru-RU" b="1" dirty="0"/>
              <a:t>from</a:t>
            </a:r>
            <a:r>
              <a:rPr lang="ru-RU" dirty="0"/>
              <a:t>. </a:t>
            </a:r>
          </a:p>
          <a:p>
            <a:r>
              <a:rPr lang="ru-RU" dirty="0"/>
              <a:t>	Также можно использовать ключевое слово </a:t>
            </a:r>
            <a:r>
              <a:rPr lang="ru-RU" b="1" dirty="0"/>
              <a:t>into</a:t>
            </a:r>
            <a:r>
              <a:rPr lang="ru-RU" dirty="0"/>
              <a:t>, чтобы результат предложения </a:t>
            </a:r>
            <a:r>
              <a:rPr lang="ru-RU" b="1" dirty="0"/>
              <a:t>join</a:t>
            </a:r>
            <a:r>
              <a:rPr lang="ru-RU" dirty="0"/>
              <a:t> или </a:t>
            </a:r>
            <a:r>
              <a:rPr lang="ru-RU" b="1" dirty="0"/>
              <a:t>group</a:t>
            </a:r>
            <a:r>
              <a:rPr lang="ru-RU" dirty="0"/>
              <a:t> мог служить источником дополнительных предложений запроса в том же выражении запроса.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 LINQ переменная запроса — это любая переменная, сохраняющая </a:t>
            </a:r>
            <a:r>
              <a:rPr lang="ru-RU" b="1" i="1" dirty="0"/>
              <a:t>запрос</a:t>
            </a:r>
            <a:r>
              <a:rPr lang="ru-RU" dirty="0"/>
              <a:t> вместо </a:t>
            </a:r>
            <a:r>
              <a:rPr lang="ru-RU" b="1" i="1" dirty="0"/>
              <a:t>результатов</a:t>
            </a:r>
            <a:r>
              <a:rPr lang="ru-RU" dirty="0"/>
              <a:t> запроса.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Переменная запроса всегда является </a:t>
            </a:r>
            <a:r>
              <a:rPr lang="ru-RU" b="1" dirty="0"/>
              <a:t>перечислимым</a:t>
            </a:r>
            <a:r>
              <a:rPr lang="ru-RU" dirty="0"/>
              <a:t> типом и производит последовательность элементов, когда она </a:t>
            </a:r>
            <a:r>
              <a:rPr lang="ru-RU" b="1" dirty="0"/>
              <a:t>используется в итерации оператора foreach</a:t>
            </a:r>
            <a:r>
              <a:rPr lang="ru-RU" dirty="0"/>
              <a:t> или прямом </a:t>
            </a:r>
            <a:r>
              <a:rPr lang="ru-RU" b="1" dirty="0"/>
              <a:t>вызове ее метода </a:t>
            </a:r>
            <a:r>
              <a:rPr lang="ru-RU" b="1" dirty="0" err="1"/>
              <a:t>IEnumerator.MoveNext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857496"/>
            <a:ext cx="8786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/>
              <a:t>	В пространстве имен </a:t>
            </a:r>
            <a:r>
              <a:rPr lang="en-US" dirty="0" err="1"/>
              <a:t>System.Linq</a:t>
            </a:r>
            <a:r>
              <a:rPr lang="ru-RU" dirty="0"/>
              <a:t> есть много специализированных классов для хранения результатов запросов и LINQ </a:t>
            </a:r>
            <a:r>
              <a:rPr lang="ru-RU" b="1" dirty="0"/>
              <a:t>сам определит</a:t>
            </a:r>
            <a:r>
              <a:rPr lang="ru-RU" dirty="0"/>
              <a:t> оптимальным </a:t>
            </a:r>
            <a:r>
              <a:rPr lang="be-BY" dirty="0"/>
              <a:t>образом тип для переменной запроса, но он </a:t>
            </a:r>
            <a:r>
              <a:rPr lang="ru-RU" dirty="0"/>
              <a:t>всегда будет производным от типа</a:t>
            </a:r>
          </a:p>
          <a:p>
            <a:r>
              <a:rPr lang="en-US" b="1" dirty="0" err="1"/>
              <a:t>IEnumerable</a:t>
            </a:r>
            <a:r>
              <a:rPr lang="en-US" b="1" dirty="0"/>
              <a:t>&lt;</a:t>
            </a:r>
            <a:r>
              <a:rPr lang="en-US" dirty="0"/>
              <a:t>&gt;</a:t>
            </a:r>
            <a:r>
              <a:rPr lang="be-BY" dirty="0"/>
              <a:t>. </a:t>
            </a:r>
            <a:r>
              <a:rPr lang="ru-RU" dirty="0"/>
              <a:t>Часто результирующая выборка определяется с помощью ключевого слова </a:t>
            </a:r>
            <a:r>
              <a:rPr lang="ru-RU" b="1" dirty="0" err="1"/>
              <a:t>var</a:t>
            </a:r>
            <a:r>
              <a:rPr lang="ru-RU" dirty="0"/>
              <a:t>, тогда компилятор на этапе компиляции сам выводит тип.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857892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В переменной запроса не хранятся фактические данные результата.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3782</Words>
  <Application>Microsoft Office PowerPoint</Application>
  <PresentationFormat>On-screen Show (4:3)</PresentationFormat>
  <Paragraphs>339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Wingdings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</dc:creator>
  <cp:lastModifiedBy>m0nk3y</cp:lastModifiedBy>
  <cp:revision>639</cp:revision>
  <dcterms:created xsi:type="dcterms:W3CDTF">2009-05-24T21:31:19Z</dcterms:created>
  <dcterms:modified xsi:type="dcterms:W3CDTF">2022-04-14T22:44:08Z</dcterms:modified>
</cp:coreProperties>
</file>