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84" r:id="rId3"/>
    <p:sldId id="327" r:id="rId4"/>
    <p:sldId id="257" r:id="rId5"/>
    <p:sldId id="258" r:id="rId6"/>
    <p:sldId id="263" r:id="rId7"/>
    <p:sldId id="264" r:id="rId8"/>
    <p:sldId id="259" r:id="rId9"/>
    <p:sldId id="260" r:id="rId10"/>
    <p:sldId id="274" r:id="rId11"/>
    <p:sldId id="273" r:id="rId12"/>
    <p:sldId id="262" r:id="rId13"/>
    <p:sldId id="266" r:id="rId14"/>
    <p:sldId id="267" r:id="rId15"/>
    <p:sldId id="268" r:id="rId16"/>
    <p:sldId id="269" r:id="rId17"/>
    <p:sldId id="276" r:id="rId18"/>
    <p:sldId id="317" r:id="rId19"/>
    <p:sldId id="270" r:id="rId20"/>
    <p:sldId id="326" r:id="rId21"/>
    <p:sldId id="277" r:id="rId22"/>
    <p:sldId id="278" r:id="rId23"/>
    <p:sldId id="279" r:id="rId24"/>
    <p:sldId id="280" r:id="rId25"/>
    <p:sldId id="282" r:id="rId26"/>
    <p:sldId id="271" r:id="rId27"/>
    <p:sldId id="283" r:id="rId28"/>
    <p:sldId id="281"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31" autoAdjust="0"/>
    <p:restoredTop sz="94660"/>
  </p:normalViewPr>
  <p:slideViewPr>
    <p:cSldViewPr snapToGrid="0">
      <p:cViewPr varScale="1">
        <p:scale>
          <a:sx n="68" d="100"/>
          <a:sy n="68" d="100"/>
        </p:scale>
        <p:origin x="4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B7091B0-8D0A-4468-8716-324A0BD43D76}"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109646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B7091B0-8D0A-4468-8716-324A0BD43D76}"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197345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B7091B0-8D0A-4468-8716-324A0BD43D76}"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394642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B7091B0-8D0A-4468-8716-324A0BD43D76}"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234825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B7091B0-8D0A-4468-8716-324A0BD43D76}"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25250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B7091B0-8D0A-4468-8716-324A0BD43D76}" type="datetimeFigureOut">
              <a:rPr lang="ru-RU" smtClean="0"/>
              <a:t>29.04.2022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118456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B7091B0-8D0A-4468-8716-324A0BD43D76}" type="datetimeFigureOut">
              <a:rPr lang="ru-RU" smtClean="0"/>
              <a:t>29.04.2022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3633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B7091B0-8D0A-4468-8716-324A0BD43D76}" type="datetimeFigureOut">
              <a:rPr lang="ru-RU" smtClean="0"/>
              <a:t>29.04.2022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172218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B7091B0-8D0A-4468-8716-324A0BD43D76}" type="datetimeFigureOut">
              <a:rPr lang="ru-RU" smtClean="0"/>
              <a:t>29.04.2022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56768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B7091B0-8D0A-4468-8716-324A0BD43D76}" type="datetimeFigureOut">
              <a:rPr lang="ru-RU" smtClean="0"/>
              <a:t>29.04.2022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110806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B7091B0-8D0A-4468-8716-324A0BD43D76}" type="datetimeFigureOut">
              <a:rPr lang="ru-RU" smtClean="0"/>
              <a:t>29.04.2022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9CF15C6-518D-4E65-B409-D6BCB269122F}" type="slidenum">
              <a:rPr lang="ru-RU" smtClean="0"/>
              <a:t>‹#›</a:t>
            </a:fld>
            <a:endParaRPr lang="ru-RU"/>
          </a:p>
        </p:txBody>
      </p:sp>
    </p:spTree>
    <p:extLst>
      <p:ext uri="{BB962C8B-B14F-4D97-AF65-F5344CB8AC3E}">
        <p14:creationId xmlns:p14="http://schemas.microsoft.com/office/powerpoint/2010/main" val="426969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091B0-8D0A-4468-8716-324A0BD43D76}" type="datetimeFigureOut">
              <a:rPr lang="ru-RU" smtClean="0"/>
              <a:t>29.04.2022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F15C6-518D-4E65-B409-D6BCB269122F}" type="slidenum">
              <a:rPr lang="ru-RU" smtClean="0"/>
              <a:t>‹#›</a:t>
            </a:fld>
            <a:endParaRPr lang="ru-RU"/>
          </a:p>
        </p:txBody>
      </p:sp>
    </p:spTree>
    <p:extLst>
      <p:ext uri="{BB962C8B-B14F-4D97-AF65-F5344CB8AC3E}">
        <p14:creationId xmlns:p14="http://schemas.microsoft.com/office/powerpoint/2010/main" val="405708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mvnrepository.com/artifact/net.sf.ucanaccess/ucanaccess/4.0.4"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mvnrepository.com/artifact/org.xerial/sqlite-jdbc/3.34.0" TargetMode="Externa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ru.wikipedia.org/wiki/Insert_(SQL)" TargetMode="External"/><Relationship Id="rId13" Type="http://schemas.openxmlformats.org/officeDocument/2006/relationships/hyperlink" Target="https://ru.wikipedia.org/wiki/REST" TargetMode="External"/><Relationship Id="rId3" Type="http://schemas.openxmlformats.org/officeDocument/2006/relationships/hyperlink" Target="https://ru.wikipedia.org/wiki/%D0%91%D0%B0%D0%B7%D0%B0_%D0%B4%D0%B0%D0%BD%D0%BD%D1%8B%D1%85" TargetMode="External"/><Relationship Id="rId7" Type="http://schemas.openxmlformats.org/officeDocument/2006/relationships/hyperlink" Target="https://ru.wikipedia.org/wiki/SQL" TargetMode="External"/><Relationship Id="rId12" Type="http://schemas.openxmlformats.org/officeDocument/2006/relationships/hyperlink" Target="https://ru.wikipedia.org/wiki/API" TargetMode="External"/><Relationship Id="rId17" Type="http://schemas.openxmlformats.org/officeDocument/2006/relationships/hyperlink" Target="https://ru.wikipedia.org/w/index.php?title=DELETE_(HTTP)&amp;action=edit&amp;redlink=1" TargetMode="External"/><Relationship Id="rId2" Type="http://schemas.openxmlformats.org/officeDocument/2006/relationships/hyperlink" Target="https://ru.wikipedia.org/wiki/%D0%90%D0%BA%D1%80%D0%BE%D0%BD%D0%B8%D0%BC" TargetMode="External"/><Relationship Id="rId16" Type="http://schemas.openxmlformats.org/officeDocument/2006/relationships/hyperlink" Target="https://ru.wikipedia.org/w/index.php?title=PUT_(HTTP)&amp;action=edit&amp;redlink=1" TargetMode="External"/><Relationship Id="rId1" Type="http://schemas.openxmlformats.org/officeDocument/2006/relationships/slideLayout" Target="../slideLayouts/slideLayout7.xml"/><Relationship Id="rId6" Type="http://schemas.openxmlformats.org/officeDocument/2006/relationships/hyperlink" Target="https://en.wikipedia.org/wiki/James_Martin_(author)" TargetMode="External"/><Relationship Id="rId11" Type="http://schemas.openxmlformats.org/officeDocument/2006/relationships/hyperlink" Target="https://ru.wikipedia.org/wiki/Delete_(SQL)" TargetMode="External"/><Relationship Id="rId5" Type="http://schemas.openxmlformats.org/officeDocument/2006/relationships/hyperlink" Target="https://ru.wikipedia.org/w/index.php?title=%D0%9C%D0%B0%D1%80%D1%82%D0%B8%D0%BD,_%D0%94%D0%B6%D0%B5%D0%B9%D0%BC%D1%81_(%D1%83%D1%87%D1%91%D0%BD%D1%8B%D0%B9)&amp;action=edit&amp;redlink=1" TargetMode="External"/><Relationship Id="rId15" Type="http://schemas.openxmlformats.org/officeDocument/2006/relationships/hyperlink" Target="https://ru.wikipedia.org/w/index.php?title=GET_(HTTP)&amp;action=edit&amp;redlink=1" TargetMode="External"/><Relationship Id="rId10" Type="http://schemas.openxmlformats.org/officeDocument/2006/relationships/hyperlink" Target="https://ru.wikipedia.org/wiki/Update_(SQL)" TargetMode="External"/><Relationship Id="rId4" Type="http://schemas.openxmlformats.org/officeDocument/2006/relationships/hyperlink" Target="https://ru.wikipedia.org/wiki/%D0%90%D0%BD%D0%B3%D0%BB%D0%B8%D0%B9%D1%81%D0%BA%D0%B8%D0%B9_%D1%8F%D0%B7%D1%8B%D0%BA" TargetMode="External"/><Relationship Id="rId9" Type="http://schemas.openxmlformats.org/officeDocument/2006/relationships/hyperlink" Target="https://ru.wikipedia.org/wiki/Select_(SQL)" TargetMode="External"/><Relationship Id="rId14" Type="http://schemas.openxmlformats.org/officeDocument/2006/relationships/hyperlink" Target="https://ru.wikipedia.org/wiki/POST_(HTT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2370" y="2660074"/>
            <a:ext cx="2901143" cy="861774"/>
          </a:xfrm>
          <a:prstGeom prst="rect">
            <a:avLst/>
          </a:prstGeom>
          <a:noFill/>
        </p:spPr>
        <p:txBody>
          <a:bodyPr wrap="square" rtlCol="0">
            <a:spAutoFit/>
          </a:bodyPr>
          <a:lstStyle/>
          <a:p>
            <a:pPr algn="ctr"/>
            <a:r>
              <a:rPr lang="en-US" sz="5000" dirty="0" smtClean="0"/>
              <a:t>Java</a:t>
            </a:r>
            <a:endParaRPr lang="ru-RU" sz="5000" dirty="0"/>
          </a:p>
        </p:txBody>
      </p:sp>
    </p:spTree>
    <p:extLst>
      <p:ext uri="{BB962C8B-B14F-4D97-AF65-F5344CB8AC3E}">
        <p14:creationId xmlns:p14="http://schemas.microsoft.com/office/powerpoint/2010/main" val="91878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89363" y="1046258"/>
            <a:ext cx="11616267" cy="4893647"/>
          </a:xfrm>
          <a:prstGeom prst="rect">
            <a:avLst/>
          </a:prstGeom>
        </p:spPr>
        <p:txBody>
          <a:bodyPr wrap="square">
            <a:spAutoFit/>
          </a:bodyPr>
          <a:lstStyle/>
          <a:p>
            <a:pPr marL="342900" indent="-342900">
              <a:buFont typeface="Arial" panose="020B0604020202020204" pitchFamily="34" charset="0"/>
              <a:buChar char="•"/>
            </a:pPr>
            <a:r>
              <a:rPr lang="ru-RU" sz="2400" b="1" dirty="0">
                <a:solidFill>
                  <a:srgbClr val="333333"/>
                </a:solidFill>
                <a:latin typeface="Times New Roman" panose="02020603050405020304" pitchFamily="18" charset="0"/>
                <a:cs typeface="Times New Roman" panose="02020603050405020304" pitchFamily="18" charset="0"/>
              </a:rPr>
              <a:t>И</a:t>
            </a:r>
            <a:r>
              <a:rPr lang="ru-RU" sz="2400" b="1" i="0" dirty="0" smtClean="0">
                <a:solidFill>
                  <a:srgbClr val="333333"/>
                </a:solidFill>
                <a:effectLst/>
                <a:latin typeface="Times New Roman" panose="02020603050405020304" pitchFamily="18" charset="0"/>
                <a:cs typeface="Times New Roman" panose="02020603050405020304" pitchFamily="18" charset="0"/>
              </a:rPr>
              <a:t>нтерфейс </a:t>
            </a:r>
            <a:r>
              <a:rPr lang="en-US" sz="2400" b="1" i="0" dirty="0" smtClean="0">
                <a:solidFill>
                  <a:srgbClr val="00B050"/>
                </a:solidFill>
                <a:effectLst/>
                <a:latin typeface="Times New Roman" panose="02020603050405020304" pitchFamily="18" charset="0"/>
                <a:cs typeface="Times New Roman" panose="02020603050405020304" pitchFamily="18" charset="0"/>
              </a:rPr>
              <a:t>Statement</a:t>
            </a:r>
            <a:r>
              <a:rPr lang="en-US" sz="2400" b="1" i="0" dirty="0" smtClean="0">
                <a:solidFill>
                  <a:srgbClr val="333333"/>
                </a:solidFill>
                <a:effectLst/>
                <a:latin typeface="Times New Roman" panose="02020603050405020304" pitchFamily="18" charset="0"/>
                <a:cs typeface="Times New Roman" panose="02020603050405020304" pitchFamily="18" charset="0"/>
              </a:rPr>
              <a:t> </a:t>
            </a:r>
            <a:r>
              <a:rPr lang="ru-RU" sz="2400" b="0" i="0" dirty="0" smtClean="0">
                <a:solidFill>
                  <a:srgbClr val="333333"/>
                </a:solidFill>
                <a:effectLst/>
                <a:latin typeface="Times New Roman" panose="02020603050405020304" pitchFamily="18" charset="0"/>
                <a:cs typeface="Times New Roman" panose="02020603050405020304" pitchFamily="18" charset="0"/>
              </a:rPr>
              <a:t>используется для доступа к БД для общих целей. </a:t>
            </a:r>
            <a:endParaRPr lang="en-US" sz="2400" b="0" i="0" dirty="0" smtClean="0">
              <a:solidFill>
                <a:srgbClr val="333333"/>
              </a:solidFill>
              <a:effectLst/>
              <a:latin typeface="Times New Roman" panose="02020603050405020304" pitchFamily="18" charset="0"/>
              <a:cs typeface="Times New Roman" panose="02020603050405020304" pitchFamily="18" charset="0"/>
            </a:endParaRPr>
          </a:p>
          <a:p>
            <a:r>
              <a:rPr lang="ru-RU" sz="2400" b="0" i="0" dirty="0" smtClean="0">
                <a:solidFill>
                  <a:srgbClr val="333333"/>
                </a:solidFill>
                <a:effectLst/>
                <a:latin typeface="Times New Roman" panose="02020603050405020304" pitchFamily="18" charset="0"/>
                <a:cs typeface="Times New Roman" panose="02020603050405020304" pitchFamily="18" charset="0"/>
              </a:rPr>
              <a:t>Он крайне полезен, когда мы используем статические SQL – выражения во время работы программы. </a:t>
            </a:r>
            <a:r>
              <a:rPr lang="ru-RU" sz="2400" dirty="0">
                <a:solidFill>
                  <a:srgbClr val="333333"/>
                </a:solidFill>
                <a:latin typeface="Times New Roman" panose="02020603050405020304" pitchFamily="18" charset="0"/>
                <a:cs typeface="Times New Roman" panose="02020603050405020304" pitchFamily="18" charset="0"/>
              </a:rPr>
              <a:t> </a:t>
            </a:r>
            <a:r>
              <a:rPr lang="ru-RU" sz="2400" b="0" i="0" dirty="0" smtClean="0">
                <a:solidFill>
                  <a:srgbClr val="333333"/>
                </a:solidFill>
                <a:effectLst/>
                <a:latin typeface="Times New Roman" panose="02020603050405020304" pitchFamily="18" charset="0"/>
                <a:cs typeface="Times New Roman" panose="02020603050405020304" pitchFamily="18" charset="0"/>
              </a:rPr>
              <a:t>Этот интерфейс не принимает никаких параметров.</a:t>
            </a:r>
          </a:p>
          <a:p>
            <a:pPr marL="342900" indent="-342900">
              <a:buFont typeface="Arial" panose="020B0604020202020204" pitchFamily="34" charset="0"/>
              <a:buChar char="•"/>
            </a:pPr>
            <a:endParaRPr lang="ru-RU" sz="2400" b="1" i="0" dirty="0" smtClean="0">
              <a:solidFill>
                <a:srgbClr val="333333"/>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smtClean="0">
                <a:solidFill>
                  <a:srgbClr val="333333"/>
                </a:solidFill>
                <a:effectLst/>
                <a:latin typeface="Times New Roman" panose="02020603050405020304" pitchFamily="18" charset="0"/>
                <a:cs typeface="Times New Roman" panose="02020603050405020304" pitchFamily="18" charset="0"/>
              </a:rPr>
              <a:t>Интерфейс </a:t>
            </a:r>
            <a:r>
              <a:rPr lang="ru-RU" sz="2400" b="1" i="0" dirty="0" err="1" smtClean="0">
                <a:solidFill>
                  <a:srgbClr val="00B050"/>
                </a:solidFill>
                <a:effectLst/>
                <a:latin typeface="Times New Roman" panose="02020603050405020304" pitchFamily="18" charset="0"/>
                <a:cs typeface="Times New Roman" panose="02020603050405020304" pitchFamily="18" charset="0"/>
              </a:rPr>
              <a:t>PreparedStatement</a:t>
            </a:r>
            <a:r>
              <a:rPr lang="ru-RU" sz="2400" b="1" i="0" dirty="0" smtClean="0">
                <a:solidFill>
                  <a:srgbClr val="333333"/>
                </a:solidFill>
                <a:effectLst/>
                <a:latin typeface="Times New Roman" panose="02020603050405020304" pitchFamily="18" charset="0"/>
                <a:cs typeface="Times New Roman" panose="02020603050405020304" pitchFamily="18" charset="0"/>
              </a:rPr>
              <a:t/>
            </a:r>
            <a:br>
              <a:rPr lang="ru-RU" sz="2400" b="1" i="0" dirty="0" smtClean="0">
                <a:solidFill>
                  <a:srgbClr val="333333"/>
                </a:solidFill>
                <a:effectLst/>
                <a:latin typeface="Times New Roman" panose="02020603050405020304" pitchFamily="18" charset="0"/>
                <a:cs typeface="Times New Roman" panose="02020603050405020304" pitchFamily="18" charset="0"/>
              </a:rPr>
            </a:br>
            <a:r>
              <a:rPr lang="ru-RU" sz="2400" b="0" i="0" dirty="0" smtClean="0">
                <a:solidFill>
                  <a:srgbClr val="333333"/>
                </a:solidFill>
                <a:effectLst/>
                <a:latin typeface="Times New Roman" panose="02020603050405020304" pitchFamily="18" charset="0"/>
                <a:cs typeface="Times New Roman" panose="02020603050405020304" pitchFamily="18" charset="0"/>
              </a:rPr>
              <a:t>Этот интерфейс используется в случае, когда мы планируем использовать SQL – выражения множество раз. Он принимает параметры во время работы программы.</a:t>
            </a:r>
          </a:p>
          <a:p>
            <a:pPr marL="342900" indent="-342900">
              <a:buFont typeface="Arial" panose="020B0604020202020204" pitchFamily="34" charset="0"/>
              <a:buChar char="•"/>
            </a:pPr>
            <a:endParaRPr lang="ru-RU" sz="2400" b="1" i="0" dirty="0" smtClean="0">
              <a:solidFill>
                <a:srgbClr val="333333"/>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smtClean="0">
                <a:solidFill>
                  <a:srgbClr val="333333"/>
                </a:solidFill>
                <a:effectLst/>
                <a:latin typeface="Times New Roman" panose="02020603050405020304" pitchFamily="18" charset="0"/>
                <a:cs typeface="Times New Roman" panose="02020603050405020304" pitchFamily="18" charset="0"/>
              </a:rPr>
              <a:t>Интерфейс </a:t>
            </a:r>
            <a:r>
              <a:rPr lang="ru-RU" sz="2400" b="1" i="0" dirty="0" err="1" smtClean="0">
                <a:solidFill>
                  <a:srgbClr val="333333"/>
                </a:solidFill>
                <a:effectLst/>
                <a:latin typeface="Times New Roman" panose="02020603050405020304" pitchFamily="18" charset="0"/>
                <a:cs typeface="Times New Roman" panose="02020603050405020304" pitchFamily="18" charset="0"/>
              </a:rPr>
              <a:t>CallableStatement</a:t>
            </a:r>
            <a:r>
              <a:rPr lang="ru-RU" sz="2400" b="1" i="0" dirty="0" smtClean="0">
                <a:solidFill>
                  <a:srgbClr val="333333"/>
                </a:solidFill>
                <a:effectLst/>
                <a:latin typeface="Times New Roman" panose="02020603050405020304" pitchFamily="18" charset="0"/>
                <a:cs typeface="Times New Roman" panose="02020603050405020304" pitchFamily="18" charset="0"/>
              </a:rPr>
              <a:t/>
            </a:r>
            <a:br>
              <a:rPr lang="ru-RU" sz="2400" b="1" i="0" dirty="0" smtClean="0">
                <a:solidFill>
                  <a:srgbClr val="333333"/>
                </a:solidFill>
                <a:effectLst/>
                <a:latin typeface="Times New Roman" panose="02020603050405020304" pitchFamily="18" charset="0"/>
                <a:cs typeface="Times New Roman" panose="02020603050405020304" pitchFamily="18" charset="0"/>
              </a:rPr>
            </a:br>
            <a:r>
              <a:rPr lang="ru-RU" sz="2400" b="0" i="0" dirty="0" smtClean="0">
                <a:solidFill>
                  <a:srgbClr val="333333"/>
                </a:solidFill>
                <a:effectLst/>
                <a:latin typeface="Times New Roman" panose="02020603050405020304" pitchFamily="18" charset="0"/>
                <a:cs typeface="Times New Roman" panose="02020603050405020304" pitchFamily="18" charset="0"/>
              </a:rPr>
              <a:t>Этот интерфейс становится полезным в случае, когда мы хотим получить доступ к различным процедурам БД. Он также может принимать параметры во время работы программы.</a:t>
            </a:r>
          </a:p>
          <a:p>
            <a:endParaRPr lang="ru-RU"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15786" y="212642"/>
            <a:ext cx="8071556" cy="461665"/>
          </a:xfrm>
          <a:prstGeom prst="rect">
            <a:avLst/>
          </a:prstGeom>
          <a:noFill/>
        </p:spPr>
        <p:txBody>
          <a:bodyPr wrap="square" rtlCol="0">
            <a:spAutoFit/>
          </a:bodyPr>
          <a:lstStyle/>
          <a:p>
            <a:r>
              <a:rPr lang="ru-RU" sz="2400" dirty="0" smtClean="0">
                <a:latin typeface="Times New Roman" panose="02020603050405020304" pitchFamily="18" charset="0"/>
                <a:cs typeface="Times New Roman" panose="02020603050405020304" pitchFamily="18" charset="0"/>
              </a:rPr>
              <a:t>Для взаимодействия с БД реализован три  интерфейса</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25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575" y="147987"/>
            <a:ext cx="11684001" cy="6001643"/>
          </a:xfrm>
          <a:prstGeom prst="rect">
            <a:avLst/>
          </a:prstGeom>
        </p:spPr>
        <p:txBody>
          <a:bodyPr wrap="square">
            <a:spAutoFit/>
          </a:bodyPr>
          <a:lstStyle/>
          <a:p>
            <a:r>
              <a:rPr lang="ru-RU" sz="2400" i="0" u="sng" dirty="0" smtClean="0">
                <a:solidFill>
                  <a:srgbClr val="000000"/>
                </a:solidFill>
                <a:effectLst/>
                <a:latin typeface="Times New Roman" panose="02020603050405020304" pitchFamily="18" charset="0"/>
                <a:cs typeface="Times New Roman" panose="02020603050405020304" pitchFamily="18" charset="0"/>
              </a:rPr>
              <a:t>Методы объекта </a:t>
            </a:r>
            <a:r>
              <a:rPr lang="en-US" sz="2400" i="0" u="sng" dirty="0" smtClean="0">
                <a:solidFill>
                  <a:srgbClr val="000000"/>
                </a:solidFill>
                <a:effectLst/>
                <a:latin typeface="Times New Roman" panose="02020603050405020304" pitchFamily="18" charset="0"/>
                <a:cs typeface="Times New Roman" panose="02020603050405020304" pitchFamily="18" charset="0"/>
              </a:rPr>
              <a:t>Statement:</a:t>
            </a:r>
          </a:p>
          <a:p>
            <a:pPr marL="342900" indent="-342900">
              <a:buFont typeface="Arial" panose="020B0604020202020204" pitchFamily="34" charset="0"/>
              <a:buChar char="•"/>
            </a:pPr>
            <a:r>
              <a:rPr lang="ru-RU" sz="2400" b="1" i="0" dirty="0" err="1" smtClean="0">
                <a:solidFill>
                  <a:srgbClr val="000000"/>
                </a:solidFill>
                <a:effectLst/>
                <a:latin typeface="Times New Roman" panose="02020603050405020304" pitchFamily="18" charset="0"/>
                <a:cs typeface="Times New Roman" panose="02020603050405020304" pitchFamily="18" charset="0"/>
              </a:rPr>
              <a:t>executeUpdate</a:t>
            </a:r>
            <a:r>
              <a:rPr lang="ru-RU" sz="2400" b="0" i="0" dirty="0" smtClean="0">
                <a:solidFill>
                  <a:srgbClr val="000000"/>
                </a:solidFill>
                <a:effectLst/>
                <a:latin typeface="Times New Roman" panose="02020603050405020304" pitchFamily="18" charset="0"/>
                <a:cs typeface="Times New Roman" panose="02020603050405020304" pitchFamily="18" charset="0"/>
              </a:rPr>
              <a:t>: выполняет такие команды, как INSERT, UPDATE, DELETE, CREATE TABLE, DROP TABLE. В качестве результата возвращает количество строк, затронутых операцией (например, количество добавленных, измененных или удаленных строк), или 0, если ни одна строка не затронута операцией или если команда не изменяет содержимое таблицы (например, команда создания новой таблицы)</a:t>
            </a:r>
          </a:p>
          <a:p>
            <a:pPr marL="342900" indent="-342900">
              <a:buFont typeface="Arial" panose="020B0604020202020204" pitchFamily="34" charset="0"/>
              <a:buChar char="•"/>
            </a:pPr>
            <a:endParaRPr lang="en-US" sz="2400" b="1" i="0" dirty="0" smtClean="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err="1" smtClean="0">
                <a:solidFill>
                  <a:srgbClr val="000000"/>
                </a:solidFill>
                <a:effectLst/>
                <a:latin typeface="Times New Roman" panose="02020603050405020304" pitchFamily="18" charset="0"/>
                <a:cs typeface="Times New Roman" panose="02020603050405020304" pitchFamily="18" charset="0"/>
              </a:rPr>
              <a:t>executeQuery</a:t>
            </a:r>
            <a:r>
              <a:rPr lang="ru-RU" sz="2400" b="0" i="0" dirty="0" smtClean="0">
                <a:solidFill>
                  <a:srgbClr val="000000"/>
                </a:solidFill>
                <a:effectLst/>
                <a:latin typeface="Times New Roman" panose="02020603050405020304" pitchFamily="18" charset="0"/>
                <a:cs typeface="Times New Roman" panose="02020603050405020304" pitchFamily="18" charset="0"/>
              </a:rPr>
              <a:t>: выполняет команду SELECT. Возвращает объект </a:t>
            </a:r>
            <a:r>
              <a:rPr lang="ru-RU" sz="2400" b="0" i="0" dirty="0" err="1" smtClean="0">
                <a:solidFill>
                  <a:srgbClr val="000000"/>
                </a:solidFill>
                <a:effectLst/>
                <a:latin typeface="Times New Roman" panose="02020603050405020304" pitchFamily="18" charset="0"/>
                <a:cs typeface="Times New Roman" panose="02020603050405020304" pitchFamily="18" charset="0"/>
              </a:rPr>
              <a:t>ResultSet</a:t>
            </a:r>
            <a:r>
              <a:rPr lang="ru-RU" sz="2400" b="0" i="0" dirty="0" smtClean="0">
                <a:solidFill>
                  <a:srgbClr val="000000"/>
                </a:solidFill>
                <a:effectLst/>
                <a:latin typeface="Times New Roman" panose="02020603050405020304" pitchFamily="18" charset="0"/>
                <a:cs typeface="Times New Roman" panose="02020603050405020304" pitchFamily="18" charset="0"/>
              </a:rPr>
              <a:t>, который содержит результаты запроса.</a:t>
            </a:r>
          </a:p>
          <a:p>
            <a:pPr marL="342900" indent="-342900">
              <a:buFont typeface="Arial" panose="020B0604020202020204" pitchFamily="34" charset="0"/>
              <a:buChar char="•"/>
            </a:pPr>
            <a:endParaRPr lang="en-US" sz="2400" b="1" i="0" dirty="0" smtClean="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err="1" smtClean="0">
                <a:solidFill>
                  <a:srgbClr val="000000"/>
                </a:solidFill>
                <a:effectLst/>
                <a:latin typeface="Times New Roman" panose="02020603050405020304" pitchFamily="18" charset="0"/>
                <a:cs typeface="Times New Roman" panose="02020603050405020304" pitchFamily="18" charset="0"/>
              </a:rPr>
              <a:t>execute</a:t>
            </a:r>
            <a:r>
              <a:rPr lang="ru-RU" sz="2400" b="1" i="0" dirty="0" smtClean="0">
                <a:solidFill>
                  <a:srgbClr val="000000"/>
                </a:solidFill>
                <a:effectLst/>
                <a:latin typeface="Times New Roman" panose="02020603050405020304" pitchFamily="18" charset="0"/>
                <a:cs typeface="Times New Roman" panose="02020603050405020304" pitchFamily="18" charset="0"/>
              </a:rPr>
              <a:t>()</a:t>
            </a:r>
            <a:r>
              <a:rPr lang="ru-RU" sz="2400" b="0" i="0" dirty="0" smtClean="0">
                <a:solidFill>
                  <a:srgbClr val="000000"/>
                </a:solidFill>
                <a:effectLst/>
                <a:latin typeface="Times New Roman" panose="02020603050405020304" pitchFamily="18" charset="0"/>
                <a:cs typeface="Times New Roman" panose="02020603050405020304" pitchFamily="18" charset="0"/>
              </a:rPr>
              <a:t>: выполняет любые команды и возвращает: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ru-RU" sz="2400" b="0" i="0" dirty="0" err="1" smtClean="0">
                <a:solidFill>
                  <a:srgbClr val="000000"/>
                </a:solidFill>
                <a:effectLst/>
                <a:latin typeface="Times New Roman" panose="02020603050405020304" pitchFamily="18" charset="0"/>
                <a:cs typeface="Times New Roman" panose="02020603050405020304" pitchFamily="18" charset="0"/>
              </a:rPr>
              <a:t>true</a:t>
            </a:r>
            <a:r>
              <a:rPr lang="ru-RU" sz="2400" b="0" i="0" dirty="0" smtClean="0">
                <a:solidFill>
                  <a:srgbClr val="000000"/>
                </a:solidFill>
                <a:effectLst/>
                <a:latin typeface="Times New Roman" panose="02020603050405020304" pitchFamily="18" charset="0"/>
                <a:cs typeface="Times New Roman" panose="02020603050405020304" pitchFamily="18" charset="0"/>
              </a:rPr>
              <a:t> - если команда возвращает набор строк (SELECT),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ru-RU" sz="2400" b="0" i="0" dirty="0" smtClean="0">
                <a:solidFill>
                  <a:srgbClr val="000000"/>
                </a:solidFill>
                <a:effectLst/>
                <a:latin typeface="Times New Roman" panose="02020603050405020304" pitchFamily="18" charset="0"/>
                <a:cs typeface="Times New Roman" panose="02020603050405020304" pitchFamily="18" charset="0"/>
              </a:rPr>
              <a:t>иначе возвращается </a:t>
            </a:r>
            <a:r>
              <a:rPr lang="ru-RU" sz="2400" b="0" i="0" dirty="0" err="1" smtClean="0">
                <a:solidFill>
                  <a:srgbClr val="000000"/>
                </a:solidFill>
                <a:effectLst/>
                <a:latin typeface="Times New Roman" panose="02020603050405020304" pitchFamily="18" charset="0"/>
                <a:cs typeface="Times New Roman" panose="02020603050405020304" pitchFamily="18" charset="0"/>
              </a:rPr>
              <a:t>false</a:t>
            </a:r>
            <a:r>
              <a:rPr lang="ru-RU" sz="2400" b="0" i="0" dirty="0" smtClean="0">
                <a:solidFill>
                  <a:srgbClr val="000000"/>
                </a:solidFill>
                <a:effectLst/>
                <a:latin typeface="Times New Roman" panose="02020603050405020304" pitchFamily="18" charset="0"/>
                <a:cs typeface="Times New Roman" panose="02020603050405020304" pitchFamily="18" charset="0"/>
              </a:rPr>
              <a:t>.</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r>
              <a:rPr lang="en-US" sz="2400" b="0" i="0" dirty="0" smtClean="0">
                <a:solidFill>
                  <a:srgbClr val="333333"/>
                </a:solidFill>
                <a:effectLst/>
                <a:latin typeface="Times New Roman" panose="02020603050405020304" pitchFamily="18" charset="0"/>
                <a:cs typeface="Times New Roman" panose="02020603050405020304" pitchFamily="18" charset="0"/>
              </a:rPr>
              <a:t>	</a:t>
            </a:r>
            <a:r>
              <a:rPr lang="ru-RU" sz="2400" b="0" i="0" dirty="0" smtClean="0">
                <a:solidFill>
                  <a:srgbClr val="333333"/>
                </a:solidFill>
                <a:effectLst/>
                <a:latin typeface="Times New Roman" panose="02020603050405020304" pitchFamily="18" charset="0"/>
                <a:cs typeface="Times New Roman" panose="02020603050405020304" pitchFamily="18" charset="0"/>
              </a:rPr>
              <a:t>Он используется для выполнения DDL SQL – запросов ил</a:t>
            </a:r>
            <a:r>
              <a:rPr lang="ru-RU" sz="2400" dirty="0">
                <a:solidFill>
                  <a:srgbClr val="333333"/>
                </a:solidFill>
                <a:latin typeface="Times New Roman" panose="02020603050405020304" pitchFamily="18" charset="0"/>
                <a:cs typeface="Times New Roman" panose="02020603050405020304" pitchFamily="18" charset="0"/>
              </a:rPr>
              <a:t>и</a:t>
            </a:r>
            <a:r>
              <a:rPr lang="ru-RU" sz="2400" b="0" i="0" dirty="0" smtClean="0">
                <a:solidFill>
                  <a:srgbClr val="333333"/>
                </a:solidFill>
                <a:effectLst/>
                <a:latin typeface="Times New Roman" panose="02020603050405020304" pitchFamily="18" charset="0"/>
                <a:cs typeface="Times New Roman" panose="02020603050405020304" pitchFamily="18" charset="0"/>
              </a:rPr>
              <a:t> в случаях, когда мы используем динамический SQL</a:t>
            </a:r>
            <a:endParaRPr 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44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354815" y="849838"/>
            <a:ext cx="9056518" cy="461665"/>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i="1" dirty="0" err="1" smtClean="0">
                <a:latin typeface="JetBrains Mono"/>
              </a:rPr>
              <a:t>ResultSet</a:t>
            </a:r>
            <a:r>
              <a:rPr lang="en-US" altLang="ru-RU" sz="2400" i="1" dirty="0" smtClean="0">
                <a:latin typeface="JetBrains Mono"/>
              </a:rPr>
              <a:t> </a:t>
            </a:r>
            <a:r>
              <a:rPr kumimoji="0" lang="ru-RU" altLang="ru-RU" sz="2400" i="1" u="none" strike="noStrike" cap="none" normalizeH="0" baseline="0" dirty="0" err="1" smtClean="0">
                <a:ln>
                  <a:noFill/>
                </a:ln>
                <a:effectLst/>
                <a:latin typeface="JetBrains Mono"/>
              </a:rPr>
              <a:t>resSet</a:t>
            </a:r>
            <a:r>
              <a:rPr kumimoji="0" lang="ru-RU" altLang="ru-RU" sz="2400" i="1" u="none" strike="noStrike" cap="none" normalizeH="0" baseline="0" dirty="0" smtClean="0">
                <a:ln>
                  <a:noFill/>
                </a:ln>
                <a:effectLst/>
                <a:latin typeface="JetBrains Mono"/>
              </a:rPr>
              <a:t> </a:t>
            </a:r>
            <a:r>
              <a:rPr kumimoji="0" lang="ru-RU" altLang="ru-RU" sz="2400" i="0" u="none" strike="noStrike" cap="none" normalizeH="0" baseline="0" dirty="0" smtClean="0">
                <a:ln>
                  <a:noFill/>
                </a:ln>
                <a:effectLst/>
                <a:latin typeface="JetBrains Mono"/>
              </a:rPr>
              <a:t>= </a:t>
            </a:r>
            <a:r>
              <a:rPr kumimoji="0" lang="ru-RU" altLang="ru-RU" sz="2400" i="1" u="none" strike="noStrike" cap="none" normalizeH="0" baseline="0" dirty="0" err="1" smtClean="0">
                <a:ln>
                  <a:noFill/>
                </a:ln>
                <a:effectLst/>
                <a:latin typeface="JetBrains Mono"/>
              </a:rPr>
              <a:t>statmt</a:t>
            </a:r>
            <a:r>
              <a:rPr kumimoji="0" lang="ru-RU" altLang="ru-RU" sz="2400" i="0" u="none" strike="noStrike" cap="none" normalizeH="0" baseline="0" dirty="0" err="1" smtClean="0">
                <a:ln>
                  <a:noFill/>
                </a:ln>
                <a:effectLst/>
                <a:latin typeface="JetBrains Mono"/>
              </a:rPr>
              <a:t>.executeQuery</a:t>
            </a:r>
            <a:r>
              <a:rPr kumimoji="0" lang="ru-RU" altLang="ru-RU" sz="2400" i="0" u="none" strike="noStrike" cap="none" normalizeH="0" baseline="0" dirty="0" smtClean="0">
                <a:ln>
                  <a:noFill/>
                </a:ln>
                <a:effectLst/>
                <a:latin typeface="JetBrains Mono"/>
              </a:rPr>
              <a:t>("SELECT * FROM </a:t>
            </a:r>
            <a:r>
              <a:rPr kumimoji="0" lang="ru-RU" altLang="ru-RU" sz="2400" i="0" u="none" strike="noStrike" cap="none" normalizeH="0" dirty="0" smtClean="0">
                <a:ln>
                  <a:noFill/>
                </a:ln>
                <a:effectLst/>
                <a:latin typeface="JetBrains Mono"/>
              </a:rPr>
              <a:t> ….</a:t>
            </a:r>
            <a:r>
              <a:rPr kumimoji="0" lang="ru-RU" altLang="ru-RU" sz="2400" i="0" u="none" strike="noStrike" cap="none" normalizeH="0" baseline="0" dirty="0" smtClean="0">
                <a:ln>
                  <a:noFill/>
                </a:ln>
                <a:effectLst/>
                <a:latin typeface="JetBrains Mono"/>
              </a:rPr>
              <a:t>");</a:t>
            </a:r>
            <a:endParaRPr kumimoji="0" lang="ru-RU" altLang="ru-RU" sz="2400" i="0" u="none" strike="noStrike" cap="none" normalizeH="0" baseline="0" dirty="0" smtClean="0">
              <a:ln>
                <a:noFill/>
              </a:ln>
              <a:effectLst/>
              <a:latin typeface="Arial" panose="020B0604020202020204" pitchFamily="34" charset="0"/>
            </a:endParaRPr>
          </a:p>
        </p:txBody>
      </p:sp>
      <p:sp>
        <p:nvSpPr>
          <p:cNvPr id="3" name="TextBox 2"/>
          <p:cNvSpPr txBox="1"/>
          <p:nvPr/>
        </p:nvSpPr>
        <p:spPr>
          <a:xfrm>
            <a:off x="354815" y="95674"/>
            <a:ext cx="9229760" cy="461665"/>
          </a:xfrm>
          <a:prstGeom prst="rect">
            <a:avLst/>
          </a:prstGeom>
          <a:noFill/>
        </p:spPr>
        <p:txBody>
          <a:bodyPr wrap="square" rtlCol="0">
            <a:spAutoFit/>
          </a:bodyPr>
          <a:lstStyle/>
          <a:p>
            <a:r>
              <a:rPr lang="ru-RU" sz="2400" dirty="0" smtClean="0"/>
              <a:t>Результат запроса возвращается в виде объекта </a:t>
            </a:r>
            <a:r>
              <a:rPr lang="en-US" sz="2400" dirty="0" err="1" smtClean="0"/>
              <a:t>ResultSet</a:t>
            </a:r>
            <a:endParaRPr lang="ru-RU" sz="2400" dirty="0"/>
          </a:p>
        </p:txBody>
      </p:sp>
      <p:sp>
        <p:nvSpPr>
          <p:cNvPr id="10" name="Rectangle 4"/>
          <p:cNvSpPr>
            <a:spLocks noChangeArrowheads="1"/>
          </p:cNvSpPr>
          <p:nvPr/>
        </p:nvSpPr>
        <p:spPr bwMode="auto">
          <a:xfrm>
            <a:off x="512262" y="3618261"/>
            <a:ext cx="699484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0" u="none" strike="noStrike" cap="none" normalizeH="0" baseline="0" dirty="0" err="1" smtClean="0">
                <a:ln>
                  <a:noFill/>
                </a:ln>
                <a:solidFill>
                  <a:srgbClr val="000000"/>
                </a:solidFill>
                <a:effectLst/>
                <a:latin typeface="JetBrains Mono"/>
              </a:rPr>
              <a:t>.close</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1" i="0" u="none" strike="noStrike" cap="none" normalizeH="0" baseline="0" dirty="0" smtClean="0">
                <a:ln>
                  <a:noFill/>
                </a:ln>
                <a:solidFill>
                  <a:srgbClr val="00B050"/>
                </a:solidFill>
                <a:effectLst/>
                <a:latin typeface="JetBrains Mono"/>
              </a:rPr>
              <a:t>-закрыли, убрали за собой</a:t>
            </a:r>
            <a:endParaRPr kumimoji="0" lang="ru-RU" altLang="ru-RU" sz="2400" b="1" i="0" u="none" strike="noStrike" cap="none" normalizeH="0" baseline="0" dirty="0" smtClean="0">
              <a:ln>
                <a:noFill/>
              </a:ln>
              <a:solidFill>
                <a:srgbClr val="00B050"/>
              </a:solidFill>
              <a:effectLst/>
              <a:latin typeface="Arial" panose="020B0604020202020204" pitchFamily="34" charset="0"/>
            </a:endParaRPr>
          </a:p>
        </p:txBody>
      </p:sp>
      <p:sp>
        <p:nvSpPr>
          <p:cNvPr id="12" name="Rectangle 1"/>
          <p:cNvSpPr>
            <a:spLocks noChangeArrowheads="1"/>
          </p:cNvSpPr>
          <p:nvPr/>
        </p:nvSpPr>
        <p:spPr bwMode="auto">
          <a:xfrm>
            <a:off x="512262" y="2618493"/>
            <a:ext cx="1167973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1" u="none" strike="noStrike" cap="none" normalizeH="0" baseline="0" dirty="0" smtClean="0">
                <a:ln>
                  <a:noFill/>
                </a:ln>
                <a:solidFill>
                  <a:srgbClr val="660E7A"/>
                </a:solidFill>
                <a:effectLst/>
                <a:latin typeface="JetBrains Mono"/>
              </a:rPr>
              <a:t> </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DriverManager</a:t>
            </a:r>
            <a:endParaRPr kumimoji="0" lang="ru-RU" altLang="ru-RU" sz="2400" b="0" i="0" u="none" strike="noStrike" cap="none" normalizeH="0" baseline="0" dirty="0" smtClean="0">
              <a:ln>
                <a:noFill/>
              </a:ln>
              <a:solidFill>
                <a:srgbClr val="000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solidFill>
                  <a:srgbClr val="000000"/>
                </a:solidFill>
                <a:latin typeface="JetBrains Mono"/>
              </a:rPr>
              <a:t>	</a:t>
            </a:r>
            <a:r>
              <a:rPr lang="ru-RU" altLang="ru-RU" sz="2400" dirty="0" smtClean="0">
                <a:solidFill>
                  <a:srgbClr val="000000"/>
                </a:solidFill>
                <a:latin typeface="JetBrains Mono"/>
              </a:rPr>
              <a:t>   </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0" i="1" u="none" strike="noStrike" cap="none" normalizeH="0" baseline="0" dirty="0" err="1" smtClean="0">
                <a:ln>
                  <a:noFill/>
                </a:ln>
                <a:solidFill>
                  <a:srgbClr val="000000"/>
                </a:solidFill>
                <a:effectLst/>
                <a:latin typeface="JetBrains Mono"/>
              </a:rPr>
              <a:t>getConnection</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"jdbc:sqlite:TEST1.s3db"</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1" i="0" u="none" strike="noStrike" cap="none" normalizeH="0" baseline="0" dirty="0" smtClean="0">
                <a:ln>
                  <a:noFill/>
                </a:ln>
                <a:solidFill>
                  <a:srgbClr val="00B050"/>
                </a:solidFill>
                <a:effectLst/>
                <a:latin typeface="JetBrains Mono"/>
              </a:rPr>
              <a:t>- </a:t>
            </a:r>
            <a:r>
              <a:rPr kumimoji="0" lang="ru-RU" altLang="ru-RU" sz="2400" b="1" i="0" u="none" strike="noStrike" cap="none" normalizeH="0" baseline="0" dirty="0" err="1" smtClean="0">
                <a:ln>
                  <a:noFill/>
                </a:ln>
                <a:solidFill>
                  <a:srgbClr val="00B050"/>
                </a:solidFill>
                <a:effectLst/>
                <a:latin typeface="JetBrains Mono"/>
              </a:rPr>
              <a:t>открыли,насорили</a:t>
            </a:r>
            <a:endParaRPr kumimoji="0" lang="ru-RU" altLang="ru-RU" sz="2400" b="1" i="0" u="none" strike="noStrike" cap="none" normalizeH="0" baseline="0" dirty="0" smtClean="0">
              <a:ln>
                <a:noFill/>
              </a:ln>
              <a:solidFill>
                <a:srgbClr val="00B050"/>
              </a:solidFill>
              <a:effectLst/>
              <a:latin typeface="Arial" panose="020B0604020202020204" pitchFamily="34" charset="0"/>
            </a:endParaRPr>
          </a:p>
        </p:txBody>
      </p:sp>
      <p:sp>
        <p:nvSpPr>
          <p:cNvPr id="13" name="Прямоугольник 12"/>
          <p:cNvSpPr/>
          <p:nvPr/>
        </p:nvSpPr>
        <p:spPr>
          <a:xfrm>
            <a:off x="4009686" y="1783127"/>
            <a:ext cx="3690241" cy="461665"/>
          </a:xfrm>
          <a:prstGeom prst="rect">
            <a:avLst/>
          </a:prstGeom>
        </p:spPr>
        <p:txBody>
          <a:bodyPr wrap="none">
            <a:spAutoFit/>
          </a:bodyPr>
          <a:lstStyle/>
          <a:p>
            <a:r>
              <a:rPr lang="ru-RU" sz="2400" b="1" dirty="0"/>
              <a:t>4</a:t>
            </a:r>
            <a:r>
              <a:rPr lang="ru-RU" sz="2400" b="1" dirty="0" smtClean="0"/>
              <a:t>. Закрываем соединение</a:t>
            </a:r>
            <a:endParaRPr lang="ru-RU" sz="2400" b="1" dirty="0"/>
          </a:p>
        </p:txBody>
      </p:sp>
      <p:sp>
        <p:nvSpPr>
          <p:cNvPr id="16" name="TextBox 15"/>
          <p:cNvSpPr txBox="1"/>
          <p:nvPr/>
        </p:nvSpPr>
        <p:spPr>
          <a:xfrm>
            <a:off x="617035" y="5279811"/>
            <a:ext cx="8591516" cy="461665"/>
          </a:xfrm>
          <a:prstGeom prst="rect">
            <a:avLst/>
          </a:prstGeom>
          <a:noFill/>
        </p:spPr>
        <p:txBody>
          <a:bodyPr wrap="square" rtlCol="0">
            <a:spAutoFit/>
          </a:bodyPr>
          <a:lstStyle/>
          <a:p>
            <a:r>
              <a:rPr lang="ru-RU" sz="2400" dirty="0" smtClean="0">
                <a:solidFill>
                  <a:srgbClr val="00B050"/>
                </a:solidFill>
                <a:latin typeface="Times New Roman" panose="02020603050405020304" pitchFamily="18" charset="0"/>
                <a:cs typeface="Times New Roman" panose="02020603050405020304" pitchFamily="18" charset="0"/>
              </a:rPr>
              <a:t>Помните, что создав объект </a:t>
            </a:r>
            <a:r>
              <a:rPr lang="en-US" sz="2400" dirty="0" smtClean="0">
                <a:solidFill>
                  <a:srgbClr val="00B050"/>
                </a:solidFill>
                <a:latin typeface="Times New Roman" panose="02020603050405020304" pitchFamily="18" charset="0"/>
                <a:cs typeface="Times New Roman" panose="02020603050405020304" pitchFamily="18" charset="0"/>
              </a:rPr>
              <a:t>Statement </a:t>
            </a:r>
            <a:r>
              <a:rPr lang="ru-RU" sz="2400" dirty="0" smtClean="0">
                <a:solidFill>
                  <a:srgbClr val="00B050"/>
                </a:solidFill>
                <a:latin typeface="Times New Roman" panose="02020603050405020304" pitchFamily="18" charset="0"/>
                <a:cs typeface="Times New Roman" panose="02020603050405020304" pitchFamily="18" charset="0"/>
              </a:rPr>
              <a:t>– вы должны закрыть его.</a:t>
            </a:r>
          </a:p>
        </p:txBody>
      </p:sp>
      <p:sp>
        <p:nvSpPr>
          <p:cNvPr id="18" name="TextBox 17"/>
          <p:cNvSpPr txBox="1"/>
          <p:nvPr/>
        </p:nvSpPr>
        <p:spPr>
          <a:xfrm>
            <a:off x="617035" y="5843736"/>
            <a:ext cx="8591516" cy="830997"/>
          </a:xfrm>
          <a:prstGeom prst="rect">
            <a:avLst/>
          </a:prstGeom>
          <a:noFill/>
        </p:spPr>
        <p:txBody>
          <a:bodyPr wrap="square" rtlCol="0">
            <a:spAutoFit/>
          </a:bodyPr>
          <a:lstStyle/>
          <a:p>
            <a:r>
              <a:rPr lang="ru-RU" sz="2400" dirty="0" smtClean="0">
                <a:solidFill>
                  <a:srgbClr val="00B050"/>
                </a:solidFill>
                <a:latin typeface="Times New Roman" panose="02020603050405020304" pitchFamily="18" charset="0"/>
                <a:cs typeface="Times New Roman" panose="02020603050405020304" pitchFamily="18" charset="0"/>
              </a:rPr>
              <a:t>Помните также, что создав объект </a:t>
            </a:r>
            <a:r>
              <a:rPr lang="en-US" sz="2400" dirty="0" smtClean="0">
                <a:solidFill>
                  <a:srgbClr val="00B050"/>
                </a:solidFill>
                <a:latin typeface="Times New Roman" panose="02020603050405020304" pitchFamily="18" charset="0"/>
                <a:cs typeface="Times New Roman" panose="02020603050405020304" pitchFamily="18" charset="0"/>
              </a:rPr>
              <a:t>Result Set </a:t>
            </a:r>
            <a:r>
              <a:rPr lang="ru-RU" sz="2400" dirty="0" smtClean="0">
                <a:solidFill>
                  <a:srgbClr val="00B050"/>
                </a:solidFill>
                <a:latin typeface="Times New Roman" panose="02020603050405020304" pitchFamily="18" charset="0"/>
                <a:cs typeface="Times New Roman" panose="02020603050405020304" pitchFamily="18" charset="0"/>
              </a:rPr>
              <a:t>– вы должны закрыть и его.</a:t>
            </a:r>
          </a:p>
        </p:txBody>
      </p:sp>
    </p:spTree>
    <p:extLst>
      <p:ext uri="{BB962C8B-B14F-4D97-AF65-F5344CB8AC3E}">
        <p14:creationId xmlns:p14="http://schemas.microsoft.com/office/powerpoint/2010/main" val="204862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9822" y="97724"/>
            <a:ext cx="5418666" cy="461665"/>
          </a:xfrm>
          <a:prstGeom prst="rect">
            <a:avLst/>
          </a:prstGeom>
          <a:noFill/>
        </p:spPr>
        <p:txBody>
          <a:bodyPr wrap="square" rtlCol="0">
            <a:spAutoFit/>
          </a:bodyPr>
          <a:lstStyle/>
          <a:p>
            <a:r>
              <a:rPr lang="ru-RU" sz="2400" b="1" dirty="0" smtClean="0">
                <a:solidFill>
                  <a:srgbClr val="00B050"/>
                </a:solidFill>
              </a:rPr>
              <a:t>А сейчас подробнее …</a:t>
            </a:r>
            <a:endParaRPr lang="ru-RU" sz="2400" b="1" dirty="0">
              <a:solidFill>
                <a:srgbClr val="00B050"/>
              </a:solidFill>
            </a:endParaRPr>
          </a:p>
        </p:txBody>
      </p:sp>
      <p:sp>
        <p:nvSpPr>
          <p:cNvPr id="3" name="Rectangle 1"/>
          <p:cNvSpPr>
            <a:spLocks noChangeArrowheads="1"/>
          </p:cNvSpPr>
          <p:nvPr/>
        </p:nvSpPr>
        <p:spPr bwMode="auto">
          <a:xfrm>
            <a:off x="518903" y="4279331"/>
            <a:ext cx="3631250" cy="1938992"/>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000000"/>
                </a:solidFill>
                <a:effectLst/>
                <a:latin typeface="JetBrains Mono"/>
              </a:rPr>
              <a:t>SqlTest.</a:t>
            </a:r>
            <a:r>
              <a:rPr kumimoji="0" lang="ru-RU" altLang="ru-RU" sz="2400" b="0" i="1" u="none" strike="noStrike" cap="none" normalizeH="0" baseline="0" dirty="0" err="1" smtClean="0">
                <a:ln>
                  <a:noFill/>
                </a:ln>
                <a:solidFill>
                  <a:srgbClr val="000000"/>
                </a:solidFill>
                <a:effectLst/>
                <a:latin typeface="JetBrains Mono"/>
              </a:rPr>
              <a:t>Conn</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err="1" smtClean="0">
                <a:ln>
                  <a:noFill/>
                </a:ln>
                <a:solidFill>
                  <a:srgbClr val="000000"/>
                </a:solidFill>
                <a:effectLst/>
                <a:latin typeface="JetBrains Mono"/>
              </a:rPr>
              <a:t>SqlTest.</a:t>
            </a:r>
            <a:r>
              <a:rPr kumimoji="0" lang="ru-RU" altLang="ru-RU" sz="2400" b="0" i="1" u="none" strike="noStrike" cap="none" normalizeH="0" baseline="0" dirty="0" err="1" smtClean="0">
                <a:ln>
                  <a:noFill/>
                </a:ln>
                <a:solidFill>
                  <a:srgbClr val="000000"/>
                </a:solidFill>
                <a:effectLst/>
                <a:latin typeface="JetBrains Mono"/>
              </a:rPr>
              <a:t>CreateD</a:t>
            </a:r>
            <a:r>
              <a:rPr kumimoji="0" lang="en-US" altLang="ru-RU" sz="2400" b="0" i="1" u="none" strike="noStrike" cap="none" normalizeH="0" baseline="0" dirty="0" err="1" smtClean="0">
                <a:ln>
                  <a:noFill/>
                </a:ln>
                <a:solidFill>
                  <a:srgbClr val="000000"/>
                </a:solidFill>
                <a:effectLst/>
                <a:latin typeface="JetBrains Mono"/>
              </a:rPr>
              <a:t>bTable</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err="1" smtClean="0">
                <a:ln>
                  <a:noFill/>
                </a:ln>
                <a:solidFill>
                  <a:srgbClr val="000000"/>
                </a:solidFill>
                <a:effectLst/>
                <a:latin typeface="JetBrains Mono"/>
              </a:rPr>
              <a:t>SqlTest.</a:t>
            </a:r>
            <a:r>
              <a:rPr kumimoji="0" lang="ru-RU" altLang="ru-RU" sz="2400" b="0" i="1" u="none" strike="noStrike" cap="none" normalizeH="0" baseline="0" dirty="0" err="1" smtClean="0">
                <a:ln>
                  <a:noFill/>
                </a:ln>
                <a:solidFill>
                  <a:srgbClr val="000000"/>
                </a:solidFill>
                <a:effectLst/>
                <a:latin typeface="JetBrains Mono"/>
              </a:rPr>
              <a:t>WriteD</a:t>
            </a:r>
            <a:r>
              <a:rPr kumimoji="0" lang="en-US" altLang="ru-RU" sz="2400" b="0" i="1" u="none" strike="noStrike" cap="none" normalizeH="0" baseline="0" dirty="0" err="1" smtClean="0">
                <a:ln>
                  <a:noFill/>
                </a:ln>
                <a:solidFill>
                  <a:srgbClr val="000000"/>
                </a:solidFill>
                <a:effectLst/>
                <a:latin typeface="JetBrains Mono"/>
              </a:rPr>
              <a:t>bTable</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err="1" smtClean="0">
                <a:ln>
                  <a:noFill/>
                </a:ln>
                <a:solidFill>
                  <a:srgbClr val="000000"/>
                </a:solidFill>
                <a:effectLst/>
                <a:latin typeface="JetBrains Mono"/>
              </a:rPr>
              <a:t>SqlTest.</a:t>
            </a:r>
            <a:r>
              <a:rPr kumimoji="0" lang="ru-RU" altLang="ru-RU" sz="2400" b="0" i="1" u="none" strike="noStrike" cap="none" normalizeH="0" baseline="0" dirty="0" err="1" smtClean="0">
                <a:ln>
                  <a:noFill/>
                </a:ln>
                <a:solidFill>
                  <a:srgbClr val="000000"/>
                </a:solidFill>
                <a:effectLst/>
                <a:latin typeface="JetBrains Mono"/>
              </a:rPr>
              <a:t>ReadD</a:t>
            </a:r>
            <a:r>
              <a:rPr kumimoji="0" lang="en-US" altLang="ru-RU" sz="2400" b="0" i="1" u="none" strike="noStrike" cap="none" normalizeH="0" baseline="0" dirty="0" err="1" smtClean="0">
                <a:ln>
                  <a:noFill/>
                </a:ln>
                <a:solidFill>
                  <a:srgbClr val="000000"/>
                </a:solidFill>
                <a:effectLst/>
                <a:latin typeface="JetBrains Mono"/>
              </a:rPr>
              <a:t>bTable</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err="1" smtClean="0">
                <a:ln>
                  <a:noFill/>
                </a:ln>
                <a:solidFill>
                  <a:srgbClr val="000000"/>
                </a:solidFill>
                <a:effectLst/>
                <a:latin typeface="JetBrains Mono"/>
              </a:rPr>
              <a:t>SqlTest.</a:t>
            </a:r>
            <a:r>
              <a:rPr kumimoji="0" lang="ru-RU" altLang="ru-RU" sz="2400" b="0" i="1" u="none" strike="noStrike" cap="none" normalizeH="0" baseline="0" dirty="0" err="1" smtClean="0">
                <a:ln>
                  <a:noFill/>
                </a:ln>
                <a:solidFill>
                  <a:srgbClr val="000000"/>
                </a:solidFill>
                <a:effectLst/>
                <a:latin typeface="JetBrains Mono"/>
              </a:rPr>
              <a:t>CloseDB</a:t>
            </a:r>
            <a:r>
              <a:rPr kumimoji="0" lang="ru-RU" altLang="ru-RU" sz="2400" b="0" i="0" u="none" strike="noStrike" cap="none" normalizeH="0" baseline="0" dirty="0" smtClean="0">
                <a:ln>
                  <a:noFill/>
                </a:ln>
                <a:solidFill>
                  <a:srgbClr val="000000"/>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169333" y="790222"/>
            <a:ext cx="11096978" cy="461665"/>
          </a:xfrm>
          <a:prstGeom prst="rect">
            <a:avLst/>
          </a:prstGeom>
          <a:noFill/>
        </p:spPr>
        <p:txBody>
          <a:bodyPr wrap="square" rtlCol="0">
            <a:spAutoFit/>
          </a:bodyPr>
          <a:lstStyle/>
          <a:p>
            <a:r>
              <a:rPr lang="ru-RU" sz="2400" dirty="0" smtClean="0"/>
              <a:t>Организуем наш пример на основе класса – теста.</a:t>
            </a:r>
          </a:p>
        </p:txBody>
      </p:sp>
      <p:sp>
        <p:nvSpPr>
          <p:cNvPr id="5" name="Прямоугольник 4"/>
          <p:cNvSpPr/>
          <p:nvPr/>
        </p:nvSpPr>
        <p:spPr>
          <a:xfrm>
            <a:off x="278646" y="3817666"/>
            <a:ext cx="3802323" cy="461665"/>
          </a:xfrm>
          <a:prstGeom prst="rect">
            <a:avLst/>
          </a:prstGeom>
        </p:spPr>
        <p:txBody>
          <a:bodyPr wrap="none">
            <a:spAutoFit/>
          </a:bodyPr>
          <a:lstStyle/>
          <a:p>
            <a:r>
              <a:rPr lang="en-US" sz="2400" b="1" dirty="0" smtClean="0"/>
              <a:t>2. </a:t>
            </a:r>
            <a:r>
              <a:rPr lang="ru-RU" sz="2400" b="1" dirty="0" smtClean="0"/>
              <a:t>Класс </a:t>
            </a:r>
            <a:r>
              <a:rPr lang="ru-RU" sz="2400" b="1" dirty="0"/>
              <a:t>содержит методы</a:t>
            </a:r>
            <a:r>
              <a:rPr lang="en-US" sz="2400" b="1" dirty="0"/>
              <a:t>:</a:t>
            </a:r>
            <a:endParaRPr lang="ru-RU" sz="2400" b="1" dirty="0"/>
          </a:p>
        </p:txBody>
      </p:sp>
      <p:sp>
        <p:nvSpPr>
          <p:cNvPr id="6" name="Rectangle 2"/>
          <p:cNvSpPr>
            <a:spLocks noChangeArrowheads="1"/>
          </p:cNvSpPr>
          <p:nvPr/>
        </p:nvSpPr>
        <p:spPr bwMode="auto">
          <a:xfrm>
            <a:off x="278646" y="2002682"/>
            <a:ext cx="447269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80"/>
                </a:solidFill>
                <a:effectLst/>
                <a:latin typeface="JetBrains Mono"/>
              </a:rPr>
              <a:t>public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static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Connection</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1" i="0" u="none" strike="noStrike" cap="none" normalizeH="0" baseline="0" dirty="0" err="1" smtClean="0">
                <a:ln>
                  <a:noFill/>
                </a:ln>
                <a:solidFill>
                  <a:srgbClr val="000080"/>
                </a:solidFill>
                <a:effectLst/>
                <a:latin typeface="JetBrains Mono"/>
              </a:rPr>
              <a:t>public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static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Statement</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statmt</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1" i="0" u="none" strike="noStrike" cap="none" normalizeH="0" baseline="0" dirty="0" err="1" smtClean="0">
                <a:ln>
                  <a:noFill/>
                </a:ln>
                <a:solidFill>
                  <a:srgbClr val="000080"/>
                </a:solidFill>
                <a:effectLst/>
                <a:latin typeface="JetBrains Mono"/>
              </a:rPr>
              <a:t>public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static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ResultSet</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resSet</a:t>
            </a:r>
            <a:r>
              <a:rPr kumimoji="0" lang="ru-RU" altLang="ru-RU" sz="2400" b="0" i="0" u="none" strike="noStrike" cap="none" normalizeH="0" baseline="0" dirty="0" smtClean="0">
                <a:ln>
                  <a:noFill/>
                </a:ln>
                <a:solidFill>
                  <a:srgbClr val="000000"/>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69333" y="1503276"/>
            <a:ext cx="7540978" cy="461665"/>
          </a:xfrm>
          <a:prstGeom prst="rect">
            <a:avLst/>
          </a:prstGeom>
          <a:noFill/>
        </p:spPr>
        <p:txBody>
          <a:bodyPr wrap="square" rtlCol="0">
            <a:spAutoFit/>
          </a:bodyPr>
          <a:lstStyle/>
          <a:p>
            <a:r>
              <a:rPr lang="en-US" sz="2400" b="1" dirty="0" smtClean="0"/>
              <a:t>1. </a:t>
            </a:r>
            <a:r>
              <a:rPr lang="ru-RU" sz="2400" b="1" dirty="0" smtClean="0"/>
              <a:t>В классе описаны статические переменные</a:t>
            </a:r>
            <a:endParaRPr lang="ru-RU" sz="2400" b="1" dirty="0"/>
          </a:p>
        </p:txBody>
      </p:sp>
      <p:sp>
        <p:nvSpPr>
          <p:cNvPr id="8" name="TextBox 7"/>
          <p:cNvSpPr txBox="1"/>
          <p:nvPr/>
        </p:nvSpPr>
        <p:spPr>
          <a:xfrm>
            <a:off x="5294489" y="1818016"/>
            <a:ext cx="6626577" cy="1569660"/>
          </a:xfrm>
          <a:prstGeom prst="rect">
            <a:avLst/>
          </a:prstGeom>
          <a:noFill/>
        </p:spPr>
        <p:txBody>
          <a:bodyPr wrap="square" rtlCol="0">
            <a:spAutoFit/>
          </a:bodyPr>
          <a:lstStyle/>
          <a:p>
            <a:r>
              <a:rPr lang="ru-RU" sz="2400" dirty="0" smtClean="0"/>
              <a:t>Назначение их тесно связано ранее сказанным</a:t>
            </a:r>
            <a:r>
              <a:rPr lang="en-US" sz="2400" dirty="0" smtClean="0"/>
              <a:t>:</a:t>
            </a:r>
          </a:p>
          <a:p>
            <a:pPr marL="342900" indent="-342900">
              <a:buFont typeface="Arial" panose="020B0604020202020204" pitchFamily="34" charset="0"/>
              <a:buChar char="•"/>
            </a:pPr>
            <a:r>
              <a:rPr lang="en-US" sz="2400" dirty="0" smtClean="0"/>
              <a:t>Connection  </a:t>
            </a:r>
            <a:r>
              <a:rPr lang="ru-RU" sz="2400" dirty="0" smtClean="0"/>
              <a:t> </a:t>
            </a:r>
            <a:endParaRPr lang="en-US" sz="2400" dirty="0" smtClean="0"/>
          </a:p>
          <a:p>
            <a:pPr marL="342900" indent="-342900">
              <a:buFont typeface="Arial" panose="020B0604020202020204" pitchFamily="34" charset="0"/>
              <a:buChar char="•"/>
            </a:pPr>
            <a:r>
              <a:rPr lang="en-US" sz="2400" dirty="0" smtClean="0"/>
              <a:t>Statement</a:t>
            </a:r>
          </a:p>
          <a:p>
            <a:pPr marL="342900" indent="-342900">
              <a:buFont typeface="Arial" panose="020B0604020202020204" pitchFamily="34" charset="0"/>
              <a:buChar char="•"/>
            </a:pPr>
            <a:r>
              <a:rPr lang="en-US" sz="2400" dirty="0" err="1" smtClean="0"/>
              <a:t>ResultSet</a:t>
            </a:r>
            <a:endParaRPr lang="ru-RU" sz="2400" dirty="0"/>
          </a:p>
        </p:txBody>
      </p:sp>
    </p:spTree>
    <p:extLst>
      <p:ext uri="{BB962C8B-B14F-4D97-AF65-F5344CB8AC3E}">
        <p14:creationId xmlns:p14="http://schemas.microsoft.com/office/powerpoint/2010/main" val="128210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5467" y="796751"/>
            <a:ext cx="10703571" cy="3785652"/>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80"/>
                </a:solidFill>
                <a:effectLst/>
                <a:latin typeface="JetBrains Mono"/>
              </a:rPr>
              <a:t>public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static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void</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Conn</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throws</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ClassNotFoundException</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SQLException</a:t>
            </a:r>
            <a:r>
              <a:rPr kumimoji="0" lang="ru-RU" altLang="ru-RU" sz="2400" b="0" i="0" u="none" strike="noStrike" cap="none" normalizeH="0" baseline="0" dirty="0" smtClean="0">
                <a:ln>
                  <a:noFill/>
                </a:ln>
                <a:solidFill>
                  <a:srgbClr val="000000"/>
                </a:solidFill>
                <a:effectLst/>
                <a:latin typeface="JetBrains Mono"/>
              </a:rPr>
              <a:t> {</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1" u="none" strike="noStrike" cap="none" normalizeH="0" baseline="0" dirty="0" smtClean="0">
                <a:ln>
                  <a:noFill/>
                </a:ln>
                <a:solidFill>
                  <a:srgbClr val="660E7A"/>
                </a:solidFill>
                <a:effectLst/>
                <a:latin typeface="JetBrains Mono"/>
              </a:rPr>
              <a:t> </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null</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solidFill>
                  <a:srgbClr val="000000"/>
                </a:solidFill>
                <a:latin typeface="JetBrains Mono"/>
              </a:rPr>
              <a:t> </a:t>
            </a:r>
            <a:r>
              <a:rPr lang="ru-RU" altLang="ru-RU" sz="2400" dirty="0" smtClean="0">
                <a:solidFill>
                  <a:srgbClr val="000000"/>
                </a:solidFill>
                <a:latin typeface="JetBrains Mono"/>
              </a:rPr>
              <a:t>   </a:t>
            </a:r>
            <a:r>
              <a:rPr kumimoji="0" lang="ru-RU" altLang="ru-RU" sz="2400" b="0" i="0" u="none" strike="noStrike" cap="none" normalizeH="0" baseline="0" dirty="0" err="1" smtClean="0">
                <a:ln>
                  <a:noFill/>
                </a:ln>
                <a:solidFill>
                  <a:srgbClr val="000000"/>
                </a:solidFill>
                <a:effectLst/>
                <a:latin typeface="JetBrains Mono"/>
              </a:rPr>
              <a:t>Class.</a:t>
            </a:r>
            <a:r>
              <a:rPr kumimoji="0" lang="ru-RU" altLang="ru-RU" sz="2400" b="0" i="1" u="none" strike="noStrike" cap="none" normalizeH="0" baseline="0" dirty="0" err="1" smtClean="0">
                <a:ln>
                  <a:noFill/>
                </a:ln>
                <a:solidFill>
                  <a:srgbClr val="000000"/>
                </a:solidFill>
                <a:effectLst/>
                <a:latin typeface="JetBrains Mono"/>
              </a:rPr>
              <a:t>forName</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1" i="0" u="none" strike="noStrike" cap="none" normalizeH="0" baseline="0" dirty="0" err="1" smtClean="0">
                <a:ln>
                  <a:noFill/>
                </a:ln>
                <a:solidFill>
                  <a:srgbClr val="008000"/>
                </a:solidFill>
                <a:effectLst/>
                <a:latin typeface="JetBrains Mono"/>
              </a:rPr>
              <a:t>org.sqlite.JDBC</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smtClean="0">
                <a:ln>
                  <a:noFill/>
                </a:ln>
                <a:solidFill>
                  <a:srgbClr val="808080"/>
                </a:solidFill>
                <a:effectLst/>
                <a:latin typeface="JetBrains Mono"/>
              </a:rPr>
              <a:t>// Статический метод класса</a:t>
            </a:r>
            <a:br>
              <a:rPr kumimoji="0" lang="ru-RU" altLang="ru-RU" sz="2400" b="0" i="1" u="none" strike="noStrike" cap="none" normalizeH="0" baseline="0" dirty="0" smtClean="0">
                <a:ln>
                  <a:noFill/>
                </a:ln>
                <a:solidFill>
                  <a:srgbClr val="808080"/>
                </a:solidFill>
                <a:effectLst/>
                <a:latin typeface="JetBrains Mono"/>
              </a:rPr>
            </a:br>
            <a:endParaRPr kumimoji="0" lang="ru-RU" altLang="ru-RU" sz="2400" b="0" i="1" u="none" strike="noStrike" cap="none" normalizeH="0" baseline="0" dirty="0" smtClean="0">
              <a:ln>
                <a:noFill/>
              </a:ln>
              <a:solidFill>
                <a:srgbClr val="80808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solidFill>
                  <a:srgbClr val="808080"/>
                </a:solidFill>
                <a:effectLst/>
                <a:latin typeface="JetBrains Mono"/>
              </a:rPr>
              <a:t>    </a:t>
            </a:r>
            <a:r>
              <a:rPr lang="en-US" altLang="ru-RU" sz="2400" i="1" dirty="0" smtClean="0">
                <a:solidFill>
                  <a:srgbClr val="808080"/>
                </a:solidFill>
                <a:latin typeface="JetBrains Mono"/>
              </a:rPr>
              <a:t>// </a:t>
            </a:r>
            <a:r>
              <a:rPr lang="ru-RU" altLang="ru-RU" sz="2400" i="1" dirty="0" smtClean="0">
                <a:solidFill>
                  <a:srgbClr val="808080"/>
                </a:solidFill>
                <a:latin typeface="JetBrains Mono"/>
              </a:rPr>
              <a:t>Выполняем соединение </a:t>
            </a:r>
            <a:endParaRPr kumimoji="0" lang="en-US" altLang="ru-RU" sz="2400" b="0" i="1" u="none" strike="noStrike" cap="none" normalizeH="0" baseline="0" dirty="0" smtClean="0">
              <a:ln>
                <a:noFill/>
              </a:ln>
              <a:solidFill>
                <a:srgbClr val="80808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i="1" dirty="0" smtClean="0">
                <a:solidFill>
                  <a:srgbClr val="808080"/>
                </a:solidFill>
                <a:latin typeface="JetBrains Mono"/>
              </a:rPr>
              <a:t>    </a:t>
            </a: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1" u="none" strike="noStrike" cap="none" normalizeH="0" baseline="0" dirty="0" smtClean="0">
                <a:ln>
                  <a:noFill/>
                </a:ln>
                <a:solidFill>
                  <a:srgbClr val="660E7A"/>
                </a:solidFill>
                <a:effectLst/>
                <a:latin typeface="JetBrains Mono"/>
              </a:rPr>
              <a:t> </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DriverManager.</a:t>
            </a:r>
            <a:r>
              <a:rPr kumimoji="0" lang="ru-RU" altLang="ru-RU" sz="2400" b="0" i="1" u="none" strike="noStrike" cap="none" normalizeH="0" baseline="0" dirty="0" err="1" smtClean="0">
                <a:ln>
                  <a:noFill/>
                </a:ln>
                <a:solidFill>
                  <a:srgbClr val="000000"/>
                </a:solidFill>
                <a:effectLst/>
                <a:latin typeface="JetBrains Mono"/>
              </a:rPr>
              <a:t>getConnection</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"jdbc:sqlite:TEST1.s3db"</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endParaRPr kumimoji="0" lang="en-US" altLang="ru-RU" sz="2400" b="0" i="0" u="none" strike="noStrike" cap="none" normalizeH="0" baseline="0" dirty="0" smtClean="0">
              <a:ln>
                <a:noFill/>
              </a:ln>
              <a:solidFill>
                <a:srgbClr val="000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System.</a:t>
            </a:r>
            <a:r>
              <a:rPr kumimoji="0" lang="ru-RU" altLang="ru-RU" sz="2400" b="1" i="1" u="none" strike="noStrike" cap="none" normalizeH="0" baseline="0" dirty="0" err="1" smtClean="0">
                <a:ln>
                  <a:noFill/>
                </a:ln>
                <a:solidFill>
                  <a:srgbClr val="660E7A"/>
                </a:solidFill>
                <a:effectLst/>
                <a:latin typeface="JetBrains Mono"/>
              </a:rPr>
              <a:t>out</a:t>
            </a:r>
            <a:r>
              <a:rPr kumimoji="0" lang="ru-RU" altLang="ru-RU" sz="2400" b="0" i="0" u="none" strike="noStrike" cap="none" normalizeH="0" baseline="0" dirty="0" err="1" smtClean="0">
                <a:ln>
                  <a:noFill/>
                </a:ln>
                <a:solidFill>
                  <a:srgbClr val="000000"/>
                </a:solidFill>
                <a:effectLst/>
                <a:latin typeface="JetBrains Mono"/>
              </a:rPr>
              <a:t>.println</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"База Подключена!"</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35467" y="112889"/>
            <a:ext cx="8624711" cy="461665"/>
          </a:xfrm>
          <a:prstGeom prst="rect">
            <a:avLst/>
          </a:prstGeom>
          <a:noFill/>
        </p:spPr>
        <p:txBody>
          <a:bodyPr wrap="square" rtlCol="0">
            <a:spAutoFit/>
          </a:bodyPr>
          <a:lstStyle/>
          <a:p>
            <a:r>
              <a:rPr lang="ru-RU" sz="2400" u="sng" dirty="0" smtClean="0">
                <a:latin typeface="Times New Roman" panose="02020603050405020304" pitchFamily="18" charset="0"/>
                <a:cs typeface="Times New Roman" panose="02020603050405020304" pitchFamily="18" charset="0"/>
              </a:rPr>
              <a:t>Создание соединения</a:t>
            </a:r>
            <a:endParaRPr lang="ru-RU"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42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860341"/>
            <a:ext cx="12192000" cy="3785652"/>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80"/>
                </a:solidFill>
                <a:effectLst/>
                <a:latin typeface="JetBrains Mono"/>
              </a:rPr>
              <a:t>public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static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void</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CreateD</a:t>
            </a:r>
            <a:r>
              <a:rPr kumimoji="0" lang="en-US" altLang="ru-RU" sz="2400" b="0" i="0" u="none" strike="noStrike" cap="none" normalizeH="0" baseline="0" dirty="0" smtClean="0">
                <a:ln>
                  <a:noFill/>
                </a:ln>
                <a:solidFill>
                  <a:srgbClr val="000000"/>
                </a:solidFill>
                <a:effectLst/>
                <a:latin typeface="JetBrains Mono"/>
              </a:rPr>
              <a:t>b</a:t>
            </a:r>
            <a:r>
              <a:rPr kumimoji="0" lang="ru-RU" altLang="ru-RU" sz="2400" b="0" i="0" u="none" strike="noStrike" cap="none" normalizeH="0" baseline="0" dirty="0" smtClean="0">
                <a:ln>
                  <a:noFill/>
                </a:ln>
                <a:solidFill>
                  <a:srgbClr val="000000"/>
                </a:solidFill>
                <a:effectLst/>
                <a:latin typeface="JetBrains Mono"/>
              </a:rPr>
              <a:t>Е</a:t>
            </a:r>
            <a:r>
              <a:rPr kumimoji="0" lang="en-US" altLang="ru-RU" sz="2400" b="0" i="0" u="none" strike="noStrike" cap="none" normalizeH="0" baseline="0" dirty="0" smtClean="0">
                <a:ln>
                  <a:noFill/>
                </a:ln>
                <a:solidFill>
                  <a:srgbClr val="000000"/>
                </a:solidFill>
                <a:effectLst/>
                <a:latin typeface="JetBrains Mono"/>
              </a:rPr>
              <a:t>Table</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throws</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ClassNotFoundException</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SQLException</a:t>
            </a:r>
            <a:r>
              <a:rPr kumimoji="0" lang="ru-RU" altLang="ru-RU" sz="2400" b="0" i="0" u="none" strike="noStrike" cap="none" normalizeH="0" baseline="0" dirty="0" smtClean="0">
                <a:ln>
                  <a:noFill/>
                </a:ln>
                <a:solidFill>
                  <a:srgbClr val="000000"/>
                </a:solidFill>
                <a:effectLst/>
                <a:latin typeface="JetBrains Mono"/>
              </a:rPr>
              <a:t> {</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statmt</a:t>
            </a:r>
            <a:r>
              <a:rPr kumimoji="0" lang="ru-RU" altLang="ru-RU" sz="2400" b="0" i="1" u="none" strike="noStrike" cap="none" normalizeH="0" baseline="0" dirty="0" smtClean="0">
                <a:ln>
                  <a:noFill/>
                </a:ln>
                <a:solidFill>
                  <a:srgbClr val="660E7A"/>
                </a:solidFill>
                <a:effectLst/>
                <a:latin typeface="JetBrains Mono"/>
              </a:rPr>
              <a:t> </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0" u="none" strike="noStrike" cap="none" normalizeH="0" baseline="0" dirty="0" err="1" smtClean="0">
                <a:ln>
                  <a:noFill/>
                </a:ln>
                <a:solidFill>
                  <a:srgbClr val="000000"/>
                </a:solidFill>
                <a:effectLst/>
                <a:latin typeface="JetBrains Mono"/>
              </a:rPr>
              <a:t>.createStatement</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solidFill>
                  <a:srgbClr val="660E7A"/>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statmt</a:t>
            </a:r>
            <a:r>
              <a:rPr kumimoji="0" lang="ru-RU" altLang="ru-RU" sz="2400" b="0" i="0" u="none" strike="noStrike" cap="none" normalizeH="0" baseline="0" dirty="0" err="1" smtClean="0">
                <a:ln>
                  <a:noFill/>
                </a:ln>
                <a:solidFill>
                  <a:srgbClr val="000000"/>
                </a:solidFill>
                <a:effectLst/>
                <a:latin typeface="JetBrains Mono"/>
              </a:rPr>
              <a:t>.execute</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"CREATE TABLE </a:t>
            </a:r>
            <a:r>
              <a:rPr kumimoji="0" lang="ru-RU" altLang="ru-RU" sz="2400" b="1" i="0" u="none" strike="noStrike" cap="none" normalizeH="0" baseline="0" dirty="0" err="1" smtClean="0">
                <a:ln>
                  <a:noFill/>
                </a:ln>
                <a:solidFill>
                  <a:srgbClr val="008000"/>
                </a:solidFill>
                <a:effectLst/>
                <a:latin typeface="JetBrains Mono"/>
              </a:rPr>
              <a:t>if</a:t>
            </a:r>
            <a:r>
              <a:rPr kumimoji="0" lang="ru-RU" altLang="ru-RU" sz="2400" b="1" i="0" u="none" strike="noStrike" cap="none" normalizeH="0" baseline="0" dirty="0" smtClean="0">
                <a:ln>
                  <a:noFill/>
                </a:ln>
                <a:solidFill>
                  <a:srgbClr val="008000"/>
                </a:solidFill>
                <a:effectLst/>
                <a:latin typeface="JetBrains Mono"/>
              </a:rPr>
              <a:t> </a:t>
            </a:r>
            <a:r>
              <a:rPr kumimoji="0" lang="ru-RU" altLang="ru-RU" sz="2400" b="1" i="0" u="none" strike="noStrike" cap="none" normalizeH="0" baseline="0" dirty="0" err="1" smtClean="0">
                <a:ln>
                  <a:noFill/>
                </a:ln>
                <a:solidFill>
                  <a:srgbClr val="008000"/>
                </a:solidFill>
                <a:effectLst/>
                <a:latin typeface="JetBrains Mono"/>
              </a:rPr>
              <a:t>not</a:t>
            </a:r>
            <a:r>
              <a:rPr kumimoji="0" lang="ru-RU" altLang="ru-RU" sz="2400" b="1" i="0" u="none" strike="noStrike" cap="none" normalizeH="0" baseline="0" dirty="0" smtClean="0">
                <a:ln>
                  <a:noFill/>
                </a:ln>
                <a:solidFill>
                  <a:srgbClr val="008000"/>
                </a:solidFill>
                <a:effectLst/>
                <a:latin typeface="JetBrains Mono"/>
              </a:rPr>
              <a:t> </a:t>
            </a:r>
            <a:r>
              <a:rPr kumimoji="0" lang="ru-RU" altLang="ru-RU" sz="2400" b="1" i="0" u="none" strike="noStrike" cap="none" normalizeH="0" baseline="0" dirty="0" err="1" smtClean="0">
                <a:ln>
                  <a:noFill/>
                </a:ln>
                <a:solidFill>
                  <a:srgbClr val="008000"/>
                </a:solidFill>
                <a:effectLst/>
                <a:latin typeface="JetBrains Mono"/>
              </a:rPr>
              <a:t>exists</a:t>
            </a:r>
            <a:r>
              <a:rPr kumimoji="0" lang="ru-RU" altLang="ru-RU" sz="2400" b="1" i="0" u="none" strike="noStrike" cap="none" normalizeH="0" baseline="0" dirty="0" smtClean="0">
                <a:ln>
                  <a:noFill/>
                </a:ln>
                <a:solidFill>
                  <a:srgbClr val="008000"/>
                </a:solidFill>
                <a:effectLst/>
                <a:latin typeface="JetBrains Mono"/>
              </a:rPr>
              <a:t> '</a:t>
            </a:r>
            <a:r>
              <a:rPr kumimoji="0" lang="ru-RU" altLang="ru-RU" sz="2400" b="1" i="0" u="none" strike="noStrike" cap="none" normalizeH="0" baseline="0" dirty="0" err="1" smtClean="0">
                <a:ln>
                  <a:noFill/>
                </a:ln>
                <a:solidFill>
                  <a:srgbClr val="FF0000"/>
                </a:solidFill>
                <a:effectLst/>
                <a:latin typeface="JetBrains Mono"/>
              </a:rPr>
              <a:t>users</a:t>
            </a:r>
            <a:r>
              <a:rPr kumimoji="0" lang="ru-RU" altLang="ru-RU" sz="2400" b="1" i="0" u="none" strike="noStrike" cap="none" normalizeH="0" baseline="0" dirty="0" smtClean="0">
                <a:ln>
                  <a:noFill/>
                </a:ln>
                <a:solidFill>
                  <a:srgbClr val="008000"/>
                </a:solidFill>
                <a:effectLst/>
                <a:latin typeface="JetBrains Mono"/>
              </a:rPr>
              <a:t>' (</a:t>
            </a:r>
            <a:endParaRPr kumimoji="0" lang="en-US" altLang="ru-RU" sz="2400" b="1" i="0" u="none" strike="noStrike" cap="none" normalizeH="0" baseline="0" dirty="0" smtClean="0">
              <a:ln>
                <a:noFill/>
              </a:ln>
              <a:solidFill>
                <a:srgbClr val="008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b="1" dirty="0">
                <a:solidFill>
                  <a:srgbClr val="008000"/>
                </a:solidFill>
                <a:latin typeface="JetBrains Mono"/>
              </a:rPr>
              <a:t> </a:t>
            </a:r>
            <a:r>
              <a:rPr lang="en-US" altLang="ru-RU" sz="2400" b="1" dirty="0" smtClean="0">
                <a:solidFill>
                  <a:srgbClr val="008000"/>
                </a:solidFill>
                <a:latin typeface="JetBrains Mono"/>
              </a:rPr>
              <a:t>     </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1" i="0" u="none" strike="noStrike" cap="none" normalizeH="0" baseline="0" dirty="0" err="1" smtClean="0">
                <a:ln>
                  <a:noFill/>
                </a:ln>
                <a:solidFill>
                  <a:srgbClr val="008000"/>
                </a:solidFill>
                <a:effectLst/>
                <a:latin typeface="JetBrains Mono"/>
              </a:rPr>
              <a:t>id</a:t>
            </a:r>
            <a:r>
              <a:rPr kumimoji="0" lang="ru-RU" altLang="ru-RU" sz="2400" b="1" i="0" u="none" strike="noStrike" cap="none" normalizeH="0" baseline="0" dirty="0" smtClean="0">
                <a:ln>
                  <a:noFill/>
                </a:ln>
                <a:solidFill>
                  <a:srgbClr val="008000"/>
                </a:solidFill>
                <a:effectLst/>
                <a:latin typeface="JetBrains Mono"/>
              </a:rPr>
              <a:t>' INTEGER PRIMARY KEY AUTOINCREMENT, </a:t>
            </a:r>
            <a:endParaRPr kumimoji="0" lang="en-US" altLang="ru-RU" sz="2400" b="1" i="0" u="none" strike="noStrike" cap="none" normalizeH="0" baseline="0" dirty="0" smtClean="0">
              <a:ln>
                <a:noFill/>
              </a:ln>
              <a:solidFill>
                <a:srgbClr val="008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b="1" dirty="0">
                <a:solidFill>
                  <a:srgbClr val="008000"/>
                </a:solidFill>
                <a:latin typeface="JetBrains Mono"/>
              </a:rPr>
              <a:t> </a:t>
            </a:r>
            <a:r>
              <a:rPr lang="en-US" altLang="ru-RU" sz="2400" b="1" dirty="0" smtClean="0">
                <a:solidFill>
                  <a:srgbClr val="008000"/>
                </a:solidFill>
                <a:latin typeface="JetBrains Mono"/>
              </a:rPr>
              <a:t>     </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1" i="0" u="none" strike="noStrike" cap="none" normalizeH="0" baseline="0" dirty="0" err="1" smtClean="0">
                <a:ln>
                  <a:noFill/>
                </a:ln>
                <a:solidFill>
                  <a:srgbClr val="008000"/>
                </a:solidFill>
                <a:effectLst/>
                <a:latin typeface="JetBrains Mono"/>
              </a:rPr>
              <a:t>name</a:t>
            </a:r>
            <a:r>
              <a:rPr kumimoji="0" lang="ru-RU" altLang="ru-RU" sz="2400" b="1" i="0" u="none" strike="noStrike" cap="none" normalizeH="0" baseline="0" dirty="0" smtClean="0">
                <a:ln>
                  <a:noFill/>
                </a:ln>
                <a:solidFill>
                  <a:srgbClr val="008000"/>
                </a:solidFill>
                <a:effectLst/>
                <a:latin typeface="JetBrains Mono"/>
              </a:rPr>
              <a:t>' </a:t>
            </a:r>
            <a:r>
              <a:rPr kumimoji="0" lang="ru-RU" altLang="ru-RU" sz="2400" b="1" i="0" u="none" strike="noStrike" cap="none" normalizeH="0" baseline="0" dirty="0" err="1" smtClean="0">
                <a:ln>
                  <a:noFill/>
                </a:ln>
                <a:solidFill>
                  <a:srgbClr val="008000"/>
                </a:solidFill>
                <a:effectLst/>
                <a:latin typeface="JetBrains Mono"/>
              </a:rPr>
              <a:t>text</a:t>
            </a:r>
            <a:r>
              <a:rPr kumimoji="0" lang="ru-RU" altLang="ru-RU" sz="2400" b="1" i="0" u="none" strike="noStrike" cap="none" normalizeH="0" baseline="0" dirty="0" smtClean="0">
                <a:ln>
                  <a:noFill/>
                </a:ln>
                <a:solidFill>
                  <a:srgbClr val="008000"/>
                </a:solidFill>
                <a:effectLst/>
                <a:latin typeface="JetBrains Mono"/>
              </a:rPr>
              <a:t>, </a:t>
            </a:r>
            <a:endParaRPr kumimoji="0" lang="en-US" altLang="ru-RU" sz="2400" b="1" i="0" u="none" strike="noStrike" cap="none" normalizeH="0" baseline="0" dirty="0" smtClean="0">
              <a:ln>
                <a:noFill/>
              </a:ln>
              <a:solidFill>
                <a:srgbClr val="008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b="1" dirty="0">
                <a:solidFill>
                  <a:srgbClr val="008000"/>
                </a:solidFill>
                <a:latin typeface="JetBrains Mono"/>
              </a:rPr>
              <a:t> </a:t>
            </a:r>
            <a:r>
              <a:rPr lang="en-US" altLang="ru-RU" sz="2400" b="1" dirty="0" smtClean="0">
                <a:solidFill>
                  <a:srgbClr val="008000"/>
                </a:solidFill>
                <a:latin typeface="JetBrains Mono"/>
              </a:rPr>
              <a:t>     </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1" i="0" u="none" strike="noStrike" cap="none" normalizeH="0" baseline="0" dirty="0" err="1" smtClean="0">
                <a:ln>
                  <a:noFill/>
                </a:ln>
                <a:solidFill>
                  <a:srgbClr val="008000"/>
                </a:solidFill>
                <a:effectLst/>
                <a:latin typeface="JetBrains Mono"/>
              </a:rPr>
              <a:t>phone</a:t>
            </a:r>
            <a:r>
              <a:rPr kumimoji="0" lang="ru-RU" altLang="ru-RU" sz="2400" b="1" i="0" u="none" strike="noStrike" cap="none" normalizeH="0" baseline="0" dirty="0" smtClean="0">
                <a:ln>
                  <a:noFill/>
                </a:ln>
                <a:solidFill>
                  <a:srgbClr val="008000"/>
                </a:solidFill>
                <a:effectLst/>
                <a:latin typeface="JetBrains Mono"/>
              </a:rPr>
              <a:t>' INT);"</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solidFill>
                  <a:srgbClr val="000000"/>
                </a:solidFill>
                <a:latin typeface="JetBrains Mono"/>
              </a:rPr>
              <a:t> </a:t>
            </a:r>
            <a:r>
              <a:rPr lang="ru-RU" altLang="ru-RU" sz="2400" dirty="0" smtClean="0">
                <a:solidFill>
                  <a:srgbClr val="000000"/>
                </a:solidFill>
                <a:latin typeface="JetBrains Mono"/>
              </a:rPr>
              <a:t>   </a:t>
            </a:r>
            <a:r>
              <a:rPr kumimoji="0" lang="ru-RU" altLang="ru-RU" sz="2400" b="0" i="0" u="none" strike="noStrike" cap="none" normalizeH="0" baseline="0" dirty="0" err="1" smtClean="0">
                <a:ln>
                  <a:noFill/>
                </a:ln>
                <a:solidFill>
                  <a:srgbClr val="000000"/>
                </a:solidFill>
                <a:effectLst/>
                <a:latin typeface="JetBrains Mono"/>
              </a:rPr>
              <a:t>System.</a:t>
            </a:r>
            <a:r>
              <a:rPr kumimoji="0" lang="ru-RU" altLang="ru-RU" sz="2400" b="1" i="1" u="none" strike="noStrike" cap="none" normalizeH="0" baseline="0" dirty="0" err="1" smtClean="0">
                <a:ln>
                  <a:noFill/>
                </a:ln>
                <a:solidFill>
                  <a:srgbClr val="660E7A"/>
                </a:solidFill>
                <a:effectLst/>
                <a:latin typeface="JetBrains Mono"/>
              </a:rPr>
              <a:t>out</a:t>
            </a:r>
            <a:r>
              <a:rPr kumimoji="0" lang="ru-RU" altLang="ru-RU" sz="2400" b="0" i="0" u="none" strike="noStrike" cap="none" normalizeH="0" baseline="0" dirty="0" err="1" smtClean="0">
                <a:ln>
                  <a:noFill/>
                </a:ln>
                <a:solidFill>
                  <a:srgbClr val="000000"/>
                </a:solidFill>
                <a:effectLst/>
                <a:latin typeface="JetBrains Mono"/>
              </a:rPr>
              <a:t>.println</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"Таблица создана или уже существует."</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54452" y="142036"/>
            <a:ext cx="8636000" cy="461665"/>
          </a:xfrm>
          <a:prstGeom prst="rect">
            <a:avLst/>
          </a:prstGeom>
          <a:noFill/>
        </p:spPr>
        <p:txBody>
          <a:bodyPr wrap="square" rtlCol="0">
            <a:spAutoFit/>
          </a:bodyPr>
          <a:lstStyle/>
          <a:p>
            <a:r>
              <a:rPr lang="ru-RU" sz="2400" u="sng" dirty="0" smtClean="0">
                <a:latin typeface="Times New Roman" panose="02020603050405020304" pitchFamily="18" charset="0"/>
                <a:cs typeface="Times New Roman" panose="02020603050405020304" pitchFamily="18" charset="0"/>
              </a:rPr>
              <a:t>Создание таблицы, </a:t>
            </a:r>
            <a:r>
              <a:rPr lang="ru-RU" sz="2400" u="sng" dirty="0" smtClean="0">
                <a:solidFill>
                  <a:srgbClr val="FF0000"/>
                </a:solidFill>
                <a:latin typeface="Times New Roman" panose="02020603050405020304" pitchFamily="18" charset="0"/>
                <a:cs typeface="Times New Roman" panose="02020603050405020304" pitchFamily="18" charset="0"/>
              </a:rPr>
              <a:t>если она не была создана</a:t>
            </a:r>
            <a:endParaRPr lang="ru-RU" sz="2400"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6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0471" y="674149"/>
            <a:ext cx="10800329" cy="3985706"/>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1" i="0" u="none" strike="noStrike" cap="none" normalizeH="0" baseline="0" dirty="0" err="1" smtClean="0">
                <a:ln>
                  <a:noFill/>
                </a:ln>
                <a:solidFill>
                  <a:srgbClr val="000080"/>
                </a:solidFill>
                <a:effectLst/>
                <a:latin typeface="JetBrains Mono"/>
              </a:rPr>
              <a:t>public</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static</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void</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WriteD</a:t>
            </a:r>
            <a:r>
              <a:rPr kumimoji="0" lang="en-US" altLang="ru-RU" sz="2300" b="0" i="0" u="none" strike="noStrike" cap="none" normalizeH="0" baseline="0" dirty="0" err="1" smtClean="0">
                <a:ln>
                  <a:noFill/>
                </a:ln>
                <a:solidFill>
                  <a:srgbClr val="000000"/>
                </a:solidFill>
                <a:effectLst/>
                <a:latin typeface="JetBrains Mono"/>
              </a:rPr>
              <a:t>bTable</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throws</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SQLException</a:t>
            </a:r>
            <a:r>
              <a:rPr kumimoji="0" lang="ru-RU" altLang="ru-RU" sz="2300" b="0" i="0" u="none" strike="noStrike" cap="none" normalizeH="0" baseline="0" dirty="0" smtClean="0">
                <a:ln>
                  <a:noFill/>
                </a:ln>
                <a:solidFill>
                  <a:srgbClr val="000000"/>
                </a:solidFill>
                <a:effectLst/>
                <a:latin typeface="JetBrains Mono"/>
              </a:rPr>
              <a:t> {</a:t>
            </a:r>
            <a:br>
              <a:rPr kumimoji="0" lang="ru-RU" altLang="ru-RU" sz="2300" b="0" i="0" u="none" strike="noStrike" cap="none" normalizeH="0" baseline="0" dirty="0" smtClean="0">
                <a:ln>
                  <a:noFill/>
                </a:ln>
                <a:solidFill>
                  <a:srgbClr val="000000"/>
                </a:solidFill>
                <a:effectLst/>
                <a:latin typeface="JetBrains Mono"/>
              </a:rPr>
            </a:br>
            <a:endParaRPr kumimoji="0" lang="ru-RU" altLang="ru-RU" sz="2300" b="0" i="0" u="none" strike="noStrike" cap="none" normalizeH="0" baseline="0" dirty="0" smtClean="0">
              <a:ln>
                <a:noFill/>
              </a:ln>
              <a:solidFill>
                <a:srgbClr val="000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err="1" smtClean="0">
                <a:ln>
                  <a:noFill/>
                </a:ln>
                <a:solidFill>
                  <a:srgbClr val="660E7A"/>
                </a:solidFill>
                <a:effectLst/>
                <a:latin typeface="JetBrains Mono"/>
              </a:rPr>
              <a:t>statmt</a:t>
            </a:r>
            <a:r>
              <a:rPr kumimoji="0" lang="ru-RU" altLang="ru-RU" sz="2300" b="0" i="0" u="none" strike="noStrike" cap="none" normalizeH="0" baseline="0" dirty="0" err="1" smtClean="0">
                <a:ln>
                  <a:noFill/>
                </a:ln>
                <a:solidFill>
                  <a:srgbClr val="000000"/>
                </a:solidFill>
                <a:effectLst/>
                <a:latin typeface="JetBrains Mono"/>
              </a:rPr>
              <a:t>.execute</a:t>
            </a:r>
            <a:r>
              <a:rPr kumimoji="0" lang="en-US" altLang="ru-RU" sz="2300" b="0" i="0" u="none" strike="noStrike" cap="none" normalizeH="0" baseline="0" dirty="0" smtClean="0">
                <a:ln>
                  <a:noFill/>
                </a:ln>
                <a:solidFill>
                  <a:srgbClr val="000000"/>
                </a:solidFill>
                <a:effectLst/>
                <a:latin typeface="JetBrains Mono"/>
              </a:rPr>
              <a:t>Update</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"INSERT INTO '</a:t>
            </a:r>
            <a:r>
              <a:rPr kumimoji="0" lang="ru-RU" altLang="ru-RU" sz="2300" b="1" i="0" u="none" strike="noStrike" cap="none" normalizeH="0" baseline="0" dirty="0" err="1" smtClean="0">
                <a:ln>
                  <a:noFill/>
                </a:ln>
                <a:solidFill>
                  <a:srgbClr val="008000"/>
                </a:solidFill>
                <a:effectLst/>
                <a:latin typeface="JetBrains Mono"/>
              </a:rPr>
              <a:t>users</a:t>
            </a:r>
            <a:r>
              <a:rPr kumimoji="0" lang="ru-RU" altLang="ru-RU" sz="2300" b="1" i="0" u="none" strike="noStrike" cap="none" normalizeH="0" baseline="0" dirty="0" smtClean="0">
                <a:ln>
                  <a:noFill/>
                </a:ln>
                <a:solidFill>
                  <a:srgbClr val="008000"/>
                </a:solidFill>
                <a:effectLst/>
                <a:latin typeface="JetBrains Mono"/>
              </a:rPr>
              <a:t>' ('</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 '</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 </a:t>
            </a:r>
            <a:endParaRPr kumimoji="0" lang="en-US" altLang="ru-RU" sz="2300" b="1" i="0" u="none" strike="noStrike" cap="none" normalizeH="0" baseline="0" dirty="0" smtClean="0">
              <a:ln>
                <a:noFill/>
              </a:ln>
              <a:solidFill>
                <a:srgbClr val="008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300" b="1" dirty="0">
                <a:solidFill>
                  <a:srgbClr val="008000"/>
                </a:solidFill>
                <a:latin typeface="JetBrains Mono"/>
              </a:rPr>
              <a:t>	</a:t>
            </a:r>
            <a:r>
              <a:rPr lang="en-US" altLang="ru-RU" sz="2300" b="1" dirty="0" smtClean="0">
                <a:solidFill>
                  <a:srgbClr val="008000"/>
                </a:solidFill>
                <a:latin typeface="JetBrains Mono"/>
              </a:rPr>
              <a:t>						</a:t>
            </a:r>
            <a:r>
              <a:rPr kumimoji="0" lang="ru-RU" altLang="ru-RU" sz="2300" b="1" i="0" u="none" strike="noStrike" cap="none" normalizeH="0" baseline="0" dirty="0" smtClean="0">
                <a:ln>
                  <a:noFill/>
                </a:ln>
                <a:solidFill>
                  <a:srgbClr val="008000"/>
                </a:solidFill>
                <a:effectLst/>
                <a:latin typeface="JetBrains Mono"/>
              </a:rPr>
              <a:t>VALUES ('</a:t>
            </a:r>
            <a:r>
              <a:rPr kumimoji="0" lang="ru-RU" altLang="ru-RU" sz="2300" b="1" i="0" u="none" strike="noStrike" cap="none" normalizeH="0" baseline="0" dirty="0" err="1" smtClean="0">
                <a:ln>
                  <a:noFill/>
                </a:ln>
                <a:solidFill>
                  <a:srgbClr val="008000"/>
                </a:solidFill>
                <a:effectLst/>
                <a:latin typeface="JetBrains Mono"/>
              </a:rPr>
              <a:t>Petya</a:t>
            </a:r>
            <a:r>
              <a:rPr kumimoji="0" lang="ru-RU" altLang="ru-RU" sz="2300" b="1" i="0" u="none" strike="noStrike" cap="none" normalizeH="0" baseline="0" dirty="0" smtClean="0">
                <a:ln>
                  <a:noFill/>
                </a:ln>
                <a:solidFill>
                  <a:srgbClr val="008000"/>
                </a:solidFill>
                <a:effectLst/>
                <a:latin typeface="JetBrains Mono"/>
              </a:rPr>
              <a:t>', 125453); "</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err="1" smtClean="0">
                <a:ln>
                  <a:noFill/>
                </a:ln>
                <a:solidFill>
                  <a:srgbClr val="660E7A"/>
                </a:solidFill>
                <a:effectLst/>
                <a:latin typeface="JetBrains Mono"/>
              </a:rPr>
              <a:t>statmt</a:t>
            </a:r>
            <a:r>
              <a:rPr kumimoji="0" lang="ru-RU" altLang="ru-RU" sz="2300" b="0" i="0" u="none" strike="noStrike" cap="none" normalizeH="0" baseline="0" dirty="0" err="1" smtClean="0">
                <a:ln>
                  <a:noFill/>
                </a:ln>
                <a:solidFill>
                  <a:srgbClr val="000000"/>
                </a:solidFill>
                <a:effectLst/>
                <a:latin typeface="JetBrains Mono"/>
              </a:rPr>
              <a:t>.execute</a:t>
            </a:r>
            <a:r>
              <a:rPr kumimoji="0" lang="en-US" altLang="ru-RU" sz="2300" b="0" i="0" u="none" strike="noStrike" cap="none" normalizeH="0" baseline="0" dirty="0" smtClean="0">
                <a:ln>
                  <a:noFill/>
                </a:ln>
                <a:solidFill>
                  <a:srgbClr val="000000"/>
                </a:solidFill>
                <a:effectLst/>
                <a:latin typeface="JetBrains Mono"/>
              </a:rPr>
              <a:t>Update</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"INSERT INTO '</a:t>
            </a:r>
            <a:r>
              <a:rPr kumimoji="0" lang="ru-RU" altLang="ru-RU" sz="2300" b="1" i="0" u="none" strike="noStrike" cap="none" normalizeH="0" baseline="0" dirty="0" err="1" smtClean="0">
                <a:ln>
                  <a:noFill/>
                </a:ln>
                <a:solidFill>
                  <a:srgbClr val="008000"/>
                </a:solidFill>
                <a:effectLst/>
                <a:latin typeface="JetBrains Mono"/>
              </a:rPr>
              <a:t>users</a:t>
            </a:r>
            <a:r>
              <a:rPr kumimoji="0" lang="ru-RU" altLang="ru-RU" sz="2300" b="1" i="0" u="none" strike="noStrike" cap="none" normalizeH="0" baseline="0" dirty="0" smtClean="0">
                <a:ln>
                  <a:noFill/>
                </a:ln>
                <a:solidFill>
                  <a:srgbClr val="008000"/>
                </a:solidFill>
                <a:effectLst/>
                <a:latin typeface="JetBrains Mono"/>
              </a:rPr>
              <a:t>' ('</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 '</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 </a:t>
            </a:r>
            <a:endParaRPr kumimoji="0" lang="en-US" altLang="ru-RU" sz="2300" b="1" i="0" u="none" strike="noStrike" cap="none" normalizeH="0" baseline="0" dirty="0" smtClean="0">
              <a:ln>
                <a:noFill/>
              </a:ln>
              <a:solidFill>
                <a:srgbClr val="008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300" b="1" dirty="0">
                <a:solidFill>
                  <a:srgbClr val="008000"/>
                </a:solidFill>
                <a:latin typeface="JetBrains Mono"/>
              </a:rPr>
              <a:t>	</a:t>
            </a:r>
            <a:r>
              <a:rPr lang="en-US" altLang="ru-RU" sz="2300" b="1" dirty="0" smtClean="0">
                <a:solidFill>
                  <a:srgbClr val="008000"/>
                </a:solidFill>
                <a:latin typeface="JetBrains Mono"/>
              </a:rPr>
              <a:t>						</a:t>
            </a:r>
            <a:r>
              <a:rPr kumimoji="0" lang="ru-RU" altLang="ru-RU" sz="2300" b="1" i="0" u="none" strike="noStrike" cap="none" normalizeH="0" baseline="0" dirty="0" smtClean="0">
                <a:ln>
                  <a:noFill/>
                </a:ln>
                <a:solidFill>
                  <a:srgbClr val="008000"/>
                </a:solidFill>
                <a:effectLst/>
                <a:latin typeface="JetBrains Mono"/>
              </a:rPr>
              <a:t>VALUES ('</a:t>
            </a:r>
            <a:r>
              <a:rPr kumimoji="0" lang="ru-RU" altLang="ru-RU" sz="2300" b="1" i="0" u="none" strike="noStrike" cap="none" normalizeH="0" baseline="0" dirty="0" err="1" smtClean="0">
                <a:ln>
                  <a:noFill/>
                </a:ln>
                <a:solidFill>
                  <a:srgbClr val="008000"/>
                </a:solidFill>
                <a:effectLst/>
                <a:latin typeface="JetBrains Mono"/>
              </a:rPr>
              <a:t>Vasya</a:t>
            </a:r>
            <a:r>
              <a:rPr kumimoji="0" lang="ru-RU" altLang="ru-RU" sz="2300" b="1" i="0" u="none" strike="noStrike" cap="none" normalizeH="0" baseline="0" dirty="0" smtClean="0">
                <a:ln>
                  <a:noFill/>
                </a:ln>
                <a:solidFill>
                  <a:srgbClr val="008000"/>
                </a:solidFill>
                <a:effectLst/>
                <a:latin typeface="JetBrains Mono"/>
              </a:rPr>
              <a:t>', 321789); "</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err="1" smtClean="0">
                <a:ln>
                  <a:noFill/>
                </a:ln>
                <a:solidFill>
                  <a:srgbClr val="660E7A"/>
                </a:solidFill>
                <a:effectLst/>
                <a:latin typeface="JetBrains Mono"/>
              </a:rPr>
              <a:t>statmt</a:t>
            </a:r>
            <a:r>
              <a:rPr kumimoji="0" lang="ru-RU" altLang="ru-RU" sz="2300" b="0" i="0" u="none" strike="noStrike" cap="none" normalizeH="0" baseline="0" dirty="0" err="1" smtClean="0">
                <a:ln>
                  <a:noFill/>
                </a:ln>
                <a:solidFill>
                  <a:srgbClr val="000000"/>
                </a:solidFill>
                <a:effectLst/>
                <a:latin typeface="JetBrains Mono"/>
              </a:rPr>
              <a:t>.execute</a:t>
            </a:r>
            <a:r>
              <a:rPr lang="en-US" altLang="ru-RU" sz="2300" dirty="0" smtClean="0">
                <a:solidFill>
                  <a:srgbClr val="000000"/>
                </a:solidFill>
                <a:latin typeface="JetBrains Mono"/>
              </a:rPr>
              <a:t>Update</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"INSERT INTO '</a:t>
            </a:r>
            <a:r>
              <a:rPr kumimoji="0" lang="ru-RU" altLang="ru-RU" sz="2300" b="1" i="0" u="none" strike="noStrike" cap="none" normalizeH="0" baseline="0" dirty="0" err="1" smtClean="0">
                <a:ln>
                  <a:noFill/>
                </a:ln>
                <a:solidFill>
                  <a:srgbClr val="008000"/>
                </a:solidFill>
                <a:effectLst/>
                <a:latin typeface="JetBrains Mono"/>
              </a:rPr>
              <a:t>users</a:t>
            </a:r>
            <a:r>
              <a:rPr kumimoji="0" lang="ru-RU" altLang="ru-RU" sz="2300" b="1" i="0" u="none" strike="noStrike" cap="none" normalizeH="0" baseline="0" dirty="0" smtClean="0">
                <a:ln>
                  <a:noFill/>
                </a:ln>
                <a:solidFill>
                  <a:srgbClr val="008000"/>
                </a:solidFill>
                <a:effectLst/>
                <a:latin typeface="JetBrains Mono"/>
              </a:rPr>
              <a:t>' ('</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 '</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 </a:t>
            </a:r>
            <a:endParaRPr kumimoji="0" lang="en-US" altLang="ru-RU" sz="2300" b="1" i="0" u="none" strike="noStrike" cap="none" normalizeH="0" baseline="0" dirty="0" smtClean="0">
              <a:ln>
                <a:noFill/>
              </a:ln>
              <a:solidFill>
                <a:srgbClr val="008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300" b="1" dirty="0">
                <a:solidFill>
                  <a:srgbClr val="008000"/>
                </a:solidFill>
                <a:latin typeface="JetBrains Mono"/>
              </a:rPr>
              <a:t>	</a:t>
            </a:r>
            <a:r>
              <a:rPr lang="en-US" altLang="ru-RU" sz="2300" b="1" dirty="0" smtClean="0">
                <a:solidFill>
                  <a:srgbClr val="008000"/>
                </a:solidFill>
                <a:latin typeface="JetBrains Mono"/>
              </a:rPr>
              <a:t>						</a:t>
            </a:r>
            <a:r>
              <a:rPr kumimoji="0" lang="ru-RU" altLang="ru-RU" sz="2300" b="1" i="0" u="none" strike="noStrike" cap="none" normalizeH="0" baseline="0" dirty="0" smtClean="0">
                <a:ln>
                  <a:noFill/>
                </a:ln>
                <a:solidFill>
                  <a:srgbClr val="008000"/>
                </a:solidFill>
                <a:effectLst/>
                <a:latin typeface="JetBrains Mono"/>
              </a:rPr>
              <a:t>VALUES ('</a:t>
            </a:r>
            <a:r>
              <a:rPr kumimoji="0" lang="ru-RU" altLang="ru-RU" sz="2300" b="1" i="0" u="none" strike="noStrike" cap="none" normalizeH="0" baseline="0" dirty="0" err="1" smtClean="0">
                <a:ln>
                  <a:noFill/>
                </a:ln>
                <a:solidFill>
                  <a:srgbClr val="008000"/>
                </a:solidFill>
                <a:effectLst/>
                <a:latin typeface="JetBrains Mono"/>
              </a:rPr>
              <a:t>Masha</a:t>
            </a:r>
            <a:r>
              <a:rPr kumimoji="0" lang="ru-RU" altLang="ru-RU" sz="2300" b="1" i="0" u="none" strike="noStrike" cap="none" normalizeH="0" baseline="0" dirty="0" smtClean="0">
                <a:ln>
                  <a:noFill/>
                </a:ln>
                <a:solidFill>
                  <a:srgbClr val="008000"/>
                </a:solidFill>
                <a:effectLst/>
                <a:latin typeface="JetBrains Mono"/>
              </a:rPr>
              <a:t>', 456123); "</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System.</a:t>
            </a:r>
            <a:r>
              <a:rPr kumimoji="0" lang="ru-RU" altLang="ru-RU" sz="2300" b="1" i="1" u="none" strike="noStrike" cap="none" normalizeH="0" baseline="0" dirty="0" err="1" smtClean="0">
                <a:ln>
                  <a:noFill/>
                </a:ln>
                <a:solidFill>
                  <a:srgbClr val="660E7A"/>
                </a:solidFill>
                <a:effectLst/>
                <a:latin typeface="JetBrains Mono"/>
              </a:rPr>
              <a:t>out</a:t>
            </a:r>
            <a:r>
              <a:rPr kumimoji="0" lang="ru-RU" altLang="ru-RU" sz="2300" b="0" i="0" u="none" strike="noStrike" cap="none" normalizeH="0" baseline="0" dirty="0" err="1" smtClean="0">
                <a:ln>
                  <a:noFill/>
                </a:ln>
                <a:solidFill>
                  <a:srgbClr val="000000"/>
                </a:solidFill>
                <a:effectLst/>
                <a:latin typeface="JetBrains Mono"/>
              </a:rPr>
              <a:t>.println</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"Таблица заполнена"</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a:t>
            </a:r>
            <a:endParaRPr kumimoji="0" lang="ru-RU" altLang="ru-RU" sz="23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50471" y="90311"/>
            <a:ext cx="4255910" cy="461665"/>
          </a:xfrm>
          <a:prstGeom prst="rect">
            <a:avLst/>
          </a:prstGeom>
          <a:noFill/>
        </p:spPr>
        <p:txBody>
          <a:bodyPr wrap="square" rtlCol="0">
            <a:spAutoFit/>
          </a:bodyPr>
          <a:lstStyle/>
          <a:p>
            <a:r>
              <a:rPr lang="ru-RU" sz="2400" u="sng" dirty="0" smtClean="0"/>
              <a:t>Вставка записей в таблицу</a:t>
            </a:r>
            <a:endParaRPr lang="ru-RU" sz="2400" u="sng" dirty="0"/>
          </a:p>
        </p:txBody>
      </p:sp>
      <p:sp>
        <p:nvSpPr>
          <p:cNvPr id="4" name="TextBox 3"/>
          <p:cNvSpPr txBox="1"/>
          <p:nvPr/>
        </p:nvSpPr>
        <p:spPr>
          <a:xfrm>
            <a:off x="3158837" y="5045826"/>
            <a:ext cx="5153891" cy="461665"/>
          </a:xfrm>
          <a:prstGeom prst="rect">
            <a:avLst/>
          </a:prstGeom>
          <a:noFill/>
        </p:spPr>
        <p:txBody>
          <a:bodyPr wrap="square" rtlCol="0">
            <a:spAutoFit/>
          </a:bodyPr>
          <a:lstStyle/>
          <a:p>
            <a:r>
              <a:rPr lang="ru-RU" sz="2400" dirty="0" smtClean="0">
                <a:solidFill>
                  <a:srgbClr val="FF0000"/>
                </a:solidFill>
              </a:rPr>
              <a:t>Поясните мне команды </a:t>
            </a:r>
            <a:r>
              <a:rPr lang="en-US" sz="2400" dirty="0" smtClean="0">
                <a:solidFill>
                  <a:srgbClr val="FF0000"/>
                </a:solidFill>
              </a:rPr>
              <a:t>Insert</a:t>
            </a:r>
            <a:endParaRPr lang="ru-RU" sz="2400" dirty="0">
              <a:solidFill>
                <a:srgbClr val="FF0000"/>
              </a:solidFill>
            </a:endParaRPr>
          </a:p>
        </p:txBody>
      </p:sp>
    </p:spTree>
    <p:extLst>
      <p:ext uri="{BB962C8B-B14F-4D97-AF65-F5344CB8AC3E}">
        <p14:creationId xmlns:p14="http://schemas.microsoft.com/office/powerpoint/2010/main" val="207257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0044" y="64449"/>
            <a:ext cx="6874933" cy="461665"/>
          </a:xfrm>
          <a:prstGeom prst="rect">
            <a:avLst/>
          </a:prstGeom>
          <a:noFill/>
        </p:spPr>
        <p:txBody>
          <a:bodyPr wrap="square" rtlCol="0">
            <a:spAutoFit/>
          </a:bodyPr>
          <a:lstStyle/>
          <a:p>
            <a:pPr algn="ctr"/>
            <a:r>
              <a:rPr lang="ru-RU" sz="2400" dirty="0" smtClean="0">
                <a:latin typeface="Times New Roman" panose="02020603050405020304" pitchFamily="18" charset="0"/>
                <a:cs typeface="Times New Roman" panose="02020603050405020304" pitchFamily="18" charset="0"/>
              </a:rPr>
              <a:t>Прием данных от сервера</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04800" y="1601380"/>
            <a:ext cx="8556978" cy="461665"/>
          </a:xfrm>
          <a:prstGeom prst="rect">
            <a:avLst/>
          </a:prstGeom>
          <a:solidFill>
            <a:schemeClr val="accent1">
              <a:lumMod val="20000"/>
              <a:lumOff val="80000"/>
            </a:schemeClr>
          </a:solidFill>
        </p:spPr>
        <p:txBody>
          <a:bodyPr wrap="square">
            <a:spAutoFit/>
          </a:bodyPr>
          <a:lstStyle/>
          <a:p>
            <a:r>
              <a:rPr lang="ru-RU" altLang="ru-RU" sz="2400" i="1" dirty="0" err="1">
                <a:solidFill>
                  <a:srgbClr val="660E7A"/>
                </a:solidFill>
                <a:latin typeface="JetBrains Mono"/>
              </a:rPr>
              <a:t>resSet</a:t>
            </a:r>
            <a:r>
              <a:rPr lang="ru-RU" altLang="ru-RU" sz="2400" i="1" dirty="0">
                <a:solidFill>
                  <a:srgbClr val="660E7A"/>
                </a:solidFill>
                <a:latin typeface="JetBrains Mono"/>
              </a:rPr>
              <a:t> </a:t>
            </a:r>
            <a:r>
              <a:rPr lang="ru-RU" altLang="ru-RU" sz="2400" dirty="0">
                <a:solidFill>
                  <a:srgbClr val="000000"/>
                </a:solidFill>
                <a:latin typeface="JetBrains Mono"/>
              </a:rPr>
              <a:t>= </a:t>
            </a:r>
            <a:r>
              <a:rPr lang="ru-RU" altLang="ru-RU" sz="2400" i="1" dirty="0" err="1">
                <a:solidFill>
                  <a:srgbClr val="660E7A"/>
                </a:solidFill>
                <a:latin typeface="JetBrains Mono"/>
              </a:rPr>
              <a:t>statmt</a:t>
            </a:r>
            <a:r>
              <a:rPr lang="ru-RU" altLang="ru-RU" sz="2400" dirty="0" err="1">
                <a:solidFill>
                  <a:srgbClr val="000000"/>
                </a:solidFill>
                <a:latin typeface="JetBrains Mono"/>
              </a:rPr>
              <a:t>.executeQuery</a:t>
            </a:r>
            <a:r>
              <a:rPr lang="ru-RU" altLang="ru-RU" sz="2400" dirty="0">
                <a:solidFill>
                  <a:srgbClr val="000000"/>
                </a:solidFill>
                <a:latin typeface="JetBrains Mono"/>
              </a:rPr>
              <a:t>(</a:t>
            </a:r>
            <a:r>
              <a:rPr lang="ru-RU" altLang="ru-RU" sz="2400" b="1" dirty="0">
                <a:solidFill>
                  <a:srgbClr val="008000"/>
                </a:solidFill>
                <a:latin typeface="JetBrains Mono"/>
              </a:rPr>
              <a:t>"SELECT * FROM </a:t>
            </a:r>
            <a:r>
              <a:rPr lang="ru-RU" altLang="ru-RU" sz="2400" b="1" dirty="0" err="1">
                <a:solidFill>
                  <a:srgbClr val="008000"/>
                </a:solidFill>
                <a:latin typeface="JetBrains Mono"/>
              </a:rPr>
              <a:t>users</a:t>
            </a:r>
            <a:r>
              <a:rPr lang="ru-RU" altLang="ru-RU" sz="2400" b="1" dirty="0" smtClean="0">
                <a:solidFill>
                  <a:srgbClr val="008000"/>
                </a:solidFill>
                <a:latin typeface="JetBrains Mono"/>
              </a:rPr>
              <a:t>"</a:t>
            </a:r>
            <a:r>
              <a:rPr lang="ru-RU" altLang="ru-RU" sz="2400" dirty="0" smtClean="0">
                <a:solidFill>
                  <a:srgbClr val="000000"/>
                </a:solidFill>
                <a:latin typeface="JetBrains Mono"/>
              </a:rPr>
              <a:t>);</a:t>
            </a:r>
            <a:endParaRPr lang="ru-RU" sz="2400" dirty="0"/>
          </a:p>
        </p:txBody>
      </p:sp>
      <p:sp>
        <p:nvSpPr>
          <p:cNvPr id="4" name="TextBox 3"/>
          <p:cNvSpPr txBox="1"/>
          <p:nvPr/>
        </p:nvSpPr>
        <p:spPr>
          <a:xfrm>
            <a:off x="304800" y="2291644"/>
            <a:ext cx="11277600" cy="1569660"/>
          </a:xfrm>
          <a:prstGeom prst="rect">
            <a:avLst/>
          </a:prstGeom>
          <a:noFill/>
        </p:spPr>
        <p:txBody>
          <a:bodyPr wrap="square" rtlCol="0">
            <a:spAutoFit/>
          </a:bodyPr>
          <a:lstStyle/>
          <a:p>
            <a:r>
              <a:rPr lang="ru-RU" sz="2400" dirty="0" smtClean="0">
                <a:latin typeface="Times New Roman" panose="02020603050405020304" pitchFamily="18" charset="0"/>
                <a:cs typeface="Times New Roman" panose="02020603050405020304" pitchFamily="18" charset="0"/>
              </a:rPr>
              <a:t>Данные с сервера приходят в виде набора </a:t>
            </a:r>
            <a:r>
              <a:rPr lang="en-US" sz="2400" dirty="0" err="1" smtClean="0">
                <a:latin typeface="Times New Roman" panose="02020603050405020304" pitchFamily="18" charset="0"/>
                <a:cs typeface="Times New Roman" panose="02020603050405020304" pitchFamily="18" charset="0"/>
              </a:rPr>
              <a:t>ResultSet</a:t>
            </a:r>
            <a:r>
              <a:rPr lang="en-US" sz="2400" dirty="0" smtClean="0">
                <a:latin typeface="Times New Roman" panose="02020603050405020304" pitchFamily="18" charset="0"/>
                <a:cs typeface="Times New Roman" panose="02020603050405020304" pitchFamily="18" charset="0"/>
              </a:rPr>
              <a:t>. </a:t>
            </a:r>
          </a:p>
          <a:p>
            <a:endParaRPr lang="ru-RU" sz="2400" dirty="0" smtClean="0">
              <a:latin typeface="Times New Roman" panose="02020603050405020304" pitchFamily="18" charset="0"/>
              <a:cs typeface="Times New Roman" panose="02020603050405020304" pitchFamily="18" charset="0"/>
            </a:endParaRPr>
          </a:p>
          <a:p>
            <a:r>
              <a:rPr lang="ru-RU" sz="2400" dirty="0" smtClean="0">
                <a:latin typeface="Times New Roman" panose="02020603050405020304" pitchFamily="18" charset="0"/>
                <a:cs typeface="Times New Roman" panose="02020603050405020304" pitchFamily="18" charset="0"/>
              </a:rPr>
              <a:t>Экземпляр </a:t>
            </a:r>
            <a:r>
              <a:rPr lang="ru-RU" sz="2400" dirty="0" err="1">
                <a:latin typeface="Times New Roman" panose="02020603050405020304" pitchFamily="18" charset="0"/>
                <a:cs typeface="Times New Roman" panose="02020603050405020304" pitchFamily="18" charset="0"/>
              </a:rPr>
              <a:t>ResultSet</a:t>
            </a:r>
            <a:r>
              <a:rPr lang="ru-RU" sz="2400" dirty="0">
                <a:latin typeface="Times New Roman" panose="02020603050405020304" pitchFamily="18" charset="0"/>
                <a:cs typeface="Times New Roman" panose="02020603050405020304" pitchFamily="18" charset="0"/>
              </a:rPr>
              <a:t> имеет указатель, который указывает на текущую строку в полученном множестве</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02186" y="716381"/>
            <a:ext cx="8376356" cy="461665"/>
          </a:xfrm>
          <a:prstGeom prst="rect">
            <a:avLst/>
          </a:prstGeom>
          <a:noFill/>
        </p:spPr>
        <p:txBody>
          <a:bodyPr wrap="square" rtlCol="0">
            <a:spAutoFit/>
          </a:bodyPr>
          <a:lstStyle/>
          <a:p>
            <a:r>
              <a:rPr lang="ru-RU" sz="2400" dirty="0" smtClean="0">
                <a:latin typeface="Times New Roman" panose="02020603050405020304" pitchFamily="18" charset="0"/>
                <a:cs typeface="Times New Roman" panose="02020603050405020304" pitchFamily="18" charset="0"/>
              </a:rPr>
              <a:t>Для чтения данных необходим метод </a:t>
            </a:r>
            <a:r>
              <a:rPr lang="en-US" sz="2400" dirty="0" err="1" smtClean="0">
                <a:latin typeface="Times New Roman" panose="02020603050405020304" pitchFamily="18" charset="0"/>
                <a:cs typeface="Times New Roman" panose="02020603050405020304" pitchFamily="18" charset="0"/>
              </a:rPr>
              <a:t>executeQuery</a:t>
            </a:r>
            <a:r>
              <a:rPr lang="en-US" sz="2400" dirty="0" smtClean="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304800" y="3985481"/>
            <a:ext cx="11525956" cy="1569660"/>
          </a:xfrm>
          <a:prstGeom prst="rect">
            <a:avLst/>
          </a:prstGeom>
        </p:spPr>
        <p:txBody>
          <a:bodyPr wrap="square">
            <a:spAutoFit/>
          </a:bodyPr>
          <a:lstStyle/>
          <a:p>
            <a:r>
              <a:rPr lang="ru-RU" sz="2400" dirty="0">
                <a:solidFill>
                  <a:srgbClr val="000000"/>
                </a:solidFill>
                <a:latin typeface="Times New Roman" panose="02020603050405020304" pitchFamily="18" charset="0"/>
                <a:cs typeface="Times New Roman" panose="02020603050405020304" pitchFamily="18" charset="0"/>
              </a:rPr>
              <a:t>В объекте </a:t>
            </a:r>
            <a:r>
              <a:rPr lang="ru-RU" sz="2400" dirty="0" err="1">
                <a:solidFill>
                  <a:srgbClr val="000000"/>
                </a:solidFill>
                <a:latin typeface="Times New Roman" panose="02020603050405020304" pitchFamily="18" charset="0"/>
                <a:cs typeface="Times New Roman" panose="02020603050405020304" pitchFamily="18" charset="0"/>
              </a:rPr>
              <a:t>ResultSet</a:t>
            </a:r>
            <a:r>
              <a:rPr lang="ru-RU" sz="2400" dirty="0">
                <a:solidFill>
                  <a:srgbClr val="000000"/>
                </a:solidFill>
                <a:latin typeface="Times New Roman" panose="02020603050405020304" pitchFamily="18" charset="0"/>
                <a:cs typeface="Times New Roman" panose="02020603050405020304" pitchFamily="18" charset="0"/>
              </a:rPr>
              <a:t> итератор </a:t>
            </a:r>
            <a:r>
              <a:rPr lang="ru-RU" sz="2400" dirty="0" smtClean="0">
                <a:solidFill>
                  <a:srgbClr val="000000"/>
                </a:solidFill>
                <a:latin typeface="Times New Roman" panose="02020603050405020304" pitchFamily="18" charset="0"/>
                <a:cs typeface="Times New Roman" panose="02020603050405020304" pitchFamily="18" charset="0"/>
              </a:rPr>
              <a:t>устанавливается </a:t>
            </a:r>
            <a:r>
              <a:rPr lang="ru-RU" sz="2400" dirty="0">
                <a:solidFill>
                  <a:srgbClr val="000000"/>
                </a:solidFill>
                <a:latin typeface="Times New Roman" panose="02020603050405020304" pitchFamily="18" charset="0"/>
                <a:cs typeface="Times New Roman" panose="02020603050405020304" pitchFamily="18" charset="0"/>
              </a:rPr>
              <a:t>на позиции перед первой строкой. </a:t>
            </a:r>
            <a:endParaRPr lang="ru-RU" sz="2400" dirty="0" smtClean="0">
              <a:solidFill>
                <a:srgbClr val="000000"/>
              </a:solidFill>
              <a:latin typeface="Times New Roman" panose="02020603050405020304" pitchFamily="18" charset="0"/>
              <a:cs typeface="Times New Roman" panose="02020603050405020304" pitchFamily="18" charset="0"/>
            </a:endParaRPr>
          </a:p>
          <a:p>
            <a:r>
              <a:rPr lang="ru-RU" sz="2400" dirty="0" smtClean="0">
                <a:solidFill>
                  <a:srgbClr val="000000"/>
                </a:solidFill>
                <a:latin typeface="Times New Roman" panose="02020603050405020304" pitchFamily="18" charset="0"/>
                <a:cs typeface="Times New Roman" panose="02020603050405020304" pitchFamily="18" charset="0"/>
              </a:rPr>
              <a:t>И </a:t>
            </a:r>
            <a:r>
              <a:rPr lang="ru-RU" sz="2400" dirty="0">
                <a:solidFill>
                  <a:srgbClr val="000000"/>
                </a:solidFill>
                <a:latin typeface="Times New Roman" panose="02020603050405020304" pitchFamily="18" charset="0"/>
                <a:cs typeface="Times New Roman" panose="02020603050405020304" pitchFamily="18" charset="0"/>
              </a:rPr>
              <a:t>чтобы переместиться к первой строке (и ко всем последующим) необходимо вызвать метод </a:t>
            </a:r>
            <a:r>
              <a:rPr lang="ru-RU" sz="2400" b="1" dirty="0" err="1">
                <a:solidFill>
                  <a:srgbClr val="000000"/>
                </a:solidFill>
                <a:latin typeface="Times New Roman" panose="02020603050405020304" pitchFamily="18" charset="0"/>
                <a:cs typeface="Times New Roman" panose="02020603050405020304" pitchFamily="18" charset="0"/>
              </a:rPr>
              <a:t>next</a:t>
            </a:r>
            <a:r>
              <a:rPr lang="ru-RU" sz="2400" b="1" dirty="0">
                <a:solidFill>
                  <a:srgbClr val="000000"/>
                </a:solidFill>
                <a:latin typeface="Times New Roman" panose="02020603050405020304" pitchFamily="18" charset="0"/>
                <a:cs typeface="Times New Roman" panose="02020603050405020304" pitchFamily="18" charset="0"/>
              </a:rPr>
              <a:t>()</a:t>
            </a:r>
            <a:r>
              <a:rPr lang="ru-RU" sz="2400" dirty="0">
                <a:solidFill>
                  <a:srgbClr val="000000"/>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a:p>
            <a:r>
              <a:rPr lang="ru-RU" sz="2400" dirty="0">
                <a:solidFill>
                  <a:srgbClr val="000000"/>
                </a:solidFill>
                <a:latin typeface="Times New Roman" panose="02020603050405020304" pitchFamily="18" charset="0"/>
                <a:cs typeface="Times New Roman" panose="02020603050405020304" pitchFamily="18" charset="0"/>
              </a:rPr>
              <a:t>Пока в наборе </a:t>
            </a:r>
            <a:r>
              <a:rPr lang="ru-RU" sz="2400" dirty="0" err="1">
                <a:solidFill>
                  <a:srgbClr val="000000"/>
                </a:solidFill>
                <a:latin typeface="Times New Roman" panose="02020603050405020304" pitchFamily="18" charset="0"/>
                <a:cs typeface="Times New Roman" panose="02020603050405020304" pitchFamily="18" charset="0"/>
              </a:rPr>
              <a:t>ResultSet</a:t>
            </a:r>
            <a:r>
              <a:rPr lang="ru-RU" sz="2400" dirty="0">
                <a:solidFill>
                  <a:srgbClr val="000000"/>
                </a:solidFill>
                <a:latin typeface="Times New Roman" panose="02020603050405020304" pitchFamily="18" charset="0"/>
                <a:cs typeface="Times New Roman" panose="02020603050405020304" pitchFamily="18" charset="0"/>
              </a:rPr>
              <a:t> есть доступные строки, метод </a:t>
            </a:r>
            <a:r>
              <a:rPr lang="ru-RU" sz="2400" dirty="0" err="1">
                <a:solidFill>
                  <a:srgbClr val="000000"/>
                </a:solidFill>
                <a:latin typeface="Times New Roman" panose="02020603050405020304" pitchFamily="18" charset="0"/>
                <a:cs typeface="Times New Roman" panose="02020603050405020304" pitchFamily="18" charset="0"/>
              </a:rPr>
              <a:t>next</a:t>
            </a:r>
            <a:r>
              <a:rPr lang="ru-RU" sz="2400" dirty="0">
                <a:solidFill>
                  <a:srgbClr val="000000"/>
                </a:solidFill>
                <a:latin typeface="Times New Roman" panose="02020603050405020304" pitchFamily="18" charset="0"/>
                <a:cs typeface="Times New Roman" panose="02020603050405020304" pitchFamily="18" charset="0"/>
              </a:rPr>
              <a:t> будет возвращать </a:t>
            </a:r>
            <a:r>
              <a:rPr lang="ru-RU" sz="2400" dirty="0" err="1">
                <a:solidFill>
                  <a:srgbClr val="000000"/>
                </a:solidFill>
                <a:latin typeface="Times New Roman" panose="02020603050405020304" pitchFamily="18" charset="0"/>
                <a:cs typeface="Times New Roman" panose="02020603050405020304" pitchFamily="18" charset="0"/>
              </a:rPr>
              <a:t>true</a:t>
            </a:r>
            <a:r>
              <a:rPr lang="ru-RU" sz="2400" dirty="0">
                <a:solidFill>
                  <a:srgbClr val="000000"/>
                </a:solidFill>
                <a:latin typeface="Times New Roman" panose="02020603050405020304" pitchFamily="18" charset="0"/>
                <a:cs typeface="Times New Roman" panose="02020603050405020304" pitchFamily="18" charset="0"/>
              </a:rPr>
              <a:t>. </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47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70932" y="874744"/>
            <a:ext cx="11469511" cy="461665"/>
          </a:xfrm>
          <a:prstGeom prst="rect">
            <a:avLst/>
          </a:prstGeom>
        </p:spPr>
        <p:txBody>
          <a:bodyPr wrap="square">
            <a:spAutoFit/>
          </a:bodyPr>
          <a:lstStyle/>
          <a:p>
            <a:r>
              <a:rPr lang="ru-RU" sz="2400" dirty="0" smtClean="0">
                <a:latin typeface="Times New Roman" panose="02020603050405020304" pitchFamily="18" charset="0"/>
                <a:cs typeface="Times New Roman" panose="02020603050405020304" pitchFamily="18" charset="0"/>
              </a:rPr>
              <a:t>Для </a:t>
            </a:r>
            <a:r>
              <a:rPr lang="ru-RU" sz="2400" dirty="0">
                <a:latin typeface="Times New Roman" panose="02020603050405020304" pitchFamily="18" charset="0"/>
                <a:cs typeface="Times New Roman" panose="02020603050405020304" pitchFamily="18" charset="0"/>
              </a:rPr>
              <a:t>этого у </a:t>
            </a:r>
            <a:r>
              <a:rPr lang="ru-RU" sz="2400" dirty="0" err="1">
                <a:latin typeface="Times New Roman" panose="02020603050405020304" pitchFamily="18" charset="0"/>
                <a:cs typeface="Times New Roman" panose="02020603050405020304" pitchFamily="18" charset="0"/>
              </a:rPr>
              <a:t>ResultSet</a:t>
            </a:r>
            <a:r>
              <a:rPr lang="ru-RU" sz="2400" dirty="0">
                <a:latin typeface="Times New Roman" panose="02020603050405020304" pitchFamily="18" charset="0"/>
                <a:cs typeface="Times New Roman" panose="02020603050405020304" pitchFamily="18" charset="0"/>
              </a:rPr>
              <a:t> определен ряд </a:t>
            </a:r>
            <a:r>
              <a:rPr lang="ru-RU" sz="2400" dirty="0" smtClean="0">
                <a:latin typeface="Times New Roman" panose="02020603050405020304" pitchFamily="18" charset="0"/>
                <a:cs typeface="Times New Roman" panose="02020603050405020304" pitchFamily="18" charset="0"/>
              </a:rPr>
              <a:t>методов</a:t>
            </a:r>
            <a:r>
              <a:rPr lang="en-US" sz="2400" dirty="0" smtClean="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возвращающих значение</a:t>
            </a:r>
            <a:r>
              <a:rPr lang="en-US"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680968" y="1857173"/>
            <a:ext cx="3033076" cy="156966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getBoolean</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smtClean="0">
                <a:ln>
                  <a:noFill/>
                </a:ln>
                <a:solidFill>
                  <a:srgbClr val="000000"/>
                </a:solidFill>
                <a:effectLst/>
                <a:latin typeface="Verdana" panose="020B0604030504040204" pitchFamily="34" charset="0"/>
              </a:rPr>
              <a:t> </a:t>
            </a:r>
            <a:endParaRPr kumimoji="0" lang="en-US" altLang="ru-RU" sz="2400" b="0" i="0" u="none" strike="noStrike" cap="none" normalizeH="0" baseline="0" dirty="0" smtClean="0">
              <a:ln>
                <a:noFill/>
              </a:ln>
              <a:solidFill>
                <a:srgbClr val="000000"/>
              </a:solidFill>
              <a:effectLst/>
              <a:latin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getDate</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getDouble</a:t>
            </a:r>
            <a:endParaRPr kumimoji="0" lang="en-US"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getInt</a:t>
            </a:r>
            <a:endParaRPr kumimoji="0" lang="ru-RU" altLang="ru-RU" sz="2400" b="0" i="0" u="none" strike="noStrike" cap="none" normalizeH="0" baseline="0" dirty="0" smtClean="0">
              <a:ln>
                <a:noFill/>
              </a:ln>
              <a:solidFill>
                <a:srgbClr val="000000"/>
              </a:solidFill>
              <a:effectLst/>
              <a:latin typeface="Verdana" panose="020B0604030504040204" pitchFamily="34" charset="0"/>
            </a:endParaRPr>
          </a:p>
        </p:txBody>
      </p:sp>
      <p:sp>
        <p:nvSpPr>
          <p:cNvPr id="7" name="Прямоугольник 6"/>
          <p:cNvSpPr/>
          <p:nvPr/>
        </p:nvSpPr>
        <p:spPr>
          <a:xfrm>
            <a:off x="680968" y="3426833"/>
            <a:ext cx="3033076" cy="1200329"/>
          </a:xfrm>
          <a:prstGeom prst="rect">
            <a:avLst/>
          </a:prstGeom>
          <a:solidFill>
            <a:schemeClr val="accent1">
              <a:lumMod val="20000"/>
              <a:lumOff val="80000"/>
            </a:schemeClr>
          </a:solidFill>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ru-RU" altLang="ru-RU" sz="2400" dirty="0" err="1">
                <a:solidFill>
                  <a:srgbClr val="000000"/>
                </a:solidFill>
                <a:latin typeface="Courier New" panose="02070309020205020404" pitchFamily="49" charset="0"/>
                <a:cs typeface="Courier New" panose="02070309020205020404" pitchFamily="49" charset="0"/>
              </a:rPr>
              <a:t>getFloat</a:t>
            </a:r>
            <a:r>
              <a:rPr lang="ru-RU" altLang="ru-RU" sz="2400" dirty="0" smtClean="0">
                <a:solidFill>
                  <a:srgbClr val="000000"/>
                </a:solidFill>
                <a:latin typeface="Courier New" panose="02070309020205020404" pitchFamily="49" charset="0"/>
                <a:cs typeface="Courier New" panose="02070309020205020404" pitchFamily="49" charset="0"/>
              </a:rPr>
              <a:t>()</a:t>
            </a:r>
            <a:endParaRPr lang="en-US" altLang="ru-RU" sz="2400" dirty="0" smtClean="0">
              <a:solidFill>
                <a:srgbClr val="000000"/>
              </a:solidFill>
              <a:latin typeface="Courier New" panose="02070309020205020404" pitchFamily="49" charset="0"/>
              <a:cs typeface="Courier New" panose="02070309020205020404" pitchFamily="49" charset="0"/>
            </a:endParaRPr>
          </a:p>
          <a:p>
            <a:pPr marL="342900" lvl="0" indent="-342900" eaLnBrk="0" fontAlgn="base" hangingPunct="0">
              <a:spcBef>
                <a:spcPct val="0"/>
              </a:spcBef>
              <a:spcAft>
                <a:spcPct val="0"/>
              </a:spcAft>
              <a:buFont typeface="Arial" panose="020B0604020202020204" pitchFamily="34" charset="0"/>
              <a:buChar char="•"/>
            </a:pPr>
            <a:r>
              <a:rPr lang="ru-RU" altLang="ru-RU" sz="2400" dirty="0" err="1" smtClean="0">
                <a:solidFill>
                  <a:srgbClr val="000000"/>
                </a:solidFill>
                <a:latin typeface="Courier New" panose="02070309020205020404" pitchFamily="49" charset="0"/>
                <a:cs typeface="Courier New" panose="02070309020205020404" pitchFamily="49" charset="0"/>
              </a:rPr>
              <a:t>getLong</a:t>
            </a:r>
            <a:r>
              <a:rPr lang="ru-RU" altLang="ru-RU" sz="2400" dirty="0" smtClean="0">
                <a:solidFill>
                  <a:srgbClr val="000000"/>
                </a:solidFill>
                <a:latin typeface="Courier New" panose="02070309020205020404" pitchFamily="49" charset="0"/>
                <a:cs typeface="Courier New" panose="02070309020205020404" pitchFamily="49" charset="0"/>
              </a:rPr>
              <a:t>()</a:t>
            </a:r>
            <a:r>
              <a:rPr lang="ru-RU" altLang="ru-RU" sz="2400" dirty="0" smtClean="0">
                <a:solidFill>
                  <a:srgbClr val="000000"/>
                </a:solidFill>
                <a:latin typeface="Verdana" panose="020B0604030504040204" pitchFamily="34" charset="0"/>
              </a:rPr>
              <a:t> </a:t>
            </a:r>
            <a:endParaRPr lang="en-US" altLang="ru-RU" sz="2400" dirty="0" smtClean="0">
              <a:solidFill>
                <a:srgbClr val="000000"/>
              </a:solidFill>
              <a:latin typeface="Verdana" panose="020B0604030504040204" pitchFamily="34" charset="0"/>
            </a:endParaRPr>
          </a:p>
          <a:p>
            <a:pPr marL="342900" lvl="0" indent="-342900" eaLnBrk="0" fontAlgn="base" hangingPunct="0">
              <a:spcBef>
                <a:spcPct val="0"/>
              </a:spcBef>
              <a:spcAft>
                <a:spcPct val="0"/>
              </a:spcAft>
              <a:buFont typeface="Arial" panose="020B0604020202020204" pitchFamily="34" charset="0"/>
              <a:buChar char="•"/>
            </a:pPr>
            <a:r>
              <a:rPr lang="ru-RU" altLang="ru-RU" sz="2400" dirty="0" err="1" smtClean="0">
                <a:solidFill>
                  <a:srgbClr val="000000"/>
                </a:solidFill>
                <a:latin typeface="Courier New" panose="02070309020205020404" pitchFamily="49" charset="0"/>
                <a:cs typeface="Courier New" panose="02070309020205020404" pitchFamily="49" charset="0"/>
              </a:rPr>
              <a:t>getString</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00"/>
                </a:solidFill>
                <a:latin typeface="Verdana" panose="020B0604030504040204" pitchFamily="34" charset="0"/>
              </a:rPr>
              <a:t> </a:t>
            </a:r>
          </a:p>
        </p:txBody>
      </p:sp>
      <p:sp>
        <p:nvSpPr>
          <p:cNvPr id="8" name="TextBox 7"/>
          <p:cNvSpPr txBox="1"/>
          <p:nvPr/>
        </p:nvSpPr>
        <p:spPr>
          <a:xfrm>
            <a:off x="4821585" y="2359371"/>
            <a:ext cx="4651023" cy="1569660"/>
          </a:xfrm>
          <a:prstGeom prst="rect">
            <a:avLst/>
          </a:prstGeom>
          <a:noFill/>
        </p:spPr>
        <p:txBody>
          <a:bodyPr wrap="square" rtlCol="0">
            <a:spAutoFit/>
          </a:bodyPr>
          <a:lstStyle/>
          <a:p>
            <a:r>
              <a:rPr lang="ru-RU" sz="2400" b="1" dirty="0" smtClean="0">
                <a:solidFill>
                  <a:srgbClr val="00B050"/>
                </a:solidFill>
                <a:latin typeface="Times New Roman" panose="02020603050405020304" pitchFamily="18" charset="0"/>
                <a:cs typeface="Times New Roman" panose="02020603050405020304" pitchFamily="18" charset="0"/>
              </a:rPr>
              <a:t>Каждый метод имеет две версии</a:t>
            </a:r>
            <a:r>
              <a:rPr lang="en-US" sz="2400" b="1" dirty="0" smtClean="0">
                <a:solidFill>
                  <a:srgbClr val="00B050"/>
                </a:solidFill>
                <a:latin typeface="Times New Roman" panose="02020603050405020304" pitchFamily="18" charset="0"/>
                <a:cs typeface="Times New Roman" panose="02020603050405020304" pitchFamily="18" charset="0"/>
              </a:rPr>
              <a:t>:</a:t>
            </a:r>
            <a:endParaRPr lang="ru-RU" sz="2400" b="1" dirty="0" smtClean="0">
              <a:solidFill>
                <a:srgbClr val="00B05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rgbClr val="00B050"/>
                </a:solidFill>
                <a:latin typeface="Times New Roman" panose="02020603050405020304" pitchFamily="18" charset="0"/>
                <a:cs typeface="Times New Roman" panose="02020603050405020304" pitchFamily="18" charset="0"/>
              </a:rPr>
              <a:t>g</a:t>
            </a:r>
            <a:r>
              <a:rPr lang="en-US" sz="2400" b="1" dirty="0" smtClean="0">
                <a:solidFill>
                  <a:srgbClr val="00B050"/>
                </a:solidFill>
                <a:latin typeface="Times New Roman" panose="02020603050405020304" pitchFamily="18" charset="0"/>
                <a:cs typeface="Times New Roman" panose="02020603050405020304" pitchFamily="18" charset="0"/>
              </a:rPr>
              <a:t>et*(</a:t>
            </a:r>
            <a:r>
              <a:rPr lang="en-US" sz="2400" b="1" dirty="0" err="1" smtClean="0">
                <a:solidFill>
                  <a:srgbClr val="00B050"/>
                </a:solidFill>
                <a:latin typeface="Times New Roman" panose="02020603050405020304" pitchFamily="18" charset="0"/>
                <a:cs typeface="Times New Roman" panose="02020603050405020304" pitchFamily="18" charset="0"/>
              </a:rPr>
              <a:t>int</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err="1" smtClean="0">
                <a:solidFill>
                  <a:srgbClr val="00B050"/>
                </a:solidFill>
                <a:latin typeface="Times New Roman" panose="02020603050405020304" pitchFamily="18" charset="0"/>
                <a:cs typeface="Times New Roman" panose="02020603050405020304" pitchFamily="18" charset="0"/>
              </a:rPr>
              <a:t>columnIndex</a:t>
            </a:r>
            <a:r>
              <a:rPr lang="en-US" sz="2400" b="1" dirty="0" smtClean="0">
                <a:solidFill>
                  <a:srgbClr val="00B05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1" dirty="0">
                <a:solidFill>
                  <a:srgbClr val="00B050"/>
                </a:solidFill>
                <a:latin typeface="Times New Roman" panose="02020603050405020304" pitchFamily="18" charset="0"/>
                <a:cs typeface="Times New Roman" panose="02020603050405020304" pitchFamily="18" charset="0"/>
              </a:rPr>
              <a:t>g</a:t>
            </a:r>
            <a:r>
              <a:rPr lang="en-US" sz="2400" b="1" dirty="0" smtClean="0">
                <a:solidFill>
                  <a:srgbClr val="00B050"/>
                </a:solidFill>
                <a:latin typeface="Times New Roman" panose="02020603050405020304" pitchFamily="18" charset="0"/>
                <a:cs typeface="Times New Roman" panose="02020603050405020304" pitchFamily="18" charset="0"/>
              </a:rPr>
              <a:t>et*(String </a:t>
            </a:r>
            <a:r>
              <a:rPr lang="en-US" sz="2400" b="1" dirty="0" err="1" smtClean="0">
                <a:solidFill>
                  <a:srgbClr val="00B050"/>
                </a:solidFill>
                <a:latin typeface="Times New Roman" panose="02020603050405020304" pitchFamily="18" charset="0"/>
                <a:cs typeface="Times New Roman" panose="02020603050405020304" pitchFamily="18" charset="0"/>
              </a:rPr>
              <a:t>columnLabel</a:t>
            </a:r>
            <a:endParaRPr lang="ru-RU" sz="2400" b="1" dirty="0">
              <a:solidFill>
                <a:srgbClr val="00B050"/>
              </a:solidFill>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270931" y="155570"/>
            <a:ext cx="11469511"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После перехода к строке мы можем получить ее содержимое.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11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94692"/>
            <a:ext cx="11875911" cy="6463308"/>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1" u="none" strike="noStrike" cap="none" normalizeH="0" baseline="0" dirty="0" smtClean="0">
                <a:ln>
                  <a:noFill/>
                </a:ln>
                <a:solidFill>
                  <a:srgbClr val="808080"/>
                </a:solidFill>
                <a:effectLst/>
                <a:latin typeface="JetBrains Mono"/>
              </a:rPr>
              <a:t>// -------- Вывод таблицы--------</a:t>
            </a:r>
            <a:br>
              <a:rPr kumimoji="0" lang="ru-RU" altLang="ru-RU" sz="2300" b="0" i="1" u="none" strike="noStrike" cap="none" normalizeH="0" baseline="0" dirty="0" smtClean="0">
                <a:ln>
                  <a:noFill/>
                </a:ln>
                <a:solidFill>
                  <a:srgbClr val="808080"/>
                </a:solidFill>
                <a:effectLst/>
                <a:latin typeface="JetBrains Mono"/>
              </a:rPr>
            </a:br>
            <a:r>
              <a:rPr kumimoji="0" lang="ru-RU" altLang="ru-RU" sz="2300" b="1" i="0" u="none" strike="noStrike" cap="none" normalizeH="0" baseline="0" dirty="0" err="1" smtClean="0">
                <a:ln>
                  <a:noFill/>
                </a:ln>
                <a:solidFill>
                  <a:srgbClr val="000080"/>
                </a:solidFill>
                <a:effectLst/>
                <a:latin typeface="JetBrains Mono"/>
              </a:rPr>
              <a:t>public</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static</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void</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ReadD</a:t>
            </a:r>
            <a:r>
              <a:rPr kumimoji="0" lang="en-US" altLang="ru-RU" sz="2300" b="0" i="0" u="none" strike="noStrike" cap="none" normalizeH="0" baseline="0" dirty="0" err="1" smtClean="0">
                <a:ln>
                  <a:noFill/>
                </a:ln>
                <a:solidFill>
                  <a:srgbClr val="000000"/>
                </a:solidFill>
                <a:effectLst/>
                <a:latin typeface="JetBrains Mono"/>
              </a:rPr>
              <a:t>bTable</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throws</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ClassNotFoundException</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SQLException</a:t>
            </a:r>
            <a:r>
              <a:rPr kumimoji="0" lang="ru-RU" altLang="ru-RU" sz="2300" b="0" i="0" u="none" strike="noStrike" cap="none" normalizeH="0" baseline="0" dirty="0" smtClean="0">
                <a:ln>
                  <a:noFill/>
                </a:ln>
                <a:solidFill>
                  <a:srgbClr val="000000"/>
                </a:solidFill>
                <a:effectLst/>
                <a:latin typeface="JetBrains Mono"/>
              </a:rPr>
              <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smtClean="0">
                <a:ln>
                  <a:noFill/>
                </a:ln>
                <a:solidFill>
                  <a:srgbClr val="FF0000"/>
                </a:solidFill>
                <a:effectLst/>
                <a:latin typeface="JetBrains Mono"/>
              </a:rPr>
              <a:t> </a:t>
            </a:r>
            <a:r>
              <a:rPr kumimoji="0" lang="ru-RU" altLang="ru-RU" sz="2300" b="0" i="1" u="none" strike="noStrike" cap="none" normalizeH="0" baseline="0" dirty="0" err="1" smtClean="0">
                <a:ln>
                  <a:noFill/>
                </a:ln>
                <a:solidFill>
                  <a:srgbClr val="FF0000"/>
                </a:solidFill>
                <a:effectLst/>
                <a:latin typeface="JetBrains Mono"/>
              </a:rPr>
              <a:t>resSet</a:t>
            </a:r>
            <a:r>
              <a:rPr kumimoji="0" lang="ru-RU" altLang="ru-RU" sz="2300" b="0" i="1" u="none" strike="noStrike" cap="none" normalizeH="0" baseline="0" dirty="0" smtClean="0">
                <a:ln>
                  <a:noFill/>
                </a:ln>
                <a:solidFill>
                  <a:srgbClr val="FF0000"/>
                </a:solidFill>
                <a:effectLst/>
                <a:latin typeface="JetBrains Mono"/>
              </a:rPr>
              <a:t> </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err="1" smtClean="0">
                <a:ln>
                  <a:noFill/>
                </a:ln>
                <a:solidFill>
                  <a:srgbClr val="660E7A"/>
                </a:solidFill>
                <a:effectLst/>
                <a:latin typeface="JetBrains Mono"/>
              </a:rPr>
              <a:t>statmt</a:t>
            </a:r>
            <a:r>
              <a:rPr kumimoji="0" lang="ru-RU" altLang="ru-RU" sz="2300" b="0" i="0" u="none" strike="noStrike" cap="none" normalizeH="0" baseline="0" dirty="0" err="1" smtClean="0">
                <a:ln>
                  <a:noFill/>
                </a:ln>
                <a:solidFill>
                  <a:srgbClr val="000000"/>
                </a:solidFill>
                <a:effectLst/>
                <a:latin typeface="JetBrains Mono"/>
              </a:rPr>
              <a:t>.executeQuery</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"SELECT * FROM </a:t>
            </a:r>
            <a:r>
              <a:rPr kumimoji="0" lang="ru-RU" altLang="ru-RU" sz="2300" b="1" i="0" u="none" strike="noStrike" cap="none" normalizeH="0" baseline="0" dirty="0" err="1" smtClean="0">
                <a:ln>
                  <a:noFill/>
                </a:ln>
                <a:solidFill>
                  <a:srgbClr val="008000"/>
                </a:solidFill>
                <a:effectLst/>
                <a:latin typeface="JetBrains Mono"/>
              </a:rPr>
              <a:t>users</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while</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.next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smtClean="0">
                <a:ln>
                  <a:noFill/>
                </a:ln>
                <a:solidFill>
                  <a:srgbClr val="808080"/>
                </a:solidFill>
                <a:effectLst/>
                <a:latin typeface="JetBrains Mono"/>
              </a:rPr>
              <a:t>// Извлечение значений полей запроса</a:t>
            </a:r>
            <a:br>
              <a:rPr kumimoji="0" lang="ru-RU" altLang="ru-RU" sz="2300" b="0" i="1" u="none" strike="noStrike" cap="none" normalizeH="0" baseline="0" dirty="0" smtClean="0">
                <a:ln>
                  <a:noFill/>
                </a:ln>
                <a:solidFill>
                  <a:srgbClr val="808080"/>
                </a:solidFill>
                <a:effectLst/>
                <a:latin typeface="JetBrains Mono"/>
              </a:rPr>
            </a:br>
            <a:r>
              <a:rPr kumimoji="0" lang="ru-RU" altLang="ru-RU" sz="2300" b="0" i="1" u="none" strike="noStrike" cap="none" normalizeH="0" baseline="0" dirty="0" smtClean="0">
                <a:ln>
                  <a:noFill/>
                </a:ln>
                <a:solidFill>
                  <a:srgbClr val="80808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int</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id</a:t>
            </a:r>
            <a:r>
              <a:rPr kumimoji="0" lang="ru-RU" altLang="ru-RU" sz="2300" b="0" i="0" u="none" strike="noStrike" cap="none" normalizeH="0" baseline="0" dirty="0" smtClean="0">
                <a:ln>
                  <a:noFill/>
                </a:ln>
                <a:solidFill>
                  <a:srgbClr val="000000"/>
                </a:solidFill>
                <a:effectLst/>
                <a:latin typeface="JetBrains Mono"/>
              </a:rPr>
              <a:t> = </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.getInt</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id</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String</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name</a:t>
            </a:r>
            <a:r>
              <a:rPr kumimoji="0" lang="ru-RU" altLang="ru-RU" sz="2300" b="0" i="0" u="none" strike="noStrike" cap="none" normalizeH="0" baseline="0" dirty="0" smtClean="0">
                <a:ln>
                  <a:noFill/>
                </a:ln>
                <a:solidFill>
                  <a:srgbClr val="000000"/>
                </a:solidFill>
                <a:effectLst/>
                <a:latin typeface="JetBrains Mono"/>
              </a:rPr>
              <a:t> = </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.getString</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String</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phone</a:t>
            </a:r>
            <a:r>
              <a:rPr kumimoji="0" lang="ru-RU" altLang="ru-RU" sz="2300" b="0" i="0" u="none" strike="noStrike" cap="none" normalizeH="0" baseline="0" dirty="0" smtClean="0">
                <a:ln>
                  <a:noFill/>
                </a:ln>
                <a:solidFill>
                  <a:srgbClr val="000000"/>
                </a:solidFill>
                <a:effectLst/>
                <a:latin typeface="JetBrains Mono"/>
              </a:rPr>
              <a:t> = </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.getString</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smtClean="0">
                <a:ln>
                  <a:noFill/>
                </a:ln>
                <a:solidFill>
                  <a:srgbClr val="808080"/>
                </a:solidFill>
                <a:effectLst/>
                <a:latin typeface="JetBrains Mono"/>
              </a:rPr>
              <a:t>// вывод в консоль</a:t>
            </a:r>
            <a:br>
              <a:rPr kumimoji="0" lang="ru-RU" altLang="ru-RU" sz="2300" b="0" i="1" u="none" strike="noStrike" cap="none" normalizeH="0" baseline="0" dirty="0" smtClean="0">
                <a:ln>
                  <a:noFill/>
                </a:ln>
                <a:solidFill>
                  <a:srgbClr val="808080"/>
                </a:solidFill>
                <a:effectLst/>
                <a:latin typeface="JetBrains Mono"/>
              </a:rPr>
            </a:br>
            <a:r>
              <a:rPr kumimoji="0" lang="ru-RU" altLang="ru-RU" sz="2300" b="0" i="1" u="none" strike="noStrike" cap="none" normalizeH="0" baseline="0" dirty="0" smtClean="0">
                <a:ln>
                  <a:noFill/>
                </a:ln>
                <a:solidFill>
                  <a:srgbClr val="808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System.</a:t>
            </a:r>
            <a:r>
              <a:rPr kumimoji="0" lang="ru-RU" altLang="ru-RU" sz="2300" b="1" i="1" u="none" strike="noStrike" cap="none" normalizeH="0" baseline="0" dirty="0" err="1" smtClean="0">
                <a:ln>
                  <a:noFill/>
                </a:ln>
                <a:solidFill>
                  <a:srgbClr val="660E7A"/>
                </a:solidFill>
                <a:effectLst/>
                <a:latin typeface="JetBrains Mono"/>
              </a:rPr>
              <a:t>out</a:t>
            </a:r>
            <a:r>
              <a:rPr kumimoji="0" lang="ru-RU" altLang="ru-RU" sz="2300" b="0" i="0" u="none" strike="noStrike" cap="none" normalizeH="0" baseline="0" dirty="0" err="1" smtClean="0">
                <a:ln>
                  <a:noFill/>
                </a:ln>
                <a:solidFill>
                  <a:srgbClr val="000000"/>
                </a:solidFill>
                <a:effectLst/>
                <a:latin typeface="JetBrains Mono"/>
              </a:rPr>
              <a:t>.println</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String.</a:t>
            </a:r>
            <a:r>
              <a:rPr kumimoji="0" lang="ru-RU" altLang="ru-RU" sz="2300" b="0" i="1" u="none" strike="noStrike" cap="none" normalizeH="0" baseline="0" dirty="0" err="1" smtClean="0">
                <a:ln>
                  <a:noFill/>
                </a:ln>
                <a:solidFill>
                  <a:srgbClr val="000000"/>
                </a:solidFill>
                <a:effectLst/>
                <a:latin typeface="JetBrains Mono"/>
              </a:rPr>
              <a:t>format</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id</a:t>
            </a:r>
            <a:r>
              <a:rPr kumimoji="0" lang="ru-RU" altLang="ru-RU" sz="2300" b="1" i="0" u="none" strike="noStrike" cap="none" normalizeH="0" baseline="0" dirty="0" smtClean="0">
                <a:ln>
                  <a:noFill/>
                </a:ln>
                <a:solidFill>
                  <a:srgbClr val="008000"/>
                </a:solidFill>
                <a:effectLst/>
                <a:latin typeface="JetBrains Mono"/>
              </a:rPr>
              <a:t>=%d , </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=%s , </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=%s"</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0" i="0" u="none" strike="noStrike" cap="none" normalizeH="0" baseline="0" dirty="0" err="1" smtClean="0">
                <a:ln>
                  <a:noFill/>
                </a:ln>
                <a:solidFill>
                  <a:srgbClr val="000000"/>
                </a:solidFill>
                <a:effectLst/>
                <a:latin typeface="JetBrains Mono"/>
              </a:rPr>
              <a:t>id,name,phone</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System.</a:t>
            </a:r>
            <a:r>
              <a:rPr kumimoji="0" lang="ru-RU" altLang="ru-RU" sz="2300" b="1" i="1" u="none" strike="noStrike" cap="none" normalizeH="0" baseline="0" dirty="0" err="1" smtClean="0">
                <a:ln>
                  <a:noFill/>
                </a:ln>
                <a:solidFill>
                  <a:srgbClr val="660E7A"/>
                </a:solidFill>
                <a:effectLst/>
                <a:latin typeface="JetBrains Mono"/>
              </a:rPr>
              <a:t>out</a:t>
            </a:r>
            <a:r>
              <a:rPr kumimoji="0" lang="ru-RU" altLang="ru-RU" sz="2300" b="0" i="0" u="none" strike="noStrike" cap="none" normalizeH="0" baseline="0" dirty="0" err="1" smtClean="0">
                <a:ln>
                  <a:noFill/>
                </a:ln>
                <a:solidFill>
                  <a:srgbClr val="000000"/>
                </a:solidFill>
                <a:effectLst/>
                <a:latin typeface="JetBrains Mono"/>
              </a:rPr>
              <a:t>.println</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"Таблица выведена"</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a:t>
            </a:r>
            <a:endParaRPr kumimoji="0" lang="ru-RU" altLang="ru-RU"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09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04987" y="1395412"/>
            <a:ext cx="8582025" cy="4067175"/>
          </a:xfrm>
          <a:prstGeom prst="rect">
            <a:avLst/>
          </a:prstGeom>
        </p:spPr>
      </p:pic>
      <p:sp>
        <p:nvSpPr>
          <p:cNvPr id="3" name="TextBox 2"/>
          <p:cNvSpPr txBox="1"/>
          <p:nvPr/>
        </p:nvSpPr>
        <p:spPr>
          <a:xfrm>
            <a:off x="4547676" y="501945"/>
            <a:ext cx="2684397" cy="461665"/>
          </a:xfrm>
          <a:prstGeom prst="rect">
            <a:avLst/>
          </a:prstGeom>
          <a:noFill/>
        </p:spPr>
        <p:txBody>
          <a:bodyPr wrap="square" rtlCol="0">
            <a:spAutoFit/>
          </a:bodyPr>
          <a:lstStyle/>
          <a:p>
            <a:pPr algn="ctr"/>
            <a:r>
              <a:rPr lang="en-US" sz="2400" dirty="0" smtClean="0"/>
              <a:t>ODBC (JDBC)</a:t>
            </a:r>
            <a:endParaRPr lang="ru-RU" sz="2400" dirty="0"/>
          </a:p>
        </p:txBody>
      </p:sp>
    </p:spTree>
    <p:extLst>
      <p:ext uri="{BB962C8B-B14F-4D97-AF65-F5344CB8AC3E}">
        <p14:creationId xmlns:p14="http://schemas.microsoft.com/office/powerpoint/2010/main" val="330809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372974"/>
            <a:ext cx="9883833" cy="2569934"/>
          </a:xfrm>
          <a:prstGeom prst="rect">
            <a:avLst/>
          </a:prstGeom>
          <a:solidFill>
            <a:schemeClr val="accent6">
              <a:lumMod val="20000"/>
              <a:lumOff val="80000"/>
            </a:schemeClr>
          </a:solidFill>
        </p:spPr>
        <p:txBody>
          <a:bodyPr wrap="square">
            <a:spAutoFit/>
          </a:bodyPr>
          <a:lstStyle/>
          <a:p>
            <a:r>
              <a:rPr lang="en-US" sz="2300" dirty="0" smtClean="0">
                <a:solidFill>
                  <a:srgbClr val="000000"/>
                </a:solidFill>
                <a:latin typeface="Consolas" panose="020B0609020204030204" pitchFamily="49" charset="0"/>
              </a:rPr>
              <a:t>reader </a:t>
            </a: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command.ExecuteReader</a:t>
            </a:r>
            <a:r>
              <a:rPr lang="en-US" sz="2300" dirty="0">
                <a:solidFill>
                  <a:srgbClr val="000000"/>
                </a:solidFill>
                <a:latin typeface="Consolas" panose="020B0609020204030204" pitchFamily="49" charset="0"/>
              </a:rPr>
              <a:t>();</a:t>
            </a:r>
          </a:p>
          <a:p>
            <a:r>
              <a:rPr lang="en-US" sz="2300" dirty="0" smtClean="0">
                <a:solidFill>
                  <a:srgbClr val="0000FF"/>
                </a:solidFill>
                <a:latin typeface="Consolas" panose="020B0609020204030204" pitchFamily="49" charset="0"/>
              </a:rPr>
              <a:t>while</a:t>
            </a:r>
            <a:r>
              <a:rPr lang="en-US" sz="2300" dirty="0" smtClean="0">
                <a:solidFill>
                  <a:srgbClr val="000000"/>
                </a:solidFill>
                <a:latin typeface="Consolas" panose="020B0609020204030204" pitchFamily="49" charset="0"/>
              </a:rPr>
              <a:t> </a:t>
            </a:r>
            <a:r>
              <a:rPr lang="en-US" sz="2300" dirty="0">
                <a:solidFill>
                  <a:srgbClr val="000000"/>
                </a:solidFill>
                <a:latin typeface="Consolas" panose="020B0609020204030204" pitchFamily="49" charset="0"/>
              </a:rPr>
              <a:t>(</a:t>
            </a:r>
            <a:r>
              <a:rPr lang="en-US" sz="2300" dirty="0" err="1">
                <a:solidFill>
                  <a:srgbClr val="000000"/>
                </a:solidFill>
                <a:latin typeface="Consolas" panose="020B0609020204030204" pitchFamily="49" charset="0"/>
              </a:rPr>
              <a:t>reader.Read</a:t>
            </a:r>
            <a:r>
              <a:rPr lang="en-US" sz="2300" dirty="0">
                <a:solidFill>
                  <a:srgbClr val="000000"/>
                </a:solidFill>
                <a:latin typeface="Consolas" panose="020B0609020204030204" pitchFamily="49" charset="0"/>
              </a:rPr>
              <a:t>())</a:t>
            </a:r>
          </a:p>
          <a:p>
            <a:r>
              <a:rPr lang="ru-RU" sz="2300" dirty="0" smtClean="0">
                <a:solidFill>
                  <a:srgbClr val="000000"/>
                </a:solidFill>
                <a:latin typeface="Consolas" panose="020B0609020204030204" pitchFamily="49" charset="0"/>
              </a:rPr>
              <a:t>{ </a:t>
            </a:r>
            <a:r>
              <a:rPr lang="en-US" sz="2300" dirty="0" err="1" smtClean="0">
                <a:solidFill>
                  <a:srgbClr val="000000"/>
                </a:solidFill>
                <a:latin typeface="Consolas" panose="020B0609020204030204" pitchFamily="49" charset="0"/>
              </a:rPr>
              <a:t>System.Console.Write</a:t>
            </a:r>
            <a:r>
              <a:rPr lang="en-US" sz="2300" dirty="0">
                <a:solidFill>
                  <a:srgbClr val="000000"/>
                </a:solidFill>
                <a:latin typeface="Consolas" panose="020B0609020204030204" pitchFamily="49" charset="0"/>
              </a:rPr>
              <a:t>(</a:t>
            </a:r>
            <a:r>
              <a:rPr lang="en-US" sz="2300" dirty="0">
                <a:solidFill>
                  <a:srgbClr val="A31515"/>
                </a:solidFill>
                <a:latin typeface="Consolas" panose="020B0609020204030204" pitchFamily="49" charset="0"/>
              </a:rPr>
              <a:t>"ID = "</a:t>
            </a:r>
            <a:r>
              <a:rPr lang="en-US" sz="2300" dirty="0">
                <a:solidFill>
                  <a:srgbClr val="000000"/>
                </a:solidFill>
                <a:latin typeface="Consolas" panose="020B0609020204030204" pitchFamily="49" charset="0"/>
              </a:rPr>
              <a:t> + reader[</a:t>
            </a:r>
            <a:r>
              <a:rPr lang="en-US" sz="2300" dirty="0">
                <a:solidFill>
                  <a:srgbClr val="A31515"/>
                </a:solidFill>
                <a:latin typeface="Consolas" panose="020B0609020204030204" pitchFamily="49" charset="0"/>
              </a:rPr>
              <a:t>"id"</a:t>
            </a:r>
            <a:r>
              <a:rPr lang="en-US" sz="2300" dirty="0">
                <a:solidFill>
                  <a:srgbClr val="000000"/>
                </a:solidFill>
                <a:latin typeface="Consolas" panose="020B0609020204030204" pitchFamily="49" charset="0"/>
              </a:rPr>
              <a:t>]);</a:t>
            </a:r>
          </a:p>
          <a:p>
            <a:r>
              <a:rPr lang="ru-RU" sz="2300" dirty="0" smtClean="0">
                <a:solidFill>
                  <a:srgbClr val="000000"/>
                </a:solidFill>
                <a:latin typeface="Consolas" panose="020B0609020204030204" pitchFamily="49" charset="0"/>
              </a:rPr>
              <a:t>  </a:t>
            </a:r>
            <a:r>
              <a:rPr lang="en-US" sz="2300" dirty="0" err="1" smtClean="0">
                <a:solidFill>
                  <a:srgbClr val="000000"/>
                </a:solidFill>
                <a:latin typeface="Consolas" panose="020B0609020204030204" pitchFamily="49" charset="0"/>
              </a:rPr>
              <a:t>System.Console.Write</a:t>
            </a:r>
            <a:r>
              <a:rPr lang="en-US" sz="2300" dirty="0">
                <a:solidFill>
                  <a:srgbClr val="000000"/>
                </a:solidFill>
                <a:latin typeface="Consolas" panose="020B0609020204030204" pitchFamily="49" charset="0"/>
              </a:rPr>
              <a:t>(</a:t>
            </a:r>
            <a:r>
              <a:rPr lang="en-US" sz="2300" dirty="0">
                <a:solidFill>
                  <a:srgbClr val="A31515"/>
                </a:solidFill>
                <a:latin typeface="Consolas" panose="020B0609020204030204" pitchFamily="49" charset="0"/>
              </a:rPr>
              <a:t>", name = "</a:t>
            </a:r>
            <a:r>
              <a:rPr lang="en-US" sz="2300" dirty="0">
                <a:solidFill>
                  <a:srgbClr val="000000"/>
                </a:solidFill>
                <a:latin typeface="Consolas" panose="020B0609020204030204" pitchFamily="49" charset="0"/>
              </a:rPr>
              <a:t> + reader[</a:t>
            </a:r>
            <a:r>
              <a:rPr lang="en-US" sz="2300" dirty="0">
                <a:solidFill>
                  <a:srgbClr val="A31515"/>
                </a:solidFill>
                <a:latin typeface="Consolas" panose="020B0609020204030204" pitchFamily="49" charset="0"/>
              </a:rPr>
              <a:t>"name"</a:t>
            </a:r>
            <a:r>
              <a:rPr lang="en-US" sz="2300" dirty="0">
                <a:solidFill>
                  <a:srgbClr val="000000"/>
                </a:solidFill>
                <a:latin typeface="Consolas" panose="020B0609020204030204" pitchFamily="49" charset="0"/>
              </a:rPr>
              <a:t>]);</a:t>
            </a:r>
          </a:p>
          <a:p>
            <a:r>
              <a:rPr lang="ru-RU" sz="2300" dirty="0" smtClean="0">
                <a:solidFill>
                  <a:srgbClr val="000000"/>
                </a:solidFill>
                <a:latin typeface="Consolas" panose="020B0609020204030204" pitchFamily="49" charset="0"/>
              </a:rPr>
              <a:t>  </a:t>
            </a:r>
            <a:r>
              <a:rPr lang="en-US" sz="2300" dirty="0" err="1" smtClean="0">
                <a:solidFill>
                  <a:srgbClr val="000000"/>
                </a:solidFill>
                <a:latin typeface="Consolas" panose="020B0609020204030204" pitchFamily="49" charset="0"/>
              </a:rPr>
              <a:t>System.Console.Write</a:t>
            </a:r>
            <a:r>
              <a:rPr lang="en-US" sz="2300" dirty="0">
                <a:solidFill>
                  <a:srgbClr val="000000"/>
                </a:solidFill>
                <a:latin typeface="Consolas" panose="020B0609020204030204" pitchFamily="49" charset="0"/>
              </a:rPr>
              <a:t>(</a:t>
            </a:r>
            <a:r>
              <a:rPr lang="en-US" sz="2300" dirty="0">
                <a:solidFill>
                  <a:srgbClr val="A31515"/>
                </a:solidFill>
                <a:latin typeface="Consolas" panose="020B0609020204030204" pitchFamily="49" charset="0"/>
              </a:rPr>
              <a:t>", phone = "</a:t>
            </a:r>
            <a:r>
              <a:rPr lang="en-US" sz="2300" dirty="0">
                <a:solidFill>
                  <a:srgbClr val="000000"/>
                </a:solidFill>
                <a:latin typeface="Consolas" panose="020B0609020204030204" pitchFamily="49" charset="0"/>
              </a:rPr>
              <a:t> + reader[</a:t>
            </a:r>
            <a:r>
              <a:rPr lang="en-US" sz="2300" dirty="0">
                <a:solidFill>
                  <a:srgbClr val="A31515"/>
                </a:solidFill>
                <a:latin typeface="Consolas" panose="020B0609020204030204" pitchFamily="49" charset="0"/>
              </a:rPr>
              <a:t>"phone"</a:t>
            </a:r>
            <a:r>
              <a:rPr lang="en-US" sz="2300" dirty="0">
                <a:solidFill>
                  <a:srgbClr val="000000"/>
                </a:solidFill>
                <a:latin typeface="Consolas" panose="020B0609020204030204" pitchFamily="49" charset="0"/>
              </a:rPr>
              <a:t>]);</a:t>
            </a:r>
          </a:p>
          <a:p>
            <a:r>
              <a:rPr lang="ru-RU" sz="2300" dirty="0" smtClean="0">
                <a:solidFill>
                  <a:srgbClr val="000000"/>
                </a:solidFill>
                <a:latin typeface="Consolas" panose="020B0609020204030204" pitchFamily="49" charset="0"/>
              </a:rPr>
              <a:t>  </a:t>
            </a:r>
            <a:r>
              <a:rPr lang="en-US" sz="2300" dirty="0" err="1" smtClean="0">
                <a:solidFill>
                  <a:srgbClr val="000000"/>
                </a:solidFill>
                <a:latin typeface="Consolas" panose="020B0609020204030204" pitchFamily="49" charset="0"/>
              </a:rPr>
              <a:t>System.Console.WriteLine</a:t>
            </a:r>
            <a:r>
              <a:rPr lang="en-US" sz="2300" dirty="0">
                <a:solidFill>
                  <a:srgbClr val="000000"/>
                </a:solidFill>
                <a:latin typeface="Consolas" panose="020B0609020204030204" pitchFamily="49" charset="0"/>
              </a:rPr>
              <a:t>(</a:t>
            </a:r>
            <a:r>
              <a:rPr lang="en-US" sz="2300" dirty="0">
                <a:solidFill>
                  <a:srgbClr val="A31515"/>
                </a:solidFill>
                <a:latin typeface="Consolas" panose="020B0609020204030204" pitchFamily="49" charset="0"/>
              </a:rPr>
              <a:t>" "</a:t>
            </a:r>
            <a:r>
              <a:rPr lang="en-US" sz="2300" dirty="0">
                <a:solidFill>
                  <a:srgbClr val="000000"/>
                </a:solidFill>
                <a:latin typeface="Consolas" panose="020B0609020204030204" pitchFamily="49" charset="0"/>
              </a:rPr>
              <a:t>);</a:t>
            </a:r>
          </a:p>
          <a:p>
            <a:r>
              <a:rPr lang="ru-RU" sz="2300" dirty="0" smtClean="0">
                <a:solidFill>
                  <a:srgbClr val="000000"/>
                </a:solidFill>
                <a:latin typeface="Consolas" panose="020B0609020204030204" pitchFamily="49" charset="0"/>
              </a:rPr>
              <a:t>}</a:t>
            </a:r>
            <a:endParaRPr lang="ru-RU" sz="2300" dirty="0"/>
          </a:p>
        </p:txBody>
      </p:sp>
      <p:sp>
        <p:nvSpPr>
          <p:cNvPr id="3" name="Rectangle 2"/>
          <p:cNvSpPr>
            <a:spLocks noChangeArrowheads="1"/>
          </p:cNvSpPr>
          <p:nvPr/>
        </p:nvSpPr>
        <p:spPr bwMode="auto">
          <a:xfrm>
            <a:off x="0" y="469838"/>
            <a:ext cx="11875911" cy="256993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1" u="none" strike="noStrike" cap="none" normalizeH="0" baseline="0" dirty="0" err="1" smtClean="0">
                <a:ln>
                  <a:noFill/>
                </a:ln>
                <a:solidFill>
                  <a:srgbClr val="FF0000"/>
                </a:solidFill>
                <a:effectLst/>
                <a:latin typeface="JetBrains Mono"/>
              </a:rPr>
              <a:t>resSet</a:t>
            </a:r>
            <a:r>
              <a:rPr kumimoji="0" lang="ru-RU" altLang="ru-RU" sz="2300" b="0" i="1" u="none" strike="noStrike" cap="none" normalizeH="0" baseline="0" dirty="0" smtClean="0">
                <a:ln>
                  <a:noFill/>
                </a:ln>
                <a:solidFill>
                  <a:srgbClr val="FF0000"/>
                </a:solidFill>
                <a:effectLst/>
                <a:latin typeface="JetBrains Mono"/>
              </a:rPr>
              <a:t> </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1" u="none" strike="noStrike" cap="none" normalizeH="0" baseline="0" dirty="0" err="1" smtClean="0">
                <a:ln>
                  <a:noFill/>
                </a:ln>
                <a:solidFill>
                  <a:srgbClr val="660E7A"/>
                </a:solidFill>
                <a:effectLst/>
                <a:latin typeface="JetBrains Mono"/>
              </a:rPr>
              <a:t>statmt</a:t>
            </a:r>
            <a:r>
              <a:rPr kumimoji="0" lang="ru-RU" altLang="ru-RU" sz="2300" b="0" i="0" u="none" strike="noStrike" cap="none" normalizeH="0" baseline="0" dirty="0" err="1" smtClean="0">
                <a:ln>
                  <a:noFill/>
                </a:ln>
                <a:solidFill>
                  <a:srgbClr val="000000"/>
                </a:solidFill>
                <a:effectLst/>
                <a:latin typeface="JetBrains Mono"/>
              </a:rPr>
              <a:t>.executeQuery</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"SELECT * FROM </a:t>
            </a:r>
            <a:r>
              <a:rPr kumimoji="0" lang="ru-RU" altLang="ru-RU" sz="2300" b="1" i="0" u="none" strike="noStrike" cap="none" normalizeH="0" baseline="0" dirty="0" err="1" smtClean="0">
                <a:ln>
                  <a:noFill/>
                </a:ln>
                <a:solidFill>
                  <a:srgbClr val="008000"/>
                </a:solidFill>
                <a:effectLst/>
                <a:latin typeface="JetBrains Mono"/>
              </a:rPr>
              <a:t>users</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while</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.next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en-US" altLang="ru-RU" sz="2300" b="0" i="0" u="none" strike="noStrike" cap="none" normalizeH="0" baseline="0" dirty="0" smtClean="0">
                <a:ln>
                  <a:noFill/>
                </a:ln>
                <a:solidFill>
                  <a:srgbClr val="000000"/>
                </a:solidFill>
                <a:effectLst/>
                <a:latin typeface="JetBrains Mono"/>
              </a:rPr>
              <a:t>   </a:t>
            </a:r>
            <a:r>
              <a:rPr kumimoji="0" lang="ru-RU" altLang="ru-RU" sz="2300" b="1" i="0" u="none" strike="noStrike" cap="none" normalizeH="0" baseline="0" dirty="0" err="1" smtClean="0">
                <a:ln>
                  <a:noFill/>
                </a:ln>
                <a:solidFill>
                  <a:srgbClr val="000080"/>
                </a:solidFill>
                <a:effectLst/>
                <a:latin typeface="JetBrains Mono"/>
              </a:rPr>
              <a:t>int</a:t>
            </a:r>
            <a:r>
              <a:rPr kumimoji="0" lang="ru-RU" altLang="ru-RU" sz="2300" b="1" i="0" u="none" strike="noStrike" cap="none" normalizeH="0" baseline="0" dirty="0" smtClean="0">
                <a:ln>
                  <a:noFill/>
                </a:ln>
                <a:solidFill>
                  <a:srgbClr val="00008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id</a:t>
            </a:r>
            <a:r>
              <a:rPr kumimoji="0" lang="ru-RU" altLang="ru-RU" sz="2300" b="0" i="0" u="none" strike="noStrike" cap="none" normalizeH="0" baseline="0" dirty="0" smtClean="0">
                <a:ln>
                  <a:noFill/>
                </a:ln>
                <a:solidFill>
                  <a:srgbClr val="000000"/>
                </a:solidFill>
                <a:effectLst/>
                <a:latin typeface="JetBrains Mono"/>
              </a:rPr>
              <a:t> = </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.getInt</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id</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String</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name</a:t>
            </a:r>
            <a:r>
              <a:rPr kumimoji="0" lang="ru-RU" altLang="ru-RU" sz="2300" b="0" i="0" u="none" strike="noStrike" cap="none" normalizeH="0" baseline="0" dirty="0" smtClean="0">
                <a:ln>
                  <a:noFill/>
                </a:ln>
                <a:solidFill>
                  <a:srgbClr val="000000"/>
                </a:solidFill>
                <a:effectLst/>
                <a:latin typeface="JetBrains Mono"/>
              </a:rPr>
              <a:t> = </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.getString</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String</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phone</a:t>
            </a:r>
            <a:r>
              <a:rPr kumimoji="0" lang="ru-RU" altLang="ru-RU" sz="2300" b="0" i="0" u="none" strike="noStrike" cap="none" normalizeH="0" baseline="0" dirty="0" smtClean="0">
                <a:ln>
                  <a:noFill/>
                </a:ln>
                <a:solidFill>
                  <a:srgbClr val="000000"/>
                </a:solidFill>
                <a:effectLst/>
                <a:latin typeface="JetBrains Mono"/>
              </a:rPr>
              <a:t> = </a:t>
            </a:r>
            <a:r>
              <a:rPr kumimoji="0" lang="ru-RU" altLang="ru-RU" sz="2300" b="0" i="1" u="none" strike="noStrike" cap="none" normalizeH="0" baseline="0" dirty="0" err="1" smtClean="0">
                <a:ln>
                  <a:noFill/>
                </a:ln>
                <a:solidFill>
                  <a:srgbClr val="660E7A"/>
                </a:solidFill>
                <a:effectLst/>
                <a:latin typeface="JetBrains Mono"/>
              </a:rPr>
              <a:t>resSet</a:t>
            </a:r>
            <a:r>
              <a:rPr kumimoji="0" lang="ru-RU" altLang="ru-RU" sz="2300" b="0" i="0" u="none" strike="noStrike" cap="none" normalizeH="0" baseline="0" dirty="0" err="1" smtClean="0">
                <a:ln>
                  <a:noFill/>
                </a:ln>
                <a:solidFill>
                  <a:srgbClr val="000000"/>
                </a:solidFill>
                <a:effectLst/>
                <a:latin typeface="JetBrains Mono"/>
              </a:rPr>
              <a:t>.getString</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en-US"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System.</a:t>
            </a:r>
            <a:r>
              <a:rPr kumimoji="0" lang="ru-RU" altLang="ru-RU" sz="2300" b="1" i="1" u="none" strike="noStrike" cap="none" normalizeH="0" baseline="0" dirty="0" err="1" smtClean="0">
                <a:ln>
                  <a:noFill/>
                </a:ln>
                <a:solidFill>
                  <a:srgbClr val="660E7A"/>
                </a:solidFill>
                <a:effectLst/>
                <a:latin typeface="JetBrains Mono"/>
              </a:rPr>
              <a:t>out</a:t>
            </a:r>
            <a:r>
              <a:rPr kumimoji="0" lang="ru-RU" altLang="ru-RU" sz="2300" b="0" i="0" u="none" strike="noStrike" cap="none" normalizeH="0" baseline="0" dirty="0" err="1" smtClean="0">
                <a:ln>
                  <a:noFill/>
                </a:ln>
                <a:solidFill>
                  <a:srgbClr val="000000"/>
                </a:solidFill>
                <a:effectLst/>
                <a:latin typeface="JetBrains Mono"/>
              </a:rPr>
              <a:t>.println</a:t>
            </a:r>
            <a:r>
              <a:rPr kumimoji="0" lang="ru-RU" altLang="ru-RU" sz="2300" b="0" i="0" u="none" strike="noStrike" cap="none" normalizeH="0" baseline="0" dirty="0" smtClean="0">
                <a:ln>
                  <a:noFill/>
                </a:ln>
                <a:solidFill>
                  <a:srgbClr val="000000"/>
                </a:solidFill>
                <a:effectLst/>
                <a:latin typeface="JetBrains Mono"/>
              </a:rPr>
              <a:t>( </a:t>
            </a:r>
            <a:r>
              <a:rPr kumimoji="0" lang="ru-RU" altLang="ru-RU" sz="2300" b="0" i="0" u="none" strike="noStrike" cap="none" normalizeH="0" baseline="0" dirty="0" err="1" smtClean="0">
                <a:ln>
                  <a:noFill/>
                </a:ln>
                <a:solidFill>
                  <a:srgbClr val="000000"/>
                </a:solidFill>
                <a:effectLst/>
                <a:latin typeface="JetBrains Mono"/>
              </a:rPr>
              <a:t>String.</a:t>
            </a:r>
            <a:r>
              <a:rPr kumimoji="0" lang="ru-RU" altLang="ru-RU" sz="2300" b="0" i="1" u="none" strike="noStrike" cap="none" normalizeH="0" baseline="0" dirty="0" err="1" smtClean="0">
                <a:ln>
                  <a:noFill/>
                </a:ln>
                <a:solidFill>
                  <a:srgbClr val="000000"/>
                </a:solidFill>
                <a:effectLst/>
                <a:latin typeface="JetBrains Mono"/>
              </a:rPr>
              <a:t>format</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1" i="0" u="none" strike="noStrike" cap="none" normalizeH="0" baseline="0" dirty="0" smtClean="0">
                <a:ln>
                  <a:noFill/>
                </a:ln>
                <a:solidFill>
                  <a:srgbClr val="008000"/>
                </a:solidFill>
                <a:effectLst/>
                <a:latin typeface="JetBrains Mono"/>
              </a:rPr>
              <a:t>"</a:t>
            </a:r>
            <a:r>
              <a:rPr kumimoji="0" lang="ru-RU" altLang="ru-RU" sz="2300" b="1" i="0" u="none" strike="noStrike" cap="none" normalizeH="0" baseline="0" dirty="0" err="1" smtClean="0">
                <a:ln>
                  <a:noFill/>
                </a:ln>
                <a:solidFill>
                  <a:srgbClr val="008000"/>
                </a:solidFill>
                <a:effectLst/>
                <a:latin typeface="JetBrains Mono"/>
              </a:rPr>
              <a:t>id</a:t>
            </a:r>
            <a:r>
              <a:rPr kumimoji="0" lang="ru-RU" altLang="ru-RU" sz="2300" b="1" i="0" u="none" strike="noStrike" cap="none" normalizeH="0" baseline="0" dirty="0" smtClean="0">
                <a:ln>
                  <a:noFill/>
                </a:ln>
                <a:solidFill>
                  <a:srgbClr val="008000"/>
                </a:solidFill>
                <a:effectLst/>
                <a:latin typeface="JetBrains Mono"/>
              </a:rPr>
              <a:t>=%d , </a:t>
            </a:r>
            <a:r>
              <a:rPr kumimoji="0" lang="ru-RU" altLang="ru-RU" sz="2300" b="1" i="0" u="none" strike="noStrike" cap="none" normalizeH="0" baseline="0" dirty="0" err="1" smtClean="0">
                <a:ln>
                  <a:noFill/>
                </a:ln>
                <a:solidFill>
                  <a:srgbClr val="008000"/>
                </a:solidFill>
                <a:effectLst/>
                <a:latin typeface="JetBrains Mono"/>
              </a:rPr>
              <a:t>name</a:t>
            </a:r>
            <a:r>
              <a:rPr kumimoji="0" lang="ru-RU" altLang="ru-RU" sz="2300" b="1" i="0" u="none" strike="noStrike" cap="none" normalizeH="0" baseline="0" dirty="0" smtClean="0">
                <a:ln>
                  <a:noFill/>
                </a:ln>
                <a:solidFill>
                  <a:srgbClr val="008000"/>
                </a:solidFill>
                <a:effectLst/>
                <a:latin typeface="JetBrains Mono"/>
              </a:rPr>
              <a:t>=%s , </a:t>
            </a:r>
            <a:r>
              <a:rPr kumimoji="0" lang="ru-RU" altLang="ru-RU" sz="2300" b="1" i="0" u="none" strike="noStrike" cap="none" normalizeH="0" baseline="0" dirty="0" err="1" smtClean="0">
                <a:ln>
                  <a:noFill/>
                </a:ln>
                <a:solidFill>
                  <a:srgbClr val="008000"/>
                </a:solidFill>
                <a:effectLst/>
                <a:latin typeface="JetBrains Mono"/>
              </a:rPr>
              <a:t>phone</a:t>
            </a:r>
            <a:r>
              <a:rPr kumimoji="0" lang="ru-RU" altLang="ru-RU" sz="2300" b="1" i="0" u="none" strike="noStrike" cap="none" normalizeH="0" baseline="0" dirty="0" smtClean="0">
                <a:ln>
                  <a:noFill/>
                </a:ln>
                <a:solidFill>
                  <a:srgbClr val="008000"/>
                </a:solidFill>
                <a:effectLst/>
                <a:latin typeface="JetBrains Mono"/>
              </a:rPr>
              <a:t>=%s"</a:t>
            </a:r>
            <a:r>
              <a:rPr kumimoji="0" lang="ru-RU" altLang="ru-RU" sz="2300" b="0" i="0" u="none" strike="noStrike" cap="none" normalizeH="0" baseline="0" dirty="0" smtClean="0">
                <a:ln>
                  <a:noFill/>
                </a:ln>
                <a:solidFill>
                  <a:srgbClr val="000000"/>
                </a:solidFill>
                <a:effectLst/>
                <a:latin typeface="JetBrains Mono"/>
              </a:rPr>
              <a:t>,</a:t>
            </a:r>
            <a:r>
              <a:rPr kumimoji="0" lang="ru-RU" altLang="ru-RU" sz="2300" b="0" i="0" u="none" strike="noStrike" cap="none" normalizeH="0" baseline="0" dirty="0" err="1" smtClean="0">
                <a:ln>
                  <a:noFill/>
                </a:ln>
                <a:solidFill>
                  <a:srgbClr val="000000"/>
                </a:solidFill>
                <a:effectLst/>
                <a:latin typeface="JetBrains Mono"/>
              </a:rPr>
              <a:t>id,name,phone</a:t>
            </a:r>
            <a:r>
              <a:rPr kumimoji="0" lang="ru-RU" altLang="ru-RU" sz="2300" b="0" i="0" u="none" strike="noStrike" cap="none" normalizeH="0" baseline="0" dirty="0" smtClean="0">
                <a:ln>
                  <a:noFill/>
                </a:ln>
                <a:solidFill>
                  <a:srgbClr val="000000"/>
                </a:solidFill>
                <a:effectLst/>
                <a:latin typeface="JetBrains Mono"/>
              </a:rPr>
              <a:t>));</a:t>
            </a:r>
            <a:br>
              <a:rPr kumimoji="0" lang="ru-RU" altLang="ru-RU" sz="2300" b="0" i="0" u="none" strike="noStrike" cap="none" normalizeH="0" baseline="0" dirty="0" smtClean="0">
                <a:ln>
                  <a:noFill/>
                </a:ln>
                <a:solidFill>
                  <a:srgbClr val="000000"/>
                </a:solidFill>
                <a:effectLst/>
                <a:latin typeface="JetBrains Mono"/>
              </a:rPr>
            </a:br>
            <a:r>
              <a:rPr kumimoji="0" lang="ru-RU" altLang="ru-RU" sz="2300" b="0" i="0" u="none" strike="noStrike" cap="none" normalizeH="0" baseline="0" dirty="0" smtClean="0">
                <a:ln>
                  <a:noFill/>
                </a:ln>
                <a:solidFill>
                  <a:srgbClr val="000000"/>
                </a:solidFill>
                <a:effectLst/>
                <a:latin typeface="JetBrains Mono"/>
              </a:rPr>
              <a:t> }</a:t>
            </a:r>
            <a:endParaRPr kumimoji="0" lang="ru-RU" altLang="ru-RU" sz="23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2410691" y="8173"/>
            <a:ext cx="6334298" cy="461665"/>
          </a:xfrm>
          <a:prstGeom prst="rect">
            <a:avLst/>
          </a:prstGeom>
          <a:noFill/>
        </p:spPr>
        <p:txBody>
          <a:bodyPr wrap="square" rtlCol="0">
            <a:spAutoFit/>
          </a:bodyPr>
          <a:lstStyle/>
          <a:p>
            <a:r>
              <a:rPr lang="ru-RU" sz="2400" dirty="0" smtClean="0"/>
              <a:t>Два варианта вывода строки результата</a:t>
            </a:r>
            <a:endParaRPr lang="ru-RU" sz="2400" dirty="0"/>
          </a:p>
        </p:txBody>
      </p:sp>
      <p:sp>
        <p:nvSpPr>
          <p:cNvPr id="6" name="TextBox 5"/>
          <p:cNvSpPr txBox="1"/>
          <p:nvPr/>
        </p:nvSpPr>
        <p:spPr>
          <a:xfrm>
            <a:off x="1691640" y="6151420"/>
            <a:ext cx="6837218" cy="461665"/>
          </a:xfrm>
          <a:prstGeom prst="rect">
            <a:avLst/>
          </a:prstGeom>
          <a:noFill/>
        </p:spPr>
        <p:txBody>
          <a:bodyPr wrap="square" rtlCol="0">
            <a:spAutoFit/>
          </a:bodyPr>
          <a:lstStyle/>
          <a:p>
            <a:pPr algn="ctr"/>
            <a:r>
              <a:rPr lang="ru-RU" sz="2400" dirty="0" smtClean="0">
                <a:solidFill>
                  <a:srgbClr val="FF0000"/>
                </a:solidFill>
              </a:rPr>
              <a:t>Найдем отличия (помимо цвета фона </a:t>
            </a:r>
            <a:r>
              <a:rPr lang="en-US" sz="2400" dirty="0" smtClean="0">
                <a:solidFill>
                  <a:srgbClr val="FF0000"/>
                </a:solidFill>
                <a:sym typeface="Wingdings" panose="05000000000000000000" pitchFamily="2" charset="2"/>
              </a:rPr>
              <a:t> </a:t>
            </a:r>
            <a:r>
              <a:rPr lang="ru-RU" sz="2400" dirty="0" smtClean="0">
                <a:solidFill>
                  <a:srgbClr val="FF0000"/>
                </a:solidFill>
              </a:rPr>
              <a:t>)…</a:t>
            </a:r>
            <a:endParaRPr lang="ru-RU" sz="2400" dirty="0">
              <a:solidFill>
                <a:srgbClr val="FF0000"/>
              </a:solidFill>
            </a:endParaRPr>
          </a:p>
        </p:txBody>
      </p:sp>
    </p:spTree>
    <p:extLst>
      <p:ext uri="{BB962C8B-B14F-4D97-AF65-F5344CB8AC3E}">
        <p14:creationId xmlns:p14="http://schemas.microsoft.com/office/powerpoint/2010/main" val="143404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200" y="158044"/>
            <a:ext cx="2370667" cy="461665"/>
          </a:xfrm>
          <a:prstGeom prst="rect">
            <a:avLst/>
          </a:prstGeom>
          <a:noFill/>
        </p:spPr>
        <p:txBody>
          <a:bodyPr wrap="square" rtlCol="0">
            <a:spAutoFit/>
          </a:bodyPr>
          <a:lstStyle/>
          <a:p>
            <a:r>
              <a:rPr lang="ru-RU" sz="2400" b="1" dirty="0" smtClean="0">
                <a:solidFill>
                  <a:srgbClr val="FF0000"/>
                </a:solidFill>
              </a:rPr>
              <a:t>Примечание</a:t>
            </a:r>
            <a:endParaRPr lang="ru-RU" sz="2400" b="1" dirty="0">
              <a:solidFill>
                <a:srgbClr val="FF0000"/>
              </a:solidFill>
            </a:endParaRPr>
          </a:p>
        </p:txBody>
      </p:sp>
      <p:sp>
        <p:nvSpPr>
          <p:cNvPr id="4" name="TextBox 3"/>
          <p:cNvSpPr txBox="1"/>
          <p:nvPr/>
        </p:nvSpPr>
        <p:spPr>
          <a:xfrm>
            <a:off x="203200" y="733778"/>
            <a:ext cx="11266311" cy="4893647"/>
          </a:xfrm>
          <a:prstGeom prst="rect">
            <a:avLst/>
          </a:prstGeom>
          <a:noFill/>
        </p:spPr>
        <p:txBody>
          <a:bodyPr wrap="square" rtlCol="0">
            <a:spAutoFit/>
          </a:bodyPr>
          <a:lstStyle/>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Нами рассмотрен только один метод создания объекта </a:t>
            </a:r>
            <a:r>
              <a:rPr lang="en-US" sz="2400" dirty="0" smtClean="0">
                <a:latin typeface="Times New Roman" panose="02020603050405020304" pitchFamily="18" charset="0"/>
                <a:cs typeface="Times New Roman" panose="02020603050405020304" pitchFamily="18" charset="0"/>
              </a:rPr>
              <a:t>Result Set: </a:t>
            </a:r>
            <a:r>
              <a:rPr lang="ru-RU" sz="2400" dirty="0" smtClean="0">
                <a:latin typeface="Times New Roman" panose="02020603050405020304" pitchFamily="18" charset="0"/>
                <a:cs typeface="Times New Roman" panose="02020603050405020304" pitchFamily="18" charset="0"/>
              </a:rPr>
              <a:t>Запрос данных и извлечение</a:t>
            </a:r>
            <a:r>
              <a:rPr lang="en-US" sz="2400" dirty="0" smtClean="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их</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из набора. </a:t>
            </a:r>
          </a:p>
          <a:p>
            <a:pPr marL="342900"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Такой же вариант можно встретить и на </a:t>
            </a:r>
            <a:r>
              <a:rPr lang="ru-RU" sz="2400" dirty="0" err="1" smtClean="0">
                <a:latin typeface="Times New Roman" panose="02020603050405020304" pitchFamily="18" charset="0"/>
                <a:cs typeface="Times New Roman" panose="02020603050405020304" pitchFamily="18" charset="0"/>
              </a:rPr>
              <a:t>Метаните</a:t>
            </a:r>
            <a:r>
              <a:rPr lang="ru-RU" sz="24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ru-RU"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Это наиболее быстрый способ извлечения данных из СУБД.</a:t>
            </a:r>
            <a:endParaRPr lang="en-US" sz="2400" dirty="0">
              <a:latin typeface="Times New Roman" panose="02020603050405020304" pitchFamily="18" charset="0"/>
              <a:cs typeface="Times New Roman" panose="02020603050405020304" pitchFamily="18" charset="0"/>
            </a:endParaRPr>
          </a:p>
          <a:p>
            <a:r>
              <a:rPr lang="ru-RU" sz="24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Он присутствует во многих средах, в частности, в </a:t>
            </a:r>
            <a:r>
              <a:rPr lang="en-US" sz="2400" dirty="0">
                <a:latin typeface="Times New Roman" panose="02020603050405020304" pitchFamily="18" charset="0"/>
                <a:cs typeface="Times New Roman" panose="02020603050405020304" pitchFamily="18" charset="0"/>
              </a:rPr>
              <a:t>CS (ASP.NET)</a:t>
            </a:r>
            <a:r>
              <a:rPr lang="ru-RU" sz="2400" dirty="0">
                <a:latin typeface="Times New Roman" panose="02020603050405020304" pitchFamily="18" charset="0"/>
                <a:cs typeface="Times New Roman" panose="02020603050405020304" pitchFamily="18" charset="0"/>
              </a:rPr>
              <a:t>, где данные читаются, а затем </a:t>
            </a:r>
            <a:r>
              <a:rPr lang="en-US" sz="2400" dirty="0">
                <a:latin typeface="Times New Roman" panose="02020603050405020304" pitchFamily="18" charset="0"/>
                <a:cs typeface="Times New Roman" panose="02020603050405020304" pitchFamily="18" charset="0"/>
              </a:rPr>
              <a:t>Reader-</a:t>
            </a:r>
            <a:r>
              <a:rPr lang="ru-RU" sz="2400" dirty="0">
                <a:latin typeface="Times New Roman" panose="02020603050405020304" pitchFamily="18" charset="0"/>
                <a:cs typeface="Times New Roman" panose="02020603050405020304" pitchFamily="18" charset="0"/>
              </a:rPr>
              <a:t>ом извлекаются для обработки. </a:t>
            </a:r>
            <a:endParaRPr lang="en-US" sz="2400" dirty="0">
              <a:latin typeface="Times New Roman" panose="02020603050405020304" pitchFamily="18" charset="0"/>
              <a:cs typeface="Times New Roman" panose="02020603050405020304" pitchFamily="18" charset="0"/>
            </a:endParaRPr>
          </a:p>
          <a:p>
            <a:endParaRPr lang="ru-RU"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Был когда-то внедрен в разные среды программирования и, в частности, в </a:t>
            </a:r>
            <a:r>
              <a:rPr lang="en-US" sz="2400" dirty="0" smtClean="0">
                <a:latin typeface="Times New Roman" panose="02020603050405020304" pitchFamily="18" charset="0"/>
                <a:cs typeface="Times New Roman" panose="02020603050405020304" pitchFamily="18" charset="0"/>
              </a:rPr>
              <a:t>Visual Basic 6. </a:t>
            </a:r>
            <a:r>
              <a:rPr lang="ru-RU" sz="2400" dirty="0" smtClean="0">
                <a:latin typeface="Times New Roman" panose="02020603050405020304" pitchFamily="18" charset="0"/>
                <a:cs typeface="Times New Roman" panose="02020603050405020304" pitchFamily="18" charset="0"/>
              </a:rPr>
              <a:t>Там данный вариант назывался «снимком» БД.</a:t>
            </a:r>
          </a:p>
          <a:p>
            <a:pPr marL="342900" indent="-342900">
              <a:buFont typeface="Arial" panose="020B0604020202020204" pitchFamily="34" charset="0"/>
              <a:buChar char="•"/>
            </a:pPr>
            <a:endParaRPr 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58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9643" y="91702"/>
            <a:ext cx="11469511" cy="5632311"/>
          </a:xfrm>
          <a:prstGeom prst="rect">
            <a:avLst/>
          </a:prstGeom>
        </p:spPr>
        <p:txBody>
          <a:bodyPr wrap="square">
            <a:spAutoFit/>
          </a:bodyPr>
          <a:lstStyle/>
          <a:p>
            <a:r>
              <a:rPr lang="ru-RU" sz="2400" b="1" i="0" dirty="0" smtClean="0">
                <a:solidFill>
                  <a:srgbClr val="333333"/>
                </a:solidFill>
                <a:effectLst/>
                <a:latin typeface="Times New Roman" panose="02020603050405020304" pitchFamily="18" charset="0"/>
                <a:cs typeface="Times New Roman" panose="02020603050405020304" pitchFamily="18" charset="0"/>
              </a:rPr>
              <a:t>Все методы интерфейса </a:t>
            </a:r>
            <a:r>
              <a:rPr lang="ru-RU" sz="2400" b="0" i="0" dirty="0" err="1" smtClean="0">
                <a:solidFill>
                  <a:srgbClr val="333333"/>
                </a:solidFill>
                <a:effectLst/>
                <a:latin typeface="Times New Roman" panose="02020603050405020304" pitchFamily="18" charset="0"/>
                <a:cs typeface="Times New Roman" panose="02020603050405020304" pitchFamily="18" charset="0"/>
              </a:rPr>
              <a:t>java.sql.ResultSet</a:t>
            </a:r>
            <a:r>
              <a:rPr lang="ru-RU" sz="2400" b="0" i="0" dirty="0" smtClean="0">
                <a:solidFill>
                  <a:srgbClr val="333333"/>
                </a:solidFill>
                <a:effectLst/>
                <a:latin typeface="Times New Roman" panose="02020603050405020304" pitchFamily="18" charset="0"/>
                <a:cs typeface="Times New Roman" panose="02020603050405020304" pitchFamily="18" charset="0"/>
              </a:rPr>
              <a:t> мы можем разделить на три большие группы:</a:t>
            </a:r>
          </a:p>
          <a:p>
            <a:pPr marL="342900" indent="-342900">
              <a:buFont typeface="Arial" panose="020B0604020202020204" pitchFamily="34" charset="0"/>
              <a:buChar char="•"/>
            </a:pPr>
            <a:r>
              <a:rPr lang="ru-RU" sz="2400" u="sng" dirty="0" smtClean="0">
                <a:solidFill>
                  <a:srgbClr val="333333"/>
                </a:solidFill>
                <a:latin typeface="Times New Roman" panose="02020603050405020304" pitchFamily="18" charset="0"/>
                <a:cs typeface="Times New Roman" panose="02020603050405020304" pitchFamily="18" charset="0"/>
              </a:rPr>
              <a:t>Методы получения данных</a:t>
            </a:r>
          </a:p>
          <a:p>
            <a:r>
              <a:rPr lang="ru-RU" sz="2400" dirty="0" smtClean="0">
                <a:latin typeface="Times New Roman" panose="02020603050405020304" pitchFamily="18" charset="0"/>
                <a:cs typeface="Times New Roman" panose="02020603050405020304" pitchFamily="18" charset="0"/>
              </a:rPr>
              <a:t>	Эти </a:t>
            </a:r>
            <a:r>
              <a:rPr lang="ru-RU" sz="2400" dirty="0">
                <a:latin typeface="Times New Roman" panose="02020603050405020304" pitchFamily="18" charset="0"/>
                <a:cs typeface="Times New Roman" panose="02020603050405020304" pitchFamily="18" charset="0"/>
              </a:rPr>
              <a:t>методы используются </a:t>
            </a:r>
            <a:r>
              <a:rPr lang="ru-RU" sz="2400" dirty="0">
                <a:solidFill>
                  <a:srgbClr val="FF0000"/>
                </a:solidFill>
                <a:latin typeface="Times New Roman" panose="02020603050405020304" pitchFamily="18" charset="0"/>
                <a:cs typeface="Times New Roman" panose="02020603050405020304" pitchFamily="18" charset="0"/>
              </a:rPr>
              <a:t>для просмотра </a:t>
            </a:r>
            <a:r>
              <a:rPr lang="ru-RU" sz="2400" dirty="0">
                <a:latin typeface="Times New Roman" panose="02020603050405020304" pitchFamily="18" charset="0"/>
                <a:cs typeface="Times New Roman" panose="02020603050405020304" pitchFamily="18" charset="0"/>
              </a:rPr>
              <a:t>данных </a:t>
            </a:r>
            <a:r>
              <a:rPr lang="ru-RU" sz="2400" dirty="0" smtClean="0">
                <a:latin typeface="Times New Roman" panose="02020603050405020304" pitchFamily="18" charset="0"/>
                <a:cs typeface="Times New Roman" panose="02020603050405020304" pitchFamily="18" charset="0"/>
              </a:rPr>
              <a:t>конкретной </a:t>
            </a:r>
            <a:r>
              <a:rPr lang="ru-RU" sz="2400" dirty="0">
                <a:latin typeface="Times New Roman" panose="02020603050405020304" pitchFamily="18" charset="0"/>
                <a:cs typeface="Times New Roman" panose="02020603050405020304" pitchFamily="18" charset="0"/>
              </a:rPr>
              <a:t>записи, на которую ссылается </a:t>
            </a:r>
            <a:r>
              <a:rPr lang="ru-RU" sz="2400" dirty="0" smtClean="0">
                <a:latin typeface="Times New Roman" panose="02020603050405020304" pitchFamily="18" charset="0"/>
                <a:cs typeface="Times New Roman" panose="02020603050405020304" pitchFamily="18" charset="0"/>
              </a:rPr>
              <a:t>указатель</a:t>
            </a:r>
          </a:p>
          <a:p>
            <a:endParaRPr lang="ru-RU" sz="24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u="sng" dirty="0" smtClean="0">
                <a:solidFill>
                  <a:srgbClr val="333333"/>
                </a:solidFill>
                <a:latin typeface="Times New Roman" panose="02020603050405020304" pitchFamily="18" charset="0"/>
                <a:cs typeface="Times New Roman" panose="02020603050405020304" pitchFamily="18" charset="0"/>
              </a:rPr>
              <a:t>Методы изменения данных </a:t>
            </a:r>
          </a:p>
          <a:p>
            <a:r>
              <a:rPr lang="ru-RU" sz="2400" dirty="0" smtClean="0">
                <a:latin typeface="Times New Roman" panose="02020603050405020304" pitchFamily="18" charset="0"/>
                <a:cs typeface="Times New Roman" panose="02020603050405020304" pitchFamily="18" charset="0"/>
              </a:rPr>
              <a:t>	Методы </a:t>
            </a:r>
            <a:r>
              <a:rPr lang="ru-RU" sz="2400" dirty="0">
                <a:latin typeface="Times New Roman" panose="02020603050405020304" pitchFamily="18" charset="0"/>
                <a:cs typeface="Times New Roman" panose="02020603050405020304" pitchFamily="18" charset="0"/>
              </a:rPr>
              <a:t>этой группы используются </a:t>
            </a:r>
            <a:r>
              <a:rPr lang="ru-RU" sz="2400" dirty="0">
                <a:solidFill>
                  <a:srgbClr val="FF0000"/>
                </a:solidFill>
                <a:latin typeface="Times New Roman" panose="02020603050405020304" pitchFamily="18" charset="0"/>
                <a:cs typeface="Times New Roman" panose="02020603050405020304" pitchFamily="18" charset="0"/>
              </a:rPr>
              <a:t>для изменения </a:t>
            </a:r>
            <a:r>
              <a:rPr lang="ru-RU" sz="2400" dirty="0">
                <a:latin typeface="Times New Roman" panose="02020603050405020304" pitchFamily="18" charset="0"/>
                <a:cs typeface="Times New Roman" panose="02020603050405020304" pitchFamily="18" charset="0"/>
              </a:rPr>
              <a:t>данных текущей записи. Эти изменения передаются в используемую БД</a:t>
            </a:r>
            <a:r>
              <a:rPr lang="ru-RU" sz="2400" dirty="0" smtClean="0">
                <a:latin typeface="Times New Roman" panose="02020603050405020304" pitchFamily="18" charset="0"/>
                <a:cs typeface="Times New Roman" panose="02020603050405020304" pitchFamily="18" charset="0"/>
              </a:rPr>
              <a:t>.</a:t>
            </a:r>
          </a:p>
          <a:p>
            <a:endParaRPr lang="ru-RU" sz="2400" dirty="0" smtClean="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u="sng" dirty="0" smtClean="0">
                <a:solidFill>
                  <a:srgbClr val="333333"/>
                </a:solidFill>
                <a:latin typeface="Times New Roman" panose="02020603050405020304" pitchFamily="18" charset="0"/>
                <a:cs typeface="Times New Roman" panose="02020603050405020304" pitchFamily="18" charset="0"/>
              </a:rPr>
              <a:t>Методы навигации</a:t>
            </a:r>
          </a:p>
          <a:p>
            <a:r>
              <a:rPr lang="ru-RU" sz="2400" dirty="0" smtClean="0">
                <a:latin typeface="Times New Roman" panose="02020603050405020304" pitchFamily="18" charset="0"/>
                <a:cs typeface="Times New Roman" panose="02020603050405020304" pitchFamily="18" charset="0"/>
              </a:rPr>
              <a:t>	Эти </a:t>
            </a:r>
            <a:r>
              <a:rPr lang="ru-RU" sz="2400" dirty="0">
                <a:latin typeface="Times New Roman" panose="02020603050405020304" pitchFamily="18" charset="0"/>
                <a:cs typeface="Times New Roman" panose="02020603050405020304" pitchFamily="18" charset="0"/>
              </a:rPr>
              <a:t>методы используются для перемещения указателя</a:t>
            </a:r>
            <a:r>
              <a:rPr lang="ru-RU" sz="2400" dirty="0" smtClean="0">
                <a:latin typeface="Times New Roman" panose="02020603050405020304" pitchFamily="18" charset="0"/>
                <a:cs typeface="Times New Roman" panose="02020603050405020304" pitchFamily="18" charset="0"/>
              </a:rPr>
              <a:t>.</a:t>
            </a:r>
          </a:p>
          <a:p>
            <a:endParaRPr lang="ru-RU" sz="2400" dirty="0" smtClean="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Курсор </a:t>
            </a:r>
            <a:r>
              <a:rPr lang="ru-RU" sz="2400" dirty="0">
                <a:latin typeface="Times New Roman" panose="02020603050405020304" pitchFamily="18" charset="0"/>
                <a:cs typeface="Times New Roman" panose="02020603050405020304" pitchFamily="18" charset="0"/>
              </a:rPr>
              <a:t>двигается на основе свойств </a:t>
            </a:r>
            <a:r>
              <a:rPr lang="ru-RU" sz="2400" dirty="0" err="1">
                <a:latin typeface="Times New Roman" panose="02020603050405020304" pitchFamily="18" charset="0"/>
                <a:cs typeface="Times New Roman" panose="02020603050405020304" pitchFamily="18" charset="0"/>
              </a:rPr>
              <a:t>ResultSet</a:t>
            </a:r>
            <a:r>
              <a:rPr lang="ru-RU" sz="2400" dirty="0">
                <a:latin typeface="Times New Roman" panose="02020603050405020304" pitchFamily="18" charset="0"/>
                <a:cs typeface="Times New Roman" panose="02020603050405020304" pitchFamily="18" charset="0"/>
              </a:rPr>
              <a:t>. Эти свойства указываются при создании экземпляра </a:t>
            </a:r>
            <a:r>
              <a:rPr lang="ru-RU" sz="2400" dirty="0" err="1">
                <a:latin typeface="Times New Roman" panose="02020603050405020304" pitchFamily="18" charset="0"/>
                <a:cs typeface="Times New Roman" panose="02020603050405020304" pitchFamily="18" charset="0"/>
              </a:rPr>
              <a:t>ResultSet</a:t>
            </a:r>
            <a:r>
              <a:rPr lang="ru-RU" sz="2400" dirty="0">
                <a:latin typeface="Times New Roman" panose="02020603050405020304" pitchFamily="18" charset="0"/>
                <a:cs typeface="Times New Roman" panose="02020603050405020304" pitchFamily="18" charset="0"/>
              </a:rPr>
              <a:t>.</a:t>
            </a:r>
            <a:endParaRPr lang="ru-RU"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967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7313" y="333226"/>
            <a:ext cx="11311467" cy="4893647"/>
          </a:xfrm>
          <a:prstGeom prst="rect">
            <a:avLst/>
          </a:prstGeom>
        </p:spPr>
        <p:txBody>
          <a:bodyPr wrap="square">
            <a:spAutoFit/>
          </a:bodyPr>
          <a:lstStyle/>
          <a:p>
            <a:r>
              <a:rPr lang="ru-RU" sz="2400" b="0" i="0" dirty="0" smtClean="0">
                <a:effectLst/>
                <a:latin typeface="Times New Roman" panose="02020603050405020304" pitchFamily="18" charset="0"/>
                <a:cs typeface="Times New Roman" panose="02020603050405020304" pitchFamily="18" charset="0"/>
              </a:rPr>
              <a:t>Для определения этих свойств используются параметры следующих методов:</a:t>
            </a:r>
          </a:p>
          <a:p>
            <a:pPr marL="342900" indent="-342900">
              <a:buFont typeface="Arial" panose="020B0604020202020204" pitchFamily="34" charset="0"/>
              <a:buChar char="•"/>
            </a:pPr>
            <a:r>
              <a:rPr lang="en-US" sz="2400" dirty="0" err="1">
                <a:solidFill>
                  <a:srgbClr val="FF0000"/>
                </a:solidFill>
                <a:latin typeface="Times New Roman" panose="02020603050405020304" pitchFamily="18" charset="0"/>
                <a:cs typeface="Times New Roman" panose="02020603050405020304" pitchFamily="18" charset="0"/>
              </a:rPr>
              <a:t>createStatement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RSConcurrency</a:t>
            </a:r>
            <a:r>
              <a:rPr lang="en-US" sz="2400" dirty="0" smtClean="0">
                <a:latin typeface="Times New Roman" panose="02020603050405020304" pitchFamily="18" charset="0"/>
                <a:cs typeface="Times New Roman" panose="02020603050405020304" pitchFamily="18" charset="0"/>
              </a:rPr>
              <a:t>); - </a:t>
            </a:r>
            <a:r>
              <a:rPr lang="ru-RU" sz="2400" dirty="0" smtClean="0">
                <a:solidFill>
                  <a:srgbClr val="FF0000"/>
                </a:solidFill>
                <a:latin typeface="Times New Roman" panose="02020603050405020304" pitchFamily="18" charset="0"/>
                <a:cs typeface="Times New Roman" panose="02020603050405020304" pitchFamily="18" charset="0"/>
              </a:rPr>
              <a:t>с этим мы знакомимся</a:t>
            </a:r>
            <a:endParaRPr lang="en-US" sz="24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smtClean="0">
              <a:solidFill>
                <a:srgbClr val="00B05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err="1" smtClean="0">
                <a:solidFill>
                  <a:srgbClr val="00B050"/>
                </a:solidFill>
                <a:latin typeface="Times New Roman" panose="02020603050405020304" pitchFamily="18" charset="0"/>
                <a:cs typeface="Times New Roman" panose="02020603050405020304" pitchFamily="18" charset="0"/>
              </a:rPr>
              <a:t>prepareStatement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(String SQL,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RSConcurrency</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prepareCall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(String SQL,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RSConcurrency</a:t>
            </a:r>
            <a:r>
              <a:rPr lang="en-US"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a:p>
            <a:r>
              <a:rPr lang="ru-RU" sz="2400" dirty="0" smtClean="0">
                <a:latin typeface="Times New Roman" panose="02020603050405020304" pitchFamily="18" charset="0"/>
                <a:cs typeface="Times New Roman" panose="02020603050405020304" pitchFamily="18" charset="0"/>
              </a:rPr>
              <a:t>Параметры</a:t>
            </a:r>
            <a:r>
              <a:rPr lang="en-US" sz="2400" dirty="0" smtClean="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err="1" smtClean="0">
                <a:latin typeface="Times New Roman" panose="02020603050405020304" pitchFamily="18" charset="0"/>
                <a:cs typeface="Times New Roman" panose="02020603050405020304" pitchFamily="18" charset="0"/>
              </a:rPr>
              <a:t>RSType</a:t>
            </a: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определяет тип </a:t>
            </a:r>
            <a:r>
              <a:rPr lang="ru-RU" sz="2400" dirty="0" err="1">
                <a:latin typeface="Times New Roman" panose="02020603050405020304" pitchFamily="18" charset="0"/>
                <a:cs typeface="Times New Roman" panose="02020603050405020304" pitchFamily="18" charset="0"/>
              </a:rPr>
              <a:t>ResultSet</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RSConcurrency</a:t>
            </a:r>
            <a:r>
              <a:rPr lang="ru-RU" sz="2400" dirty="0" smtClean="0">
                <a:latin typeface="Times New Roman" panose="02020603050405020304" pitchFamily="18" charset="0"/>
                <a:cs typeface="Times New Roman" panose="02020603050405020304" pitchFamily="18" charset="0"/>
              </a:rPr>
              <a:t> определяет</a:t>
            </a:r>
            <a:r>
              <a:rPr lang="ru-RU" sz="2400" dirty="0">
                <a:latin typeface="Times New Roman" panose="02020603050405020304" pitchFamily="18" charset="0"/>
                <a:cs typeface="Times New Roman" panose="02020603050405020304" pitchFamily="18" charset="0"/>
              </a:rPr>
              <a:t>, используется ли данный экземпляр </a:t>
            </a:r>
            <a:r>
              <a:rPr lang="ru-RU" sz="2400" dirty="0" err="1">
                <a:latin typeface="Times New Roman" panose="02020603050405020304" pitchFamily="18" charset="0"/>
                <a:cs typeface="Times New Roman" panose="02020603050405020304" pitchFamily="18" charset="0"/>
              </a:rPr>
              <a:t>ResultSet</a:t>
            </a:r>
            <a:r>
              <a:rPr lang="ru-RU" sz="2400" dirty="0">
                <a:latin typeface="Times New Roman" panose="02020603050405020304" pitchFamily="18" charset="0"/>
                <a:cs typeface="Times New Roman" panose="02020603050405020304" pitchFamily="18" charset="0"/>
              </a:rPr>
              <a:t> только для чтения, или для чтения и изменения также.</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21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0066" y="106023"/>
            <a:ext cx="2898999" cy="461665"/>
          </a:xfrm>
          <a:prstGeom prst="rect">
            <a:avLst/>
          </a:prstGeom>
        </p:spPr>
        <p:txBody>
          <a:bodyPr wrap="none">
            <a:spAutoFit/>
          </a:bodyPr>
          <a:lstStyle/>
          <a:p>
            <a:r>
              <a:rPr lang="ru-RU" sz="2400" i="0" dirty="0" smtClean="0">
                <a:effectLst/>
                <a:latin typeface="Times New Roman" panose="02020603050405020304" pitchFamily="18" charset="0"/>
                <a:cs typeface="Times New Roman" panose="02020603050405020304" pitchFamily="18" charset="0"/>
              </a:rPr>
              <a:t>Три типа для </a:t>
            </a:r>
            <a:r>
              <a:rPr lang="en-US" sz="2400" i="0" dirty="0" err="1" smtClean="0">
                <a:effectLst/>
                <a:latin typeface="Times New Roman" panose="02020603050405020304" pitchFamily="18" charset="0"/>
                <a:cs typeface="Times New Roman" panose="02020603050405020304" pitchFamily="18" charset="0"/>
              </a:rPr>
              <a:t>RsType</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61243" y="732641"/>
            <a:ext cx="11593689" cy="4524315"/>
          </a:xfrm>
          <a:prstGeom prst="rect">
            <a:avLst/>
          </a:prstGeom>
        </p:spPr>
        <p:txBody>
          <a:bodyPr wrap="square">
            <a:spAutoFit/>
          </a:bodyPr>
          <a:lstStyle/>
          <a:p>
            <a:pPr marL="342900" indent="-342900">
              <a:buFont typeface="Arial" panose="020B0604020202020204" pitchFamily="34" charset="0"/>
              <a:buChar char="•"/>
            </a:pPr>
            <a:r>
              <a:rPr lang="ru-RU" sz="2400" b="1" i="0" dirty="0" err="1" smtClean="0">
                <a:effectLst/>
                <a:latin typeface="Times New Roman" panose="02020603050405020304" pitchFamily="18" charset="0"/>
                <a:cs typeface="Times New Roman" panose="02020603050405020304" pitchFamily="18" charset="0"/>
              </a:rPr>
              <a:t>ResultSet.TYPE</a:t>
            </a:r>
            <a:r>
              <a:rPr lang="ru-RU" sz="2400" b="1" i="0" dirty="0" smtClean="0">
                <a:effectLst/>
                <a:latin typeface="Times New Roman" panose="02020603050405020304" pitchFamily="18" charset="0"/>
                <a:cs typeface="Times New Roman" panose="02020603050405020304" pitchFamily="18" charset="0"/>
              </a:rPr>
              <a:t>-FORWARD_ONLY</a:t>
            </a:r>
            <a:br>
              <a:rPr lang="ru-RU" sz="2400" b="1" i="0" dirty="0" smtClean="0">
                <a:effectLst/>
                <a:latin typeface="Times New Roman" panose="02020603050405020304" pitchFamily="18" charset="0"/>
                <a:cs typeface="Times New Roman" panose="02020603050405020304" pitchFamily="18" charset="0"/>
              </a:rPr>
            </a:br>
            <a:r>
              <a:rPr lang="ru-RU" sz="2400" b="0" i="0" dirty="0" smtClean="0">
                <a:effectLst/>
                <a:latin typeface="Times New Roman" panose="02020603050405020304" pitchFamily="18" charset="0"/>
                <a:cs typeface="Times New Roman" panose="02020603050405020304" pitchFamily="18" charset="0"/>
              </a:rPr>
              <a:t>Указатель двигается только вперёд по множеству полученных результатов.</a:t>
            </a:r>
          </a:p>
          <a:p>
            <a:r>
              <a:rPr lang="ru-RU" dirty="0"/>
              <a:t> </a:t>
            </a:r>
            <a:r>
              <a:rPr lang="ru-RU" dirty="0" smtClean="0"/>
              <a:t>     </a:t>
            </a:r>
            <a:r>
              <a:rPr lang="ru-RU" sz="2400" dirty="0" smtClean="0">
                <a:latin typeface="Times New Roman" panose="02020603050405020304" pitchFamily="18" charset="0"/>
                <a:cs typeface="Times New Roman" panose="02020603050405020304" pitchFamily="18" charset="0"/>
              </a:rPr>
              <a:t>По умолчанию </a:t>
            </a:r>
            <a:r>
              <a:rPr lang="en-US" sz="2400" dirty="0" err="1" smtClean="0">
                <a:latin typeface="Times New Roman" panose="02020603050405020304" pitchFamily="18" charset="0"/>
                <a:cs typeface="Times New Roman" panose="02020603050405020304" pitchFamily="18" charset="0"/>
              </a:rPr>
              <a:t>ResultSet</a:t>
            </a:r>
            <a:r>
              <a:rPr lang="en-US"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установлен тип </a:t>
            </a:r>
            <a:r>
              <a:rPr lang="en-US" sz="2400" dirty="0">
                <a:latin typeface="Times New Roman" panose="02020603050405020304" pitchFamily="18" charset="0"/>
                <a:cs typeface="Times New Roman" panose="02020603050405020304" pitchFamily="18" charset="0"/>
              </a:rPr>
              <a:t>CONCUR_READ_ONLY, </a:t>
            </a:r>
            <a:r>
              <a:rPr lang="ru-RU" sz="2400" dirty="0">
                <a:latin typeface="Times New Roman" panose="02020603050405020304" pitchFamily="18" charset="0"/>
                <a:cs typeface="Times New Roman" panose="02020603050405020304" pitchFamily="18" charset="0"/>
              </a:rPr>
              <a:t>т.е. только для чтения.</a:t>
            </a:r>
            <a:r>
              <a:rPr lang="ru-RU" sz="2400" b="0" i="0" dirty="0" smtClean="0">
                <a:effectLst/>
                <a:latin typeface="Times New Roman" panose="02020603050405020304" pitchFamily="18" charset="0"/>
                <a:cs typeface="Times New Roman" panose="02020603050405020304" pitchFamily="18" charset="0"/>
              </a:rPr>
              <a:t/>
            </a:r>
            <a:br>
              <a:rPr lang="ru-RU" sz="2400" b="0" i="0" dirty="0" smtClean="0">
                <a:effectLst/>
                <a:latin typeface="Times New Roman" panose="02020603050405020304" pitchFamily="18" charset="0"/>
                <a:cs typeface="Times New Roman" panose="02020603050405020304" pitchFamily="18" charset="0"/>
              </a:rPr>
            </a:br>
            <a:endParaRPr lang="ru-RU" sz="2400" b="0" i="0" dirty="0" smtClean="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err="1" smtClean="0">
                <a:effectLst/>
                <a:latin typeface="Times New Roman" panose="02020603050405020304" pitchFamily="18" charset="0"/>
                <a:cs typeface="Times New Roman" panose="02020603050405020304" pitchFamily="18" charset="0"/>
              </a:rPr>
              <a:t>ResultSet.TYPE_SCROLL_INTENSIVE</a:t>
            </a:r>
            <a:r>
              <a:rPr lang="ru-RU" sz="2400" b="1" i="0" dirty="0" smtClean="0">
                <a:effectLst/>
                <a:latin typeface="Times New Roman" panose="02020603050405020304" pitchFamily="18" charset="0"/>
                <a:cs typeface="Times New Roman" panose="02020603050405020304" pitchFamily="18" charset="0"/>
              </a:rPr>
              <a:t/>
            </a:r>
            <a:br>
              <a:rPr lang="ru-RU" sz="2400" b="1" i="0" dirty="0" smtClean="0">
                <a:effectLst/>
                <a:latin typeface="Times New Roman" panose="02020603050405020304" pitchFamily="18" charset="0"/>
                <a:cs typeface="Times New Roman" panose="02020603050405020304" pitchFamily="18" charset="0"/>
              </a:rPr>
            </a:br>
            <a:r>
              <a:rPr lang="ru-RU" sz="2400" b="0" i="0" dirty="0" smtClean="0">
                <a:effectLst/>
                <a:latin typeface="Times New Roman" panose="02020603050405020304" pitchFamily="18" charset="0"/>
                <a:cs typeface="Times New Roman" panose="02020603050405020304" pitchFamily="18" charset="0"/>
              </a:rPr>
              <a:t>Указатель может двигаться вперёд и назад и </a:t>
            </a:r>
            <a:r>
              <a:rPr lang="ru-RU" sz="2400" b="0" i="0" dirty="0" err="1" smtClean="0">
                <a:effectLst/>
                <a:latin typeface="Times New Roman" panose="02020603050405020304" pitchFamily="18" charset="0"/>
                <a:cs typeface="Times New Roman" panose="02020603050405020304" pitchFamily="18" charset="0"/>
              </a:rPr>
              <a:t>нечуствителен</a:t>
            </a:r>
            <a:r>
              <a:rPr lang="ru-RU" sz="2400" b="0" i="0" dirty="0" smtClean="0">
                <a:effectLst/>
                <a:latin typeface="Times New Roman" panose="02020603050405020304" pitchFamily="18" charset="0"/>
                <a:cs typeface="Times New Roman" panose="02020603050405020304" pitchFamily="18" charset="0"/>
              </a:rPr>
              <a:t> к изменениям в БД, которые сделаны другими пользователями после того, как </a:t>
            </a:r>
            <a:r>
              <a:rPr lang="ru-RU" sz="2400" b="0" i="0" dirty="0" err="1" smtClean="0">
                <a:effectLst/>
                <a:latin typeface="Times New Roman" panose="02020603050405020304" pitchFamily="18" charset="0"/>
                <a:cs typeface="Times New Roman" panose="02020603050405020304" pitchFamily="18" charset="0"/>
              </a:rPr>
              <a:t>ResultSet</a:t>
            </a:r>
            <a:r>
              <a:rPr lang="ru-RU" sz="2400" b="0" i="0" dirty="0" smtClean="0">
                <a:effectLst/>
                <a:latin typeface="Times New Roman" panose="02020603050405020304" pitchFamily="18" charset="0"/>
                <a:cs typeface="Times New Roman" panose="02020603050405020304" pitchFamily="18" charset="0"/>
              </a:rPr>
              <a:t> был создан.</a:t>
            </a:r>
          </a:p>
          <a:p>
            <a:pPr marL="342900" indent="-342900">
              <a:buFont typeface="Arial" panose="020B0604020202020204" pitchFamily="34" charset="0"/>
              <a:buChar char="•"/>
            </a:pPr>
            <a:endParaRPr lang="ru-RU" sz="2400" b="1" i="0" dirty="0" smtClean="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err="1" smtClean="0">
                <a:effectLst/>
                <a:latin typeface="Times New Roman" panose="02020603050405020304" pitchFamily="18" charset="0"/>
                <a:cs typeface="Times New Roman" panose="02020603050405020304" pitchFamily="18" charset="0"/>
              </a:rPr>
              <a:t>ResultSet.TYPE_SCROLL_SENSITIVE</a:t>
            </a:r>
            <a:r>
              <a:rPr lang="ru-RU" sz="2400" b="1" i="0" dirty="0" smtClean="0">
                <a:effectLst/>
                <a:latin typeface="Times New Roman" panose="02020603050405020304" pitchFamily="18" charset="0"/>
                <a:cs typeface="Times New Roman" panose="02020603050405020304" pitchFamily="18" charset="0"/>
              </a:rPr>
              <a:t/>
            </a:r>
            <a:br>
              <a:rPr lang="ru-RU" sz="2400" b="1" i="0" dirty="0" smtClean="0">
                <a:effectLst/>
                <a:latin typeface="Times New Roman" panose="02020603050405020304" pitchFamily="18" charset="0"/>
                <a:cs typeface="Times New Roman" panose="02020603050405020304" pitchFamily="18" charset="0"/>
              </a:rPr>
            </a:br>
            <a:r>
              <a:rPr lang="ru-RU" sz="2400" b="0" i="0" dirty="0" smtClean="0">
                <a:effectLst/>
                <a:latin typeface="Times New Roman" panose="02020603050405020304" pitchFamily="18" charset="0"/>
                <a:cs typeface="Times New Roman" panose="02020603050405020304" pitchFamily="18" charset="0"/>
              </a:rPr>
              <a:t>Указатель может двигаться вперёд и назад и чувствителен к изменениям в БД, которые сделаны другими пользователями после того, как </a:t>
            </a:r>
            <a:r>
              <a:rPr lang="ru-RU" sz="2400" b="0" i="0" dirty="0" err="1" smtClean="0">
                <a:effectLst/>
                <a:latin typeface="Times New Roman" panose="02020603050405020304" pitchFamily="18" charset="0"/>
                <a:cs typeface="Times New Roman" panose="02020603050405020304" pitchFamily="18" charset="0"/>
              </a:rPr>
              <a:t>ResultSet</a:t>
            </a:r>
            <a:r>
              <a:rPr lang="ru-RU" sz="2400" b="0" i="0" dirty="0" smtClean="0">
                <a:effectLst/>
                <a:latin typeface="Times New Roman" panose="02020603050405020304" pitchFamily="18" charset="0"/>
                <a:cs typeface="Times New Roman" panose="02020603050405020304" pitchFamily="18" charset="0"/>
              </a:rPr>
              <a:t> был создан.</a:t>
            </a:r>
            <a:endParaRPr lang="ru-RU"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56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17049" y="3373014"/>
            <a:ext cx="8489245" cy="156966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statement</a:t>
            </a:r>
            <a:r>
              <a:rPr kumimoji="0" lang="ru-RU" altLang="ru-RU"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connection.createStatement</a:t>
            </a:r>
            <a:r>
              <a:rPr kumimoji="0" lang="ru-RU" altLang="ru-RU"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ru-RU"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ResultSet.TYPE_FORWARD_ONLY</a:t>
            </a:r>
            <a:r>
              <a:rPr kumimoji="0" lang="ru-RU" altLang="ru-RU"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solidFill>
                  <a:srgbClr val="333333"/>
                </a:solidFill>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ResultSet.CONCUR_READ_ONLY</a:t>
            </a:r>
            <a:r>
              <a:rPr kumimoji="0" lang="ru-RU" altLang="ru-RU" sz="2400" b="0" i="0" u="none" strike="noStrike" cap="none" normalizeH="0" baseline="0" dirty="0" smtClean="0">
                <a:ln>
                  <a:noFill/>
                </a:ln>
                <a:solidFill>
                  <a:schemeClr val="tx1"/>
                </a:solidFill>
                <a:effectLst/>
              </a:rPr>
              <a:t> </a:t>
            </a:r>
            <a:endParaRPr kumimoji="0" lang="en-US" altLang="ru-RU"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smtClean="0">
                <a:latin typeface="Arial" panose="020B0604020202020204" pitchFamily="34" charset="0"/>
              </a:rPr>
              <a:t>)</a:t>
            </a:r>
            <a:r>
              <a:rPr lang="en-US" altLang="ru-RU" sz="2400" dirty="0" smtClean="0">
                <a:latin typeface="Arial" panose="020B0604020202020204" pitchFamily="34" charset="0"/>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5" name="Прямоугольник 4"/>
          <p:cNvSpPr/>
          <p:nvPr/>
        </p:nvSpPr>
        <p:spPr>
          <a:xfrm>
            <a:off x="191910" y="279275"/>
            <a:ext cx="11830756" cy="230832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a:t>
            </a:r>
            <a:r>
              <a:rPr lang="ru-RU" sz="2400" i="0" dirty="0" smtClean="0">
                <a:effectLst/>
                <a:latin typeface="Times New Roman" panose="02020603050405020304" pitchFamily="18" charset="0"/>
                <a:cs typeface="Times New Roman" panose="02020603050405020304" pitchFamily="18" charset="0"/>
              </a:rPr>
              <a:t>ва типа параметра для </a:t>
            </a:r>
            <a:r>
              <a:rPr lang="en-US" sz="2400" dirty="0" err="1" smtClean="0">
                <a:latin typeface="Times New Roman" panose="02020603050405020304" pitchFamily="18" charset="0"/>
                <a:cs typeface="Times New Roman" panose="02020603050405020304" pitchFamily="18" charset="0"/>
              </a:rPr>
              <a:t>RSConcurrency</a:t>
            </a:r>
            <a:r>
              <a:rPr lang="ru-RU" sz="2400" i="0" dirty="0" smtClean="0">
                <a:effectLst/>
                <a:latin typeface="Times New Roman" panose="02020603050405020304" pitchFamily="18" charset="0"/>
                <a:cs typeface="Times New Roman" panose="02020603050405020304" pitchFamily="18" charset="0"/>
              </a:rPr>
              <a:t>:</a:t>
            </a:r>
            <a:endParaRPr lang="en-US" sz="2400" i="0" dirty="0" smtClean="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ResultSet.CONCUR_READ_ONLY</a:t>
            </a:r>
            <a:r>
              <a:rPr lang="ru-RU" sz="2400" b="1" dirty="0" smtClean="0">
                <a:latin typeface="Times New Roman" panose="02020603050405020304" pitchFamily="18" charset="0"/>
                <a:cs typeface="Times New Roman" panose="02020603050405020304" pitchFamily="18" charset="0"/>
              </a:rPr>
              <a:t> - </a:t>
            </a:r>
            <a:r>
              <a:rPr lang="ru-RU" sz="2400" dirty="0" smtClean="0">
                <a:latin typeface="Times New Roman" panose="02020603050405020304" pitchFamily="18" charset="0"/>
                <a:cs typeface="Times New Roman" panose="02020603050405020304" pitchFamily="18" charset="0"/>
              </a:rPr>
              <a:t>Создаёт </a:t>
            </a:r>
            <a:r>
              <a:rPr lang="ru-RU" sz="2400" dirty="0">
                <a:latin typeface="Times New Roman" panose="02020603050405020304" pitchFamily="18" charset="0"/>
                <a:cs typeface="Times New Roman" panose="02020603050405020304" pitchFamily="18" charset="0"/>
              </a:rPr>
              <a:t>экземпляр </a:t>
            </a:r>
            <a:r>
              <a:rPr lang="en-US" sz="2400" dirty="0" err="1">
                <a:latin typeface="Times New Roman" panose="02020603050405020304" pitchFamily="18" charset="0"/>
                <a:cs typeface="Times New Roman" panose="02020603050405020304" pitchFamily="18" charset="0"/>
              </a:rPr>
              <a:t>ResultSet</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только для чтения. Устанавливается по умолчанию</a:t>
            </a:r>
            <a:r>
              <a:rPr lang="ru-RU"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err="1" smtClean="0">
                <a:latin typeface="Times New Roman" panose="02020603050405020304" pitchFamily="18" charset="0"/>
                <a:cs typeface="Times New Roman" panose="02020603050405020304" pitchFamily="18" charset="0"/>
              </a:rPr>
              <a:t>ResultSet.CONCUR_UPDATABLE</a:t>
            </a:r>
            <a:r>
              <a:rPr lang="ru-RU" sz="2400" b="1" dirty="0" smtClean="0">
                <a:latin typeface="Times New Roman" panose="02020603050405020304" pitchFamily="18" charset="0"/>
                <a:cs typeface="Times New Roman" panose="02020603050405020304" pitchFamily="18" charset="0"/>
              </a:rPr>
              <a:t> - </a:t>
            </a:r>
            <a:r>
              <a:rPr lang="ru-RU" sz="2400" dirty="0" smtClean="0">
                <a:latin typeface="Times New Roman" panose="02020603050405020304" pitchFamily="18" charset="0"/>
                <a:cs typeface="Times New Roman" panose="02020603050405020304" pitchFamily="18" charset="0"/>
              </a:rPr>
              <a:t>Создаёт </a:t>
            </a:r>
            <a:r>
              <a:rPr lang="ru-RU" sz="2400" dirty="0">
                <a:latin typeface="Times New Roman" panose="02020603050405020304" pitchFamily="18" charset="0"/>
                <a:cs typeface="Times New Roman" panose="02020603050405020304" pitchFamily="18" charset="0"/>
              </a:rPr>
              <a:t>экземпляр </a:t>
            </a:r>
            <a:r>
              <a:rPr lang="en-US" sz="2400" dirty="0" err="1">
                <a:latin typeface="Times New Roman" panose="02020603050405020304" pitchFamily="18" charset="0"/>
                <a:cs typeface="Times New Roman" panose="02020603050405020304" pitchFamily="18" charset="0"/>
              </a:rPr>
              <a:t>ResultSet</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который может изменять данные</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1557" y="2749474"/>
            <a:ext cx="2111022" cy="461665"/>
          </a:xfrm>
          <a:prstGeom prst="rect">
            <a:avLst/>
          </a:prstGeom>
          <a:noFill/>
        </p:spPr>
        <p:txBody>
          <a:bodyPr wrap="square" rtlCol="0">
            <a:spAutoFit/>
          </a:bodyPr>
          <a:lstStyle/>
          <a:p>
            <a:r>
              <a:rPr lang="ru-RU" sz="2400" b="1" dirty="0" smtClean="0">
                <a:solidFill>
                  <a:srgbClr val="00B050"/>
                </a:solidFill>
                <a:latin typeface="Times New Roman" panose="02020603050405020304" pitchFamily="18" charset="0"/>
                <a:cs typeface="Times New Roman" panose="02020603050405020304" pitchFamily="18" charset="0"/>
              </a:rPr>
              <a:t>Например</a:t>
            </a:r>
            <a:endParaRPr lang="ru-RU" sz="2400" b="1" dirty="0">
              <a:solidFill>
                <a:srgbClr val="00B05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41688" y="5339722"/>
            <a:ext cx="7518400" cy="1200329"/>
          </a:xfrm>
          <a:prstGeom prst="rect">
            <a:avLst/>
          </a:prstGeom>
          <a:noFill/>
        </p:spPr>
        <p:txBody>
          <a:bodyPr wrap="square" rtlCol="0">
            <a:spAutoFit/>
          </a:bodyPr>
          <a:lstStyle/>
          <a:p>
            <a:r>
              <a:rPr lang="ru-RU" sz="2400" dirty="0" smtClean="0">
                <a:solidFill>
                  <a:srgbClr val="FF0000"/>
                </a:solidFill>
              </a:rPr>
              <a:t>Что будет возвращать </a:t>
            </a:r>
            <a:r>
              <a:rPr lang="en-US" sz="2400" dirty="0" smtClean="0">
                <a:solidFill>
                  <a:srgbClr val="FF0000"/>
                </a:solidFill>
              </a:rPr>
              <a:t>Statement </a:t>
            </a:r>
            <a:r>
              <a:rPr lang="ru-RU" sz="2400" dirty="0" smtClean="0">
                <a:solidFill>
                  <a:srgbClr val="FF0000"/>
                </a:solidFill>
              </a:rPr>
              <a:t>при запросе данных</a:t>
            </a:r>
            <a:r>
              <a:rPr lang="en-US" sz="2400" dirty="0" smtClean="0">
                <a:solidFill>
                  <a:srgbClr val="FF0000"/>
                </a:solidFill>
              </a:rPr>
              <a:t>?</a:t>
            </a:r>
          </a:p>
          <a:p>
            <a:endParaRPr lang="en-US" sz="2400" dirty="0">
              <a:solidFill>
                <a:srgbClr val="FF0000"/>
              </a:solidFill>
            </a:endParaRPr>
          </a:p>
          <a:p>
            <a:r>
              <a:rPr lang="ru-RU" sz="2400" dirty="0" smtClean="0">
                <a:solidFill>
                  <a:srgbClr val="FF0000"/>
                </a:solidFill>
              </a:rPr>
              <a:t>Как нам поступить</a:t>
            </a:r>
            <a:r>
              <a:rPr lang="en-US" sz="2400" dirty="0" smtClean="0">
                <a:solidFill>
                  <a:srgbClr val="FF0000"/>
                </a:solidFill>
              </a:rPr>
              <a:t>?</a:t>
            </a:r>
            <a:r>
              <a:rPr lang="ru-RU" sz="2400" dirty="0" smtClean="0">
                <a:solidFill>
                  <a:srgbClr val="FF0000"/>
                </a:solidFill>
              </a:rPr>
              <a:t> </a:t>
            </a:r>
            <a:endParaRPr lang="ru-RU" sz="2400" dirty="0">
              <a:solidFill>
                <a:srgbClr val="FF0000"/>
              </a:solidFill>
            </a:endParaRPr>
          </a:p>
        </p:txBody>
      </p:sp>
    </p:spTree>
    <p:extLst>
      <p:ext uri="{BB962C8B-B14F-4D97-AF65-F5344CB8AC3E}">
        <p14:creationId xmlns:p14="http://schemas.microsoft.com/office/powerpoint/2010/main" val="93656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6379" y="84670"/>
            <a:ext cx="1099531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ru-RU" altLang="ru-RU" sz="2400" b="0" i="1" u="none" strike="noStrike" cap="none" normalizeH="0" baseline="0" dirty="0" smtClean="0">
                <a:ln>
                  <a:noFill/>
                </a:ln>
                <a:solidFill>
                  <a:srgbClr val="808080"/>
                </a:solidFill>
                <a:effectLst/>
                <a:latin typeface="JetBrains Mono"/>
              </a:rPr>
              <a:t>// --------Закрытие--------</a:t>
            </a:r>
            <a:br>
              <a:rPr kumimoji="0" lang="ru-RU" altLang="ru-RU" sz="2400" b="0" i="1" u="none" strike="noStrike" cap="none" normalizeH="0" baseline="0" dirty="0" smtClean="0">
                <a:ln>
                  <a:noFill/>
                </a:ln>
                <a:solidFill>
                  <a:srgbClr val="808080"/>
                </a:solidFill>
                <a:effectLst/>
                <a:latin typeface="JetBrains Mono"/>
              </a:rPr>
            </a:br>
            <a:r>
              <a:rPr kumimoji="0" lang="ru-RU" altLang="ru-RU" sz="2400" b="1" i="0" u="none" strike="noStrike" cap="none" normalizeH="0" baseline="0" dirty="0" err="1" smtClean="0">
                <a:ln>
                  <a:noFill/>
                </a:ln>
                <a:solidFill>
                  <a:srgbClr val="000080"/>
                </a:solidFill>
                <a:effectLst/>
                <a:latin typeface="JetBrains Mono"/>
              </a:rPr>
              <a:t>public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static</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void</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CloseDB</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1" i="0" u="none" strike="noStrike" cap="none" normalizeH="0" baseline="0" dirty="0" err="1" smtClean="0">
                <a:ln>
                  <a:noFill/>
                </a:ln>
                <a:solidFill>
                  <a:srgbClr val="000080"/>
                </a:solidFill>
                <a:effectLst/>
                <a:latin typeface="JetBrains Mono"/>
              </a:rPr>
              <a:t>throws</a:t>
            </a:r>
            <a:r>
              <a:rPr kumimoji="0" lang="ru-RU" altLang="ru-RU" sz="2400" b="1" i="0" u="none" strike="noStrike" cap="none" normalizeH="0" baseline="0" dirty="0" smtClean="0">
                <a:ln>
                  <a:noFill/>
                </a:ln>
                <a:solidFill>
                  <a:srgbClr val="00008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ClassNotFoundException</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SQLException</a:t>
            </a:r>
            <a:r>
              <a:rPr kumimoji="0" lang="ru-RU" altLang="ru-RU" sz="2400" b="0" i="0" u="none" strike="noStrike" cap="none" normalizeH="0" baseline="0" dirty="0" smtClean="0">
                <a:ln>
                  <a:noFill/>
                </a:ln>
                <a:solidFill>
                  <a:srgbClr val="000000"/>
                </a:solidFill>
                <a:effectLst/>
                <a:latin typeface="JetBrains Mono"/>
              </a:rPr>
              <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r>
              <a:rPr lang="ru-RU" altLang="ru-RU" sz="2400" dirty="0" smtClean="0">
                <a:solidFill>
                  <a:srgbClr val="000000"/>
                </a:solidFill>
                <a:latin typeface="JetBrains Mono"/>
              </a:rPr>
              <a:t>  </a:t>
            </a:r>
            <a:r>
              <a:rPr lang="ru-RU" altLang="ru-RU" sz="2400" i="1" dirty="0" err="1" smtClean="0">
                <a:solidFill>
                  <a:srgbClr val="660E7A"/>
                </a:solidFill>
                <a:latin typeface="JetBrains Mono"/>
              </a:rPr>
              <a:t>resSet</a:t>
            </a:r>
            <a:r>
              <a:rPr lang="ru-RU" altLang="ru-RU" sz="2400" dirty="0" err="1" smtClean="0">
                <a:solidFill>
                  <a:srgbClr val="000000"/>
                </a:solidFill>
                <a:latin typeface="JetBrains Mono"/>
              </a:rPr>
              <a:t>.close</a:t>
            </a:r>
            <a:r>
              <a:rPr lang="ru-RU" altLang="ru-RU" sz="2400" dirty="0" smtClean="0">
                <a:solidFill>
                  <a:srgbClr val="000000"/>
                </a:solidFill>
                <a:latin typeface="JetBrains Mono"/>
              </a:rPr>
              <a:t>();</a:t>
            </a:r>
          </a:p>
          <a:p>
            <a:pPr lvl="0" eaLnBrk="0" fontAlgn="base" hangingPunct="0">
              <a:spcBef>
                <a:spcPct val="0"/>
              </a:spcBef>
              <a:spcAft>
                <a:spcPct val="0"/>
              </a:spcAft>
            </a:pPr>
            <a:r>
              <a:rPr lang="ru-RU" altLang="ru-RU" sz="2400" dirty="0" smtClean="0">
                <a:solidFill>
                  <a:srgbClr val="000000"/>
                </a:solidFill>
                <a:latin typeface="JetBrains Mono"/>
              </a:rPr>
              <a:t>    </a:t>
            </a:r>
            <a:r>
              <a:rPr lang="en-US" altLang="ru-RU" sz="2400" i="1" dirty="0" err="1">
                <a:solidFill>
                  <a:srgbClr val="660E7A"/>
                </a:solidFill>
                <a:latin typeface="JetBrains Mono"/>
              </a:rPr>
              <a:t>command.</a:t>
            </a:r>
            <a:r>
              <a:rPr lang="en-US" altLang="ru-RU" sz="2400" dirty="0" err="1" smtClean="0">
                <a:solidFill>
                  <a:srgbClr val="000000"/>
                </a:solidFill>
                <a:latin typeface="JetBrains Mono"/>
              </a:rPr>
              <a:t>close</a:t>
            </a:r>
            <a:r>
              <a:rPr lang="en-US" altLang="ru-RU" sz="2400" dirty="0" smtClean="0">
                <a:solidFill>
                  <a:srgbClr val="000000"/>
                </a:solidFill>
                <a:latin typeface="JetBrains Mono"/>
              </a:rPr>
              <a:t>();</a:t>
            </a:r>
            <a:r>
              <a:rPr lang="ru-RU" altLang="ru-RU" sz="2400" dirty="0" smtClean="0">
                <a:solidFill>
                  <a:srgbClr val="000000"/>
                </a:solidFill>
                <a:latin typeface="JetBrains Mono"/>
              </a:rPr>
              <a:t>	</a:t>
            </a:r>
            <a:endParaRPr lang="ru-RU" altLang="ru-RU" sz="2400" dirty="0">
              <a:solidFill>
                <a:srgbClr val="000000"/>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0" u="none" strike="noStrike" cap="none" normalizeH="0" baseline="0" dirty="0" err="1" smtClean="0">
                <a:ln>
                  <a:noFill/>
                </a:ln>
                <a:solidFill>
                  <a:srgbClr val="000000"/>
                </a:solidFill>
                <a:effectLst/>
                <a:latin typeface="JetBrains Mono"/>
              </a:rPr>
              <a:t>.close</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System.</a:t>
            </a:r>
            <a:r>
              <a:rPr kumimoji="0" lang="ru-RU" altLang="ru-RU" sz="2400" b="1" i="1" u="none" strike="noStrike" cap="none" normalizeH="0" baseline="0" dirty="0" err="1" smtClean="0">
                <a:ln>
                  <a:noFill/>
                </a:ln>
                <a:solidFill>
                  <a:srgbClr val="660E7A"/>
                </a:solidFill>
                <a:effectLst/>
                <a:latin typeface="JetBrains Mono"/>
              </a:rPr>
              <a:t>out</a:t>
            </a:r>
            <a:r>
              <a:rPr kumimoji="0" lang="ru-RU" altLang="ru-RU" sz="2400" b="0" i="0" u="none" strike="noStrike" cap="none" normalizeH="0" baseline="0" dirty="0" err="1" smtClean="0">
                <a:ln>
                  <a:noFill/>
                </a:ln>
                <a:solidFill>
                  <a:srgbClr val="000000"/>
                </a:solidFill>
                <a:effectLst/>
                <a:latin typeface="JetBrains Mono"/>
              </a:rPr>
              <a:t>.println</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"Соединения закрыты, убрали мусор за собой"</a:t>
            </a:r>
            <a:r>
              <a:rPr kumimoji="0" lang="ru-RU" altLang="ru-RU" sz="2400" b="0" i="0" u="none" strike="noStrike" cap="none" normalizeH="0" baseline="0" dirty="0" smtClean="0">
                <a:ln>
                  <a:noFill/>
                </a:ln>
                <a:solidFill>
                  <a:srgbClr val="000000"/>
                </a:solidFill>
                <a:effectLst/>
                <a:latin typeface="JetBrains Mono"/>
              </a:rPr>
              <a:t>);</a:t>
            </a:r>
            <a:br>
              <a:rPr kumimoji="0" lang="ru-RU" altLang="ru-RU" sz="2400" b="0" i="0" u="none" strike="noStrike" cap="none" normalizeH="0" baseline="0" dirty="0" smtClean="0">
                <a:ln>
                  <a:noFill/>
                </a:ln>
                <a:solidFill>
                  <a:srgbClr val="000000"/>
                </a:solidFill>
                <a:effectLst/>
                <a:latin typeface="JetBrains Mono"/>
              </a:rPr>
            </a:br>
            <a:r>
              <a:rPr kumimoji="0" lang="ru-RU" altLang="ru-RU" sz="2400" b="0" i="0" u="none" strike="noStrike" cap="none" normalizeH="0" baseline="0" dirty="0" smtClean="0">
                <a:ln>
                  <a:noFill/>
                </a:ln>
                <a:solidFill>
                  <a:srgbClr val="000000"/>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094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8516" y="337845"/>
            <a:ext cx="10598727" cy="830997"/>
          </a:xfrm>
          <a:prstGeom prst="rect">
            <a:avLst/>
          </a:prstGeom>
          <a:noFill/>
        </p:spPr>
        <p:txBody>
          <a:bodyPr wrap="square" rtlCol="0">
            <a:spAutoFit/>
          </a:bodyPr>
          <a:lstStyle/>
          <a:p>
            <a:pPr algn="ctr"/>
            <a:r>
              <a:rPr lang="ru-RU" sz="2400" dirty="0">
                <a:solidFill>
                  <a:srgbClr val="00B050"/>
                </a:solidFill>
              </a:rPr>
              <a:t>М</a:t>
            </a:r>
            <a:r>
              <a:rPr lang="ru-RU" sz="2400" dirty="0" smtClean="0">
                <a:solidFill>
                  <a:srgbClr val="00B050"/>
                </a:solidFill>
              </a:rPr>
              <a:t>ы пока ограничимся только простой </a:t>
            </a:r>
          </a:p>
          <a:p>
            <a:pPr algn="ctr"/>
            <a:r>
              <a:rPr lang="ru-RU" sz="2400" dirty="0" smtClean="0">
                <a:solidFill>
                  <a:srgbClr val="00B050"/>
                </a:solidFill>
              </a:rPr>
              <a:t>(по умолчанию ) версией чтения данных</a:t>
            </a:r>
            <a:r>
              <a:rPr lang="en-US" sz="2400" dirty="0" smtClean="0">
                <a:solidFill>
                  <a:srgbClr val="00B050"/>
                </a:solidFill>
              </a:rPr>
              <a:t> </a:t>
            </a:r>
            <a:r>
              <a:rPr lang="ru-RU" sz="2400" dirty="0" smtClean="0">
                <a:solidFill>
                  <a:srgbClr val="00B050"/>
                </a:solidFill>
              </a:rPr>
              <a:t>в коллекции</a:t>
            </a:r>
            <a:endParaRPr lang="en-US" sz="2400" dirty="0" smtClean="0">
              <a:solidFill>
                <a:srgbClr val="00B050"/>
              </a:solidFill>
            </a:endParaRPr>
          </a:p>
        </p:txBody>
      </p:sp>
      <p:sp>
        <p:nvSpPr>
          <p:cNvPr id="4" name="TextBox 3"/>
          <p:cNvSpPr txBox="1"/>
          <p:nvPr/>
        </p:nvSpPr>
        <p:spPr>
          <a:xfrm>
            <a:off x="2614351" y="3383281"/>
            <a:ext cx="7410797" cy="461665"/>
          </a:xfrm>
          <a:prstGeom prst="rect">
            <a:avLst/>
          </a:prstGeom>
          <a:noFill/>
        </p:spPr>
        <p:txBody>
          <a:bodyPr wrap="square" rtlCol="0">
            <a:spAutoFit/>
          </a:bodyPr>
          <a:lstStyle/>
          <a:p>
            <a:r>
              <a:rPr lang="ru-RU" sz="2400" dirty="0" smtClean="0"/>
              <a:t>Но все же часть методов </a:t>
            </a:r>
            <a:r>
              <a:rPr lang="en-US" sz="2400" dirty="0" err="1" smtClean="0"/>
              <a:t>ResultSet</a:t>
            </a:r>
            <a:r>
              <a:rPr lang="en-US" sz="2400" dirty="0" smtClean="0"/>
              <a:t> </a:t>
            </a:r>
            <a:r>
              <a:rPr lang="ru-RU" sz="2400" dirty="0" smtClean="0"/>
              <a:t>мы рассмотрим</a:t>
            </a:r>
            <a:endParaRPr lang="ru-RU" sz="2400" dirty="0"/>
          </a:p>
        </p:txBody>
      </p:sp>
    </p:spTree>
    <p:extLst>
      <p:ext uri="{BB962C8B-B14F-4D97-AF65-F5344CB8AC3E}">
        <p14:creationId xmlns:p14="http://schemas.microsoft.com/office/powerpoint/2010/main" val="778173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61665"/>
            <a:ext cx="11977511" cy="3477875"/>
          </a:xfrm>
          <a:prstGeom prst="rect">
            <a:avLst/>
          </a:prstGeom>
        </p:spPr>
        <p:txBody>
          <a:bodyPr wrap="square">
            <a:spAutoFit/>
          </a:bodyPr>
          <a:lstStyle/>
          <a:p>
            <a:pPr marL="342900" indent="-342900">
              <a:buFont typeface="Arial" panose="020B0604020202020204" pitchFamily="34" charset="0"/>
              <a:buChar char="•"/>
            </a:pPr>
            <a:r>
              <a:rPr lang="en-US" sz="2200" b="1" i="0" dirty="0" smtClean="0">
                <a:solidFill>
                  <a:srgbClr val="333333"/>
                </a:solidFill>
                <a:effectLst/>
                <a:latin typeface="Times New Roman" panose="02020603050405020304" pitchFamily="18" charset="0"/>
                <a:cs typeface="Times New Roman" panose="02020603050405020304" pitchFamily="18" charset="0"/>
              </a:rPr>
              <a:t>public void </a:t>
            </a:r>
            <a:r>
              <a:rPr lang="en-US" sz="2200" b="1" i="0" dirty="0" err="1" smtClean="0">
                <a:solidFill>
                  <a:srgbClr val="333333"/>
                </a:solidFill>
                <a:effectLst/>
                <a:latin typeface="Times New Roman" panose="02020603050405020304" pitchFamily="18" charset="0"/>
                <a:cs typeface="Times New Roman" panose="02020603050405020304" pitchFamily="18" charset="0"/>
              </a:rPr>
              <a:t>beforeFirst</a:t>
            </a:r>
            <a:r>
              <a:rPr lang="en-US" sz="2200" b="1" i="0" dirty="0" smtClean="0">
                <a:solidFill>
                  <a:srgbClr val="333333"/>
                </a:solidFill>
                <a:effectLst/>
                <a:latin typeface="Times New Roman" panose="02020603050405020304" pitchFamily="18" charset="0"/>
                <a:cs typeface="Times New Roman" panose="02020603050405020304" pitchFamily="18" charset="0"/>
              </a:rPr>
              <a:t> () throws </a:t>
            </a:r>
            <a:r>
              <a:rPr lang="en-US" sz="2200" b="1" i="0" dirty="0" err="1" smtClean="0">
                <a:solidFill>
                  <a:srgbClr val="333333"/>
                </a:solidFill>
                <a:effectLst/>
                <a:latin typeface="Times New Roman" panose="02020603050405020304" pitchFamily="18" charset="0"/>
                <a:cs typeface="Times New Roman" panose="02020603050405020304" pitchFamily="18" charset="0"/>
              </a:rPr>
              <a:t>SQLException</a:t>
            </a:r>
            <a:r>
              <a:rPr lang="ru-RU" sz="2200" b="1" i="0" dirty="0" smtClean="0">
                <a:solidFill>
                  <a:srgbClr val="333333"/>
                </a:solidFill>
                <a:effectLst/>
                <a:latin typeface="Times New Roman" panose="02020603050405020304" pitchFamily="18" charset="0"/>
                <a:cs typeface="Times New Roman" panose="02020603050405020304" pitchFamily="18" charset="0"/>
              </a:rPr>
              <a:t>- </a:t>
            </a:r>
            <a:r>
              <a:rPr lang="ru-RU" sz="2200" b="0" i="0" dirty="0" smtClean="0">
                <a:solidFill>
                  <a:srgbClr val="333333"/>
                </a:solidFill>
                <a:effectLst/>
                <a:latin typeface="Times New Roman" panose="02020603050405020304" pitchFamily="18" charset="0"/>
                <a:cs typeface="Times New Roman" panose="02020603050405020304" pitchFamily="18" charset="0"/>
              </a:rPr>
              <a:t>Перемещает указатель на место перед первой строкой результата.</a:t>
            </a:r>
          </a:p>
          <a:p>
            <a:pPr marL="342900" indent="-342900">
              <a:buFont typeface="Arial" panose="020B0604020202020204" pitchFamily="34" charset="0"/>
              <a:buChar char="•"/>
            </a:pPr>
            <a:r>
              <a:rPr lang="en-US" sz="2200" b="1" i="0" dirty="0" smtClean="0">
                <a:solidFill>
                  <a:srgbClr val="333333"/>
                </a:solidFill>
                <a:effectLst/>
                <a:latin typeface="Times New Roman" panose="02020603050405020304" pitchFamily="18" charset="0"/>
                <a:cs typeface="Times New Roman" panose="02020603050405020304" pitchFamily="18" charset="0"/>
              </a:rPr>
              <a:t>public void </a:t>
            </a:r>
            <a:r>
              <a:rPr lang="en-US" sz="2200" b="1" i="0" dirty="0" err="1" smtClean="0">
                <a:solidFill>
                  <a:srgbClr val="333333"/>
                </a:solidFill>
                <a:effectLst/>
                <a:latin typeface="Times New Roman" panose="02020603050405020304" pitchFamily="18" charset="0"/>
                <a:cs typeface="Times New Roman" panose="02020603050405020304" pitchFamily="18" charset="0"/>
              </a:rPr>
              <a:t>afterLast</a:t>
            </a:r>
            <a:r>
              <a:rPr lang="en-US" sz="2200" b="1" i="0" dirty="0" smtClean="0">
                <a:solidFill>
                  <a:srgbClr val="333333"/>
                </a:solidFill>
                <a:effectLst/>
                <a:latin typeface="Times New Roman" panose="02020603050405020304" pitchFamily="18" charset="0"/>
                <a:cs typeface="Times New Roman" panose="02020603050405020304" pitchFamily="18" charset="0"/>
              </a:rPr>
              <a:t> () throws </a:t>
            </a:r>
            <a:r>
              <a:rPr lang="en-US" sz="2200" b="1" i="0" dirty="0" err="1" smtClean="0">
                <a:solidFill>
                  <a:srgbClr val="333333"/>
                </a:solidFill>
                <a:effectLst/>
                <a:latin typeface="Times New Roman" panose="02020603050405020304" pitchFamily="18" charset="0"/>
                <a:cs typeface="Times New Roman" panose="02020603050405020304" pitchFamily="18" charset="0"/>
              </a:rPr>
              <a:t>SQLException</a:t>
            </a:r>
            <a:r>
              <a:rPr lang="ru-RU" sz="2200" b="1" i="0" dirty="0" smtClean="0">
                <a:solidFill>
                  <a:srgbClr val="333333"/>
                </a:solidFill>
                <a:effectLst/>
                <a:latin typeface="Times New Roman" panose="02020603050405020304" pitchFamily="18" charset="0"/>
                <a:cs typeface="Times New Roman" panose="02020603050405020304" pitchFamily="18" charset="0"/>
              </a:rPr>
              <a:t> - </a:t>
            </a:r>
            <a:r>
              <a:rPr lang="ru-RU" sz="2200" b="0" i="0" dirty="0" smtClean="0">
                <a:solidFill>
                  <a:srgbClr val="333333"/>
                </a:solidFill>
                <a:effectLst/>
                <a:latin typeface="Times New Roman" panose="02020603050405020304" pitchFamily="18" charset="0"/>
                <a:cs typeface="Times New Roman" panose="02020603050405020304" pitchFamily="18" charset="0"/>
              </a:rPr>
              <a:t>Перемещает указатель на место после последней строки .</a:t>
            </a:r>
          </a:p>
          <a:p>
            <a:pPr marL="342900" indent="-342900">
              <a:buFont typeface="Arial" panose="020B0604020202020204" pitchFamily="34" charset="0"/>
              <a:buChar char="•"/>
            </a:pPr>
            <a:r>
              <a:rPr lang="en-US" sz="2200" b="1" i="0" dirty="0" smtClean="0">
                <a:solidFill>
                  <a:srgbClr val="333333"/>
                </a:solidFill>
                <a:effectLst/>
                <a:latin typeface="Times New Roman" panose="02020603050405020304" pitchFamily="18" charset="0"/>
                <a:cs typeface="Times New Roman" panose="02020603050405020304" pitchFamily="18" charset="0"/>
              </a:rPr>
              <a:t>public </a:t>
            </a:r>
            <a:r>
              <a:rPr lang="en-US" sz="2200" b="1" i="0" dirty="0" err="1" smtClean="0">
                <a:solidFill>
                  <a:srgbClr val="333333"/>
                </a:solidFill>
                <a:effectLst/>
                <a:latin typeface="Times New Roman" panose="02020603050405020304" pitchFamily="18" charset="0"/>
                <a:cs typeface="Times New Roman" panose="02020603050405020304" pitchFamily="18" charset="0"/>
              </a:rPr>
              <a:t>boolean</a:t>
            </a:r>
            <a:r>
              <a:rPr lang="en-US" sz="2200" b="1" i="0" dirty="0" smtClean="0">
                <a:solidFill>
                  <a:srgbClr val="333333"/>
                </a:solidFill>
                <a:effectLst/>
                <a:latin typeface="Times New Roman" panose="02020603050405020304" pitchFamily="18" charset="0"/>
                <a:cs typeface="Times New Roman" panose="02020603050405020304" pitchFamily="18" charset="0"/>
              </a:rPr>
              <a:t> first () throws </a:t>
            </a:r>
            <a:r>
              <a:rPr lang="en-US" sz="2200" b="1" i="0" dirty="0" err="1" smtClean="0">
                <a:solidFill>
                  <a:srgbClr val="333333"/>
                </a:solidFill>
                <a:effectLst/>
                <a:latin typeface="Times New Roman" panose="02020603050405020304" pitchFamily="18" charset="0"/>
                <a:cs typeface="Times New Roman" panose="02020603050405020304" pitchFamily="18" charset="0"/>
              </a:rPr>
              <a:t>SQLException</a:t>
            </a:r>
            <a:r>
              <a:rPr lang="ru-RU" sz="2200" b="1" i="0" dirty="0" smtClean="0">
                <a:solidFill>
                  <a:srgbClr val="333333"/>
                </a:solidFill>
                <a:effectLst/>
                <a:latin typeface="Times New Roman" panose="02020603050405020304" pitchFamily="18" charset="0"/>
                <a:cs typeface="Times New Roman" panose="02020603050405020304" pitchFamily="18" charset="0"/>
              </a:rPr>
              <a:t> - </a:t>
            </a:r>
            <a:r>
              <a:rPr lang="ru-RU" sz="2200" b="0" i="0" dirty="0" smtClean="0">
                <a:solidFill>
                  <a:srgbClr val="333333"/>
                </a:solidFill>
                <a:effectLst/>
                <a:latin typeface="Times New Roman" panose="02020603050405020304" pitchFamily="18" charset="0"/>
                <a:cs typeface="Times New Roman" panose="02020603050405020304" pitchFamily="18" charset="0"/>
              </a:rPr>
              <a:t>Перемещает указатель на первую строку.</a:t>
            </a:r>
          </a:p>
          <a:p>
            <a:pPr marL="342900" indent="-342900">
              <a:buFont typeface="Arial" panose="020B0604020202020204" pitchFamily="34" charset="0"/>
              <a:buChar char="•"/>
            </a:pPr>
            <a:r>
              <a:rPr lang="en-US" sz="2200" b="1" i="0" dirty="0" smtClean="0">
                <a:solidFill>
                  <a:srgbClr val="333333"/>
                </a:solidFill>
                <a:effectLst/>
                <a:latin typeface="Times New Roman" panose="02020603050405020304" pitchFamily="18" charset="0"/>
                <a:cs typeface="Times New Roman" panose="02020603050405020304" pitchFamily="18" charset="0"/>
              </a:rPr>
              <a:t>public </a:t>
            </a:r>
            <a:r>
              <a:rPr lang="en-US" sz="2200" b="1" i="0" dirty="0" err="1" smtClean="0">
                <a:solidFill>
                  <a:srgbClr val="333333"/>
                </a:solidFill>
                <a:effectLst/>
                <a:latin typeface="Times New Roman" panose="02020603050405020304" pitchFamily="18" charset="0"/>
                <a:cs typeface="Times New Roman" panose="02020603050405020304" pitchFamily="18" charset="0"/>
              </a:rPr>
              <a:t>boolean</a:t>
            </a:r>
            <a:r>
              <a:rPr lang="en-US" sz="2200" b="1" i="0" dirty="0" smtClean="0">
                <a:solidFill>
                  <a:srgbClr val="333333"/>
                </a:solidFill>
                <a:effectLst/>
                <a:latin typeface="Times New Roman" panose="02020603050405020304" pitchFamily="18" charset="0"/>
                <a:cs typeface="Times New Roman" panose="02020603050405020304" pitchFamily="18" charset="0"/>
              </a:rPr>
              <a:t> last () throws </a:t>
            </a:r>
            <a:r>
              <a:rPr lang="en-US" sz="2200" b="1" i="0" dirty="0" err="1" smtClean="0">
                <a:solidFill>
                  <a:srgbClr val="333333"/>
                </a:solidFill>
                <a:effectLst/>
                <a:latin typeface="Times New Roman" panose="02020603050405020304" pitchFamily="18" charset="0"/>
                <a:cs typeface="Times New Roman" panose="02020603050405020304" pitchFamily="18" charset="0"/>
              </a:rPr>
              <a:t>SQLException</a:t>
            </a:r>
            <a:r>
              <a:rPr lang="ru-RU" sz="2200" b="1" i="0" dirty="0" smtClean="0">
                <a:solidFill>
                  <a:srgbClr val="333333"/>
                </a:solidFill>
                <a:effectLst/>
                <a:latin typeface="Times New Roman" panose="02020603050405020304" pitchFamily="18" charset="0"/>
                <a:cs typeface="Times New Roman" panose="02020603050405020304" pitchFamily="18" charset="0"/>
              </a:rPr>
              <a:t> - </a:t>
            </a:r>
            <a:r>
              <a:rPr lang="ru-RU" sz="2200" b="0" i="0" dirty="0" smtClean="0">
                <a:solidFill>
                  <a:srgbClr val="333333"/>
                </a:solidFill>
                <a:effectLst/>
                <a:latin typeface="Times New Roman" panose="02020603050405020304" pitchFamily="18" charset="0"/>
                <a:cs typeface="Times New Roman" panose="02020603050405020304" pitchFamily="18" charset="0"/>
              </a:rPr>
              <a:t>Перемещает указатель на последнюю строку.</a:t>
            </a:r>
          </a:p>
          <a:p>
            <a:pPr marL="342900" indent="-342900">
              <a:buFont typeface="Arial" panose="020B0604020202020204" pitchFamily="34" charset="0"/>
              <a:buChar char="•"/>
            </a:pPr>
            <a:r>
              <a:rPr lang="en-US" sz="2200" b="1" i="0" dirty="0" smtClean="0">
                <a:solidFill>
                  <a:srgbClr val="333333"/>
                </a:solidFill>
                <a:effectLst/>
                <a:latin typeface="Times New Roman" panose="02020603050405020304" pitchFamily="18" charset="0"/>
                <a:cs typeface="Times New Roman" panose="02020603050405020304" pitchFamily="18" charset="0"/>
              </a:rPr>
              <a:t>public </a:t>
            </a:r>
            <a:r>
              <a:rPr lang="en-US" sz="2200" b="1" i="0" dirty="0" err="1" smtClean="0">
                <a:solidFill>
                  <a:srgbClr val="333333"/>
                </a:solidFill>
                <a:effectLst/>
                <a:latin typeface="Times New Roman" panose="02020603050405020304" pitchFamily="18" charset="0"/>
                <a:cs typeface="Times New Roman" panose="02020603050405020304" pitchFamily="18" charset="0"/>
              </a:rPr>
              <a:t>boolean</a:t>
            </a:r>
            <a:r>
              <a:rPr lang="en-US" sz="2200" b="1" i="0" dirty="0" smtClean="0">
                <a:solidFill>
                  <a:srgbClr val="333333"/>
                </a:solidFill>
                <a:effectLst/>
                <a:latin typeface="Times New Roman" panose="02020603050405020304" pitchFamily="18" charset="0"/>
                <a:cs typeface="Times New Roman" panose="02020603050405020304" pitchFamily="18" charset="0"/>
              </a:rPr>
              <a:t> previous () throws </a:t>
            </a:r>
            <a:r>
              <a:rPr lang="en-US" sz="2200" b="1" i="0" dirty="0" err="1" smtClean="0">
                <a:solidFill>
                  <a:srgbClr val="333333"/>
                </a:solidFill>
                <a:effectLst/>
                <a:latin typeface="Times New Roman" panose="02020603050405020304" pitchFamily="18" charset="0"/>
                <a:cs typeface="Times New Roman" panose="02020603050405020304" pitchFamily="18" charset="0"/>
              </a:rPr>
              <a:t>SQLException</a:t>
            </a:r>
            <a:r>
              <a:rPr lang="ru-RU" sz="2200" b="1" i="0" dirty="0" smtClean="0">
                <a:solidFill>
                  <a:srgbClr val="333333"/>
                </a:solidFill>
                <a:effectLst/>
                <a:latin typeface="Times New Roman" panose="02020603050405020304" pitchFamily="18" charset="0"/>
                <a:cs typeface="Times New Roman" panose="02020603050405020304" pitchFamily="18" charset="0"/>
              </a:rPr>
              <a:t> - </a:t>
            </a:r>
            <a:r>
              <a:rPr lang="ru-RU" sz="2200" b="0" i="0" dirty="0" smtClean="0">
                <a:solidFill>
                  <a:srgbClr val="333333"/>
                </a:solidFill>
                <a:effectLst/>
                <a:latin typeface="Times New Roman" panose="02020603050405020304" pitchFamily="18" charset="0"/>
                <a:cs typeface="Times New Roman" panose="02020603050405020304" pitchFamily="18" charset="0"/>
              </a:rPr>
              <a:t>Перемещает указатель на предыдущую строку. Возвращает </a:t>
            </a:r>
            <a:r>
              <a:rPr lang="en-US" sz="2200" b="1" i="0" dirty="0" smtClean="0">
                <a:solidFill>
                  <a:srgbClr val="333333"/>
                </a:solidFill>
                <a:effectLst/>
                <a:latin typeface="Times New Roman" panose="02020603050405020304" pitchFamily="18" charset="0"/>
                <a:cs typeface="Times New Roman" panose="02020603050405020304" pitchFamily="18" charset="0"/>
              </a:rPr>
              <a:t>false</a:t>
            </a:r>
            <a:r>
              <a:rPr lang="en-US" sz="2200" b="0" i="0" dirty="0" smtClean="0">
                <a:solidFill>
                  <a:srgbClr val="333333"/>
                </a:solidFill>
                <a:effectLst/>
                <a:latin typeface="Times New Roman" panose="02020603050405020304" pitchFamily="18" charset="0"/>
                <a:cs typeface="Times New Roman" panose="02020603050405020304" pitchFamily="18" charset="0"/>
              </a:rPr>
              <a:t>, </a:t>
            </a:r>
            <a:r>
              <a:rPr lang="ru-RU" sz="2200" b="0" i="0" dirty="0" smtClean="0">
                <a:solidFill>
                  <a:srgbClr val="333333"/>
                </a:solidFill>
                <a:effectLst/>
                <a:latin typeface="Times New Roman" panose="02020603050405020304" pitchFamily="18" charset="0"/>
                <a:cs typeface="Times New Roman" panose="02020603050405020304" pitchFamily="18" charset="0"/>
              </a:rPr>
              <a:t>если предыдущей строки нет (указатель перед первой строкой).</a:t>
            </a:r>
          </a:p>
          <a:p>
            <a:pPr marL="342900" indent="-342900">
              <a:buFont typeface="Arial" panose="020B0604020202020204" pitchFamily="34" charset="0"/>
              <a:buChar char="•"/>
            </a:pPr>
            <a:r>
              <a:rPr lang="en-US" sz="2200" b="1" i="0" dirty="0" smtClean="0">
                <a:solidFill>
                  <a:srgbClr val="333333"/>
                </a:solidFill>
                <a:effectLst/>
                <a:latin typeface="Times New Roman" panose="02020603050405020304" pitchFamily="18" charset="0"/>
                <a:cs typeface="Times New Roman" panose="02020603050405020304" pitchFamily="18" charset="0"/>
              </a:rPr>
              <a:t>public </a:t>
            </a:r>
            <a:r>
              <a:rPr lang="en-US" sz="2200" b="1" i="0" dirty="0" err="1" smtClean="0">
                <a:solidFill>
                  <a:srgbClr val="333333"/>
                </a:solidFill>
                <a:effectLst/>
                <a:latin typeface="Times New Roman" panose="02020603050405020304" pitchFamily="18" charset="0"/>
                <a:cs typeface="Times New Roman" panose="02020603050405020304" pitchFamily="18" charset="0"/>
              </a:rPr>
              <a:t>boolean</a:t>
            </a:r>
            <a:r>
              <a:rPr lang="en-US" sz="2200" b="1" i="0" dirty="0" smtClean="0">
                <a:solidFill>
                  <a:srgbClr val="333333"/>
                </a:solidFill>
                <a:effectLst/>
                <a:latin typeface="Times New Roman" panose="02020603050405020304" pitchFamily="18" charset="0"/>
                <a:cs typeface="Times New Roman" panose="02020603050405020304" pitchFamily="18" charset="0"/>
              </a:rPr>
              <a:t> next () throws </a:t>
            </a:r>
            <a:r>
              <a:rPr lang="en-US" sz="2200" b="1" i="0" dirty="0" err="1" smtClean="0">
                <a:solidFill>
                  <a:srgbClr val="333333"/>
                </a:solidFill>
                <a:effectLst/>
                <a:latin typeface="Times New Roman" panose="02020603050405020304" pitchFamily="18" charset="0"/>
                <a:cs typeface="Times New Roman" panose="02020603050405020304" pitchFamily="18" charset="0"/>
              </a:rPr>
              <a:t>SQLException</a:t>
            </a:r>
            <a:r>
              <a:rPr lang="ru-RU" sz="2200" b="1" i="0" dirty="0" smtClean="0">
                <a:solidFill>
                  <a:srgbClr val="333333"/>
                </a:solidFill>
                <a:effectLst/>
                <a:latin typeface="Times New Roman" panose="02020603050405020304" pitchFamily="18" charset="0"/>
                <a:cs typeface="Times New Roman" panose="02020603050405020304" pitchFamily="18" charset="0"/>
              </a:rPr>
              <a:t> - </a:t>
            </a:r>
            <a:r>
              <a:rPr lang="ru-RU" sz="2200" b="0" i="0" dirty="0" smtClean="0">
                <a:solidFill>
                  <a:srgbClr val="333333"/>
                </a:solidFill>
                <a:effectLst/>
                <a:latin typeface="Times New Roman" panose="02020603050405020304" pitchFamily="18" charset="0"/>
                <a:cs typeface="Times New Roman" panose="02020603050405020304" pitchFamily="18" charset="0"/>
              </a:rPr>
              <a:t>Перемещает указатель на следующую строку. </a:t>
            </a:r>
          </a:p>
          <a:p>
            <a:r>
              <a:rPr lang="ru-RU" sz="2200" dirty="0">
                <a:solidFill>
                  <a:srgbClr val="333333"/>
                </a:solidFill>
                <a:latin typeface="Times New Roman" panose="02020603050405020304" pitchFamily="18" charset="0"/>
                <a:cs typeface="Times New Roman" panose="02020603050405020304" pitchFamily="18" charset="0"/>
              </a:rPr>
              <a:t> </a:t>
            </a:r>
            <a:r>
              <a:rPr lang="ru-RU" sz="2200" dirty="0" smtClean="0">
                <a:solidFill>
                  <a:srgbClr val="333333"/>
                </a:solidFill>
                <a:latin typeface="Times New Roman" panose="02020603050405020304" pitchFamily="18" charset="0"/>
                <a:cs typeface="Times New Roman" panose="02020603050405020304" pitchFamily="18" charset="0"/>
              </a:rPr>
              <a:t>    </a:t>
            </a:r>
            <a:r>
              <a:rPr lang="ru-RU" sz="2200" b="0" i="0" dirty="0" smtClean="0">
                <a:solidFill>
                  <a:srgbClr val="333333"/>
                </a:solidFill>
                <a:effectLst/>
                <a:latin typeface="Times New Roman" panose="02020603050405020304" pitchFamily="18" charset="0"/>
                <a:cs typeface="Times New Roman" panose="02020603050405020304" pitchFamily="18" charset="0"/>
              </a:rPr>
              <a:t>Возвращает </a:t>
            </a:r>
            <a:r>
              <a:rPr lang="en-US" sz="2200" b="1" i="0" dirty="0" smtClean="0">
                <a:solidFill>
                  <a:srgbClr val="333333"/>
                </a:solidFill>
                <a:effectLst/>
                <a:latin typeface="Times New Roman" panose="02020603050405020304" pitchFamily="18" charset="0"/>
                <a:cs typeface="Times New Roman" panose="02020603050405020304" pitchFamily="18" charset="0"/>
              </a:rPr>
              <a:t>false</a:t>
            </a:r>
            <a:r>
              <a:rPr lang="en-US" sz="2200" b="0" i="0" dirty="0" smtClean="0">
                <a:solidFill>
                  <a:srgbClr val="333333"/>
                </a:solidFill>
                <a:effectLst/>
                <a:latin typeface="Times New Roman" panose="02020603050405020304" pitchFamily="18" charset="0"/>
                <a:cs typeface="Times New Roman" panose="02020603050405020304" pitchFamily="18" charset="0"/>
              </a:rPr>
              <a:t>, </a:t>
            </a:r>
            <a:r>
              <a:rPr lang="ru-RU" sz="2200" b="0" i="0" dirty="0" smtClean="0">
                <a:solidFill>
                  <a:srgbClr val="333333"/>
                </a:solidFill>
                <a:effectLst/>
                <a:latin typeface="Times New Roman" panose="02020603050405020304" pitchFamily="18" charset="0"/>
                <a:cs typeface="Times New Roman" panose="02020603050405020304" pitchFamily="18" charset="0"/>
              </a:rPr>
              <a:t>если указатель переместился за последнюю строку.</a:t>
            </a:r>
          </a:p>
        </p:txBody>
      </p:sp>
      <p:sp>
        <p:nvSpPr>
          <p:cNvPr id="4" name="TextBox 3"/>
          <p:cNvSpPr txBox="1"/>
          <p:nvPr/>
        </p:nvSpPr>
        <p:spPr>
          <a:xfrm>
            <a:off x="3674776" y="0"/>
            <a:ext cx="2543144" cy="461665"/>
          </a:xfrm>
          <a:prstGeom prst="rect">
            <a:avLst/>
          </a:prstGeom>
          <a:noFill/>
        </p:spPr>
        <p:txBody>
          <a:bodyPr wrap="square" rtlCol="0">
            <a:spAutoFit/>
          </a:bodyPr>
          <a:lstStyle/>
          <a:p>
            <a:r>
              <a:rPr lang="ru-RU" sz="2400" dirty="0" smtClean="0"/>
              <a:t>Методы </a:t>
            </a:r>
            <a:r>
              <a:rPr lang="en-US" sz="2400" dirty="0" err="1" smtClean="0"/>
              <a:t>ResultSet</a:t>
            </a:r>
            <a:endParaRPr lang="ru-RU" sz="2400" dirty="0"/>
          </a:p>
        </p:txBody>
      </p:sp>
      <p:sp>
        <p:nvSpPr>
          <p:cNvPr id="5" name="Прямоугольник 4"/>
          <p:cNvSpPr/>
          <p:nvPr/>
        </p:nvSpPr>
        <p:spPr>
          <a:xfrm>
            <a:off x="0" y="3939540"/>
            <a:ext cx="11870575" cy="2123658"/>
          </a:xfrm>
          <a:prstGeom prst="rect">
            <a:avLst/>
          </a:prstGeom>
        </p:spPr>
        <p:txBody>
          <a:bodyPr wrap="square">
            <a:spAutoFit/>
          </a:bodyPr>
          <a:lstStyle/>
          <a:p>
            <a:pPr marL="342900" indent="-342900">
              <a:buFont typeface="Arial" panose="020B0604020202020204" pitchFamily="34" charset="0"/>
              <a:buChar char="•"/>
            </a:pPr>
            <a:r>
              <a:rPr lang="en-US" sz="2200" b="1" dirty="0">
                <a:solidFill>
                  <a:srgbClr val="333333"/>
                </a:solidFill>
                <a:latin typeface="Times New Roman" panose="02020603050405020304" pitchFamily="18" charset="0"/>
                <a:cs typeface="Times New Roman" panose="02020603050405020304" pitchFamily="18" charset="0"/>
              </a:rPr>
              <a:t>public void absolute (</a:t>
            </a:r>
            <a:r>
              <a:rPr lang="en-US" sz="2200" b="1" dirty="0" err="1">
                <a:solidFill>
                  <a:srgbClr val="333333"/>
                </a:solidFill>
                <a:latin typeface="Times New Roman" panose="02020603050405020304" pitchFamily="18" charset="0"/>
                <a:cs typeface="Times New Roman" panose="02020603050405020304" pitchFamily="18" charset="0"/>
              </a:rPr>
              <a:t>int</a:t>
            </a:r>
            <a:r>
              <a:rPr lang="en-US" sz="2200" b="1" dirty="0">
                <a:solidFill>
                  <a:srgbClr val="333333"/>
                </a:solidFill>
                <a:latin typeface="Times New Roman" panose="02020603050405020304" pitchFamily="18" charset="0"/>
                <a:cs typeface="Times New Roman" panose="02020603050405020304" pitchFamily="18" charset="0"/>
              </a:rPr>
              <a:t> row) throws </a:t>
            </a:r>
            <a:r>
              <a:rPr lang="en-US" sz="2200" b="1" dirty="0" err="1" smtClean="0">
                <a:solidFill>
                  <a:srgbClr val="333333"/>
                </a:solidFill>
                <a:latin typeface="Times New Roman" panose="02020603050405020304" pitchFamily="18" charset="0"/>
                <a:cs typeface="Times New Roman" panose="02020603050405020304" pitchFamily="18" charset="0"/>
              </a:rPr>
              <a:t>SQLException</a:t>
            </a:r>
            <a:r>
              <a:rPr lang="ru-RU" sz="2200" b="1" dirty="0" smtClean="0">
                <a:solidFill>
                  <a:srgbClr val="333333"/>
                </a:solidFill>
                <a:latin typeface="Times New Roman" panose="02020603050405020304" pitchFamily="18" charset="0"/>
                <a:cs typeface="Times New Roman" panose="02020603050405020304" pitchFamily="18" charset="0"/>
              </a:rPr>
              <a:t> - </a:t>
            </a:r>
            <a:r>
              <a:rPr lang="ru-RU" sz="2200" dirty="0" smtClean="0">
                <a:solidFill>
                  <a:srgbClr val="333333"/>
                </a:solidFill>
                <a:latin typeface="Times New Roman" panose="02020603050405020304" pitchFamily="18" charset="0"/>
                <a:cs typeface="Times New Roman" panose="02020603050405020304" pitchFamily="18" charset="0"/>
              </a:rPr>
              <a:t>Перемещает </a:t>
            </a:r>
            <a:r>
              <a:rPr lang="ru-RU" sz="2200" dirty="0">
                <a:solidFill>
                  <a:srgbClr val="333333"/>
                </a:solidFill>
                <a:latin typeface="Times New Roman" panose="02020603050405020304" pitchFamily="18" charset="0"/>
                <a:cs typeface="Times New Roman" panose="02020603050405020304" pitchFamily="18" charset="0"/>
              </a:rPr>
              <a:t>указатель на </a:t>
            </a:r>
            <a:r>
              <a:rPr lang="ru-RU" sz="2200" dirty="0" smtClean="0">
                <a:solidFill>
                  <a:srgbClr val="333333"/>
                </a:solidFill>
                <a:latin typeface="Times New Roman" panose="02020603050405020304" pitchFamily="18" charset="0"/>
                <a:cs typeface="Times New Roman" panose="02020603050405020304" pitchFamily="18" charset="0"/>
              </a:rPr>
              <a:t>указанную строку.</a:t>
            </a:r>
            <a:endParaRPr lang="ru-RU" sz="22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solidFill>
                  <a:srgbClr val="333333"/>
                </a:solidFill>
                <a:latin typeface="Times New Roman" panose="02020603050405020304" pitchFamily="18" charset="0"/>
                <a:cs typeface="Times New Roman" panose="02020603050405020304" pitchFamily="18" charset="0"/>
              </a:rPr>
              <a:t>public void relative (</a:t>
            </a:r>
            <a:r>
              <a:rPr lang="en-US" sz="2200" b="1" dirty="0" err="1">
                <a:solidFill>
                  <a:srgbClr val="333333"/>
                </a:solidFill>
                <a:latin typeface="Times New Roman" panose="02020603050405020304" pitchFamily="18" charset="0"/>
                <a:cs typeface="Times New Roman" panose="02020603050405020304" pitchFamily="18" charset="0"/>
              </a:rPr>
              <a:t>int</a:t>
            </a:r>
            <a:r>
              <a:rPr lang="en-US" sz="2200" b="1" dirty="0">
                <a:solidFill>
                  <a:srgbClr val="333333"/>
                </a:solidFill>
                <a:latin typeface="Times New Roman" panose="02020603050405020304" pitchFamily="18" charset="0"/>
                <a:cs typeface="Times New Roman" panose="02020603050405020304" pitchFamily="18" charset="0"/>
              </a:rPr>
              <a:t> row) throws </a:t>
            </a:r>
            <a:r>
              <a:rPr lang="en-US" sz="2200" b="1" dirty="0" err="1" smtClean="0">
                <a:solidFill>
                  <a:srgbClr val="333333"/>
                </a:solidFill>
                <a:latin typeface="Times New Roman" panose="02020603050405020304" pitchFamily="18" charset="0"/>
                <a:cs typeface="Times New Roman" panose="02020603050405020304" pitchFamily="18" charset="0"/>
              </a:rPr>
              <a:t>SQLException</a:t>
            </a:r>
            <a:r>
              <a:rPr lang="ru-RU" sz="2200" b="1" dirty="0" smtClean="0">
                <a:solidFill>
                  <a:srgbClr val="333333"/>
                </a:solidFill>
                <a:latin typeface="Times New Roman" panose="02020603050405020304" pitchFamily="18" charset="0"/>
                <a:cs typeface="Times New Roman" panose="02020603050405020304" pitchFamily="18" charset="0"/>
              </a:rPr>
              <a:t> - </a:t>
            </a:r>
            <a:r>
              <a:rPr lang="ru-RU" sz="2200" dirty="0" smtClean="0">
                <a:solidFill>
                  <a:srgbClr val="333333"/>
                </a:solidFill>
                <a:latin typeface="Times New Roman" panose="02020603050405020304" pitchFamily="18" charset="0"/>
                <a:cs typeface="Times New Roman" panose="02020603050405020304" pitchFamily="18" charset="0"/>
              </a:rPr>
              <a:t>Перемещает </a:t>
            </a:r>
            <a:r>
              <a:rPr lang="ru-RU" sz="2200" dirty="0">
                <a:solidFill>
                  <a:srgbClr val="333333"/>
                </a:solidFill>
                <a:latin typeface="Times New Roman" panose="02020603050405020304" pitchFamily="18" charset="0"/>
                <a:cs typeface="Times New Roman" panose="02020603050405020304" pitchFamily="18" charset="0"/>
              </a:rPr>
              <a:t>указатель на указанное количество </a:t>
            </a:r>
            <a:r>
              <a:rPr lang="ru-RU" sz="2200" dirty="0" smtClean="0">
                <a:solidFill>
                  <a:srgbClr val="333333"/>
                </a:solidFill>
                <a:latin typeface="Times New Roman" panose="02020603050405020304" pitchFamily="18" charset="0"/>
                <a:cs typeface="Times New Roman" panose="02020603050405020304" pitchFamily="18" charset="0"/>
              </a:rPr>
              <a:t>строк от текущей</a:t>
            </a:r>
            <a:endParaRPr lang="ru-RU" sz="22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solidFill>
                  <a:srgbClr val="333333"/>
                </a:solidFill>
                <a:latin typeface="Times New Roman" panose="02020603050405020304" pitchFamily="18" charset="0"/>
                <a:cs typeface="Times New Roman" panose="02020603050405020304" pitchFamily="18" charset="0"/>
              </a:rPr>
              <a:t>public </a:t>
            </a:r>
            <a:r>
              <a:rPr lang="en-US" sz="2200" b="1" dirty="0" err="1">
                <a:solidFill>
                  <a:srgbClr val="333333"/>
                </a:solidFill>
                <a:latin typeface="Times New Roman" panose="02020603050405020304" pitchFamily="18" charset="0"/>
                <a:cs typeface="Times New Roman" panose="02020603050405020304" pitchFamily="18" charset="0"/>
              </a:rPr>
              <a:t>int</a:t>
            </a:r>
            <a:r>
              <a:rPr lang="en-US" sz="2200" b="1" dirty="0">
                <a:solidFill>
                  <a:srgbClr val="333333"/>
                </a:solidFill>
                <a:latin typeface="Times New Roman" panose="02020603050405020304" pitchFamily="18" charset="0"/>
                <a:cs typeface="Times New Roman" panose="02020603050405020304" pitchFamily="18" charset="0"/>
              </a:rPr>
              <a:t> </a:t>
            </a:r>
            <a:r>
              <a:rPr lang="en-US" sz="2200" b="1" dirty="0" err="1">
                <a:solidFill>
                  <a:srgbClr val="333333"/>
                </a:solidFill>
                <a:latin typeface="Times New Roman" panose="02020603050405020304" pitchFamily="18" charset="0"/>
                <a:cs typeface="Times New Roman" panose="02020603050405020304" pitchFamily="18" charset="0"/>
              </a:rPr>
              <a:t>getRow</a:t>
            </a:r>
            <a:r>
              <a:rPr lang="en-US" sz="2200" b="1" dirty="0">
                <a:solidFill>
                  <a:srgbClr val="333333"/>
                </a:solidFill>
                <a:latin typeface="Times New Roman" panose="02020603050405020304" pitchFamily="18" charset="0"/>
                <a:cs typeface="Times New Roman" panose="02020603050405020304" pitchFamily="18" charset="0"/>
              </a:rPr>
              <a:t> () throws </a:t>
            </a:r>
            <a:r>
              <a:rPr lang="en-US" sz="2200" b="1" dirty="0" err="1" smtClean="0">
                <a:solidFill>
                  <a:srgbClr val="333333"/>
                </a:solidFill>
                <a:latin typeface="Times New Roman" panose="02020603050405020304" pitchFamily="18" charset="0"/>
                <a:cs typeface="Times New Roman" panose="02020603050405020304" pitchFamily="18" charset="0"/>
              </a:rPr>
              <a:t>SQLException</a:t>
            </a:r>
            <a:r>
              <a:rPr lang="ru-RU" sz="2200" b="1" dirty="0" smtClean="0">
                <a:solidFill>
                  <a:srgbClr val="333333"/>
                </a:solidFill>
                <a:latin typeface="Times New Roman" panose="02020603050405020304" pitchFamily="18" charset="0"/>
                <a:cs typeface="Times New Roman" panose="02020603050405020304" pitchFamily="18" charset="0"/>
              </a:rPr>
              <a:t> - </a:t>
            </a:r>
            <a:r>
              <a:rPr lang="ru-RU" sz="2200" dirty="0" smtClean="0">
                <a:solidFill>
                  <a:srgbClr val="333333"/>
                </a:solidFill>
                <a:latin typeface="Times New Roman" panose="02020603050405020304" pitchFamily="18" charset="0"/>
                <a:cs typeface="Times New Roman" panose="02020603050405020304" pitchFamily="18" charset="0"/>
              </a:rPr>
              <a:t>Возвращает строки, </a:t>
            </a:r>
            <a:r>
              <a:rPr lang="ru-RU" sz="2200" dirty="0">
                <a:solidFill>
                  <a:srgbClr val="333333"/>
                </a:solidFill>
                <a:latin typeface="Times New Roman" panose="02020603050405020304" pitchFamily="18" charset="0"/>
                <a:cs typeface="Times New Roman" panose="02020603050405020304" pitchFamily="18" charset="0"/>
              </a:rPr>
              <a:t>на </a:t>
            </a:r>
            <a:r>
              <a:rPr lang="ru-RU" sz="2200" dirty="0" smtClean="0">
                <a:solidFill>
                  <a:srgbClr val="333333"/>
                </a:solidFill>
                <a:latin typeface="Times New Roman" panose="02020603050405020304" pitchFamily="18" charset="0"/>
                <a:cs typeface="Times New Roman" panose="02020603050405020304" pitchFamily="18" charset="0"/>
              </a:rPr>
              <a:t>которую </a:t>
            </a:r>
            <a:r>
              <a:rPr lang="ru-RU" sz="2200" dirty="0">
                <a:solidFill>
                  <a:srgbClr val="333333"/>
                </a:solidFill>
                <a:latin typeface="Times New Roman" panose="02020603050405020304" pitchFamily="18" charset="0"/>
                <a:cs typeface="Times New Roman" panose="02020603050405020304" pitchFamily="18" charset="0"/>
              </a:rPr>
              <a:t>в данный момент указывает курсор</a:t>
            </a:r>
            <a:r>
              <a:rPr lang="ru-RU" sz="2200" dirty="0" smtClean="0">
                <a:solidFill>
                  <a:srgbClr val="333333"/>
                </a:solidFill>
                <a:latin typeface="Times New Roman" panose="02020603050405020304" pitchFamily="18" charset="0"/>
                <a:cs typeface="Times New Roman" panose="02020603050405020304" pitchFamily="18" charset="0"/>
              </a:rPr>
              <a:t>.</a:t>
            </a:r>
            <a:endParaRPr lang="ru-RU" sz="22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09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2737" y="3124664"/>
            <a:ext cx="3239911" cy="584775"/>
          </a:xfrm>
          <a:prstGeom prst="rect">
            <a:avLst/>
          </a:prstGeom>
          <a:noFill/>
        </p:spPr>
        <p:txBody>
          <a:bodyPr wrap="square" rtlCol="0">
            <a:spAutoFit/>
          </a:bodyPr>
          <a:lstStyle/>
          <a:p>
            <a:pPr algn="ctr"/>
            <a:r>
              <a:rPr lang="en-US" sz="3200" b="1" dirty="0" smtClean="0"/>
              <a:t>MS Access</a:t>
            </a:r>
            <a:endParaRPr lang="ru-RU" sz="3200" b="1" dirty="0"/>
          </a:p>
        </p:txBody>
      </p:sp>
    </p:spTree>
    <p:extLst>
      <p:ext uri="{BB962C8B-B14F-4D97-AF65-F5344CB8AC3E}">
        <p14:creationId xmlns:p14="http://schemas.microsoft.com/office/powerpoint/2010/main" val="76130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589" y="2588217"/>
            <a:ext cx="3347634" cy="646331"/>
          </a:xfrm>
          <a:prstGeom prst="rect">
            <a:avLst/>
          </a:prstGeom>
          <a:noFill/>
        </p:spPr>
        <p:txBody>
          <a:bodyPr wrap="square" rtlCol="0">
            <a:spAutoFit/>
          </a:bodyPr>
          <a:lstStyle/>
          <a:p>
            <a:pPr algn="ctr"/>
            <a:r>
              <a:rPr lang="en-US" sz="3600" dirty="0" err="1" smtClean="0"/>
              <a:t>SqLite</a:t>
            </a:r>
            <a:endParaRPr lang="ru-RU" sz="3600" dirty="0"/>
          </a:p>
        </p:txBody>
      </p:sp>
    </p:spTree>
    <p:extLst>
      <p:ext uri="{BB962C8B-B14F-4D97-AF65-F5344CB8AC3E}">
        <p14:creationId xmlns:p14="http://schemas.microsoft.com/office/powerpoint/2010/main" val="408721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2444" y="135469"/>
            <a:ext cx="3239911" cy="461665"/>
          </a:xfrm>
          <a:prstGeom prst="rect">
            <a:avLst/>
          </a:prstGeom>
          <a:noFill/>
        </p:spPr>
        <p:txBody>
          <a:bodyPr wrap="square" rtlCol="0">
            <a:spAutoFit/>
          </a:bodyPr>
          <a:lstStyle/>
          <a:p>
            <a:pPr algn="ctr"/>
            <a:r>
              <a:rPr lang="en-US" sz="2400" dirty="0" smtClean="0"/>
              <a:t>MS Access</a:t>
            </a:r>
            <a:endParaRPr lang="ru-RU" sz="2400" dirty="0"/>
          </a:p>
        </p:txBody>
      </p:sp>
      <p:pic>
        <p:nvPicPr>
          <p:cNvPr id="3" name="Рисунок 2"/>
          <p:cNvPicPr>
            <a:picLocks noChangeAspect="1"/>
          </p:cNvPicPr>
          <p:nvPr/>
        </p:nvPicPr>
        <p:blipFill>
          <a:blip r:embed="rId2"/>
          <a:stretch>
            <a:fillRect/>
          </a:stretch>
        </p:blipFill>
        <p:spPr>
          <a:xfrm>
            <a:off x="-38964" y="1162849"/>
            <a:ext cx="11491365" cy="2345444"/>
          </a:xfrm>
          <a:prstGeom prst="rect">
            <a:avLst/>
          </a:prstGeom>
        </p:spPr>
      </p:pic>
      <p:sp>
        <p:nvSpPr>
          <p:cNvPr id="4" name="Прямоугольник 3"/>
          <p:cNvSpPr/>
          <p:nvPr/>
        </p:nvSpPr>
        <p:spPr>
          <a:xfrm>
            <a:off x="615792" y="597134"/>
            <a:ext cx="9335912" cy="461665"/>
          </a:xfrm>
          <a:prstGeom prst="rect">
            <a:avLst/>
          </a:prstGeom>
        </p:spPr>
        <p:txBody>
          <a:bodyPr wrap="square">
            <a:spAutoFit/>
          </a:bodyPr>
          <a:lstStyle/>
          <a:p>
            <a:r>
              <a:rPr lang="ru-RU" sz="2400" dirty="0">
                <a:hlinkClick r:id="rId3"/>
              </a:rPr>
              <a:t>https://</a:t>
            </a:r>
            <a:r>
              <a:rPr lang="ru-RU" sz="2400" dirty="0" smtClean="0">
                <a:hlinkClick r:id="rId3"/>
              </a:rPr>
              <a:t>mvnrepository.com/artifact/net.sf.ucanaccess/ucanaccess/4.0.4</a:t>
            </a:r>
            <a:endParaRPr lang="ru-RU" sz="2400" dirty="0"/>
          </a:p>
        </p:txBody>
      </p:sp>
      <p:pic>
        <p:nvPicPr>
          <p:cNvPr id="5" name="Рисунок 4"/>
          <p:cNvPicPr>
            <a:picLocks noChangeAspect="1"/>
          </p:cNvPicPr>
          <p:nvPr/>
        </p:nvPicPr>
        <p:blipFill>
          <a:blip r:embed="rId4"/>
          <a:stretch>
            <a:fillRect/>
          </a:stretch>
        </p:blipFill>
        <p:spPr>
          <a:xfrm>
            <a:off x="0" y="4622568"/>
            <a:ext cx="11480624" cy="2367139"/>
          </a:xfrm>
          <a:prstGeom prst="rect">
            <a:avLst/>
          </a:prstGeom>
        </p:spPr>
      </p:pic>
      <p:sp>
        <p:nvSpPr>
          <p:cNvPr id="6" name="Прямоугольник 5"/>
          <p:cNvSpPr/>
          <p:nvPr/>
        </p:nvSpPr>
        <p:spPr>
          <a:xfrm>
            <a:off x="293512" y="4048373"/>
            <a:ext cx="8500533" cy="461665"/>
          </a:xfrm>
          <a:prstGeom prst="rect">
            <a:avLst/>
          </a:prstGeom>
        </p:spPr>
        <p:txBody>
          <a:bodyPr wrap="square">
            <a:spAutoFit/>
          </a:bodyPr>
          <a:lstStyle/>
          <a:p>
            <a:r>
              <a:rPr lang="ru-RU" sz="2400" dirty="0">
                <a:hlinkClick r:id="rId5"/>
              </a:rPr>
              <a:t>https://</a:t>
            </a:r>
            <a:r>
              <a:rPr lang="ru-RU" sz="2400" dirty="0" smtClean="0">
                <a:hlinkClick r:id="rId5"/>
              </a:rPr>
              <a:t>mvnrepository.com/artifact/org.xerial/sqlite-jdbc/3.34.0</a:t>
            </a:r>
            <a:endParaRPr lang="ru-RU" sz="2400" dirty="0"/>
          </a:p>
        </p:txBody>
      </p:sp>
      <p:sp>
        <p:nvSpPr>
          <p:cNvPr id="7" name="TextBox 6"/>
          <p:cNvSpPr txBox="1"/>
          <p:nvPr/>
        </p:nvSpPr>
        <p:spPr>
          <a:xfrm>
            <a:off x="1535288" y="3620823"/>
            <a:ext cx="8156771" cy="461665"/>
          </a:xfrm>
          <a:prstGeom prst="rect">
            <a:avLst/>
          </a:prstGeom>
          <a:noFill/>
        </p:spPr>
        <p:txBody>
          <a:bodyPr wrap="square" rtlCol="0">
            <a:spAutoFit/>
          </a:bodyPr>
          <a:lstStyle/>
          <a:p>
            <a:r>
              <a:rPr lang="ru-RU" sz="2400" dirty="0" smtClean="0"/>
              <a:t>Таим же способом можно присоединить и  драйвер </a:t>
            </a:r>
            <a:r>
              <a:rPr lang="en-US" sz="2400" dirty="0" err="1" smtClean="0"/>
              <a:t>SqLite</a:t>
            </a:r>
            <a:endParaRPr lang="ru-RU" sz="2400" dirty="0"/>
          </a:p>
        </p:txBody>
      </p:sp>
    </p:spTree>
    <p:extLst>
      <p:ext uri="{BB962C8B-B14F-4D97-AF65-F5344CB8AC3E}">
        <p14:creationId xmlns:p14="http://schemas.microsoft.com/office/powerpoint/2010/main" val="2584126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46194"/>
            <a:ext cx="12192000" cy="652486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static</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void</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0627A"/>
                </a:solidFill>
                <a:effectLst/>
                <a:latin typeface="JetBrains Mono"/>
              </a:rPr>
              <a:t>accDB01</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jdbc:ucanaccess</a:t>
            </a:r>
            <a:r>
              <a:rPr kumimoji="0" lang="ru-RU" altLang="ru-RU" sz="2200" b="0" i="0" u="none" strike="noStrike" cap="none" normalizeH="0" baseline="0" dirty="0" smtClean="0">
                <a:ln>
                  <a:noFill/>
                </a:ln>
                <a:solidFill>
                  <a:srgbClr val="067D17"/>
                </a:solidFill>
                <a:effectLst/>
                <a:latin typeface="JetBrains Mono"/>
              </a:rPr>
              <a:t>://d://--//1234.accdb"</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try</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1" u="none" strike="noStrike" cap="none" normalizeH="0" baseline="0" dirty="0" smtClean="0">
                <a:ln>
                  <a:noFill/>
                </a:ln>
                <a:solidFill>
                  <a:srgbClr val="8C8C8C"/>
                </a:solidFill>
                <a:effectLst/>
                <a:latin typeface="JetBrains Mono"/>
              </a:rPr>
              <a:t>//</a:t>
            </a:r>
            <a:r>
              <a:rPr kumimoji="0" lang="ru-RU" altLang="ru-RU" sz="2200" b="0" i="1" u="none" strike="noStrike" cap="none" normalizeH="0" baseline="0" dirty="0" err="1" smtClean="0">
                <a:ln>
                  <a:noFill/>
                </a:ln>
                <a:solidFill>
                  <a:srgbClr val="8C8C8C"/>
                </a:solidFill>
                <a:effectLst/>
                <a:latin typeface="JetBrains Mono"/>
              </a:rPr>
              <a:t>Class</a:t>
            </a:r>
            <a:r>
              <a:rPr kumimoji="0" lang="ru-RU" altLang="ru-RU" sz="2200" b="0" i="1" u="none" strike="noStrike" cap="none" normalizeH="0" baseline="0" dirty="0" smtClean="0">
                <a:ln>
                  <a:noFill/>
                </a:ln>
                <a:solidFill>
                  <a:srgbClr val="8C8C8C"/>
                </a:solidFill>
                <a:effectLst/>
                <a:latin typeface="JetBrains Mono"/>
              </a:rPr>
              <a:t>&lt;?&gt; </a:t>
            </a:r>
            <a:r>
              <a:rPr kumimoji="0" lang="ru-RU" altLang="ru-RU" sz="2200" b="0" i="1" u="none" strike="noStrike" cap="none" normalizeH="0" baseline="0" dirty="0" err="1" smtClean="0">
                <a:ln>
                  <a:noFill/>
                </a:ln>
                <a:solidFill>
                  <a:srgbClr val="8C8C8C"/>
                </a:solidFill>
                <a:effectLst/>
                <a:latin typeface="JetBrains Mono"/>
              </a:rPr>
              <a:t>cls</a:t>
            </a:r>
            <a:r>
              <a:rPr kumimoji="0" lang="ru-RU" altLang="ru-RU" sz="2200" b="0" i="1" u="none" strike="noStrike" cap="none" normalizeH="0" baseline="0" dirty="0" smtClean="0">
                <a:ln>
                  <a:noFill/>
                </a:ln>
                <a:solidFill>
                  <a:srgbClr val="8C8C8C"/>
                </a:solidFill>
                <a:effectLst/>
                <a:latin typeface="JetBrains Mono"/>
              </a:rPr>
              <a:t> = </a:t>
            </a:r>
            <a:r>
              <a:rPr kumimoji="0" lang="ru-RU" altLang="ru-RU" sz="2200" b="0" i="1" u="none" strike="noStrike" cap="none" normalizeH="0" baseline="0" dirty="0" err="1" smtClean="0">
                <a:ln>
                  <a:noFill/>
                </a:ln>
                <a:solidFill>
                  <a:srgbClr val="8C8C8C"/>
                </a:solidFill>
                <a:effectLst/>
                <a:latin typeface="JetBrains Mono"/>
              </a:rPr>
              <a:t>forName</a:t>
            </a:r>
            <a:r>
              <a:rPr kumimoji="0" lang="ru-RU" altLang="ru-RU" sz="2200" b="0" i="1" u="none" strike="noStrike" cap="none" normalizeH="0" baseline="0" dirty="0" smtClean="0">
                <a:ln>
                  <a:noFill/>
                </a:ln>
                <a:solidFill>
                  <a:srgbClr val="8C8C8C"/>
                </a:solidFill>
                <a:effectLst/>
                <a:latin typeface="JetBrains Mono"/>
              </a:rPr>
              <a:t>("</a:t>
            </a:r>
            <a:r>
              <a:rPr kumimoji="0" lang="ru-RU" altLang="ru-RU" sz="2200" b="0" i="1" u="none" strike="noStrike" cap="none" normalizeH="0" baseline="0" dirty="0" err="1" smtClean="0">
                <a:ln>
                  <a:noFill/>
                </a:ln>
                <a:solidFill>
                  <a:srgbClr val="8C8C8C"/>
                </a:solidFill>
                <a:effectLst/>
                <a:latin typeface="JetBrains Mono"/>
              </a:rPr>
              <a:t>net.sf.ucanaccess</a:t>
            </a:r>
            <a:r>
              <a:rPr kumimoji="0" lang="ru-RU" altLang="ru-RU" sz="2200" b="0" i="1" u="none" strike="noStrike" cap="none" normalizeH="0" baseline="0" dirty="0" smtClean="0">
                <a:ln>
                  <a:noFill/>
                </a:ln>
                <a:solidFill>
                  <a:srgbClr val="8C8C8C"/>
                </a:solidFill>
                <a:effectLst/>
                <a:latin typeface="JetBrains Mono"/>
              </a:rPr>
              <a:t>");// Статический метод класса</a:t>
            </a:r>
            <a:br>
              <a:rPr kumimoji="0" lang="ru-RU" altLang="ru-RU" sz="2200" b="0" i="1" u="none" strike="noStrike" cap="none" normalizeH="0" baseline="0" dirty="0" smtClean="0">
                <a:ln>
                  <a:noFill/>
                </a:ln>
                <a:solidFill>
                  <a:srgbClr val="8C8C8C"/>
                </a:solidFill>
                <a:effectLst/>
                <a:latin typeface="JetBrains Mono"/>
              </a:rPr>
            </a:br>
            <a:r>
              <a:rPr kumimoji="0" lang="ru-RU" altLang="ru-RU" sz="2200" b="0" i="1" u="none" strike="noStrike" cap="none" normalizeH="0" baseline="0" dirty="0" smtClean="0">
                <a:ln>
                  <a:noFill/>
                </a:ln>
                <a:solidFill>
                  <a:srgbClr val="8C8C8C"/>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DriverManager</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080808"/>
                </a:solidFill>
                <a:effectLst/>
                <a:latin typeface="JetBrains Mono"/>
              </a:rPr>
              <a:t>getConnection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a:t>
            </a:r>
            <a:r>
              <a:rPr kumimoji="0" lang="ru-RU" altLang="ru-RU" sz="2200" b="0" i="0" u="none" strike="noStrike" cap="none" normalizeH="0" baseline="0" dirty="0" err="1" smtClean="0">
                <a:ln>
                  <a:noFill/>
                </a:ln>
                <a:solidFill>
                  <a:srgbClr val="080808"/>
                </a:solidFill>
                <a:effectLst/>
                <a:latin typeface="JetBrains Mono"/>
              </a:rPr>
              <a:t>.createStatement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sql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"SELECT * FROM </a:t>
            </a:r>
            <a:r>
              <a:rPr kumimoji="0" lang="ru-RU" altLang="ru-RU" sz="2200" b="0" i="0" u="none" strike="noStrike" cap="none" normalizeH="0" baseline="0" dirty="0" err="1" smtClean="0">
                <a:ln>
                  <a:noFill/>
                </a:ln>
                <a:solidFill>
                  <a:srgbClr val="067D17"/>
                </a:solidFill>
                <a:effectLst/>
                <a:latin typeface="JetBrains Mono"/>
              </a:rPr>
              <a:t>Provider</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ResultSet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a:t>
            </a: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err="1" smtClean="0">
                <a:ln>
                  <a:noFill/>
                </a:ln>
                <a:solidFill>
                  <a:srgbClr val="080808"/>
                </a:solidFill>
                <a:effectLst/>
                <a:latin typeface="JetBrains Mono"/>
              </a:rPr>
              <a:t>.executeQuery</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a:t>
            </a: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err="1" smtClean="0">
                <a:ln>
                  <a:noFill/>
                </a:ln>
                <a:solidFill>
                  <a:srgbClr val="080808"/>
                </a:solidFill>
                <a:effectLst/>
                <a:latin typeface="JetBrains Mono"/>
              </a:rPr>
              <a:t>.executeQuery</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while</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80808"/>
                </a:solidFill>
                <a:effectLst/>
                <a:latin typeface="JetBrains Mono"/>
              </a:rPr>
              <a:t>result.next</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int</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p_id</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result.getInt</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p_id</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name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p_Name</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city</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city</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System</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871094"/>
                </a:solidFill>
                <a:effectLst/>
                <a:latin typeface="JetBrains Mono"/>
              </a:rPr>
              <a:t>out</a:t>
            </a:r>
            <a:r>
              <a:rPr kumimoji="0" lang="ru-RU" altLang="ru-RU" sz="2200" b="0" i="0" u="none" strike="noStrike" cap="none" normalizeH="0" baseline="0" dirty="0" err="1" smtClean="0">
                <a:ln>
                  <a:noFill/>
                </a:ln>
                <a:solidFill>
                  <a:srgbClr val="080808"/>
                </a:solidFill>
                <a:effectLst/>
                <a:latin typeface="JetBrains Mono"/>
              </a:rPr>
              <a:t>.println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p_id</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p_id</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name</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name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city</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city</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err="1" smtClean="0">
                <a:ln>
                  <a:noFill/>
                </a:ln>
                <a:solidFill>
                  <a:srgbClr val="0033B3"/>
                </a:solidFill>
                <a:effectLst/>
                <a:latin typeface="JetBrains Mono"/>
              </a:rPr>
              <a:t>catch</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SQLException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ex</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ex.printStackTrace</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a:t>
            </a:r>
            <a:endParaRPr kumimoji="0" lang="ru-RU" altLang="ru-RU"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83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355369" y="476956"/>
            <a:ext cx="6361520" cy="4814124"/>
          </a:xfrm>
          <a:prstGeom prst="rect">
            <a:avLst/>
          </a:prstGeom>
        </p:spPr>
      </p:pic>
    </p:spTree>
    <p:extLst>
      <p:ext uri="{BB962C8B-B14F-4D97-AF65-F5344CB8AC3E}">
        <p14:creationId xmlns:p14="http://schemas.microsoft.com/office/powerpoint/2010/main" val="833936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4815" y="292388"/>
            <a:ext cx="10766345" cy="6524863"/>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err="1" smtClean="0">
                <a:ln>
                  <a:noFill/>
                </a:ln>
                <a:solidFill>
                  <a:srgbClr val="0033B3"/>
                </a:solidFill>
                <a:effectLst/>
                <a:latin typeface="JetBrains Mono"/>
              </a:rPr>
              <a:t>static</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void</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0627A"/>
                </a:solidFill>
                <a:effectLst/>
                <a:latin typeface="JetBrains Mono"/>
              </a:rPr>
              <a:t>accDB02</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jdbc:ucanaccess</a:t>
            </a:r>
            <a:r>
              <a:rPr kumimoji="0" lang="ru-RU" altLang="ru-RU" sz="2200" b="0" i="0" u="none" strike="noStrike" cap="none" normalizeH="0" baseline="0" dirty="0" smtClean="0">
                <a:ln>
                  <a:noFill/>
                </a:ln>
                <a:solidFill>
                  <a:srgbClr val="067D17"/>
                </a:solidFill>
                <a:effectLst/>
                <a:latin typeface="JetBrains Mono"/>
              </a:rPr>
              <a:t>://d://--//1234.accdb"</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try</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1" u="none" strike="noStrike" cap="none" normalizeH="0" baseline="0" dirty="0" smtClean="0">
                <a:ln>
                  <a:noFill/>
                </a:ln>
                <a:solidFill>
                  <a:srgbClr val="8C8C8C"/>
                </a:solidFill>
                <a:effectLst/>
                <a:latin typeface="JetBrains Mono"/>
              </a:rPr>
              <a:t>//</a:t>
            </a:r>
            <a:r>
              <a:rPr kumimoji="0" lang="ru-RU" altLang="ru-RU" sz="2200" b="0" i="1" u="none" strike="noStrike" cap="none" normalizeH="0" baseline="0" dirty="0" err="1" smtClean="0">
                <a:ln>
                  <a:noFill/>
                </a:ln>
                <a:solidFill>
                  <a:srgbClr val="8C8C8C"/>
                </a:solidFill>
                <a:effectLst/>
                <a:latin typeface="JetBrains Mono"/>
              </a:rPr>
              <a:t>Class</a:t>
            </a:r>
            <a:r>
              <a:rPr kumimoji="0" lang="ru-RU" altLang="ru-RU" sz="2200" b="0" i="1" u="none" strike="noStrike" cap="none" normalizeH="0" baseline="0" dirty="0" smtClean="0">
                <a:ln>
                  <a:noFill/>
                </a:ln>
                <a:solidFill>
                  <a:srgbClr val="8C8C8C"/>
                </a:solidFill>
                <a:effectLst/>
                <a:latin typeface="JetBrains Mono"/>
              </a:rPr>
              <a:t>&lt;?&gt; </a:t>
            </a:r>
            <a:r>
              <a:rPr kumimoji="0" lang="ru-RU" altLang="ru-RU" sz="2200" b="0" i="1" u="none" strike="noStrike" cap="none" normalizeH="0" baseline="0" dirty="0" err="1" smtClean="0">
                <a:ln>
                  <a:noFill/>
                </a:ln>
                <a:solidFill>
                  <a:srgbClr val="8C8C8C"/>
                </a:solidFill>
                <a:effectLst/>
                <a:latin typeface="JetBrains Mono"/>
              </a:rPr>
              <a:t>cls</a:t>
            </a:r>
            <a:r>
              <a:rPr kumimoji="0" lang="ru-RU" altLang="ru-RU" sz="2200" b="0" i="1" u="none" strike="noStrike" cap="none" normalizeH="0" baseline="0" dirty="0" smtClean="0">
                <a:ln>
                  <a:noFill/>
                </a:ln>
                <a:solidFill>
                  <a:srgbClr val="8C8C8C"/>
                </a:solidFill>
                <a:effectLst/>
                <a:latin typeface="JetBrains Mono"/>
              </a:rPr>
              <a:t> = </a:t>
            </a:r>
            <a:r>
              <a:rPr kumimoji="0" lang="ru-RU" altLang="ru-RU" sz="2200" b="0" i="1" u="none" strike="noStrike" cap="none" normalizeH="0" baseline="0" dirty="0" err="1" smtClean="0">
                <a:ln>
                  <a:noFill/>
                </a:ln>
                <a:solidFill>
                  <a:srgbClr val="8C8C8C"/>
                </a:solidFill>
                <a:effectLst/>
                <a:latin typeface="JetBrains Mono"/>
              </a:rPr>
              <a:t>forName</a:t>
            </a:r>
            <a:r>
              <a:rPr kumimoji="0" lang="ru-RU" altLang="ru-RU" sz="2200" b="0" i="1" u="none" strike="noStrike" cap="none" normalizeH="0" baseline="0" dirty="0" smtClean="0">
                <a:ln>
                  <a:noFill/>
                </a:ln>
                <a:solidFill>
                  <a:srgbClr val="8C8C8C"/>
                </a:solidFill>
                <a:effectLst/>
                <a:latin typeface="JetBrains Mono"/>
              </a:rPr>
              <a:t>("</a:t>
            </a:r>
            <a:r>
              <a:rPr kumimoji="0" lang="ru-RU" altLang="ru-RU" sz="2200" b="0" i="1" u="none" strike="noStrike" cap="none" normalizeH="0" baseline="0" dirty="0" err="1" smtClean="0">
                <a:ln>
                  <a:noFill/>
                </a:ln>
                <a:solidFill>
                  <a:srgbClr val="8C8C8C"/>
                </a:solidFill>
                <a:effectLst/>
                <a:latin typeface="JetBrains Mono"/>
              </a:rPr>
              <a:t>net.sf.ucanaccess</a:t>
            </a:r>
            <a:r>
              <a:rPr kumimoji="0" lang="ru-RU" altLang="ru-RU" sz="2200" b="0" i="1" u="none" strike="noStrike" cap="none" normalizeH="0" baseline="0" dirty="0" smtClean="0">
                <a:ln>
                  <a:noFill/>
                </a:ln>
                <a:solidFill>
                  <a:srgbClr val="8C8C8C"/>
                </a:solidFill>
                <a:effectLst/>
                <a:latin typeface="JetBrains Mono"/>
              </a:rPr>
              <a:t>");// Статический метод класса</a:t>
            </a:r>
            <a:br>
              <a:rPr kumimoji="0" lang="ru-RU" altLang="ru-RU" sz="2200" b="0" i="1" u="none" strike="noStrike" cap="none" normalizeH="0" baseline="0" dirty="0" smtClean="0">
                <a:ln>
                  <a:noFill/>
                </a:ln>
                <a:solidFill>
                  <a:srgbClr val="8C8C8C"/>
                </a:solidFill>
                <a:effectLst/>
                <a:latin typeface="JetBrains Mono"/>
              </a:rPr>
            </a:br>
            <a:r>
              <a:rPr kumimoji="0" lang="ru-RU" altLang="ru-RU" sz="2200" b="0" i="1" u="none" strike="noStrike" cap="none" normalizeH="0" baseline="0" dirty="0" smtClean="0">
                <a:ln>
                  <a:noFill/>
                </a:ln>
                <a:solidFill>
                  <a:srgbClr val="8C8C8C"/>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DriverManager</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080808"/>
                </a:solidFill>
                <a:effectLst/>
                <a:latin typeface="JetBrains Mono"/>
              </a:rPr>
              <a:t>getConnection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a:t>
            </a:r>
            <a:r>
              <a:rPr kumimoji="0" lang="ru-RU" altLang="ru-RU" sz="2200" b="0" i="0" u="none" strike="noStrike" cap="none" normalizeH="0" baseline="0" dirty="0" err="1" smtClean="0">
                <a:ln>
                  <a:noFill/>
                </a:ln>
                <a:solidFill>
                  <a:srgbClr val="080808"/>
                </a:solidFill>
                <a:effectLst/>
                <a:latin typeface="JetBrains Mono"/>
              </a:rPr>
              <a:t>.createStatement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sql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"SELECT * FROM </a:t>
            </a:r>
            <a:r>
              <a:rPr kumimoji="0" lang="ru-RU" altLang="ru-RU" sz="2200" b="0" i="0" u="none" strike="noStrike" cap="none" normalizeH="0" baseline="0" dirty="0" err="1" smtClean="0">
                <a:ln>
                  <a:noFill/>
                </a:ln>
                <a:solidFill>
                  <a:srgbClr val="067D17"/>
                </a:solidFill>
                <a:effectLst/>
                <a:latin typeface="JetBrains Mono"/>
              </a:rPr>
              <a:t>где_и_антонов</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ResultSet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a:t>
            </a: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err="1" smtClean="0">
                <a:ln>
                  <a:noFill/>
                </a:ln>
                <a:solidFill>
                  <a:srgbClr val="080808"/>
                </a:solidFill>
                <a:effectLst/>
                <a:latin typeface="JetBrains Mono"/>
              </a:rPr>
              <a:t>.executeQuery</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a:t>
            </a: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err="1" smtClean="0">
                <a:ln>
                  <a:noFill/>
                </a:ln>
                <a:solidFill>
                  <a:srgbClr val="080808"/>
                </a:solidFill>
                <a:effectLst/>
                <a:latin typeface="JetBrains Mono"/>
              </a:rPr>
              <a:t>.executeQuery</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while</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80808"/>
                </a:solidFill>
                <a:effectLst/>
                <a:latin typeface="JetBrains Mono"/>
              </a:rPr>
              <a:t>result.next</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int</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p_id</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result.getInt</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p_id</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name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p_Name</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city</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result.getString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city</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System</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871094"/>
                </a:solidFill>
                <a:effectLst/>
                <a:latin typeface="JetBrains Mono"/>
              </a:rPr>
              <a:t>out</a:t>
            </a:r>
            <a:r>
              <a:rPr kumimoji="0" lang="ru-RU" altLang="ru-RU" sz="2200" b="0" i="0" u="none" strike="noStrike" cap="none" normalizeH="0" baseline="0" dirty="0" err="1" smtClean="0">
                <a:ln>
                  <a:noFill/>
                </a:ln>
                <a:solidFill>
                  <a:srgbClr val="080808"/>
                </a:solidFill>
                <a:effectLst/>
                <a:latin typeface="JetBrains Mono"/>
              </a:rPr>
              <a:t>.println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p_id</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p_id</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name</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name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city</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city</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err="1" smtClean="0">
                <a:ln>
                  <a:noFill/>
                </a:ln>
                <a:solidFill>
                  <a:srgbClr val="0033B3"/>
                </a:solidFill>
                <a:effectLst/>
                <a:latin typeface="JetBrains Mono"/>
              </a:rPr>
              <a:t>catch</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SQLException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ex</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ex.printStackTrace</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a:t>
            </a:r>
            <a:endParaRPr kumimoji="0" lang="ru-RU" altLang="ru-RU"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9843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09760" y="534179"/>
            <a:ext cx="6672436" cy="1470198"/>
          </a:xfrm>
          <a:prstGeom prst="rect">
            <a:avLst/>
          </a:prstGeom>
        </p:spPr>
      </p:pic>
    </p:spTree>
    <p:extLst>
      <p:ext uri="{BB962C8B-B14F-4D97-AF65-F5344CB8AC3E}">
        <p14:creationId xmlns:p14="http://schemas.microsoft.com/office/powerpoint/2010/main" val="2231121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333137"/>
            <a:ext cx="12252960" cy="652486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cap="none" normalizeH="0" baseline="0" dirty="0" err="1" smtClean="0">
                <a:ln>
                  <a:noFill/>
                </a:ln>
                <a:solidFill>
                  <a:srgbClr val="0033B3"/>
                </a:solidFill>
                <a:effectLst/>
                <a:latin typeface="JetBrains Mono"/>
              </a:rPr>
              <a:t>static</a:t>
            </a:r>
            <a:r>
              <a:rPr kumimoji="0" lang="ru-RU" altLang="ru-RU" sz="2200" b="0" i="0" u="none" cap="none" normalizeH="0" baseline="0" dirty="0" smtClean="0">
                <a:ln>
                  <a:noFill/>
                </a:ln>
                <a:solidFill>
                  <a:srgbClr val="0033B3"/>
                </a:solidFill>
                <a:effectLst/>
                <a:latin typeface="JetBrains Mono"/>
              </a:rPr>
              <a:t> </a:t>
            </a:r>
            <a:r>
              <a:rPr kumimoji="0" lang="ru-RU" altLang="ru-RU" sz="2200" b="0" i="0" u="none" cap="none" normalizeH="0" baseline="0" dirty="0" err="1" smtClean="0">
                <a:ln>
                  <a:noFill/>
                </a:ln>
                <a:solidFill>
                  <a:srgbClr val="0033B3"/>
                </a:solidFill>
                <a:effectLst/>
                <a:latin typeface="JetBrains Mono"/>
              </a:rPr>
              <a:t>void</a:t>
            </a:r>
            <a:r>
              <a:rPr kumimoji="0" lang="ru-RU" altLang="ru-RU" sz="2200" b="0" i="0" u="none" cap="none" normalizeH="0" baseline="0" dirty="0" smtClean="0">
                <a:ln>
                  <a:noFill/>
                </a:ln>
                <a:solidFill>
                  <a:srgbClr val="0033B3"/>
                </a:solidFill>
                <a:effectLst/>
                <a:latin typeface="JetBrains Mono"/>
              </a:rPr>
              <a:t> </a:t>
            </a:r>
            <a:r>
              <a:rPr kumimoji="0" lang="ru-RU" altLang="ru-RU" sz="2200" b="0" i="0" u="none" cap="none" normalizeH="0" baseline="0" dirty="0" smtClean="0">
                <a:ln>
                  <a:noFill/>
                </a:ln>
                <a:solidFill>
                  <a:srgbClr val="00627A"/>
                </a:solidFill>
                <a:effectLst/>
                <a:latin typeface="JetBrains Mono"/>
              </a:rPr>
              <a:t>accDB03</a:t>
            </a:r>
            <a:r>
              <a:rPr kumimoji="0" lang="ru-RU" altLang="ru-RU" sz="2200" b="0" i="0" u="none" cap="none" normalizeH="0" baseline="0" dirty="0" smtClean="0">
                <a:ln>
                  <a:noFill/>
                </a:ln>
                <a:solidFill>
                  <a:srgbClr val="080808"/>
                </a:solidFill>
                <a:effectLst/>
                <a:latin typeface="JetBrains Mono"/>
              </a:rPr>
              <a:t>() {</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String</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databaseURL</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err="1" smtClean="0">
                <a:ln>
                  <a:noFill/>
                </a:ln>
                <a:solidFill>
                  <a:srgbClr val="067D17"/>
                </a:solidFill>
                <a:effectLst/>
                <a:latin typeface="JetBrains Mono"/>
              </a:rPr>
              <a:t>jdbc:ucanaccess</a:t>
            </a:r>
            <a:r>
              <a:rPr kumimoji="0" lang="ru-RU" altLang="ru-RU" sz="2200" b="0" i="0" u="none" cap="none" normalizeH="0" baseline="0" dirty="0" smtClean="0">
                <a:ln>
                  <a:noFill/>
                </a:ln>
                <a:solidFill>
                  <a:srgbClr val="067D17"/>
                </a:solidFill>
                <a:effectLst/>
                <a:latin typeface="JetBrains Mono"/>
              </a:rPr>
              <a:t>://d://--//1234.accdb"</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33B3"/>
                </a:solidFill>
                <a:effectLst/>
                <a:latin typeface="JetBrains Mono"/>
              </a:rPr>
              <a:t>try</a:t>
            </a:r>
            <a:r>
              <a:rPr kumimoji="0" lang="ru-RU" altLang="ru-RU" sz="2200" b="0" i="0" u="none" cap="none" normalizeH="0" baseline="0" dirty="0" smtClean="0">
                <a:ln>
                  <a:noFill/>
                </a:ln>
                <a:solidFill>
                  <a:srgbClr val="0033B3"/>
                </a:solidFill>
                <a:effectLst/>
                <a:latin typeface="JetBrains Mono"/>
              </a:rPr>
              <a:t> </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1" u="none" cap="none" normalizeH="0" baseline="0" dirty="0" smtClean="0">
                <a:ln>
                  <a:noFill/>
                </a:ln>
                <a:solidFill>
                  <a:srgbClr val="8C8C8C"/>
                </a:solidFill>
                <a:effectLst/>
                <a:latin typeface="JetBrains Mono"/>
              </a:rPr>
              <a:t>//</a:t>
            </a:r>
            <a:r>
              <a:rPr kumimoji="0" lang="ru-RU" altLang="ru-RU" sz="2200" b="0" i="1" u="none" cap="none" normalizeH="0" baseline="0" dirty="0" err="1" smtClean="0">
                <a:ln>
                  <a:noFill/>
                </a:ln>
                <a:solidFill>
                  <a:srgbClr val="8C8C8C"/>
                </a:solidFill>
                <a:effectLst/>
                <a:latin typeface="JetBrains Mono"/>
              </a:rPr>
              <a:t>Class</a:t>
            </a:r>
            <a:r>
              <a:rPr kumimoji="0" lang="ru-RU" altLang="ru-RU" sz="2200" b="0" i="1" u="none" cap="none" normalizeH="0" baseline="0" dirty="0" smtClean="0">
                <a:ln>
                  <a:noFill/>
                </a:ln>
                <a:solidFill>
                  <a:srgbClr val="8C8C8C"/>
                </a:solidFill>
                <a:effectLst/>
                <a:latin typeface="JetBrains Mono"/>
              </a:rPr>
              <a:t>&lt;?&gt; </a:t>
            </a:r>
            <a:r>
              <a:rPr kumimoji="0" lang="ru-RU" altLang="ru-RU" sz="2200" b="0" i="1" u="none" cap="none" normalizeH="0" baseline="0" dirty="0" err="1" smtClean="0">
                <a:ln>
                  <a:noFill/>
                </a:ln>
                <a:solidFill>
                  <a:srgbClr val="8C8C8C"/>
                </a:solidFill>
                <a:effectLst/>
                <a:latin typeface="JetBrains Mono"/>
              </a:rPr>
              <a:t>cls</a:t>
            </a:r>
            <a:r>
              <a:rPr kumimoji="0" lang="ru-RU" altLang="ru-RU" sz="2200" b="0" i="1" u="none" cap="none" normalizeH="0" baseline="0" dirty="0" smtClean="0">
                <a:ln>
                  <a:noFill/>
                </a:ln>
                <a:solidFill>
                  <a:srgbClr val="8C8C8C"/>
                </a:solidFill>
                <a:effectLst/>
                <a:latin typeface="JetBrains Mono"/>
              </a:rPr>
              <a:t> = </a:t>
            </a:r>
            <a:r>
              <a:rPr kumimoji="0" lang="ru-RU" altLang="ru-RU" sz="2200" b="0" i="1" u="none" cap="none" normalizeH="0" baseline="0" dirty="0" err="1" smtClean="0">
                <a:ln>
                  <a:noFill/>
                </a:ln>
                <a:solidFill>
                  <a:srgbClr val="8C8C8C"/>
                </a:solidFill>
                <a:effectLst/>
                <a:latin typeface="JetBrains Mono"/>
              </a:rPr>
              <a:t>forName</a:t>
            </a:r>
            <a:r>
              <a:rPr kumimoji="0" lang="ru-RU" altLang="ru-RU" sz="2200" b="0" i="1" u="none" cap="none" normalizeH="0" baseline="0" dirty="0" smtClean="0">
                <a:ln>
                  <a:noFill/>
                </a:ln>
                <a:solidFill>
                  <a:srgbClr val="8C8C8C"/>
                </a:solidFill>
                <a:effectLst/>
                <a:latin typeface="JetBrains Mono"/>
              </a:rPr>
              <a:t>("</a:t>
            </a:r>
            <a:r>
              <a:rPr kumimoji="0" lang="ru-RU" altLang="ru-RU" sz="2200" b="0" i="1" u="none" cap="none" normalizeH="0" baseline="0" dirty="0" err="1" smtClean="0">
                <a:ln>
                  <a:noFill/>
                </a:ln>
                <a:solidFill>
                  <a:srgbClr val="8C8C8C"/>
                </a:solidFill>
                <a:effectLst/>
                <a:latin typeface="JetBrains Mono"/>
              </a:rPr>
              <a:t>net.sf.ucanaccess</a:t>
            </a:r>
            <a:r>
              <a:rPr kumimoji="0" lang="ru-RU" altLang="ru-RU" sz="2200" b="0" i="1" u="none" cap="none" normalizeH="0" baseline="0" dirty="0" smtClean="0">
                <a:ln>
                  <a:noFill/>
                </a:ln>
                <a:solidFill>
                  <a:srgbClr val="8C8C8C"/>
                </a:solidFill>
                <a:effectLst/>
                <a:latin typeface="JetBrains Mono"/>
              </a:rPr>
              <a:t>");// Статический метод класса</a:t>
            </a:r>
            <a:br>
              <a:rPr kumimoji="0" lang="ru-RU" altLang="ru-RU" sz="2200" b="0" i="1" u="none" cap="none" normalizeH="0" baseline="0" dirty="0" smtClean="0">
                <a:ln>
                  <a:noFill/>
                </a:ln>
                <a:solidFill>
                  <a:srgbClr val="8C8C8C"/>
                </a:solidFill>
                <a:effectLst/>
                <a:latin typeface="JetBrains Mono"/>
              </a:rPr>
            </a:br>
            <a:r>
              <a:rPr kumimoji="0" lang="ru-RU" altLang="ru-RU" sz="2200" b="0" i="1" u="none" cap="none" normalizeH="0" baseline="0" dirty="0" smtClean="0">
                <a:ln>
                  <a:noFill/>
                </a:ln>
                <a:solidFill>
                  <a:srgbClr val="8C8C8C"/>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Connection</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conn</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DriverManager</a:t>
            </a:r>
            <a:r>
              <a:rPr kumimoji="0" lang="ru-RU" altLang="ru-RU" sz="2200" b="0" i="0" u="none" cap="none" normalizeH="0" baseline="0" dirty="0" err="1" smtClean="0">
                <a:ln>
                  <a:noFill/>
                </a:ln>
                <a:solidFill>
                  <a:srgbClr val="080808"/>
                </a:solidFill>
                <a:effectLst/>
                <a:latin typeface="JetBrains Mono"/>
              </a:rPr>
              <a:t>.</a:t>
            </a:r>
            <a:r>
              <a:rPr kumimoji="0" lang="ru-RU" altLang="ru-RU" sz="2200" b="0" i="1" u="none" cap="none" normalizeH="0" baseline="0" dirty="0" err="1" smtClean="0">
                <a:ln>
                  <a:noFill/>
                </a:ln>
                <a:solidFill>
                  <a:srgbClr val="080808"/>
                </a:solidFill>
                <a:effectLst/>
                <a:latin typeface="JetBrains Mono"/>
              </a:rPr>
              <a:t>getConnection</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err="1" smtClean="0">
                <a:ln>
                  <a:noFill/>
                </a:ln>
                <a:solidFill>
                  <a:srgbClr val="000000"/>
                </a:solidFill>
                <a:effectLst/>
                <a:latin typeface="JetBrains Mono"/>
              </a:rPr>
              <a:t>databaseURL</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Statement</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statement</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conn</a:t>
            </a:r>
            <a:r>
              <a:rPr kumimoji="0" lang="ru-RU" altLang="ru-RU" sz="2200" b="0" i="0" u="none" cap="none" normalizeH="0" baseline="0" dirty="0" err="1" smtClean="0">
                <a:ln>
                  <a:noFill/>
                </a:ln>
                <a:solidFill>
                  <a:srgbClr val="080808"/>
                </a:solidFill>
                <a:effectLst/>
                <a:latin typeface="JetBrains Mono"/>
              </a:rPr>
              <a:t>.createStatement</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String</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sql</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smtClean="0">
                <a:ln>
                  <a:noFill/>
                </a:ln>
                <a:solidFill>
                  <a:srgbClr val="067D17"/>
                </a:solidFill>
                <a:effectLst/>
                <a:latin typeface="JetBrains Mono"/>
              </a:rPr>
              <a:t>"SELECT * FROM где_и_антонов_3"</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ResultSet</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result</a:t>
            </a:r>
            <a:r>
              <a:rPr kumimoji="0" lang="ru-RU" altLang="ru-RU" sz="2200" b="0" i="0" u="none" cap="none" normalizeH="0" baseline="0" dirty="0" smtClean="0">
                <a:ln>
                  <a:noFill/>
                </a:ln>
                <a:solidFill>
                  <a:srgbClr val="080808"/>
                </a:solidFill>
                <a:effectLst/>
                <a:latin typeface="JetBrains Mono"/>
              </a:rPr>
              <a:t> = </a:t>
            </a:r>
            <a:r>
              <a:rPr kumimoji="0" lang="ru-RU" altLang="ru-RU" sz="2200" b="0" i="0" u="none" cap="none" normalizeH="0" baseline="0" dirty="0" err="1" smtClean="0">
                <a:ln>
                  <a:noFill/>
                </a:ln>
                <a:solidFill>
                  <a:srgbClr val="000000"/>
                </a:solidFill>
                <a:effectLst/>
                <a:latin typeface="JetBrains Mono"/>
              </a:rPr>
              <a:t>statement</a:t>
            </a:r>
            <a:r>
              <a:rPr kumimoji="0" lang="ru-RU" altLang="ru-RU" sz="2200" b="0" i="0" u="none" cap="none" normalizeH="0" baseline="0" dirty="0" err="1" smtClean="0">
                <a:ln>
                  <a:noFill/>
                </a:ln>
                <a:solidFill>
                  <a:srgbClr val="080808"/>
                </a:solidFill>
                <a:effectLst/>
                <a:latin typeface="JetBrains Mono"/>
              </a:rPr>
              <a:t>.executeQuery</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err="1" smtClean="0">
                <a:ln>
                  <a:noFill/>
                </a:ln>
                <a:solidFill>
                  <a:srgbClr val="000000"/>
                </a:solidFill>
                <a:effectLst/>
                <a:latin typeface="JetBrains Mono"/>
              </a:rPr>
              <a:t>sql</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result</a:t>
            </a:r>
            <a:r>
              <a:rPr kumimoji="0" lang="ru-RU" altLang="ru-RU" sz="2200" b="0" i="0" u="none" cap="none" normalizeH="0" baseline="0" dirty="0" smtClean="0">
                <a:ln>
                  <a:noFill/>
                </a:ln>
                <a:solidFill>
                  <a:srgbClr val="080808"/>
                </a:solidFill>
                <a:effectLst/>
                <a:latin typeface="JetBrains Mono"/>
              </a:rPr>
              <a:t> = </a:t>
            </a:r>
            <a:r>
              <a:rPr kumimoji="0" lang="ru-RU" altLang="ru-RU" sz="2200" b="0" i="0" u="none" cap="none" normalizeH="0" baseline="0" dirty="0" err="1" smtClean="0">
                <a:ln>
                  <a:noFill/>
                </a:ln>
                <a:solidFill>
                  <a:srgbClr val="000000"/>
                </a:solidFill>
                <a:effectLst/>
                <a:latin typeface="JetBrains Mono"/>
              </a:rPr>
              <a:t>statement</a:t>
            </a:r>
            <a:r>
              <a:rPr kumimoji="0" lang="ru-RU" altLang="ru-RU" sz="2200" b="0" i="0" u="none" cap="none" normalizeH="0" baseline="0" dirty="0" err="1" smtClean="0">
                <a:ln>
                  <a:noFill/>
                </a:ln>
                <a:solidFill>
                  <a:srgbClr val="080808"/>
                </a:solidFill>
                <a:effectLst/>
                <a:latin typeface="JetBrains Mono"/>
              </a:rPr>
              <a:t>.executeQuery</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err="1" smtClean="0">
                <a:ln>
                  <a:noFill/>
                </a:ln>
                <a:solidFill>
                  <a:srgbClr val="000000"/>
                </a:solidFill>
                <a:effectLst/>
                <a:latin typeface="JetBrains Mono"/>
              </a:rPr>
              <a:t>sql</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33B3"/>
                </a:solidFill>
                <a:effectLst/>
                <a:latin typeface="JetBrains Mono"/>
              </a:rPr>
              <a:t>while</a:t>
            </a:r>
            <a:r>
              <a:rPr kumimoji="0" lang="ru-RU" altLang="ru-RU" sz="2200" b="0" i="0" u="none" cap="none" normalizeH="0" baseline="0" dirty="0" smtClean="0">
                <a:ln>
                  <a:noFill/>
                </a:ln>
                <a:solidFill>
                  <a:srgbClr val="0033B3"/>
                </a:solidFill>
                <a:effectLst/>
                <a:latin typeface="JetBrains Mono"/>
              </a:rPr>
              <a:t> </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err="1" smtClean="0">
                <a:ln>
                  <a:noFill/>
                </a:ln>
                <a:solidFill>
                  <a:srgbClr val="080808"/>
                </a:solidFill>
                <a:effectLst/>
                <a:latin typeface="JetBrains Mono"/>
              </a:rPr>
              <a:t>result.next</a:t>
            </a:r>
            <a:r>
              <a:rPr kumimoji="0" lang="ru-RU" altLang="ru-RU" sz="2200" b="0" i="0" u="none" cap="none" normalizeH="0" baseline="0" dirty="0" smtClean="0">
                <a:ln>
                  <a:noFill/>
                </a:ln>
                <a:solidFill>
                  <a:srgbClr val="080808"/>
                </a:solidFill>
                <a:effectLst/>
                <a:latin typeface="JetBrains Mono"/>
              </a:rPr>
              <a:t>()) {</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33B3"/>
                </a:solidFill>
                <a:effectLst/>
                <a:latin typeface="JetBrains Mono"/>
              </a:rPr>
              <a:t>int</a:t>
            </a:r>
            <a:r>
              <a:rPr kumimoji="0" lang="ru-RU" altLang="ru-RU" sz="2200" b="0" i="0" u="none" cap="none" normalizeH="0" baseline="0" dirty="0" smtClean="0">
                <a:ln>
                  <a:noFill/>
                </a:ln>
                <a:solidFill>
                  <a:srgbClr val="0033B3"/>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p_id</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result.getInt</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err="1" smtClean="0">
                <a:ln>
                  <a:noFill/>
                </a:ln>
                <a:solidFill>
                  <a:srgbClr val="067D17"/>
                </a:solidFill>
                <a:effectLst/>
                <a:latin typeface="JetBrains Mono"/>
              </a:rPr>
              <a:t>p_id</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String</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name</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result.getString</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err="1" smtClean="0">
                <a:ln>
                  <a:noFill/>
                </a:ln>
                <a:solidFill>
                  <a:srgbClr val="067D17"/>
                </a:solidFill>
                <a:effectLst/>
                <a:latin typeface="JetBrains Mono"/>
              </a:rPr>
              <a:t>p_Name</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String</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city</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result.getString</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err="1" smtClean="0">
                <a:ln>
                  <a:noFill/>
                </a:ln>
                <a:solidFill>
                  <a:srgbClr val="067D17"/>
                </a:solidFill>
                <a:effectLst/>
                <a:latin typeface="JetBrains Mono"/>
              </a:rPr>
              <a:t>city</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System</a:t>
            </a:r>
            <a:r>
              <a:rPr kumimoji="0" lang="ru-RU" altLang="ru-RU" sz="2200" b="0" i="0" u="none" cap="none" normalizeH="0" baseline="0" dirty="0" err="1" smtClean="0">
                <a:ln>
                  <a:noFill/>
                </a:ln>
                <a:solidFill>
                  <a:srgbClr val="080808"/>
                </a:solidFill>
                <a:effectLst/>
                <a:latin typeface="JetBrains Mono"/>
              </a:rPr>
              <a:t>.</a:t>
            </a:r>
            <a:r>
              <a:rPr kumimoji="0" lang="ru-RU" altLang="ru-RU" sz="2200" b="0" i="1" u="none" cap="none" normalizeH="0" baseline="0" dirty="0" err="1" smtClean="0">
                <a:ln>
                  <a:noFill/>
                </a:ln>
                <a:solidFill>
                  <a:srgbClr val="871094"/>
                </a:solidFill>
                <a:effectLst/>
                <a:latin typeface="JetBrains Mono"/>
              </a:rPr>
              <a:t>out</a:t>
            </a:r>
            <a:r>
              <a:rPr kumimoji="0" lang="ru-RU" altLang="ru-RU" sz="2200" b="0" i="0" u="none" cap="none" normalizeH="0" baseline="0" dirty="0" err="1" smtClean="0">
                <a:ln>
                  <a:noFill/>
                </a:ln>
                <a:solidFill>
                  <a:srgbClr val="080808"/>
                </a:solidFill>
                <a:effectLst/>
                <a:latin typeface="JetBrains Mono"/>
              </a:rPr>
              <a:t>.println</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smtClean="0">
                <a:ln>
                  <a:noFill/>
                </a:ln>
                <a:solidFill>
                  <a:srgbClr val="067D17"/>
                </a:solidFill>
                <a:effectLst/>
                <a:latin typeface="JetBrains Mono"/>
              </a:rPr>
              <a:t>"</a:t>
            </a:r>
            <a:r>
              <a:rPr kumimoji="0" lang="ru-RU" altLang="ru-RU" sz="2200" b="0" i="0" u="none" cap="none" normalizeH="0" baseline="0" dirty="0" err="1" smtClean="0">
                <a:ln>
                  <a:noFill/>
                </a:ln>
                <a:solidFill>
                  <a:srgbClr val="067D17"/>
                </a:solidFill>
                <a:effectLst/>
                <a:latin typeface="JetBrains Mono"/>
              </a:rPr>
              <a:t>p_id</a:t>
            </a:r>
            <a:r>
              <a:rPr kumimoji="0" lang="ru-RU" altLang="ru-RU" sz="2200" b="0" i="0" u="none" cap="none" normalizeH="0" baseline="0" dirty="0" smtClean="0">
                <a:ln>
                  <a:noFill/>
                </a:ln>
                <a:solidFill>
                  <a:srgbClr val="067D17"/>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p_id</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smtClean="0">
                <a:ln>
                  <a:noFill/>
                </a:ln>
                <a:solidFill>
                  <a:srgbClr val="067D17"/>
                </a:solidFill>
                <a:effectLst/>
                <a:latin typeface="JetBrains Mono"/>
              </a:rPr>
              <a:t>", </a:t>
            </a:r>
            <a:r>
              <a:rPr kumimoji="0" lang="ru-RU" altLang="ru-RU" sz="2200" b="0" i="0" u="none" cap="none" normalizeH="0" baseline="0" dirty="0" err="1" smtClean="0">
                <a:ln>
                  <a:noFill/>
                </a:ln>
                <a:solidFill>
                  <a:srgbClr val="067D17"/>
                </a:solidFill>
                <a:effectLst/>
                <a:latin typeface="JetBrains Mono"/>
              </a:rPr>
              <a:t>name</a:t>
            </a:r>
            <a:r>
              <a:rPr kumimoji="0" lang="ru-RU" altLang="ru-RU" sz="2200" b="0" i="0" u="none" cap="none" normalizeH="0" baseline="0" dirty="0" smtClean="0">
                <a:ln>
                  <a:noFill/>
                </a:ln>
                <a:solidFill>
                  <a:srgbClr val="067D17"/>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name</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smtClean="0">
                <a:ln>
                  <a:noFill/>
                </a:ln>
                <a:solidFill>
                  <a:srgbClr val="067D17"/>
                </a:solidFill>
                <a:effectLst/>
                <a:latin typeface="JetBrains Mono"/>
              </a:rPr>
              <a:t>", </a:t>
            </a:r>
            <a:r>
              <a:rPr kumimoji="0" lang="ru-RU" altLang="ru-RU" sz="2200" b="0" i="0" u="none" cap="none" normalizeH="0" baseline="0" dirty="0" err="1" smtClean="0">
                <a:ln>
                  <a:noFill/>
                </a:ln>
                <a:solidFill>
                  <a:srgbClr val="067D17"/>
                </a:solidFill>
                <a:effectLst/>
                <a:latin typeface="JetBrains Mono"/>
              </a:rPr>
              <a:t>city</a:t>
            </a:r>
            <a:r>
              <a:rPr kumimoji="0" lang="ru-RU" altLang="ru-RU" sz="2200" b="0" i="0" u="none" cap="none" normalizeH="0" baseline="0" dirty="0" smtClean="0">
                <a:ln>
                  <a:noFill/>
                </a:ln>
                <a:solidFill>
                  <a:srgbClr val="067D17"/>
                </a:solidFill>
                <a:effectLst/>
                <a:latin typeface="JetBrains Mono"/>
              </a:rPr>
              <a:t>:" </a:t>
            </a: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00000"/>
                </a:solidFill>
                <a:effectLst/>
                <a:latin typeface="JetBrains Mono"/>
              </a:rPr>
              <a:t>city</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 </a:t>
            </a:r>
            <a:r>
              <a:rPr kumimoji="0" lang="ru-RU" altLang="ru-RU" sz="2200" b="0" i="0" u="none" cap="none" normalizeH="0" baseline="0" dirty="0" err="1" smtClean="0">
                <a:ln>
                  <a:noFill/>
                </a:ln>
                <a:solidFill>
                  <a:srgbClr val="0033B3"/>
                </a:solidFill>
                <a:effectLst/>
                <a:latin typeface="JetBrains Mono"/>
              </a:rPr>
              <a:t>catch</a:t>
            </a:r>
            <a:r>
              <a:rPr kumimoji="0" lang="ru-RU" altLang="ru-RU" sz="2200" b="0" i="0" u="none" cap="none" normalizeH="0" baseline="0" dirty="0" smtClean="0">
                <a:ln>
                  <a:noFill/>
                </a:ln>
                <a:solidFill>
                  <a:srgbClr val="0033B3"/>
                </a:solidFill>
                <a:effectLst/>
                <a:latin typeface="JetBrains Mono"/>
              </a:rPr>
              <a:t> </a:t>
            </a:r>
            <a:r>
              <a:rPr kumimoji="0" lang="ru-RU" altLang="ru-RU" sz="2200" b="0" i="0" u="none" cap="none" normalizeH="0" baseline="0" dirty="0" smtClean="0">
                <a:ln>
                  <a:noFill/>
                </a:ln>
                <a:solidFill>
                  <a:srgbClr val="080808"/>
                </a:solidFill>
                <a:effectLst/>
                <a:latin typeface="JetBrains Mono"/>
              </a:rPr>
              <a:t>(</a:t>
            </a:r>
            <a:r>
              <a:rPr kumimoji="0" lang="ru-RU" altLang="ru-RU" sz="2200" b="0" i="0" u="none" cap="none" normalizeH="0" baseline="0" dirty="0" err="1" smtClean="0">
                <a:ln>
                  <a:noFill/>
                </a:ln>
                <a:solidFill>
                  <a:srgbClr val="000000"/>
                </a:solidFill>
                <a:effectLst/>
                <a:latin typeface="JetBrains Mono"/>
              </a:rPr>
              <a:t>SQLException</a:t>
            </a:r>
            <a:r>
              <a:rPr kumimoji="0" lang="ru-RU" altLang="ru-RU" sz="2200" b="0" i="0" u="none" cap="none" normalizeH="0" baseline="0" dirty="0" smtClean="0">
                <a:ln>
                  <a:noFill/>
                </a:ln>
                <a:solidFill>
                  <a:srgbClr val="000000"/>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ex</a:t>
            </a:r>
            <a:r>
              <a:rPr kumimoji="0" lang="ru-RU" altLang="ru-RU" sz="2200" b="0" i="0" u="none" cap="none" normalizeH="0" baseline="0" dirty="0" smtClean="0">
                <a:ln>
                  <a:noFill/>
                </a:ln>
                <a:solidFill>
                  <a:srgbClr val="080808"/>
                </a:solidFill>
                <a:effectLst/>
                <a:latin typeface="JetBrains Mono"/>
              </a:rPr>
              <a:t>) {</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r>
              <a:rPr kumimoji="0" lang="ru-RU" altLang="ru-RU" sz="2200" b="0" i="0" u="none" cap="none" normalizeH="0" baseline="0" dirty="0" err="1" smtClean="0">
                <a:ln>
                  <a:noFill/>
                </a:ln>
                <a:solidFill>
                  <a:srgbClr val="080808"/>
                </a:solidFill>
                <a:effectLst/>
                <a:latin typeface="JetBrains Mono"/>
              </a:rPr>
              <a:t>ex.printStackTrace</a:t>
            </a:r>
            <a:r>
              <a:rPr kumimoji="0" lang="ru-RU" altLang="ru-RU" sz="2200" b="0" i="0" u="none" cap="none" normalizeH="0" baseline="0" dirty="0" smtClean="0">
                <a:ln>
                  <a:noFill/>
                </a:ln>
                <a:solidFill>
                  <a:srgbClr val="080808"/>
                </a:solidFill>
                <a:effectLst/>
                <a:latin typeface="JetBrains Mono"/>
              </a:rPr>
              <a:t>();</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    }</a:t>
            </a:r>
            <a:br>
              <a:rPr kumimoji="0" lang="ru-RU" altLang="ru-RU" sz="2200" b="0" i="0" u="none" cap="none" normalizeH="0" baseline="0" dirty="0" smtClean="0">
                <a:ln>
                  <a:noFill/>
                </a:ln>
                <a:solidFill>
                  <a:srgbClr val="080808"/>
                </a:solidFill>
                <a:effectLst/>
                <a:latin typeface="JetBrains Mono"/>
              </a:rPr>
            </a:br>
            <a:r>
              <a:rPr kumimoji="0" lang="ru-RU" altLang="ru-RU" sz="2200" b="0" i="0" u="none" cap="none" normalizeH="0" baseline="0" dirty="0" smtClean="0">
                <a:ln>
                  <a:noFill/>
                </a:ln>
                <a:solidFill>
                  <a:srgbClr val="080808"/>
                </a:solidFill>
                <a:effectLst/>
                <a:latin typeface="JetBrains Mono"/>
              </a:rPr>
              <a:t>}</a:t>
            </a:r>
            <a:endParaRPr kumimoji="0" lang="ru-RU" altLang="ru-RU" sz="2200" b="0" i="0" u="non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2643284" y="24938"/>
            <a:ext cx="8720052" cy="430887"/>
          </a:xfrm>
          <a:prstGeom prst="rect">
            <a:avLst/>
          </a:prstGeom>
          <a:noFill/>
        </p:spPr>
        <p:txBody>
          <a:bodyPr wrap="square" rtlCol="0">
            <a:spAutoFit/>
          </a:bodyPr>
          <a:lstStyle/>
          <a:p>
            <a:r>
              <a:rPr lang="ru-RU" sz="2200" dirty="0" smtClean="0">
                <a:solidFill>
                  <a:srgbClr val="FF0000"/>
                </a:solidFill>
              </a:rPr>
              <a:t>Был подготовлен третий код. Но мне он не понравился. Почему</a:t>
            </a:r>
            <a:r>
              <a:rPr lang="en-US" sz="2200" dirty="0" smtClean="0">
                <a:solidFill>
                  <a:srgbClr val="FF0000"/>
                </a:solidFill>
              </a:rPr>
              <a:t>?</a:t>
            </a:r>
            <a:endParaRPr lang="ru-RU" sz="2200" dirty="0">
              <a:solidFill>
                <a:srgbClr val="FF0000"/>
              </a:solidFill>
            </a:endParaRPr>
          </a:p>
        </p:txBody>
      </p:sp>
    </p:spTree>
    <p:extLst>
      <p:ext uri="{BB962C8B-B14F-4D97-AF65-F5344CB8AC3E}">
        <p14:creationId xmlns:p14="http://schemas.microsoft.com/office/powerpoint/2010/main" val="1284903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8654" y="1503788"/>
            <a:ext cx="5567083" cy="461665"/>
          </a:xfrm>
          <a:prstGeom prst="rect">
            <a:avLst/>
          </a:prstGeom>
          <a:noFill/>
        </p:spPr>
        <p:txBody>
          <a:bodyPr wrap="square" rtlCol="0">
            <a:spAutoFit/>
          </a:bodyPr>
          <a:lstStyle/>
          <a:p>
            <a:r>
              <a:rPr lang="ru-RU" sz="2400" dirty="0" smtClean="0"/>
              <a:t>Все три кода по сути </a:t>
            </a:r>
            <a:r>
              <a:rPr lang="en-US" sz="2400" dirty="0" smtClean="0"/>
              <a:t>Copy/Past </a:t>
            </a:r>
            <a:r>
              <a:rPr lang="ru-RU" sz="2400" dirty="0" smtClean="0"/>
              <a:t>решение </a:t>
            </a:r>
            <a:endParaRPr lang="ru-RU" sz="2400" dirty="0"/>
          </a:p>
        </p:txBody>
      </p:sp>
      <p:sp>
        <p:nvSpPr>
          <p:cNvPr id="3" name="TextBox 2"/>
          <p:cNvSpPr txBox="1"/>
          <p:nvPr/>
        </p:nvSpPr>
        <p:spPr>
          <a:xfrm>
            <a:off x="3903884" y="3931921"/>
            <a:ext cx="4392707" cy="461665"/>
          </a:xfrm>
          <a:prstGeom prst="rect">
            <a:avLst/>
          </a:prstGeom>
          <a:noFill/>
        </p:spPr>
        <p:txBody>
          <a:bodyPr wrap="square" rtlCol="0">
            <a:spAutoFit/>
          </a:bodyPr>
          <a:lstStyle/>
          <a:p>
            <a:r>
              <a:rPr lang="ru-RU" sz="2400" b="1" dirty="0" smtClean="0">
                <a:solidFill>
                  <a:srgbClr val="00B050"/>
                </a:solidFill>
              </a:rPr>
              <a:t>Займемся </a:t>
            </a:r>
            <a:r>
              <a:rPr lang="ru-RU" sz="2400" b="1" dirty="0" err="1" smtClean="0">
                <a:solidFill>
                  <a:srgbClr val="00B050"/>
                </a:solidFill>
              </a:rPr>
              <a:t>рефакторингом</a:t>
            </a:r>
            <a:r>
              <a:rPr lang="ru-RU" sz="2400" b="1" dirty="0" smtClean="0">
                <a:solidFill>
                  <a:srgbClr val="00B050"/>
                </a:solidFill>
              </a:rPr>
              <a:t> …</a:t>
            </a:r>
            <a:endParaRPr lang="ru-RU" sz="2400" b="1" dirty="0">
              <a:solidFill>
                <a:srgbClr val="00B050"/>
              </a:solidFill>
            </a:endParaRPr>
          </a:p>
        </p:txBody>
      </p:sp>
    </p:spTree>
    <p:extLst>
      <p:ext uri="{BB962C8B-B14F-4D97-AF65-F5344CB8AC3E}">
        <p14:creationId xmlns:p14="http://schemas.microsoft.com/office/powerpoint/2010/main" val="538673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77" y="91440"/>
            <a:ext cx="6691746" cy="461665"/>
          </a:xfrm>
          <a:prstGeom prst="rect">
            <a:avLst/>
          </a:prstGeom>
          <a:noFill/>
        </p:spPr>
        <p:txBody>
          <a:bodyPr wrap="square" rtlCol="0">
            <a:spAutoFit/>
          </a:bodyPr>
          <a:lstStyle/>
          <a:p>
            <a:r>
              <a:rPr lang="ru-RU" sz="2400" dirty="0" smtClean="0">
                <a:solidFill>
                  <a:srgbClr val="00B050"/>
                </a:solidFill>
              </a:rPr>
              <a:t>Выделим вывод в консоль</a:t>
            </a:r>
            <a:endParaRPr lang="ru-RU" sz="2400" dirty="0">
              <a:solidFill>
                <a:srgbClr val="00B050"/>
              </a:solidFill>
            </a:endParaRPr>
          </a:p>
        </p:txBody>
      </p:sp>
      <p:sp>
        <p:nvSpPr>
          <p:cNvPr id="3" name="Rectangle 1"/>
          <p:cNvSpPr>
            <a:spLocks noChangeArrowheads="1"/>
          </p:cNvSpPr>
          <p:nvPr/>
        </p:nvSpPr>
        <p:spPr bwMode="auto">
          <a:xfrm>
            <a:off x="224444" y="669483"/>
            <a:ext cx="10076798" cy="3046988"/>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smtClean="0">
                <a:ln>
                  <a:noFill/>
                </a:ln>
                <a:solidFill>
                  <a:srgbClr val="0033B3"/>
                </a:solidFill>
                <a:effectLst/>
                <a:latin typeface="JetBrains Mono"/>
              </a:rPr>
              <a:t>static void </a:t>
            </a:r>
            <a:r>
              <a:rPr kumimoji="0" lang="ru-RU" altLang="ru-RU" sz="2400" b="0" i="0" u="none" strike="noStrike" cap="none" normalizeH="0" baseline="0" smtClean="0">
                <a:ln>
                  <a:noFill/>
                </a:ln>
                <a:solidFill>
                  <a:srgbClr val="00627A"/>
                </a:solidFill>
                <a:effectLst/>
                <a:latin typeface="JetBrains Mono"/>
              </a:rPr>
              <a:t>printData</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ResultSet </a:t>
            </a:r>
            <a:r>
              <a:rPr kumimoji="0" lang="ru-RU" altLang="ru-RU" sz="2400" b="0" i="0" u="none" strike="noStrike" cap="none" normalizeH="0" baseline="0" smtClean="0">
                <a:ln>
                  <a:noFill/>
                </a:ln>
                <a:solidFill>
                  <a:srgbClr val="080808"/>
                </a:solidFill>
                <a:effectLst/>
                <a:latin typeface="JetBrains Mono"/>
              </a:rPr>
              <a:t>result) </a:t>
            </a:r>
            <a:r>
              <a:rPr kumimoji="0" lang="ru-RU" altLang="ru-RU" sz="2400" b="0" i="0" u="none" strike="noStrike" cap="none" normalizeH="0" baseline="0" smtClean="0">
                <a:ln>
                  <a:noFill/>
                </a:ln>
                <a:solidFill>
                  <a:srgbClr val="0033B3"/>
                </a:solidFill>
                <a:effectLst/>
                <a:latin typeface="JetBrains Mono"/>
              </a:rPr>
              <a:t>throws </a:t>
            </a:r>
            <a:r>
              <a:rPr kumimoji="0" lang="ru-RU" altLang="ru-RU" sz="2400" b="0" i="0" u="none" strike="noStrike" cap="none" normalizeH="0" baseline="0" smtClean="0">
                <a:ln>
                  <a:noFill/>
                </a:ln>
                <a:solidFill>
                  <a:srgbClr val="000000"/>
                </a:solidFill>
                <a:effectLst/>
                <a:latin typeface="JetBrains Mono"/>
              </a:rPr>
              <a:t>SQLException </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while </a:t>
            </a:r>
            <a:r>
              <a:rPr kumimoji="0" lang="ru-RU" altLang="ru-RU" sz="2400" b="0" i="0" u="none" strike="noStrike" cap="none" normalizeH="0" baseline="0" smtClean="0">
                <a:ln>
                  <a:noFill/>
                </a:ln>
                <a:solidFill>
                  <a:srgbClr val="080808"/>
                </a:solidFill>
                <a:effectLst/>
                <a:latin typeface="JetBrains Mono"/>
              </a:rPr>
              <a:t>(result.next())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int </a:t>
            </a:r>
            <a:r>
              <a:rPr kumimoji="0" lang="ru-RU" altLang="ru-RU" sz="2400" b="0" i="0" u="none" strike="noStrike" cap="none" normalizeH="0" baseline="0" smtClean="0">
                <a:ln>
                  <a:noFill/>
                </a:ln>
                <a:solidFill>
                  <a:srgbClr val="000000"/>
                </a:solidFill>
                <a:effectLst/>
                <a:latin typeface="JetBrains Mono"/>
              </a:rPr>
              <a:t>p_id </a:t>
            </a:r>
            <a:r>
              <a:rPr kumimoji="0" lang="ru-RU" altLang="ru-RU" sz="2400" b="0" i="0" u="none" strike="noStrike" cap="none" normalizeH="0" baseline="0" smtClean="0">
                <a:ln>
                  <a:noFill/>
                </a:ln>
                <a:solidFill>
                  <a:srgbClr val="080808"/>
                </a:solidFill>
                <a:effectLst/>
                <a:latin typeface="JetBrains Mono"/>
              </a:rPr>
              <a:t>= result.getInt(</a:t>
            </a:r>
            <a:r>
              <a:rPr kumimoji="0" lang="ru-RU" altLang="ru-RU" sz="2400" b="0" i="0" u="none" strike="noStrike" cap="none" normalizeH="0" baseline="0" smtClean="0">
                <a:ln>
                  <a:noFill/>
                </a:ln>
                <a:solidFill>
                  <a:srgbClr val="067D17"/>
                </a:solidFill>
                <a:effectLst/>
                <a:latin typeface="JetBrains Mono"/>
              </a:rPr>
              <a:t>"p_id"</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name  </a:t>
            </a:r>
            <a:r>
              <a:rPr kumimoji="0" lang="ru-RU" altLang="ru-RU" sz="2400" b="0" i="0" u="none" strike="noStrike" cap="none" normalizeH="0" baseline="0" smtClean="0">
                <a:ln>
                  <a:noFill/>
                </a:ln>
                <a:solidFill>
                  <a:srgbClr val="080808"/>
                </a:solidFill>
                <a:effectLst/>
                <a:latin typeface="JetBrains Mono"/>
              </a:rPr>
              <a:t>= result.getString(</a:t>
            </a:r>
            <a:r>
              <a:rPr kumimoji="0" lang="ru-RU" altLang="ru-RU" sz="2400" b="0" i="0" u="none" strike="noStrike" cap="none" normalizeH="0" baseline="0" smtClean="0">
                <a:ln>
                  <a:noFill/>
                </a:ln>
                <a:solidFill>
                  <a:srgbClr val="067D17"/>
                </a:solidFill>
                <a:effectLst/>
                <a:latin typeface="JetBrains Mono"/>
              </a:rPr>
              <a:t>"p_Name"</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city  </a:t>
            </a:r>
            <a:r>
              <a:rPr kumimoji="0" lang="ru-RU" altLang="ru-RU" sz="2400" b="0" i="0" u="none" strike="noStrike" cap="none" normalizeH="0" baseline="0" smtClean="0">
                <a:ln>
                  <a:noFill/>
                </a:ln>
                <a:solidFill>
                  <a:srgbClr val="080808"/>
                </a:solidFill>
                <a:effectLst/>
                <a:latin typeface="JetBrains Mono"/>
              </a:rPr>
              <a:t>= result.getString(</a:t>
            </a:r>
            <a:r>
              <a:rPr kumimoji="0" lang="ru-RU" altLang="ru-RU" sz="2400" b="0" i="0" u="none" strike="noStrike" cap="none" normalizeH="0" baseline="0" smtClean="0">
                <a:ln>
                  <a:noFill/>
                </a:ln>
                <a:solidFill>
                  <a:srgbClr val="067D17"/>
                </a:solidFill>
                <a:effectLst/>
                <a:latin typeface="JetBrains Mono"/>
              </a:rPr>
              <a:t>"city"</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System</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1" u="none" strike="noStrike" cap="none" normalizeH="0" baseline="0" smtClean="0">
                <a:ln>
                  <a:noFill/>
                </a:ln>
                <a:solidFill>
                  <a:srgbClr val="871094"/>
                </a:solidFill>
                <a:effectLst/>
                <a:latin typeface="JetBrains Mono"/>
              </a:rPr>
              <a:t>out</a:t>
            </a:r>
            <a:r>
              <a:rPr kumimoji="0" lang="ru-RU" altLang="ru-RU" sz="2400" b="0" i="0" u="none" strike="noStrike" cap="none" normalizeH="0" baseline="0" smtClean="0">
                <a:ln>
                  <a:noFill/>
                </a:ln>
                <a:solidFill>
                  <a:srgbClr val="080808"/>
                </a:solidFill>
                <a:effectLst/>
                <a:latin typeface="JetBrains Mono"/>
              </a:rPr>
              <a:t>.println(</a:t>
            </a:r>
            <a:r>
              <a:rPr kumimoji="0" lang="ru-RU" altLang="ru-RU" sz="2400" b="0" i="0" u="none" strike="noStrike" cap="none" normalizeH="0" baseline="0" smtClean="0">
                <a:ln>
                  <a:noFill/>
                </a:ln>
                <a:solidFill>
                  <a:srgbClr val="067D17"/>
                </a:solidFill>
                <a:effectLst/>
                <a:latin typeface="JetBrains Mono"/>
              </a:rPr>
              <a:t>"p_id:"</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p_id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 name:"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name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 city:"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city</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a:t>
            </a:r>
            <a:endParaRPr kumimoji="0" lang="ru-RU" altLang="ru-RU"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652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6131" y="656705"/>
            <a:ext cx="11637160" cy="4893647"/>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smtClean="0">
                <a:ln>
                  <a:noFill/>
                </a:ln>
                <a:solidFill>
                  <a:srgbClr val="0033B3"/>
                </a:solidFill>
                <a:effectLst/>
                <a:latin typeface="JetBrains Mono"/>
              </a:rPr>
              <a:t>static </a:t>
            </a:r>
            <a:r>
              <a:rPr kumimoji="0" lang="ru-RU" altLang="ru-RU" sz="2400" b="0" i="0" u="none" strike="noStrike" cap="none" normalizeH="0" baseline="0" smtClean="0">
                <a:ln>
                  <a:noFill/>
                </a:ln>
                <a:solidFill>
                  <a:srgbClr val="000000"/>
                </a:solidFill>
                <a:effectLst/>
                <a:latin typeface="JetBrains Mono"/>
              </a:rPr>
              <a:t>ResultSet </a:t>
            </a:r>
            <a:r>
              <a:rPr kumimoji="0" lang="ru-RU" altLang="ru-RU" sz="2400" b="0" i="0" u="none" strike="noStrike" cap="none" normalizeH="0" baseline="0" smtClean="0">
                <a:ln>
                  <a:noFill/>
                </a:ln>
                <a:solidFill>
                  <a:srgbClr val="00627A"/>
                </a:solidFill>
                <a:effectLst/>
                <a:latin typeface="JetBrains Mono"/>
              </a:rPr>
              <a:t>GetOnQuery</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String </a:t>
            </a:r>
            <a:r>
              <a:rPr kumimoji="0" lang="ru-RU" altLang="ru-RU" sz="2400" b="0" i="0" u="none" strike="noStrike" cap="none" normalizeH="0" baseline="0" smtClean="0">
                <a:ln>
                  <a:noFill/>
                </a:ln>
                <a:solidFill>
                  <a:srgbClr val="080808"/>
                </a:solidFill>
                <a:effectLst/>
                <a:latin typeface="JetBrains Mono"/>
              </a:rPr>
              <a:t>databaseURL, </a:t>
            </a:r>
            <a:r>
              <a:rPr kumimoji="0" lang="ru-RU" altLang="ru-RU" sz="2400" b="0" i="0" u="none" strike="noStrike" cap="none" normalizeH="0" baseline="0" smtClean="0">
                <a:ln>
                  <a:noFill/>
                </a:ln>
                <a:solidFill>
                  <a:srgbClr val="000000"/>
                </a:solidFill>
                <a:effectLst/>
                <a:latin typeface="JetBrains Mono"/>
              </a:rPr>
              <a:t>String </a:t>
            </a:r>
            <a:r>
              <a:rPr kumimoji="0" lang="ru-RU" altLang="ru-RU" sz="2400" b="0" i="0" u="none" strike="noStrike" cap="none" normalizeH="0" baseline="0" smtClean="0">
                <a:ln>
                  <a:noFill/>
                </a:ln>
                <a:solidFill>
                  <a:srgbClr val="080808"/>
                </a:solidFill>
                <a:effectLst/>
                <a:latin typeface="JetBrains Mono"/>
              </a:rPr>
              <a:t>sql)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Connection </a:t>
            </a:r>
            <a:r>
              <a:rPr kumimoji="0" lang="ru-RU" altLang="ru-RU" sz="2400" b="0" i="0" u="none" strike="noStrike" cap="none" normalizeH="0" baseline="0" smtClean="0">
                <a:ln>
                  <a:noFill/>
                </a:ln>
                <a:solidFill>
                  <a:srgbClr val="080808"/>
                </a:solidFill>
                <a:effectLst/>
                <a:latin typeface="JetBrains Mono"/>
              </a:rPr>
              <a:t>conn  = </a:t>
            </a:r>
            <a:r>
              <a:rPr kumimoji="0" lang="ru-RU" altLang="ru-RU" sz="2400" b="0" i="0" u="none" strike="noStrike" cap="none" normalizeH="0" baseline="0" smtClean="0">
                <a:ln>
                  <a:noFill/>
                </a:ln>
                <a:solidFill>
                  <a:srgbClr val="0033B3"/>
                </a:solidFill>
                <a:effectLst/>
                <a:latin typeface="JetBrains Mono"/>
              </a:rPr>
              <a:t>null</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ResultSet </a:t>
            </a:r>
            <a:r>
              <a:rPr kumimoji="0" lang="ru-RU" altLang="ru-RU" sz="2400" b="0" i="0" u="none" strike="noStrike" cap="none" normalizeH="0" baseline="0" smtClean="0">
                <a:ln>
                  <a:noFill/>
                </a:ln>
                <a:solidFill>
                  <a:srgbClr val="080808"/>
                </a:solidFill>
                <a:effectLst/>
                <a:latin typeface="JetBrains Mono"/>
              </a:rPr>
              <a:t>result = </a:t>
            </a:r>
            <a:r>
              <a:rPr kumimoji="0" lang="ru-RU" altLang="ru-RU" sz="2400" b="0" i="0" u="none" strike="noStrike" cap="none" normalizeH="0" baseline="0" smtClean="0">
                <a:ln>
                  <a:noFill/>
                </a:ln>
                <a:solidFill>
                  <a:srgbClr val="0033B3"/>
                </a:solidFill>
                <a:effectLst/>
                <a:latin typeface="JetBrains Mono"/>
              </a:rPr>
              <a:t>null</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try </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Statement statement</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Connection connection </a:t>
            </a:r>
            <a:r>
              <a:rPr kumimoji="0" lang="ru-RU" altLang="ru-RU" sz="2400" b="0" i="0" u="none" strike="noStrike" cap="none" normalizeH="0" baseline="0" smtClean="0">
                <a:ln>
                  <a:noFill/>
                </a:ln>
                <a:solidFill>
                  <a:srgbClr val="080808"/>
                </a:solidFill>
                <a:effectLst/>
                <a:latin typeface="JetBrains Mono"/>
              </a:rPr>
              <a:t>= conn = </a:t>
            </a:r>
            <a:r>
              <a:rPr kumimoji="0" lang="ru-RU" altLang="ru-RU" sz="2400" b="0" i="0" u="none" strike="noStrike" cap="none" normalizeH="0" baseline="0" smtClean="0">
                <a:ln>
                  <a:noFill/>
                </a:ln>
                <a:solidFill>
                  <a:srgbClr val="000000"/>
                </a:solidFill>
                <a:effectLst/>
                <a:latin typeface="JetBrains Mono"/>
              </a:rPr>
              <a:t>DriverManager</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1" u="none" strike="noStrike" cap="none" normalizeH="0" baseline="0" smtClean="0">
                <a:ln>
                  <a:noFill/>
                </a:ln>
                <a:solidFill>
                  <a:srgbClr val="080808"/>
                </a:solidFill>
                <a:effectLst/>
                <a:latin typeface="JetBrains Mono"/>
              </a:rPr>
              <a:t>getConnection</a:t>
            </a:r>
            <a:r>
              <a:rPr kumimoji="0" lang="ru-RU" altLang="ru-RU" sz="2400" b="0" i="0" u="none" strike="noStrike" cap="none" normalizeH="0" baseline="0" smtClean="0">
                <a:ln>
                  <a:noFill/>
                </a:ln>
                <a:solidFill>
                  <a:srgbClr val="080808"/>
                </a:solidFill>
                <a:effectLst/>
                <a:latin typeface="JetBrains Mono"/>
              </a:rPr>
              <a:t>(databaseURL);</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statement </a:t>
            </a:r>
            <a:r>
              <a:rPr kumimoji="0" lang="ru-RU" altLang="ru-RU" sz="2400" b="0" i="0" u="none" strike="noStrike" cap="none" normalizeH="0" baseline="0" smtClean="0">
                <a:ln>
                  <a:noFill/>
                </a:ln>
                <a:solidFill>
                  <a:srgbClr val="080808"/>
                </a:solidFill>
                <a:effectLst/>
                <a:latin typeface="JetBrains Mono"/>
              </a:rPr>
              <a:t>= conn.createStatement();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result = </a:t>
            </a:r>
            <a:r>
              <a:rPr kumimoji="0" lang="ru-RU" altLang="ru-RU" sz="2400" b="0" i="0" u="none" strike="noStrike" cap="none" normalizeH="0" baseline="0" smtClean="0">
                <a:ln>
                  <a:noFill/>
                </a:ln>
                <a:solidFill>
                  <a:srgbClr val="000000"/>
                </a:solidFill>
                <a:effectLst/>
                <a:latin typeface="JetBrains Mono"/>
              </a:rPr>
              <a:t>statement</a:t>
            </a:r>
            <a:r>
              <a:rPr kumimoji="0" lang="ru-RU" altLang="ru-RU" sz="2400" b="0" i="0" u="none" strike="noStrike" cap="none" normalizeH="0" baseline="0" smtClean="0">
                <a:ln>
                  <a:noFill/>
                </a:ln>
                <a:solidFill>
                  <a:srgbClr val="080808"/>
                </a:solidFill>
                <a:effectLst/>
                <a:latin typeface="JetBrains Mono"/>
              </a:rPr>
              <a:t>.executeQuery(sql);</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 </a:t>
            </a:r>
            <a:r>
              <a:rPr kumimoji="0" lang="ru-RU" altLang="ru-RU" sz="2400" b="0" i="0" u="none" strike="noStrike" cap="none" normalizeH="0" baseline="0" smtClean="0">
                <a:ln>
                  <a:noFill/>
                </a:ln>
                <a:solidFill>
                  <a:srgbClr val="0033B3"/>
                </a:solidFill>
                <a:effectLst/>
                <a:latin typeface="JetBrains Mono"/>
              </a:rPr>
              <a:t>catch </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SQLException </a:t>
            </a:r>
            <a:r>
              <a:rPr kumimoji="0" lang="ru-RU" altLang="ru-RU" sz="2400" b="0" i="0" u="none" strike="noStrike" cap="none" normalizeH="0" baseline="0" smtClean="0">
                <a:ln>
                  <a:noFill/>
                </a:ln>
                <a:solidFill>
                  <a:srgbClr val="080808"/>
                </a:solidFill>
                <a:effectLst/>
                <a:latin typeface="JetBrains Mono"/>
              </a:rPr>
              <a:t>throwables)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throwables.printStackTrace();</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return </a:t>
            </a:r>
            <a:r>
              <a:rPr kumimoji="0" lang="ru-RU" altLang="ru-RU" sz="2400" b="0" i="0" u="none" strike="noStrike" cap="none" normalizeH="0" baseline="0" smtClean="0">
                <a:ln>
                  <a:noFill/>
                </a:ln>
                <a:solidFill>
                  <a:srgbClr val="080808"/>
                </a:solidFill>
                <a:effectLst/>
                <a:latin typeface="JetBrains Mono"/>
              </a:rPr>
              <a:t>result;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a:t>
            </a:r>
            <a:endParaRPr kumimoji="0" lang="ru-RU" altLang="ru-RU" sz="24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157942" y="66502"/>
            <a:ext cx="7074131" cy="461665"/>
          </a:xfrm>
          <a:prstGeom prst="rect">
            <a:avLst/>
          </a:prstGeom>
          <a:noFill/>
        </p:spPr>
        <p:txBody>
          <a:bodyPr wrap="square" rtlCol="0">
            <a:spAutoFit/>
          </a:bodyPr>
          <a:lstStyle/>
          <a:p>
            <a:r>
              <a:rPr lang="ru-RU" sz="2400" dirty="0" smtClean="0">
                <a:solidFill>
                  <a:srgbClr val="00B050"/>
                </a:solidFill>
              </a:rPr>
              <a:t>Выдели</a:t>
            </a:r>
            <a:r>
              <a:rPr lang="ru-RU" sz="2400" dirty="0">
                <a:solidFill>
                  <a:srgbClr val="00B050"/>
                </a:solidFill>
              </a:rPr>
              <a:t>м</a:t>
            </a:r>
            <a:r>
              <a:rPr lang="ru-RU" sz="2400" dirty="0" smtClean="0">
                <a:solidFill>
                  <a:srgbClr val="00B050"/>
                </a:solidFill>
              </a:rPr>
              <a:t> метод запроса</a:t>
            </a:r>
            <a:endParaRPr lang="ru-RU" sz="2400" dirty="0">
              <a:solidFill>
                <a:srgbClr val="00B050"/>
              </a:solidFill>
            </a:endParaRPr>
          </a:p>
        </p:txBody>
      </p:sp>
    </p:spTree>
    <p:extLst>
      <p:ext uri="{BB962C8B-B14F-4D97-AF65-F5344CB8AC3E}">
        <p14:creationId xmlns:p14="http://schemas.microsoft.com/office/powerpoint/2010/main" val="567645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87025"/>
            <a:ext cx="8867940" cy="6370975"/>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smtClean="0">
                <a:ln>
                  <a:noFill/>
                </a:ln>
                <a:solidFill>
                  <a:srgbClr val="0033B3"/>
                </a:solidFill>
                <a:effectLst/>
                <a:latin typeface="JetBrains Mono"/>
              </a:rPr>
              <a:t>static void </a:t>
            </a:r>
            <a:r>
              <a:rPr kumimoji="0" lang="ru-RU" altLang="ru-RU" sz="2400" b="0" i="0" u="none" strike="noStrike" cap="none" normalizeH="0" baseline="0" smtClean="0">
                <a:ln>
                  <a:noFill/>
                </a:ln>
                <a:solidFill>
                  <a:srgbClr val="00627A"/>
                </a:solidFill>
                <a:effectLst/>
                <a:latin typeface="JetBrains Mono"/>
              </a:rPr>
              <a:t>accDB11</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throws </a:t>
            </a:r>
            <a:r>
              <a:rPr kumimoji="0" lang="ru-RU" altLang="ru-RU" sz="2400" b="0" i="0" u="none" strike="noStrike" cap="none" normalizeH="0" baseline="0" smtClean="0">
                <a:ln>
                  <a:noFill/>
                </a:ln>
                <a:solidFill>
                  <a:srgbClr val="000000"/>
                </a:solidFill>
                <a:effectLst/>
                <a:latin typeface="JetBrains Mono"/>
              </a:rPr>
              <a:t>SQLException </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databaseURL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"jdbc:ucanaccess://d://--//1234.accdb"</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sql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"SELECT * FROM Provider"</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1" u="none" strike="noStrike" cap="none" normalizeH="0" baseline="0" smtClean="0">
                <a:ln>
                  <a:noFill/>
                </a:ln>
                <a:solidFill>
                  <a:srgbClr val="080808"/>
                </a:solidFill>
                <a:effectLst/>
                <a:latin typeface="JetBrains Mono"/>
              </a:rPr>
              <a:t>printData</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1" u="none" strike="noStrike" cap="none" normalizeH="0" baseline="0" smtClean="0">
                <a:ln>
                  <a:noFill/>
                </a:ln>
                <a:solidFill>
                  <a:srgbClr val="080808"/>
                </a:solidFill>
                <a:effectLst/>
                <a:latin typeface="JetBrains Mono"/>
              </a:rPr>
              <a:t>GetOnQuery</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databaseURL</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sql</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033B3"/>
                </a:solidFill>
                <a:effectLst/>
                <a:latin typeface="JetBrains Mono"/>
              </a:rPr>
              <a:t>static void </a:t>
            </a:r>
            <a:r>
              <a:rPr kumimoji="0" lang="ru-RU" altLang="ru-RU" sz="2400" b="0" i="0" u="none" strike="noStrike" cap="none" normalizeH="0" baseline="0" smtClean="0">
                <a:ln>
                  <a:noFill/>
                </a:ln>
                <a:solidFill>
                  <a:srgbClr val="00627A"/>
                </a:solidFill>
                <a:effectLst/>
                <a:latin typeface="JetBrains Mono"/>
              </a:rPr>
              <a:t>accDB12</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throws </a:t>
            </a:r>
            <a:r>
              <a:rPr kumimoji="0" lang="ru-RU" altLang="ru-RU" sz="2400" b="0" i="0" u="none" strike="noStrike" cap="none" normalizeH="0" baseline="0" smtClean="0">
                <a:ln>
                  <a:noFill/>
                </a:ln>
                <a:solidFill>
                  <a:srgbClr val="000000"/>
                </a:solidFill>
                <a:effectLst/>
                <a:latin typeface="JetBrains Mono"/>
              </a:rPr>
              <a:t>SQLException </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databaseURL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"jdbc:ucanaccess://d://--//1234.accdb"</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sql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"SELECT * FROM где_и_антонов"</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1" u="none" strike="noStrike" cap="none" normalizeH="0" baseline="0" smtClean="0">
                <a:ln>
                  <a:noFill/>
                </a:ln>
                <a:solidFill>
                  <a:srgbClr val="080808"/>
                </a:solidFill>
                <a:effectLst/>
                <a:latin typeface="JetBrains Mono"/>
              </a:rPr>
              <a:t>printData</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1" u="none" strike="noStrike" cap="none" normalizeH="0" baseline="0" smtClean="0">
                <a:ln>
                  <a:noFill/>
                </a:ln>
                <a:solidFill>
                  <a:srgbClr val="080808"/>
                </a:solidFill>
                <a:effectLst/>
                <a:latin typeface="JetBrains Mono"/>
              </a:rPr>
              <a:t>GetOnQuery</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databaseURL</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sql</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033B3"/>
                </a:solidFill>
                <a:effectLst/>
                <a:latin typeface="JetBrains Mono"/>
              </a:rPr>
              <a:t>static void </a:t>
            </a:r>
            <a:r>
              <a:rPr kumimoji="0" lang="ru-RU" altLang="ru-RU" sz="2400" b="0" i="0" u="none" strike="noStrike" cap="none" normalizeH="0" baseline="0" smtClean="0">
                <a:ln>
                  <a:noFill/>
                </a:ln>
                <a:solidFill>
                  <a:srgbClr val="00627A"/>
                </a:solidFill>
                <a:effectLst/>
                <a:latin typeface="JetBrains Mono"/>
              </a:rPr>
              <a:t>accDB13</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33B3"/>
                </a:solidFill>
                <a:effectLst/>
                <a:latin typeface="JetBrains Mono"/>
              </a:rPr>
              <a:t>throws </a:t>
            </a:r>
            <a:r>
              <a:rPr kumimoji="0" lang="ru-RU" altLang="ru-RU" sz="2400" b="0" i="0" u="none" strike="noStrike" cap="none" normalizeH="0" baseline="0" smtClean="0">
                <a:ln>
                  <a:noFill/>
                </a:ln>
                <a:solidFill>
                  <a:srgbClr val="000000"/>
                </a:solidFill>
                <a:effectLst/>
                <a:latin typeface="JetBrains Mono"/>
              </a:rPr>
              <a:t>SQLException </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databaseURL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"jdbc:ucanaccess://d://--//1234.accdb"</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00000"/>
                </a:solidFill>
                <a:effectLst/>
                <a:latin typeface="JetBrains Mono"/>
              </a:rPr>
              <a:t>String sql </a:t>
            </a:r>
            <a:r>
              <a:rPr kumimoji="0" lang="ru-RU" altLang="ru-RU" sz="2400" b="0" i="0" u="none" strike="noStrike" cap="none" normalizeH="0" baseline="0" smtClean="0">
                <a:ln>
                  <a:noFill/>
                </a:ln>
                <a:solidFill>
                  <a:srgbClr val="080808"/>
                </a:solidFill>
                <a:effectLst/>
                <a:latin typeface="JetBrains Mono"/>
              </a:rPr>
              <a:t>= </a:t>
            </a:r>
            <a:r>
              <a:rPr kumimoji="0" lang="ru-RU" altLang="ru-RU" sz="2400" b="0" i="0" u="none" strike="noStrike" cap="none" normalizeH="0" baseline="0" smtClean="0">
                <a:ln>
                  <a:noFill/>
                </a:ln>
                <a:solidFill>
                  <a:srgbClr val="067D17"/>
                </a:solidFill>
                <a:effectLst/>
                <a:latin typeface="JetBrains Mono"/>
              </a:rPr>
              <a:t>"SELECT * FROM где_и_антонов_3"</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    </a:t>
            </a:r>
            <a:r>
              <a:rPr kumimoji="0" lang="ru-RU" altLang="ru-RU" sz="2400" b="0" i="1" u="none" strike="noStrike" cap="none" normalizeH="0" baseline="0" smtClean="0">
                <a:ln>
                  <a:noFill/>
                </a:ln>
                <a:solidFill>
                  <a:srgbClr val="080808"/>
                </a:solidFill>
                <a:effectLst/>
                <a:latin typeface="JetBrains Mono"/>
              </a:rPr>
              <a:t>printData</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1" u="none" strike="noStrike" cap="none" normalizeH="0" baseline="0" smtClean="0">
                <a:ln>
                  <a:noFill/>
                </a:ln>
                <a:solidFill>
                  <a:srgbClr val="080808"/>
                </a:solidFill>
                <a:effectLst/>
                <a:latin typeface="JetBrains Mono"/>
              </a:rPr>
              <a:t>GetOnQuery</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databaseURL</a:t>
            </a:r>
            <a:r>
              <a:rPr kumimoji="0" lang="ru-RU" altLang="ru-RU" sz="2400" b="0" i="0" u="none" strike="noStrike" cap="none" normalizeH="0" baseline="0" smtClean="0">
                <a:ln>
                  <a:noFill/>
                </a:ln>
                <a:solidFill>
                  <a:srgbClr val="080808"/>
                </a:solidFill>
                <a:effectLst/>
                <a:latin typeface="JetBrains Mono"/>
              </a:rPr>
              <a:t>,</a:t>
            </a:r>
            <a:r>
              <a:rPr kumimoji="0" lang="ru-RU" altLang="ru-RU" sz="2400" b="0" i="0" u="none" strike="noStrike" cap="none" normalizeH="0" baseline="0" smtClean="0">
                <a:ln>
                  <a:noFill/>
                </a:ln>
                <a:solidFill>
                  <a:srgbClr val="000000"/>
                </a:solidFill>
                <a:effectLst/>
                <a:latin typeface="JetBrains Mono"/>
              </a:rPr>
              <a:t>sql</a:t>
            </a:r>
            <a:r>
              <a:rPr kumimoji="0" lang="ru-RU" altLang="ru-RU" sz="2400" b="0" i="0" u="none" strike="noStrike" cap="none" normalizeH="0" baseline="0" smtClean="0">
                <a:ln>
                  <a:noFill/>
                </a:ln>
                <a:solidFill>
                  <a:srgbClr val="080808"/>
                </a:solidFill>
                <a:effectLst/>
                <a:latin typeface="JetBrains Mono"/>
              </a:rPr>
              <a:t>));</a:t>
            </a:r>
            <a:br>
              <a:rPr kumimoji="0" lang="ru-RU" altLang="ru-RU" sz="2400" b="0" i="0" u="none" strike="noStrike" cap="none" normalizeH="0" baseline="0" smtClean="0">
                <a:ln>
                  <a:noFill/>
                </a:ln>
                <a:solidFill>
                  <a:srgbClr val="080808"/>
                </a:solidFill>
                <a:effectLst/>
                <a:latin typeface="JetBrains Mono"/>
              </a:rPr>
            </a:br>
            <a:r>
              <a:rPr kumimoji="0" lang="ru-RU" altLang="ru-RU" sz="2400" b="0" i="0" u="none" strike="noStrike" cap="none" normalizeH="0" baseline="0" smtClean="0">
                <a:ln>
                  <a:noFill/>
                </a:ln>
                <a:solidFill>
                  <a:srgbClr val="080808"/>
                </a:solidFill>
                <a:effectLst/>
                <a:latin typeface="JetBrains Mono"/>
              </a:rPr>
              <a:t>}</a:t>
            </a:r>
            <a:endParaRPr kumimoji="0" lang="ru-RU" altLang="ru-RU" sz="24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0" y="66502"/>
            <a:ext cx="6650182" cy="461665"/>
          </a:xfrm>
          <a:prstGeom prst="rect">
            <a:avLst/>
          </a:prstGeom>
          <a:noFill/>
        </p:spPr>
        <p:txBody>
          <a:bodyPr wrap="square" rtlCol="0">
            <a:spAutoFit/>
          </a:bodyPr>
          <a:lstStyle/>
          <a:p>
            <a:r>
              <a:rPr lang="ru-RU" sz="2400" dirty="0" smtClean="0">
                <a:solidFill>
                  <a:srgbClr val="00B050"/>
                </a:solidFill>
              </a:rPr>
              <a:t>Сами тесты стали простыми и наглядными</a:t>
            </a:r>
            <a:endParaRPr lang="ru-RU" sz="2400" dirty="0">
              <a:solidFill>
                <a:srgbClr val="00B050"/>
              </a:solidFill>
            </a:endParaRPr>
          </a:p>
        </p:txBody>
      </p:sp>
    </p:spTree>
    <p:extLst>
      <p:ext uri="{BB962C8B-B14F-4D97-AF65-F5344CB8AC3E}">
        <p14:creationId xmlns:p14="http://schemas.microsoft.com/office/powerpoint/2010/main" val="34333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76785" y="593474"/>
            <a:ext cx="5215812" cy="461665"/>
          </a:xfrm>
          <a:prstGeom prst="rect">
            <a:avLst/>
          </a:prstGeom>
          <a:noFill/>
        </p:spPr>
        <p:txBody>
          <a:bodyPr wrap="square" rtlCol="0">
            <a:spAutoFit/>
          </a:bodyPr>
          <a:lstStyle/>
          <a:p>
            <a:pPr algn="ctr"/>
            <a:r>
              <a:rPr lang="ru-RU" sz="2400" dirty="0" smtClean="0"/>
              <a:t>Взаимодействие с СУБД</a:t>
            </a:r>
            <a:endParaRPr lang="ru-RU" sz="2400" dirty="0"/>
          </a:p>
        </p:txBody>
      </p:sp>
      <p:sp>
        <p:nvSpPr>
          <p:cNvPr id="4" name="TextBox 3"/>
          <p:cNvSpPr txBox="1"/>
          <p:nvPr/>
        </p:nvSpPr>
        <p:spPr>
          <a:xfrm>
            <a:off x="1281928" y="1873184"/>
            <a:ext cx="9722498" cy="1569660"/>
          </a:xfrm>
          <a:prstGeom prst="rect">
            <a:avLst/>
          </a:prstGeom>
          <a:noFill/>
        </p:spPr>
        <p:txBody>
          <a:bodyPr wrap="square" rtlCol="0">
            <a:spAutoFit/>
          </a:bodyPr>
          <a:lstStyle/>
          <a:p>
            <a:pPr marL="457200" indent="-457200">
              <a:buFont typeface="+mj-lt"/>
              <a:buAutoNum type="arabicPeriod"/>
            </a:pPr>
            <a:r>
              <a:rPr lang="ru-RU" sz="2400" dirty="0" smtClean="0"/>
              <a:t>Найти и подключить драйвер БД конкретного провайдера</a:t>
            </a:r>
          </a:p>
          <a:p>
            <a:pPr marL="457200" indent="-457200">
              <a:buFont typeface="+mj-lt"/>
              <a:buAutoNum type="arabicPeriod"/>
            </a:pPr>
            <a:r>
              <a:rPr lang="ru-RU" sz="2400" dirty="0" smtClean="0"/>
              <a:t>Открыть соединение с БД провайдера</a:t>
            </a:r>
          </a:p>
          <a:p>
            <a:pPr marL="457200" indent="-457200">
              <a:buFont typeface="+mj-lt"/>
              <a:buAutoNum type="arabicPeriod"/>
            </a:pPr>
            <a:r>
              <a:rPr lang="ru-RU" sz="2400" dirty="0" smtClean="0"/>
              <a:t>Выполнить взаимодействия и закрыть объекты взаимодействия, включая соединение</a:t>
            </a:r>
          </a:p>
        </p:txBody>
      </p:sp>
    </p:spTree>
    <p:extLst>
      <p:ext uri="{BB962C8B-B14F-4D97-AF65-F5344CB8AC3E}">
        <p14:creationId xmlns:p14="http://schemas.microsoft.com/office/powerpoint/2010/main" val="3620542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3479" y="206673"/>
            <a:ext cx="11616267" cy="4893647"/>
          </a:xfrm>
          <a:prstGeom prst="rect">
            <a:avLst/>
          </a:prstGeom>
        </p:spPr>
        <p:txBody>
          <a:bodyPr wrap="square">
            <a:spAutoFit/>
          </a:bodyPr>
          <a:lstStyle/>
          <a:p>
            <a:pPr marL="342900" indent="-342900">
              <a:buFont typeface="Arial" panose="020B0604020202020204" pitchFamily="34" charset="0"/>
              <a:buChar char="•"/>
            </a:pPr>
            <a:r>
              <a:rPr lang="ru-RU" sz="2400" b="1" dirty="0">
                <a:solidFill>
                  <a:srgbClr val="333333"/>
                </a:solidFill>
                <a:latin typeface="Times New Roman" panose="02020603050405020304" pitchFamily="18" charset="0"/>
                <a:cs typeface="Times New Roman" panose="02020603050405020304" pitchFamily="18" charset="0"/>
              </a:rPr>
              <a:t>И</a:t>
            </a:r>
            <a:r>
              <a:rPr lang="ru-RU" sz="2400" b="1" i="0" dirty="0" smtClean="0">
                <a:solidFill>
                  <a:srgbClr val="333333"/>
                </a:solidFill>
                <a:effectLst/>
                <a:latin typeface="Times New Roman" panose="02020603050405020304" pitchFamily="18" charset="0"/>
                <a:cs typeface="Times New Roman" panose="02020603050405020304" pitchFamily="18" charset="0"/>
              </a:rPr>
              <a:t>нтерфейс </a:t>
            </a:r>
            <a:r>
              <a:rPr lang="en-US" sz="2400" b="1" i="0" dirty="0" smtClean="0">
                <a:solidFill>
                  <a:srgbClr val="00B050"/>
                </a:solidFill>
                <a:effectLst/>
                <a:latin typeface="Times New Roman" panose="02020603050405020304" pitchFamily="18" charset="0"/>
                <a:cs typeface="Times New Roman" panose="02020603050405020304" pitchFamily="18" charset="0"/>
              </a:rPr>
              <a:t>Statement</a:t>
            </a:r>
            <a:r>
              <a:rPr lang="en-US" sz="2400" b="1" i="0" dirty="0" smtClean="0">
                <a:solidFill>
                  <a:srgbClr val="333333"/>
                </a:solidFill>
                <a:effectLst/>
                <a:latin typeface="Times New Roman" panose="02020603050405020304" pitchFamily="18" charset="0"/>
                <a:cs typeface="Times New Roman" panose="02020603050405020304" pitchFamily="18" charset="0"/>
              </a:rPr>
              <a:t> </a:t>
            </a:r>
            <a:r>
              <a:rPr lang="ru-RU" sz="2400" b="0" i="0" dirty="0" smtClean="0">
                <a:solidFill>
                  <a:srgbClr val="333333"/>
                </a:solidFill>
                <a:effectLst/>
                <a:latin typeface="Times New Roman" panose="02020603050405020304" pitchFamily="18" charset="0"/>
                <a:cs typeface="Times New Roman" panose="02020603050405020304" pitchFamily="18" charset="0"/>
              </a:rPr>
              <a:t>используется для доступа к БД для общих целей. </a:t>
            </a:r>
            <a:endParaRPr lang="en-US" sz="2400" b="0" i="0" dirty="0" smtClean="0">
              <a:solidFill>
                <a:srgbClr val="333333"/>
              </a:solidFill>
              <a:effectLst/>
              <a:latin typeface="Times New Roman" panose="02020603050405020304" pitchFamily="18" charset="0"/>
              <a:cs typeface="Times New Roman" panose="02020603050405020304" pitchFamily="18" charset="0"/>
            </a:endParaRPr>
          </a:p>
          <a:p>
            <a:r>
              <a:rPr lang="ru-RU" sz="2400" b="0" i="0" dirty="0" smtClean="0">
                <a:solidFill>
                  <a:srgbClr val="333333"/>
                </a:solidFill>
                <a:effectLst/>
                <a:latin typeface="Times New Roman" panose="02020603050405020304" pitchFamily="18" charset="0"/>
                <a:cs typeface="Times New Roman" panose="02020603050405020304" pitchFamily="18" charset="0"/>
              </a:rPr>
              <a:t>Он крайне полезен, когда мы используем статические SQL – выражения во время работы программы. </a:t>
            </a:r>
            <a:r>
              <a:rPr lang="ru-RU" sz="2400" dirty="0">
                <a:solidFill>
                  <a:srgbClr val="333333"/>
                </a:solidFill>
                <a:latin typeface="Times New Roman" panose="02020603050405020304" pitchFamily="18" charset="0"/>
                <a:cs typeface="Times New Roman" panose="02020603050405020304" pitchFamily="18" charset="0"/>
              </a:rPr>
              <a:t> </a:t>
            </a:r>
            <a:r>
              <a:rPr lang="ru-RU" sz="2400" b="0" i="0" dirty="0" smtClean="0">
                <a:solidFill>
                  <a:srgbClr val="333333"/>
                </a:solidFill>
                <a:effectLst/>
                <a:latin typeface="Times New Roman" panose="02020603050405020304" pitchFamily="18" charset="0"/>
                <a:cs typeface="Times New Roman" panose="02020603050405020304" pitchFamily="18" charset="0"/>
              </a:rPr>
              <a:t>Этот интерфейс не принимает никаких параметров.</a:t>
            </a:r>
          </a:p>
          <a:p>
            <a:pPr marL="342900" indent="-342900">
              <a:buFont typeface="Arial" panose="020B0604020202020204" pitchFamily="34" charset="0"/>
              <a:buChar char="•"/>
            </a:pPr>
            <a:endParaRPr lang="ru-RU" sz="2400" b="1" i="0" dirty="0" smtClean="0">
              <a:solidFill>
                <a:srgbClr val="333333"/>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dirty="0" smtClean="0">
                <a:solidFill>
                  <a:srgbClr val="333333"/>
                </a:solidFill>
                <a:effectLst/>
                <a:latin typeface="Times New Roman" panose="02020603050405020304" pitchFamily="18" charset="0"/>
                <a:cs typeface="Times New Roman" panose="02020603050405020304" pitchFamily="18" charset="0"/>
              </a:rPr>
              <a:t>Интерфейс </a:t>
            </a:r>
            <a:r>
              <a:rPr lang="ru-RU" sz="2400" b="1" i="0" dirty="0" err="1" smtClean="0">
                <a:solidFill>
                  <a:srgbClr val="00B050"/>
                </a:solidFill>
                <a:effectLst/>
                <a:latin typeface="Times New Roman" panose="02020603050405020304" pitchFamily="18" charset="0"/>
                <a:cs typeface="Times New Roman" panose="02020603050405020304" pitchFamily="18" charset="0"/>
              </a:rPr>
              <a:t>PreparedStatement</a:t>
            </a:r>
            <a:r>
              <a:rPr lang="ru-RU" sz="2400" b="1" i="0" dirty="0" smtClean="0">
                <a:solidFill>
                  <a:srgbClr val="333333"/>
                </a:solidFill>
                <a:effectLst/>
                <a:latin typeface="Times New Roman" panose="02020603050405020304" pitchFamily="18" charset="0"/>
                <a:cs typeface="Times New Roman" panose="02020603050405020304" pitchFamily="18" charset="0"/>
              </a:rPr>
              <a:t/>
            </a:r>
            <a:br>
              <a:rPr lang="ru-RU" sz="2400" b="1" i="0" dirty="0" smtClean="0">
                <a:solidFill>
                  <a:srgbClr val="333333"/>
                </a:solidFill>
                <a:effectLst/>
                <a:latin typeface="Times New Roman" panose="02020603050405020304" pitchFamily="18" charset="0"/>
                <a:cs typeface="Times New Roman" panose="02020603050405020304" pitchFamily="18" charset="0"/>
              </a:rPr>
            </a:br>
            <a:r>
              <a:rPr lang="ru-RU" sz="2400" b="0" i="0" dirty="0" smtClean="0">
                <a:solidFill>
                  <a:srgbClr val="333333"/>
                </a:solidFill>
                <a:effectLst/>
                <a:latin typeface="Times New Roman" panose="02020603050405020304" pitchFamily="18" charset="0"/>
                <a:cs typeface="Times New Roman" panose="02020603050405020304" pitchFamily="18" charset="0"/>
              </a:rPr>
              <a:t>Этот интерфейс используется в случае, когда мы планируем использовать SQL – выражения множество раз. Он принимает параметры во время работы программы.</a:t>
            </a:r>
          </a:p>
          <a:p>
            <a:pPr marL="342900" indent="-342900">
              <a:buFont typeface="Arial" panose="020B0604020202020204" pitchFamily="34" charset="0"/>
              <a:buChar char="•"/>
            </a:pPr>
            <a:endParaRPr lang="ru-RU" sz="2400" b="1" i="0" dirty="0" smtClean="0">
              <a:solidFill>
                <a:srgbClr val="333333"/>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b="1" i="0" strike="sngStrike" dirty="0" smtClean="0">
                <a:solidFill>
                  <a:srgbClr val="333333"/>
                </a:solidFill>
                <a:effectLst/>
                <a:latin typeface="Times New Roman" panose="02020603050405020304" pitchFamily="18" charset="0"/>
                <a:cs typeface="Times New Roman" panose="02020603050405020304" pitchFamily="18" charset="0"/>
              </a:rPr>
              <a:t>Интерфейс </a:t>
            </a:r>
            <a:r>
              <a:rPr lang="ru-RU" sz="2400" b="1" i="0" strike="sngStrike" dirty="0" err="1" smtClean="0">
                <a:solidFill>
                  <a:srgbClr val="333333"/>
                </a:solidFill>
                <a:effectLst/>
                <a:latin typeface="Times New Roman" panose="02020603050405020304" pitchFamily="18" charset="0"/>
                <a:cs typeface="Times New Roman" panose="02020603050405020304" pitchFamily="18" charset="0"/>
              </a:rPr>
              <a:t>CallableStatement</a:t>
            </a:r>
            <a:r>
              <a:rPr lang="ru-RU" sz="2400" b="1" i="0" strike="sngStrike" dirty="0" smtClean="0">
                <a:solidFill>
                  <a:srgbClr val="333333"/>
                </a:solidFill>
                <a:effectLst/>
                <a:latin typeface="Times New Roman" panose="02020603050405020304" pitchFamily="18" charset="0"/>
                <a:cs typeface="Times New Roman" panose="02020603050405020304" pitchFamily="18" charset="0"/>
              </a:rPr>
              <a:t/>
            </a:r>
            <a:br>
              <a:rPr lang="ru-RU" sz="2400" b="1" i="0" strike="sngStrike" dirty="0" smtClean="0">
                <a:solidFill>
                  <a:srgbClr val="333333"/>
                </a:solidFill>
                <a:effectLst/>
                <a:latin typeface="Times New Roman" panose="02020603050405020304" pitchFamily="18" charset="0"/>
                <a:cs typeface="Times New Roman" panose="02020603050405020304" pitchFamily="18" charset="0"/>
              </a:rPr>
            </a:br>
            <a:r>
              <a:rPr lang="ru-RU" sz="2400" b="0" i="0" strike="sngStrike" dirty="0" smtClean="0">
                <a:solidFill>
                  <a:srgbClr val="333333"/>
                </a:solidFill>
                <a:effectLst/>
                <a:latin typeface="Times New Roman" panose="02020603050405020304" pitchFamily="18" charset="0"/>
                <a:cs typeface="Times New Roman" panose="02020603050405020304" pitchFamily="18" charset="0"/>
              </a:rPr>
              <a:t>Этот интерфейс становится полезным в случае, когда мы хотим получить доступ к различным процедурам БД. Он также может принимать параметры во время работы программы.</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927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0165" y="101600"/>
            <a:ext cx="3549535" cy="461665"/>
          </a:xfrm>
          <a:prstGeom prst="rect">
            <a:avLst/>
          </a:prstGeom>
          <a:noFill/>
        </p:spPr>
        <p:txBody>
          <a:bodyPr wrap="square" rtlCol="0">
            <a:spAutoFit/>
          </a:bodyPr>
          <a:lstStyle/>
          <a:p>
            <a:r>
              <a:rPr lang="ru-RU" sz="2400" b="1" dirty="0" smtClean="0"/>
              <a:t>Запросы с параметрами</a:t>
            </a:r>
            <a:endParaRPr lang="ru-RU" sz="2400" b="1" dirty="0"/>
          </a:p>
        </p:txBody>
      </p:sp>
      <p:sp>
        <p:nvSpPr>
          <p:cNvPr id="3" name="Прямоугольник 2"/>
          <p:cNvSpPr/>
          <p:nvPr/>
        </p:nvSpPr>
        <p:spPr>
          <a:xfrm>
            <a:off x="160077" y="563265"/>
            <a:ext cx="11915718" cy="1569660"/>
          </a:xfrm>
          <a:prstGeom prst="rect">
            <a:avLst/>
          </a:prstGeom>
        </p:spPr>
        <p:txBody>
          <a:bodyPr wrap="square">
            <a:spAutoFit/>
          </a:bodyPr>
          <a:lstStyle/>
          <a:p>
            <a:r>
              <a:rPr lang="ru-RU" sz="2400" b="1" dirty="0">
                <a:solidFill>
                  <a:srgbClr val="333333"/>
                </a:solidFill>
                <a:latin typeface="Times New Roman" panose="02020603050405020304" pitchFamily="18" charset="0"/>
                <a:cs typeface="Times New Roman" panose="02020603050405020304" pitchFamily="18" charset="0"/>
              </a:rPr>
              <a:t>Интерфейс </a:t>
            </a:r>
            <a:r>
              <a:rPr lang="ru-RU" sz="2400" b="1" dirty="0" err="1">
                <a:solidFill>
                  <a:srgbClr val="00B050"/>
                </a:solidFill>
                <a:latin typeface="Times New Roman" panose="02020603050405020304" pitchFamily="18" charset="0"/>
                <a:cs typeface="Times New Roman" panose="02020603050405020304" pitchFamily="18" charset="0"/>
              </a:rPr>
              <a:t>PreparedStatement</a:t>
            </a:r>
            <a:r>
              <a:rPr lang="ru-RU" sz="2400" b="1" dirty="0">
                <a:solidFill>
                  <a:srgbClr val="333333"/>
                </a:solidFill>
                <a:latin typeface="Times New Roman" panose="02020603050405020304" pitchFamily="18" charset="0"/>
                <a:cs typeface="Times New Roman" panose="02020603050405020304" pitchFamily="18" charset="0"/>
              </a:rPr>
              <a:t/>
            </a:r>
            <a:br>
              <a:rPr lang="ru-RU" sz="2400" b="1" dirty="0">
                <a:solidFill>
                  <a:srgbClr val="333333"/>
                </a:solidFill>
                <a:latin typeface="Times New Roman" panose="02020603050405020304" pitchFamily="18" charset="0"/>
                <a:cs typeface="Times New Roman" panose="02020603050405020304" pitchFamily="18" charset="0"/>
              </a:rPr>
            </a:br>
            <a:r>
              <a:rPr lang="ru-RU" sz="2400" dirty="0">
                <a:solidFill>
                  <a:srgbClr val="333333"/>
                </a:solidFill>
                <a:latin typeface="Times New Roman" panose="02020603050405020304" pitchFamily="18" charset="0"/>
                <a:cs typeface="Times New Roman" panose="02020603050405020304" pitchFamily="18" charset="0"/>
              </a:rPr>
              <a:t>Этот интерфейс используется </a:t>
            </a:r>
            <a:r>
              <a:rPr lang="ru-RU" sz="2400" dirty="0" smtClean="0">
                <a:latin typeface="Times New Roman" panose="02020603050405020304" pitchFamily="18" charset="0"/>
                <a:cs typeface="Times New Roman" panose="02020603050405020304" pitchFamily="18" charset="0"/>
              </a:rPr>
              <a:t>при </a:t>
            </a:r>
            <a:r>
              <a:rPr lang="ru-RU" sz="2400" dirty="0">
                <a:latin typeface="Times New Roman" panose="02020603050405020304" pitchFamily="18" charset="0"/>
                <a:cs typeface="Times New Roman" panose="02020603050405020304" pitchFamily="18" charset="0"/>
              </a:rPr>
              <a:t>выполнении часто повторяющихся запросов </a:t>
            </a:r>
            <a:r>
              <a:rPr lang="ru-RU" sz="2400" dirty="0" smtClean="0">
                <a:latin typeface="Times New Roman" panose="02020603050405020304" pitchFamily="18" charset="0"/>
                <a:cs typeface="Times New Roman" panose="02020603050405020304" pitchFamily="18" charset="0"/>
              </a:rPr>
              <a:t>SQL. </a:t>
            </a:r>
            <a:endParaRPr lang="ru-RU" sz="2400" b="1" dirty="0" smtClean="0">
              <a:solidFill>
                <a:srgbClr val="333333"/>
              </a:solidFill>
              <a:latin typeface="Times New Roman" panose="02020603050405020304" pitchFamily="18" charset="0"/>
              <a:cs typeface="Times New Roman" panose="02020603050405020304" pitchFamily="18" charset="0"/>
            </a:endParaRPr>
          </a:p>
          <a:p>
            <a:r>
              <a:rPr lang="ru-RU" sz="2400" dirty="0" smtClean="0">
                <a:solidFill>
                  <a:srgbClr val="333333"/>
                </a:solidFill>
                <a:latin typeface="Times New Roman" panose="02020603050405020304" pitchFamily="18" charset="0"/>
                <a:cs typeface="Times New Roman" panose="02020603050405020304" pitchFamily="18" charset="0"/>
              </a:rPr>
              <a:t>Он </a:t>
            </a:r>
            <a:r>
              <a:rPr lang="ru-RU" sz="2400" dirty="0">
                <a:solidFill>
                  <a:srgbClr val="333333"/>
                </a:solidFill>
                <a:latin typeface="Times New Roman" panose="02020603050405020304" pitchFamily="18" charset="0"/>
                <a:cs typeface="Times New Roman" panose="02020603050405020304" pitchFamily="18" charset="0"/>
              </a:rPr>
              <a:t>принимает параметры во время работы </a:t>
            </a:r>
            <a:r>
              <a:rPr lang="ru-RU" sz="2400" dirty="0" smtClean="0">
                <a:solidFill>
                  <a:srgbClr val="333333"/>
                </a:solidFill>
                <a:latin typeface="Times New Roman" panose="02020603050405020304" pitchFamily="18" charset="0"/>
                <a:cs typeface="Times New Roman" panose="02020603050405020304" pitchFamily="18" charset="0"/>
              </a:rPr>
              <a:t>программы</a:t>
            </a:r>
            <a:r>
              <a:rPr lang="ru-RU" sz="2400" dirty="0">
                <a:solidFill>
                  <a:srgbClr val="333333"/>
                </a:solidFill>
                <a:latin typeface="Times New Roman" panose="02020603050405020304" pitchFamily="18" charset="0"/>
                <a:cs typeface="Times New Roman" panose="02020603050405020304" pitchFamily="18" charset="0"/>
              </a:rPr>
              <a:t> </a:t>
            </a:r>
            <a:r>
              <a:rPr lang="ru-RU" sz="2400" dirty="0" smtClean="0">
                <a:solidFill>
                  <a:srgbClr val="333333"/>
                </a:solidFill>
                <a:latin typeface="Times New Roman" panose="02020603050405020304" pitchFamily="18" charset="0"/>
                <a:cs typeface="Times New Roman" panose="02020603050405020304" pitchFamily="18" charset="0"/>
              </a:rPr>
              <a:t>и установка значений их производится с помощью методов </a:t>
            </a:r>
            <a:endParaRPr lang="en-US" sz="2400" dirty="0" smtClean="0">
              <a:solidFill>
                <a:srgbClr val="333333"/>
              </a:solidFill>
              <a:latin typeface="Times New Roman" panose="02020603050405020304" pitchFamily="18" charset="0"/>
              <a:cs typeface="Times New Roman" panose="02020603050405020304" pitchFamily="18" charset="0"/>
            </a:endParaRPr>
          </a:p>
        </p:txBody>
      </p:sp>
      <p:graphicFrame>
        <p:nvGraphicFramePr>
          <p:cNvPr id="5" name="Таблица 4"/>
          <p:cNvGraphicFramePr>
            <a:graphicFrameLocks noGrp="1"/>
          </p:cNvGraphicFramePr>
          <p:nvPr>
            <p:extLst/>
          </p:nvPr>
        </p:nvGraphicFramePr>
        <p:xfrm>
          <a:off x="401225" y="2229294"/>
          <a:ext cx="10842031" cy="3566160"/>
        </p:xfrm>
        <a:graphic>
          <a:graphicData uri="http://schemas.openxmlformats.org/drawingml/2006/table">
            <a:tbl>
              <a:tblPr firstRow="1" bandRow="1">
                <a:tableStyleId>{5C22544A-7EE6-4342-B048-85BDC9FD1C3A}</a:tableStyleId>
              </a:tblPr>
              <a:tblGrid>
                <a:gridCol w="529916">
                  <a:extLst>
                    <a:ext uri="{9D8B030D-6E8A-4147-A177-3AD203B41FA5}">
                      <a16:colId xmlns:a16="http://schemas.microsoft.com/office/drawing/2014/main" val="3848033161"/>
                    </a:ext>
                  </a:extLst>
                </a:gridCol>
                <a:gridCol w="4967383">
                  <a:extLst>
                    <a:ext uri="{9D8B030D-6E8A-4147-A177-3AD203B41FA5}">
                      <a16:colId xmlns:a16="http://schemas.microsoft.com/office/drawing/2014/main" val="954929880"/>
                    </a:ext>
                  </a:extLst>
                </a:gridCol>
                <a:gridCol w="5344732">
                  <a:extLst>
                    <a:ext uri="{9D8B030D-6E8A-4147-A177-3AD203B41FA5}">
                      <a16:colId xmlns:a16="http://schemas.microsoft.com/office/drawing/2014/main" val="2297843566"/>
                    </a:ext>
                  </a:extLst>
                </a:gridCol>
              </a:tblGrid>
              <a:tr h="370840">
                <a:tc>
                  <a:txBody>
                    <a:bodyPr/>
                    <a:lstStyle/>
                    <a:p>
                      <a:endParaRPr lang="ru-RU" sz="2400" dirty="0"/>
                    </a:p>
                  </a:txBody>
                  <a:tcPr/>
                </a:tc>
                <a:tc>
                  <a:txBody>
                    <a:bodyPr/>
                    <a:lstStyle/>
                    <a:p>
                      <a:r>
                        <a:rPr lang="ru-RU" sz="2400" dirty="0" smtClean="0"/>
                        <a:t>Методы</a:t>
                      </a:r>
                      <a:r>
                        <a:rPr lang="ru-RU" sz="2400" baseline="0" dirty="0" smtClean="0"/>
                        <a:t> извлечения из </a:t>
                      </a:r>
                      <a:r>
                        <a:rPr lang="en-US" sz="2400" baseline="0" dirty="0" err="1" smtClean="0"/>
                        <a:t>ResultSet</a:t>
                      </a:r>
                      <a:endParaRPr lang="ru-RU"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400" dirty="0" smtClean="0"/>
                        <a:t>Методы</a:t>
                      </a:r>
                      <a:r>
                        <a:rPr lang="ru-RU" sz="2400" baseline="0" dirty="0" smtClean="0"/>
                        <a:t> установки</a:t>
                      </a:r>
                      <a:endParaRPr lang="ru-RU" sz="2400" dirty="0" smtClean="0"/>
                    </a:p>
                  </a:txBody>
                  <a:tcPr/>
                </a:tc>
                <a:extLst>
                  <a:ext uri="{0D108BD9-81ED-4DB2-BD59-A6C34878D82A}">
                    <a16:rowId xmlns:a16="http://schemas.microsoft.com/office/drawing/2014/main" val="1611787645"/>
                  </a:ext>
                </a:extLst>
              </a:tr>
              <a:tr h="370840">
                <a:tc>
                  <a:txBody>
                    <a:bodyPr/>
                    <a:lstStyle/>
                    <a:p>
                      <a:endParaRPr lang="ru-RU" sz="2400"/>
                    </a:p>
                  </a:txBody>
                  <a:tcPr/>
                </a:tc>
                <a:tc>
                  <a:txBody>
                    <a:bodyPr/>
                    <a:lstStyle/>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Boolean</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Date</a:t>
                      </a:r>
                      <a:r>
                        <a:rPr lang="ru-RU" altLang="ru-RU" sz="2400" dirty="0" smtClean="0">
                          <a:solidFill>
                            <a:srgbClr val="000000"/>
                          </a:solidFill>
                          <a:latin typeface="Times New Roman" panose="02020603050405020304" pitchFamily="18" charset="0"/>
                          <a:cs typeface="Times New Roman" panose="02020603050405020304" pitchFamily="18" charset="0"/>
                        </a:rPr>
                        <a:t>()</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Double</a:t>
                      </a:r>
                      <a:r>
                        <a:rPr lang="en-US" altLang="ru-RU" sz="2400" dirty="0" smtClean="0">
                          <a:solidFill>
                            <a:srgbClr val="000000"/>
                          </a:solidFill>
                          <a:latin typeface="Times New Roman" panose="02020603050405020304" pitchFamily="18" charset="0"/>
                          <a:cs typeface="Times New Roman" panose="02020603050405020304" pitchFamily="18" charset="0"/>
                        </a:rPr>
                        <a:t>()</a:t>
                      </a: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Int</a:t>
                      </a:r>
                      <a:r>
                        <a:rPr lang="en-US" altLang="ru-RU" sz="2400" dirty="0" smtClean="0">
                          <a:solidFill>
                            <a:srgbClr val="000000"/>
                          </a:solidFill>
                          <a:latin typeface="Times New Roman" panose="02020603050405020304" pitchFamily="18" charset="0"/>
                          <a:cs typeface="Times New Roman" panose="02020603050405020304" pitchFamily="18" charset="0"/>
                        </a:rPr>
                        <a:t>()</a:t>
                      </a:r>
                      <a:endParaRPr lang="ru-RU"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Float</a:t>
                      </a:r>
                      <a:r>
                        <a:rPr lang="ru-RU" altLang="ru-RU" sz="2400" dirty="0" smtClean="0">
                          <a:solidFill>
                            <a:srgbClr val="000000"/>
                          </a:solidFill>
                          <a:latin typeface="Times New Roman" panose="02020603050405020304" pitchFamily="18" charset="0"/>
                          <a:cs typeface="Times New Roman" panose="02020603050405020304" pitchFamily="18" charset="0"/>
                        </a:rPr>
                        <a:t>()</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Long</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get</a:t>
                      </a:r>
                      <a:r>
                        <a:rPr lang="ru-RU" altLang="ru-RU" sz="2400" dirty="0" err="1" smtClean="0">
                          <a:solidFill>
                            <a:srgbClr val="000000"/>
                          </a:solidFill>
                          <a:latin typeface="Times New Roman" panose="02020603050405020304" pitchFamily="18" charset="0"/>
                          <a:cs typeface="Times New Roman" panose="02020603050405020304" pitchFamily="18" charset="0"/>
                        </a:rPr>
                        <a:t>String</a:t>
                      </a:r>
                      <a:r>
                        <a:rPr lang="ru-RU" altLang="ru-RU" sz="2400" dirty="0" smtClean="0">
                          <a:solidFill>
                            <a:srgbClr val="000000"/>
                          </a:solidFill>
                          <a:latin typeface="Times New Roman" panose="02020603050405020304" pitchFamily="18" charset="0"/>
                          <a:cs typeface="Times New Roman" panose="02020603050405020304" pitchFamily="18" charset="0"/>
                        </a:rPr>
                        <a:t>()</a:t>
                      </a:r>
                      <a:endParaRPr lang="ru-RU" sz="2400" dirty="0" smtClean="0">
                        <a:solidFill>
                          <a:srgbClr val="333333"/>
                        </a:solidFill>
                        <a:latin typeface="Times New Roman" panose="02020603050405020304" pitchFamily="18" charset="0"/>
                        <a:cs typeface="Times New Roman" panose="02020603050405020304" pitchFamily="18" charset="0"/>
                      </a:endParaRPr>
                    </a:p>
                  </a:txBody>
                  <a:tcPr/>
                </a:tc>
                <a:tc>
                  <a:txBody>
                    <a:bodyPr/>
                    <a:lstStyle/>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Boolean</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Date</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Double</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Int</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Float</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Long</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en-US" altLang="ru-RU" sz="2400" dirty="0" smtClean="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ru-RU" sz="2400" dirty="0" smtClean="0">
                          <a:solidFill>
                            <a:srgbClr val="000000"/>
                          </a:solidFill>
                          <a:latin typeface="Times New Roman" panose="02020603050405020304" pitchFamily="18" charset="0"/>
                          <a:cs typeface="Times New Roman" panose="02020603050405020304" pitchFamily="18" charset="0"/>
                        </a:rPr>
                        <a:t>set</a:t>
                      </a:r>
                      <a:r>
                        <a:rPr lang="ru-RU" altLang="ru-RU" sz="2400" dirty="0" err="1" smtClean="0">
                          <a:solidFill>
                            <a:srgbClr val="000000"/>
                          </a:solidFill>
                          <a:latin typeface="Times New Roman" panose="02020603050405020304" pitchFamily="18" charset="0"/>
                          <a:cs typeface="Times New Roman" panose="02020603050405020304" pitchFamily="18" charset="0"/>
                        </a:rPr>
                        <a:t>String</a:t>
                      </a:r>
                      <a:r>
                        <a:rPr lang="ru-RU" altLang="ru-RU" sz="2400" dirty="0" smtClean="0">
                          <a:solidFill>
                            <a:srgbClr val="000000"/>
                          </a:solidFill>
                          <a:latin typeface="Times New Roman" panose="02020603050405020304" pitchFamily="18" charset="0"/>
                          <a:cs typeface="Times New Roman" panose="02020603050405020304" pitchFamily="18" charset="0"/>
                        </a:rPr>
                        <a:t>(</a:t>
                      </a:r>
                      <a:r>
                        <a:rPr lang="en-US" altLang="ru-RU" sz="2400" dirty="0" smtClean="0">
                          <a:solidFill>
                            <a:srgbClr val="000000"/>
                          </a:solidFill>
                          <a:latin typeface="Times New Roman" panose="02020603050405020304" pitchFamily="18" charset="0"/>
                          <a:cs typeface="Times New Roman" panose="02020603050405020304" pitchFamily="18" charset="0"/>
                        </a:rPr>
                        <a:t>index, value</a:t>
                      </a:r>
                      <a:r>
                        <a:rPr lang="ru-RU" altLang="ru-RU" sz="2400" dirty="0" smtClean="0">
                          <a:solidFill>
                            <a:srgbClr val="000000"/>
                          </a:solidFill>
                          <a:latin typeface="Times New Roman" panose="02020603050405020304" pitchFamily="18" charset="0"/>
                          <a:cs typeface="Times New Roman" panose="02020603050405020304" pitchFamily="18" charset="0"/>
                        </a:rPr>
                        <a:t>) </a:t>
                      </a:r>
                      <a:endParaRPr lang="ru-RU" sz="2400" dirty="0" smtClean="0"/>
                    </a:p>
                  </a:txBody>
                  <a:tcPr/>
                </a:tc>
                <a:extLst>
                  <a:ext uri="{0D108BD9-81ED-4DB2-BD59-A6C34878D82A}">
                    <a16:rowId xmlns:a16="http://schemas.microsoft.com/office/drawing/2014/main" val="534740859"/>
                  </a:ext>
                </a:extLst>
              </a:tr>
              <a:tr h="370840">
                <a:tc>
                  <a:txBody>
                    <a:bodyPr/>
                    <a:lstStyle/>
                    <a:p>
                      <a:endParaRPr lang="ru-RU" sz="2400"/>
                    </a:p>
                  </a:txBody>
                  <a:tcPr/>
                </a:tc>
                <a:tc>
                  <a:txBody>
                    <a:bodyPr/>
                    <a:lstStyle/>
                    <a:p>
                      <a:endParaRPr lang="ru-RU" sz="2400"/>
                    </a:p>
                  </a:txBody>
                  <a:tcPr/>
                </a:tc>
                <a:tc>
                  <a:txBody>
                    <a:bodyPr/>
                    <a:lstStyle/>
                    <a:p>
                      <a:endParaRPr lang="ru-RU" sz="2400" dirty="0"/>
                    </a:p>
                  </a:txBody>
                  <a:tcPr/>
                </a:tc>
                <a:extLst>
                  <a:ext uri="{0D108BD9-81ED-4DB2-BD59-A6C34878D82A}">
                    <a16:rowId xmlns:a16="http://schemas.microsoft.com/office/drawing/2014/main" val="2034583777"/>
                  </a:ext>
                </a:extLst>
              </a:tr>
            </a:tbl>
          </a:graphicData>
        </a:graphic>
      </p:graphicFrame>
    </p:spTree>
    <p:extLst>
      <p:ext uri="{BB962C8B-B14F-4D97-AF65-F5344CB8AC3E}">
        <p14:creationId xmlns:p14="http://schemas.microsoft.com/office/powerpoint/2010/main" val="3794939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24272"/>
            <a:ext cx="12041746"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Для подготовки SQL-запроса, в котором отсутствуют конкретные </a:t>
            </a:r>
            <a:r>
              <a:rPr lang="ru-RU" sz="2400" dirty="0" smtClean="0">
                <a:latin typeface="Times New Roman" panose="02020603050405020304" pitchFamily="18" charset="0"/>
                <a:cs typeface="Times New Roman" panose="02020603050405020304" pitchFamily="18" charset="0"/>
              </a:rPr>
              <a:t>значения</a:t>
            </a:r>
            <a:r>
              <a:rPr lang="ru-RU" sz="2400" dirty="0">
                <a:latin typeface="Times New Roman" panose="02020603050405020304" pitchFamily="18" charset="0"/>
                <a:cs typeface="Times New Roman" panose="02020603050405020304" pitchFamily="18" charset="0"/>
              </a:rPr>
              <a:t>, используется метод </a:t>
            </a:r>
            <a:r>
              <a:rPr lang="ru-RU" sz="2400" dirty="0" err="1">
                <a:latin typeface="Times New Roman" panose="02020603050405020304" pitchFamily="18" charset="0"/>
                <a:cs typeface="Times New Roman" panose="02020603050405020304" pitchFamily="18" charset="0"/>
              </a:rPr>
              <a:t>prepareStatement</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String</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sql</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возвращающий </a:t>
            </a:r>
            <a:r>
              <a:rPr lang="ru-RU" sz="2400" dirty="0">
                <a:latin typeface="Times New Roman" panose="02020603050405020304" pitchFamily="18" charset="0"/>
                <a:cs typeface="Times New Roman" panose="02020603050405020304" pitchFamily="18" charset="0"/>
              </a:rPr>
              <a:t>объект </a:t>
            </a:r>
            <a:r>
              <a:rPr lang="ru-RU" sz="2400" dirty="0" err="1">
                <a:latin typeface="Times New Roman" panose="02020603050405020304" pitchFamily="18" charset="0"/>
                <a:cs typeface="Times New Roman" panose="02020603050405020304" pitchFamily="18" charset="0"/>
              </a:rPr>
              <a:t>PreparedStatement</a:t>
            </a:r>
            <a:r>
              <a:rPr lang="ru-RU"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Установка входных значений конкретных параметров производится с помощью методов </a:t>
            </a:r>
            <a:r>
              <a:rPr lang="ru-RU" sz="2400" dirty="0" err="1" smtClean="0">
                <a:latin typeface="Times New Roman" panose="02020603050405020304" pitchFamily="18" charset="0"/>
                <a:cs typeface="Times New Roman" panose="02020603050405020304" pitchFamily="18" charset="0"/>
              </a:rPr>
              <a:t>set</a:t>
            </a:r>
            <a:r>
              <a:rPr lang="ru-RU"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В завершении - выполнение </a:t>
            </a:r>
            <a:r>
              <a:rPr lang="ru-RU" sz="2400" dirty="0">
                <a:latin typeface="Times New Roman" panose="02020603050405020304" pitchFamily="18" charset="0"/>
                <a:cs typeface="Times New Roman" panose="02020603050405020304" pitchFamily="18" charset="0"/>
              </a:rPr>
              <a:t>запроса методами </a:t>
            </a:r>
            <a:r>
              <a:rPr lang="ru-RU" sz="2400" dirty="0" err="1">
                <a:latin typeface="Times New Roman" panose="02020603050405020304" pitchFamily="18" charset="0"/>
                <a:cs typeface="Times New Roman" panose="02020603050405020304" pitchFamily="18" charset="0"/>
              </a:rPr>
              <a:t>executeUpdate</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executeQuery</a:t>
            </a:r>
            <a:r>
              <a:rPr lang="ru-RU" sz="2400" dirty="0">
                <a:latin typeface="Times New Roman" panose="02020603050405020304" pitchFamily="18" charset="0"/>
                <a:cs typeface="Times New Roman" panose="02020603050405020304" pitchFamily="18" charset="0"/>
              </a:rPr>
              <a:t>().</a:t>
            </a:r>
          </a:p>
        </p:txBody>
      </p:sp>
      <p:sp>
        <p:nvSpPr>
          <p:cNvPr id="3" name="Прямоугольник 2"/>
          <p:cNvSpPr/>
          <p:nvPr/>
        </p:nvSpPr>
        <p:spPr>
          <a:xfrm>
            <a:off x="459347" y="2432596"/>
            <a:ext cx="9819163" cy="461665"/>
          </a:xfrm>
          <a:prstGeom prst="rect">
            <a:avLst/>
          </a:prstGeom>
          <a:solidFill>
            <a:schemeClr val="accent1">
              <a:lumMod val="20000"/>
              <a:lumOff val="80000"/>
            </a:schemeClr>
          </a:solidFill>
        </p:spPr>
        <p:txBody>
          <a:bodyPr wrap="none">
            <a:spAutoFit/>
          </a:bodyPr>
          <a:lstStyle/>
          <a:p>
            <a:r>
              <a:rPr lang="en-US" sz="2400" dirty="0" err="1" smtClean="0">
                <a:latin typeface="Times New Roman" panose="02020603050405020304" pitchFamily="18" charset="0"/>
                <a:cs typeface="Times New Roman" panose="02020603050405020304" pitchFamily="18" charset="0"/>
              </a:rPr>
              <a:t>StringSql</a:t>
            </a:r>
            <a:r>
              <a:rPr lang="en-US" sz="2400" dirty="0" smtClean="0">
                <a:latin typeface="Times New Roman" panose="02020603050405020304" pitchFamily="18" charset="0"/>
                <a:cs typeface="Times New Roman" panose="02020603050405020304" pitchFamily="18" charset="0"/>
              </a:rPr>
              <a:t>="INSERT </a:t>
            </a:r>
            <a:r>
              <a:rPr lang="en-US" sz="2400" dirty="0">
                <a:latin typeface="Times New Roman" panose="02020603050405020304" pitchFamily="18" charset="0"/>
                <a:cs typeface="Times New Roman" panose="02020603050405020304" pitchFamily="18" charset="0"/>
              </a:rPr>
              <a:t>INTO </a:t>
            </a:r>
            <a:r>
              <a:rPr lang="en-US" sz="2400" dirty="0" err="1">
                <a:latin typeface="Times New Roman" panose="02020603050405020304" pitchFamily="18" charset="0"/>
                <a:cs typeface="Times New Roman" panose="02020603050405020304" pitchFamily="18" charset="0"/>
              </a:rPr>
              <a:t>emp</a:t>
            </a:r>
            <a:r>
              <a:rPr lang="en-US" sz="2400" dirty="0">
                <a:latin typeface="Times New Roman" panose="02020603050405020304" pitchFamily="18" charset="0"/>
                <a:cs typeface="Times New Roman" panose="02020603050405020304" pitchFamily="18" charset="0"/>
              </a:rPr>
              <a:t>(id</a:t>
            </a:r>
            <a:r>
              <a:rPr lang="en-US" sz="2400" dirty="0" smtClean="0">
                <a:latin typeface="Times New Roman" panose="02020603050405020304" pitchFamily="18" charset="0"/>
                <a:cs typeface="Times New Roman" panose="02020603050405020304" pitchFamily="18" charset="0"/>
              </a:rPr>
              <a:t>, name, surname, salary</a:t>
            </a:r>
            <a:r>
              <a:rPr lang="en-US" sz="2400" dirty="0">
                <a:latin typeface="Times New Roman" panose="02020603050405020304" pitchFamily="18" charset="0"/>
                <a:cs typeface="Times New Roman" panose="02020603050405020304" pitchFamily="18" charset="0"/>
              </a:rPr>
              <a:t>) VALUES(?,?,?,?)";</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459346" y="2986688"/>
            <a:ext cx="10680879" cy="1200329"/>
          </a:xfrm>
          <a:prstGeom prst="rect">
            <a:avLst/>
          </a:prstGeom>
          <a:solidFill>
            <a:schemeClr val="accent1">
              <a:lumMod val="20000"/>
              <a:lumOff val="80000"/>
            </a:schemeClr>
          </a:solidFill>
        </p:spPr>
        <p:txBody>
          <a:bodyPr wrap="square">
            <a:spAutoFit/>
          </a:bodyPr>
          <a:lstStyle/>
          <a:p>
            <a:r>
              <a:rPr lang="en-US" sz="2400" dirty="0"/>
              <a:t>Connection </a:t>
            </a:r>
            <a:r>
              <a:rPr lang="en-US" sz="2400" dirty="0" err="1"/>
              <a:t>cn</a:t>
            </a:r>
            <a:r>
              <a:rPr lang="en-US" sz="2400" dirty="0"/>
              <a:t> </a:t>
            </a:r>
            <a:r>
              <a:rPr lang="en-US" sz="2400" dirty="0" err="1" smtClean="0">
                <a:latin typeface="Times New Roman" panose="02020603050405020304" pitchFamily="18" charset="0"/>
                <a:cs typeface="Times New Roman" panose="02020603050405020304" pitchFamily="18" charset="0"/>
              </a:rPr>
              <a:t>DriverManager.getConnection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://localhost/db3","root","")</a:t>
            </a:r>
          </a:p>
          <a:p>
            <a:endParaRPr lang="ru-RU"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PreparedStatement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ps</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cn.prepareStatement</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562377" y="6127162"/>
            <a:ext cx="2643672" cy="461665"/>
          </a:xfrm>
          <a:prstGeom prst="rect">
            <a:avLst/>
          </a:prstGeom>
          <a:solidFill>
            <a:schemeClr val="accent1">
              <a:lumMod val="20000"/>
              <a:lumOff val="80000"/>
            </a:schemeClr>
          </a:solidFill>
        </p:spPr>
        <p:txBody>
          <a:bodyPr wrap="none">
            <a:spAutoFit/>
          </a:bodyPr>
          <a:lstStyle/>
          <a:p>
            <a:r>
              <a:rPr lang="en-US" sz="2400" dirty="0" err="1">
                <a:latin typeface="Times New Roman" panose="02020603050405020304" pitchFamily="18" charset="0"/>
                <a:cs typeface="Times New Roman" panose="02020603050405020304" pitchFamily="18" charset="0"/>
              </a:rPr>
              <a:t>ps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executeUpdate</a:t>
            </a:r>
            <a:r>
              <a:rPr lang="en-US"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812404" y="4465074"/>
            <a:ext cx="3730580" cy="1569660"/>
          </a:xfrm>
          <a:prstGeom prst="rect">
            <a:avLst/>
          </a:prstGeom>
          <a:solidFill>
            <a:schemeClr val="accent1">
              <a:lumMod val="20000"/>
              <a:lumOff val="80000"/>
            </a:schemeClr>
          </a:solid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ps.setInt</a:t>
            </a:r>
            <a:r>
              <a:rPr lang="en-US" sz="2400" dirty="0">
                <a:latin typeface="Times New Roman" panose="02020603050405020304" pitchFamily="18" charset="0"/>
                <a:cs typeface="Times New Roman" panose="02020603050405020304" pitchFamily="18" charset="0"/>
              </a:rPr>
              <a:t>(1, id);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ps.setString</a:t>
            </a:r>
            <a:r>
              <a:rPr lang="en-US" sz="2400" dirty="0" smtClean="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name);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ps.setString</a:t>
            </a:r>
            <a:r>
              <a:rPr lang="en-US" sz="2400" dirty="0" smtClean="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surname);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ps.setInt</a:t>
            </a:r>
            <a:r>
              <a:rPr lang="en-US" sz="2400" dirty="0" smtClean="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salary);</a:t>
            </a:r>
            <a:endParaRPr lang="ru-RU"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2377" y="4834406"/>
            <a:ext cx="4155583" cy="830997"/>
          </a:xfrm>
          <a:prstGeom prst="rect">
            <a:avLst/>
          </a:prstGeom>
          <a:solidFill>
            <a:schemeClr val="bg1"/>
          </a:solidFill>
        </p:spPr>
        <p:txBody>
          <a:bodyPr wrap="square" rtlCol="0">
            <a:spAutoFit/>
          </a:bodyPr>
          <a:lstStyle/>
          <a:p>
            <a:r>
              <a:rPr lang="ru-RU" sz="2400" dirty="0" smtClean="0">
                <a:solidFill>
                  <a:srgbClr val="00B050"/>
                </a:solidFill>
              </a:rPr>
              <a:t>В примере предполагаем, что значения переменных заданы</a:t>
            </a:r>
            <a:endParaRPr lang="ru-RU" sz="2400" dirty="0">
              <a:solidFill>
                <a:srgbClr val="00B050"/>
              </a:solidFill>
            </a:endParaRPr>
          </a:p>
        </p:txBody>
      </p:sp>
    </p:spTree>
    <p:extLst>
      <p:ext uri="{BB962C8B-B14F-4D97-AF65-F5344CB8AC3E}">
        <p14:creationId xmlns:p14="http://schemas.microsoft.com/office/powerpoint/2010/main" val="1559942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1819" y="1272214"/>
            <a:ext cx="10930300" cy="5509200"/>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err="1" smtClean="0">
                <a:ln>
                  <a:noFill/>
                </a:ln>
                <a:solidFill>
                  <a:srgbClr val="0033B3"/>
                </a:solidFill>
                <a:effectLst/>
                <a:latin typeface="JetBrains Mono"/>
              </a:rPr>
              <a:t>try</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DriverManager</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080808"/>
                </a:solidFill>
                <a:effectLst/>
                <a:latin typeface="JetBrains Mono"/>
              </a:rPr>
              <a:t>getConnection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smtClean="0">
                <a:ln>
                  <a:noFill/>
                </a:ln>
                <a:solidFill>
                  <a:srgbClr val="067D17"/>
                </a:solidFill>
                <a:effectLst/>
                <a:latin typeface="JetBrains Mono"/>
              </a:rPr>
              <a:t>"INSERT INTO </a:t>
            </a:r>
            <a:r>
              <a:rPr kumimoji="0" lang="ru-RU" altLang="ru-RU" sz="2200" b="0" i="0" u="none" strike="noStrike" cap="none" normalizeH="0" baseline="0" dirty="0" err="1" smtClean="0">
                <a:ln>
                  <a:noFill/>
                </a:ln>
                <a:solidFill>
                  <a:srgbClr val="067D17"/>
                </a:solidFill>
                <a:effectLst/>
                <a:latin typeface="JetBrains Mono"/>
              </a:rPr>
              <a:t>Contacts</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Full_Name</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Email</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Phone</a:t>
            </a:r>
            <a:r>
              <a:rPr kumimoji="0" lang="ru-RU" altLang="ru-RU" sz="2200" b="0" i="0" u="none" strike="noStrike" cap="none" normalizeH="0" baseline="0" dirty="0" smtClean="0">
                <a:ln>
                  <a:noFill/>
                </a:ln>
                <a:solidFill>
                  <a:srgbClr val="067D17"/>
                </a:solidFill>
                <a:effectLst/>
                <a:latin typeface="JetBrains Mono"/>
              </a:rPr>
              <a:t>) VALUES (?, ?, ?)"</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endParaRPr kumimoji="0" lang="en-US" altLang="ru-RU" sz="2200" b="0" i="0" u="none" strike="noStrike" cap="none" normalizeH="0" baseline="0" dirty="0" smtClean="0">
              <a:ln>
                <a:noFill/>
              </a:ln>
              <a:solidFill>
                <a:srgbClr val="080808"/>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PreparedStatement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preparedStatement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err="1" smtClean="0">
                <a:ln>
                  <a:noFill/>
                </a:ln>
                <a:solidFill>
                  <a:srgbClr val="080808"/>
                </a:solidFill>
                <a:effectLst/>
                <a:latin typeface="JetBrains Mono"/>
              </a:rPr>
              <a:t>.prepareStatement</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80808"/>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1" i="0" u="none" strike="noStrike" cap="none" normalizeH="0" baseline="0" dirty="0" smtClean="0">
                <a:ln>
                  <a:noFill/>
                </a:ln>
                <a:solidFill>
                  <a:srgbClr val="00B05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200" dirty="0" smtClean="0">
                <a:solidFill>
                  <a:srgbClr val="00B050"/>
                </a:solidFill>
                <a:latin typeface="JetBrains Mono"/>
              </a:rPr>
              <a:t>// </a:t>
            </a:r>
            <a:r>
              <a:rPr lang="ru-RU" altLang="ru-RU" sz="2200" dirty="0" smtClean="0">
                <a:solidFill>
                  <a:srgbClr val="00B050"/>
                </a:solidFill>
                <a:latin typeface="JetBrains Mono"/>
              </a:rPr>
              <a:t>Добавление параметров</a:t>
            </a:r>
            <a:endParaRPr kumimoji="0" lang="ru-RU" altLang="ru-RU" sz="2200" i="0" u="none" strike="noStrike" cap="none" normalizeH="0" baseline="0" dirty="0" smtClean="0">
              <a:ln>
                <a:noFill/>
              </a:ln>
              <a:solidFill>
                <a:srgbClr val="00B05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preparedStatement</a:t>
            </a:r>
            <a:r>
              <a:rPr kumimoji="0" lang="ru-RU" altLang="ru-RU" sz="2200" b="0" i="0" u="none" strike="noStrike" cap="none" normalizeH="0" baseline="0" dirty="0" err="1" smtClean="0">
                <a:ln>
                  <a:noFill/>
                </a:ln>
                <a:solidFill>
                  <a:srgbClr val="080808"/>
                </a:solidFill>
                <a:effectLst/>
                <a:latin typeface="JetBrains Mono"/>
              </a:rPr>
              <a:t>.setString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1750EB"/>
                </a:solidFill>
                <a:effectLst/>
                <a:latin typeface="JetBrains Mono"/>
              </a:rPr>
              <a:t>1</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Jim</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Rohn</a:t>
            </a:r>
            <a:r>
              <a:rPr kumimoji="0" lang="ru-RU" altLang="ru-RU" sz="2200" b="0" i="0" u="none" strike="noStrike" cap="none" normalizeH="0" baseline="0" dirty="0" smtClean="0">
                <a:ln>
                  <a:noFill/>
                </a:ln>
                <a:solidFill>
                  <a:srgbClr val="067D17"/>
                </a:solidFill>
                <a:effectLst/>
                <a:latin typeface="JetBrains Mono"/>
              </a:rPr>
              <a:t> 123"</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preparedStatement</a:t>
            </a:r>
            <a:r>
              <a:rPr kumimoji="0" lang="ru-RU" altLang="ru-RU" sz="2200" b="0" i="0" u="none" strike="noStrike" cap="none" normalizeH="0" baseline="0" dirty="0" err="1" smtClean="0">
                <a:ln>
                  <a:noFill/>
                </a:ln>
                <a:solidFill>
                  <a:srgbClr val="080808"/>
                </a:solidFill>
                <a:effectLst/>
                <a:latin typeface="JetBrains Mono"/>
              </a:rPr>
              <a:t>.setString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1750EB"/>
                </a:solidFill>
                <a:effectLst/>
                <a:latin typeface="JetBrains Mono"/>
              </a:rPr>
              <a:t>2</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"rohnj@herbalife.com"</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preparedStatement</a:t>
            </a:r>
            <a:r>
              <a:rPr kumimoji="0" lang="ru-RU" altLang="ru-RU" sz="2200" b="0" i="0" u="none" strike="noStrike" cap="none" normalizeH="0" baseline="0" dirty="0" err="1" smtClean="0">
                <a:ln>
                  <a:noFill/>
                </a:ln>
                <a:solidFill>
                  <a:srgbClr val="080808"/>
                </a:solidFill>
                <a:effectLst/>
                <a:latin typeface="JetBrains Mono"/>
              </a:rPr>
              <a:t>.setString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1750EB"/>
                </a:solidFill>
                <a:effectLst/>
                <a:latin typeface="JetBrains Mono"/>
              </a:rPr>
              <a:t>3</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"0919989998"</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endParaRPr kumimoji="0" lang="ru-RU" altLang="ru-RU" sz="2200" b="0" i="0" u="none" strike="noStrike" cap="none" normalizeH="0" baseline="0" dirty="0" smtClean="0">
              <a:ln>
                <a:noFill/>
              </a:ln>
              <a:solidFill>
                <a:srgbClr val="080808"/>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smtClean="0">
                <a:ln>
                  <a:noFill/>
                </a:ln>
                <a:solidFill>
                  <a:srgbClr val="00B050"/>
                </a:solidFill>
                <a:effectLst/>
                <a:latin typeface="JetBrains Mono"/>
              </a:rPr>
              <a:t>    </a:t>
            </a:r>
            <a:r>
              <a:rPr kumimoji="0" lang="en-US" altLang="ru-RU" sz="2200" b="0" i="0" u="none" strike="noStrike" cap="none" normalizeH="0" baseline="0" dirty="0" smtClean="0">
                <a:ln>
                  <a:noFill/>
                </a:ln>
                <a:solidFill>
                  <a:srgbClr val="00B050"/>
                </a:solidFill>
                <a:effectLst/>
                <a:latin typeface="JetBrains Mono"/>
              </a:rPr>
              <a:t>// </a:t>
            </a:r>
            <a:r>
              <a:rPr kumimoji="0" lang="ru-RU" altLang="ru-RU" sz="2200" b="0" i="0" u="none" strike="noStrike" cap="none" normalizeH="0" baseline="0" dirty="0" smtClean="0">
                <a:ln>
                  <a:noFill/>
                </a:ln>
                <a:solidFill>
                  <a:srgbClr val="00B050"/>
                </a:solidFill>
                <a:effectLst/>
                <a:latin typeface="JetBrains Mono"/>
              </a:rPr>
              <a:t>Выполнение запроса</a:t>
            </a:r>
            <a:r>
              <a:rPr kumimoji="0" lang="ru-RU" altLang="ru-RU" sz="2200" b="0" i="0" u="none" strike="noStrike" cap="none" normalizeH="0" baseline="0" dirty="0" smtClean="0">
                <a:ln>
                  <a:noFill/>
                </a:ln>
                <a:solidFill>
                  <a:srgbClr val="080808"/>
                </a:solidFill>
                <a:effectLst/>
                <a:latin typeface="JetBrains Mono"/>
              </a:rPr>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int</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row</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preparedStatement</a:t>
            </a:r>
            <a:r>
              <a:rPr kumimoji="0" lang="ru-RU" altLang="ru-RU" sz="2200" b="0" i="0" u="none" strike="noStrike" cap="none" normalizeH="0" baseline="0" dirty="0" err="1" smtClean="0">
                <a:ln>
                  <a:noFill/>
                </a:ln>
                <a:solidFill>
                  <a:srgbClr val="080808"/>
                </a:solidFill>
                <a:effectLst/>
                <a:latin typeface="JetBrains Mono"/>
              </a:rPr>
              <a:t>.executeUpdate</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if</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row</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&gt; </a:t>
            </a:r>
            <a:r>
              <a:rPr kumimoji="0" lang="ru-RU" altLang="ru-RU" sz="2200" b="0" i="0" u="none" strike="noStrike" cap="none" normalizeH="0" baseline="0" dirty="0" smtClean="0">
                <a:ln>
                  <a:noFill/>
                </a:ln>
                <a:solidFill>
                  <a:srgbClr val="1750EB"/>
                </a:solidFill>
                <a:effectLst/>
                <a:latin typeface="JetBrains Mono"/>
              </a:rPr>
              <a:t>0</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System</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871094"/>
                </a:solidFill>
                <a:effectLst/>
                <a:latin typeface="JetBrains Mono"/>
              </a:rPr>
              <a:t>out</a:t>
            </a:r>
            <a:r>
              <a:rPr kumimoji="0" lang="ru-RU" altLang="ru-RU" sz="2200" b="0" i="0" u="none" strike="noStrike" cap="none" normalizeH="0" baseline="0" dirty="0" err="1" smtClean="0">
                <a:ln>
                  <a:noFill/>
                </a:ln>
                <a:solidFill>
                  <a:srgbClr val="080808"/>
                </a:solidFill>
                <a:effectLst/>
                <a:latin typeface="JetBrains Mono"/>
              </a:rPr>
              <a:t>.println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 </a:t>
            </a:r>
            <a:r>
              <a:rPr kumimoji="0" lang="ru-RU" altLang="ru-RU" sz="2200" b="0" i="0" u="none" strike="noStrike" cap="none" normalizeH="0" baseline="0" dirty="0" err="1" smtClean="0">
                <a:ln>
                  <a:noFill/>
                </a:ln>
                <a:solidFill>
                  <a:srgbClr val="067D17"/>
                </a:solidFill>
                <a:effectLst/>
                <a:latin typeface="JetBrains Mono"/>
              </a:rPr>
              <a:t>row</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has</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been</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inserted</a:t>
            </a:r>
            <a:r>
              <a:rPr kumimoji="0" lang="ru-RU" altLang="ru-RU" sz="2200" b="0" i="0" u="none" strike="noStrike" cap="none" normalizeH="0" baseline="0" dirty="0" smtClean="0">
                <a:ln>
                  <a:noFill/>
                </a:ln>
                <a:solidFill>
                  <a:srgbClr val="067D17"/>
                </a:solidFill>
                <a:effectLst/>
                <a:latin typeface="JetBrains Mono"/>
              </a:rPr>
              <a:t> </a:t>
            </a:r>
            <a:r>
              <a:rPr kumimoji="0" lang="ru-RU" altLang="ru-RU" sz="2200" b="0" i="0" u="none" strike="noStrike" cap="none" normalizeH="0" baseline="0" dirty="0" err="1" smtClean="0">
                <a:ln>
                  <a:noFill/>
                </a:ln>
                <a:solidFill>
                  <a:srgbClr val="067D17"/>
                </a:solidFill>
                <a:effectLst/>
                <a:latin typeface="JetBrains Mono"/>
              </a:rPr>
              <a:t>successfully</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en-US" altLang="ru-RU" sz="2200" b="0" i="0" u="none" strike="noStrike" cap="none" normalizeH="0" baseline="0" dirty="0" smtClean="0">
                <a:ln>
                  <a:noFill/>
                </a:ln>
                <a:solidFill>
                  <a:srgbClr val="080808"/>
                </a:solidFill>
                <a:effectLst/>
                <a:latin typeface="JetBrains Mono"/>
              </a:rPr>
              <a:t>}</a:t>
            </a:r>
            <a:endParaRPr kumimoji="0" lang="ru-RU" altLang="ru-RU" sz="2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231819" y="746974"/>
            <a:ext cx="9808904" cy="461665"/>
          </a:xfrm>
          <a:prstGeom prst="rect">
            <a:avLst/>
          </a:prstGeom>
          <a:solidFill>
            <a:schemeClr val="accent1">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000000"/>
                </a:solidFill>
                <a:effectLst/>
                <a:latin typeface="JetBrains Mono"/>
              </a:rPr>
              <a:t>String</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databaseURL</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smtClean="0">
                <a:ln>
                  <a:noFill/>
                </a:ln>
                <a:solidFill>
                  <a:srgbClr val="080808"/>
                </a:solidFill>
                <a:effectLst/>
                <a:latin typeface="JetBrains Mono"/>
              </a:rPr>
              <a:t>= </a:t>
            </a:r>
            <a:r>
              <a:rPr kumimoji="0" lang="ru-RU" altLang="ru-RU" sz="2400" b="0" i="0" u="none" strike="noStrike" cap="none" normalizeH="0" baseline="0" dirty="0" smtClean="0">
                <a:ln>
                  <a:noFill/>
                </a:ln>
                <a:solidFill>
                  <a:srgbClr val="067D17"/>
                </a:solidFill>
                <a:effectLst/>
                <a:latin typeface="JetBrains Mono"/>
              </a:rPr>
              <a:t>"</a:t>
            </a:r>
            <a:r>
              <a:rPr kumimoji="0" lang="ru-RU" altLang="ru-RU" sz="2400" b="0" i="0" u="none" strike="noStrike" cap="none" normalizeH="0" baseline="0" dirty="0" err="1" smtClean="0">
                <a:ln>
                  <a:noFill/>
                </a:ln>
                <a:solidFill>
                  <a:srgbClr val="067D17"/>
                </a:solidFill>
                <a:effectLst/>
                <a:latin typeface="JetBrains Mono"/>
              </a:rPr>
              <a:t>jdbc:ucanaccess</a:t>
            </a:r>
            <a:r>
              <a:rPr kumimoji="0" lang="ru-RU" altLang="ru-RU" sz="2400" b="0" i="0" u="none" strike="noStrike" cap="none" normalizeH="0" baseline="0" dirty="0" smtClean="0">
                <a:ln>
                  <a:noFill/>
                </a:ln>
                <a:solidFill>
                  <a:srgbClr val="067D17"/>
                </a:solidFill>
                <a:effectLst/>
                <a:latin typeface="JetBrains Mono"/>
              </a:rPr>
              <a:t>://d://--//</a:t>
            </a:r>
            <a:r>
              <a:rPr kumimoji="0" lang="ru-RU" altLang="ru-RU" sz="2400" b="0" i="0" u="none" strike="noStrike" cap="none" normalizeH="0" baseline="0" dirty="0" err="1" smtClean="0">
                <a:ln>
                  <a:noFill/>
                </a:ln>
                <a:solidFill>
                  <a:srgbClr val="067D17"/>
                </a:solidFill>
                <a:effectLst/>
                <a:latin typeface="JetBrains Mono"/>
              </a:rPr>
              <a:t>Data</a:t>
            </a:r>
            <a:r>
              <a:rPr kumimoji="0" lang="ru-RU" altLang="ru-RU" sz="2400" b="0" i="0" u="none" strike="noStrike" cap="none" normalizeH="0" baseline="0" dirty="0" smtClean="0">
                <a:ln>
                  <a:noFill/>
                </a:ln>
                <a:solidFill>
                  <a:srgbClr val="067D17"/>
                </a:solidFill>
                <a:effectLst/>
                <a:latin typeface="JetBrains Mono"/>
              </a:rPr>
              <a:t>//contacts.accdb"</a:t>
            </a:r>
            <a:r>
              <a:rPr kumimoji="0" lang="ru-RU" altLang="ru-RU" sz="2400" b="0" i="0" u="none" strike="noStrike" cap="none" normalizeH="0" baseline="0" dirty="0" smtClean="0">
                <a:ln>
                  <a:noFill/>
                </a:ln>
                <a:solidFill>
                  <a:srgbClr val="080808"/>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1622738" y="0"/>
            <a:ext cx="7392473" cy="461665"/>
          </a:xfrm>
          <a:prstGeom prst="rect">
            <a:avLst/>
          </a:prstGeom>
          <a:noFill/>
        </p:spPr>
        <p:txBody>
          <a:bodyPr wrap="square" rtlCol="0">
            <a:spAutoFit/>
          </a:bodyPr>
          <a:lstStyle/>
          <a:p>
            <a:pPr algn="ctr"/>
            <a:r>
              <a:rPr lang="ru-RU" sz="2400" b="1" dirty="0" smtClean="0">
                <a:latin typeface="Times New Roman" panose="02020603050405020304" pitchFamily="18" charset="0"/>
                <a:cs typeface="Times New Roman" panose="02020603050405020304" pitchFamily="18" charset="0"/>
              </a:rPr>
              <a:t>Пример добавления записи</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28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3182" y="940269"/>
            <a:ext cx="11075832" cy="517064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jdbc:ucanaccess</a:t>
            </a:r>
            <a:r>
              <a:rPr kumimoji="0" lang="ru-RU" altLang="ru-RU" sz="2200" b="0" i="0" u="none" strike="noStrike" cap="none" normalizeH="0" baseline="0" dirty="0" smtClean="0">
                <a:ln>
                  <a:noFill/>
                </a:ln>
                <a:solidFill>
                  <a:srgbClr val="067D17"/>
                </a:solidFill>
                <a:effectLst/>
                <a:latin typeface="JetBrains Mono"/>
              </a:rPr>
              <a:t>://d://--//</a:t>
            </a:r>
            <a:r>
              <a:rPr kumimoji="0" lang="ru-RU" altLang="ru-RU" sz="2200" b="0" i="0" u="none" strike="noStrike" cap="none" normalizeH="0" baseline="0" dirty="0" err="1" smtClean="0">
                <a:ln>
                  <a:noFill/>
                </a:ln>
                <a:solidFill>
                  <a:srgbClr val="067D17"/>
                </a:solidFill>
                <a:effectLst/>
                <a:latin typeface="JetBrains Mono"/>
              </a:rPr>
              <a:t>Data</a:t>
            </a:r>
            <a:r>
              <a:rPr kumimoji="0" lang="ru-RU" altLang="ru-RU" sz="2200" b="0" i="0" u="none" strike="noStrike" cap="none" normalizeH="0" baseline="0" dirty="0" smtClean="0">
                <a:ln>
                  <a:noFill/>
                </a:ln>
                <a:solidFill>
                  <a:srgbClr val="067D17"/>
                </a:solidFill>
                <a:effectLst/>
                <a:latin typeface="JetBrains Mono"/>
              </a:rPr>
              <a:t>//contacts.accdb"</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err="1" smtClean="0">
                <a:ln>
                  <a:noFill/>
                </a:ln>
                <a:solidFill>
                  <a:srgbClr val="0033B3"/>
                </a:solidFill>
                <a:effectLst/>
                <a:latin typeface="JetBrains Mono"/>
              </a:rPr>
              <a:t>try</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DriverManager</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080808"/>
                </a:solidFill>
                <a:effectLst/>
                <a:latin typeface="JetBrains Mono"/>
              </a:rPr>
              <a:t>getConnection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databaseURL</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80808"/>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  = </a:t>
            </a:r>
            <a:r>
              <a:rPr kumimoji="0" lang="ru-RU" altLang="ru-RU" sz="2200" b="0" i="0" u="none" strike="noStrike" cap="none" normalizeH="0" baseline="0" dirty="0" smtClean="0">
                <a:ln>
                  <a:noFill/>
                </a:ln>
                <a:solidFill>
                  <a:srgbClr val="067D17"/>
                </a:solidFill>
                <a:effectLst/>
                <a:latin typeface="JetBrains Mono"/>
              </a:rPr>
              <a:t>"SELECT * FROM </a:t>
            </a:r>
            <a:r>
              <a:rPr kumimoji="0" lang="ru-RU" altLang="ru-RU" sz="2200" b="0" i="0" u="none" strike="noStrike" cap="none" normalizeH="0" baseline="0" dirty="0" err="1" smtClean="0">
                <a:ln>
                  <a:noFill/>
                </a:ln>
                <a:solidFill>
                  <a:srgbClr val="067D17"/>
                </a:solidFill>
                <a:effectLst/>
                <a:latin typeface="JetBrains Mono"/>
              </a:rPr>
              <a:t>Contacts</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connection</a:t>
            </a:r>
            <a:r>
              <a:rPr kumimoji="0" lang="ru-RU" altLang="ru-RU" sz="2200" b="0" i="0" u="none" strike="noStrike" cap="none" normalizeH="0" baseline="0" dirty="0" err="1" smtClean="0">
                <a:ln>
                  <a:noFill/>
                </a:ln>
                <a:solidFill>
                  <a:srgbClr val="080808"/>
                </a:solidFill>
                <a:effectLst/>
                <a:latin typeface="JetBrains Mono"/>
              </a:rPr>
              <a:t>.createStatement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ResultSet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statement</a:t>
            </a:r>
            <a:r>
              <a:rPr kumimoji="0" lang="ru-RU" altLang="ru-RU" sz="2200" b="0" i="0" u="none" strike="noStrike" cap="none" normalizeH="0" baseline="0" dirty="0" err="1" smtClean="0">
                <a:ln>
                  <a:noFill/>
                </a:ln>
                <a:solidFill>
                  <a:srgbClr val="080808"/>
                </a:solidFill>
                <a:effectLst/>
                <a:latin typeface="JetBrains Mono"/>
              </a:rPr>
              <a:t>.executeQuery</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80808"/>
                </a:solidFill>
                <a:effectLst/>
                <a:latin typeface="JetBrains Mono"/>
              </a:rPr>
              <a:t>sql</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while</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result</a:t>
            </a:r>
            <a:r>
              <a:rPr kumimoji="0" lang="ru-RU" altLang="ru-RU" sz="2200" b="0" i="0" u="none" strike="noStrike" cap="none" normalizeH="0" baseline="0" dirty="0" err="1" smtClean="0">
                <a:ln>
                  <a:noFill/>
                </a:ln>
                <a:solidFill>
                  <a:srgbClr val="080808"/>
                </a:solidFill>
                <a:effectLst/>
                <a:latin typeface="JetBrains Mono"/>
              </a:rPr>
              <a:t>.next</a:t>
            </a:r>
            <a:r>
              <a:rPr kumimoji="0" lang="ru-RU" altLang="ru-RU" sz="2200" b="0" i="0" u="none" strike="noStrike" cap="none" normalizeH="0" baseline="0" dirty="0" smtClean="0">
                <a:ln>
                  <a:noFill/>
                </a:ln>
                <a:solidFill>
                  <a:srgbClr val="080808"/>
                </a:solidFill>
                <a:effectLst/>
                <a:latin typeface="JetBrains Mono"/>
              </a:rPr>
              <a:t>()) {</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33B3"/>
                </a:solidFill>
                <a:effectLst/>
                <a:latin typeface="JetBrains Mono"/>
              </a:rPr>
              <a:t>int</a:t>
            </a:r>
            <a:r>
              <a:rPr kumimoji="0" lang="ru-RU" altLang="ru-RU" sz="2200" b="0" i="0" u="none" strike="noStrike" cap="none" normalizeH="0" baseline="0" dirty="0" smtClean="0">
                <a:ln>
                  <a:noFill/>
                </a:ln>
                <a:solidFill>
                  <a:srgbClr val="0033B3"/>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id</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a:t>
            </a:r>
            <a:r>
              <a:rPr kumimoji="0" lang="ru-RU" altLang="ru-RU" sz="2200" b="0" i="0" u="none" strike="noStrike" cap="none" normalizeH="0" baseline="0" dirty="0" err="1" smtClean="0">
                <a:ln>
                  <a:noFill/>
                </a:ln>
                <a:solidFill>
                  <a:srgbClr val="080808"/>
                </a:solidFill>
                <a:effectLst/>
                <a:latin typeface="JetBrains Mono"/>
              </a:rPr>
              <a:t>.getInt</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Contact_ID</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fullname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a:t>
            </a:r>
            <a:r>
              <a:rPr kumimoji="0" lang="ru-RU" altLang="ru-RU" sz="2200" b="0" i="0" u="none" strike="noStrike" cap="none" normalizeH="0" baseline="0" dirty="0" err="1" smtClean="0">
                <a:ln>
                  <a:noFill/>
                </a:ln>
                <a:solidFill>
                  <a:srgbClr val="080808"/>
                </a:solidFill>
                <a:effectLst/>
                <a:latin typeface="JetBrains Mono"/>
              </a:rPr>
              <a: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Full_Name</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email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a:t>
            </a:r>
            <a:r>
              <a:rPr kumimoji="0" lang="ru-RU" altLang="ru-RU" sz="2200" b="0" i="0" u="none" strike="noStrike" cap="none" normalizeH="0" baseline="0" dirty="0" err="1" smtClean="0">
                <a:ln>
                  <a:noFill/>
                </a:ln>
                <a:solidFill>
                  <a:srgbClr val="080808"/>
                </a:solidFill>
                <a:effectLst/>
                <a:latin typeface="JetBrains Mono"/>
              </a:rPr>
              <a: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Email</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String</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phone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result</a:t>
            </a:r>
            <a:r>
              <a:rPr kumimoji="0" lang="ru-RU" altLang="ru-RU" sz="2200" b="0" i="0" u="none" strike="noStrike" cap="none" normalizeH="0" baseline="0" dirty="0" err="1" smtClean="0">
                <a:ln>
                  <a:noFill/>
                </a:ln>
                <a:solidFill>
                  <a:srgbClr val="080808"/>
                </a:solidFill>
                <a:effectLst/>
                <a:latin typeface="JetBrains Mono"/>
              </a:rPr>
              <a:t>.getString</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err="1" smtClean="0">
                <a:ln>
                  <a:noFill/>
                </a:ln>
                <a:solidFill>
                  <a:srgbClr val="067D17"/>
                </a:solidFill>
                <a:effectLst/>
                <a:latin typeface="JetBrains Mono"/>
              </a:rPr>
              <a:t>Phone</a:t>
            </a:r>
            <a:r>
              <a:rPr kumimoji="0" lang="ru-RU" altLang="ru-RU" sz="2200" b="0" i="0" u="none" strike="noStrike" cap="none" normalizeH="0" baseline="0" dirty="0" smtClean="0">
                <a:ln>
                  <a:noFill/>
                </a:ln>
                <a:solidFill>
                  <a:srgbClr val="067D17"/>
                </a:solidFill>
                <a:effectLst/>
                <a:latin typeface="JetBrains Mono"/>
              </a:rPr>
              <a:t>"</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System</a:t>
            </a:r>
            <a:r>
              <a:rPr kumimoji="0" lang="ru-RU" altLang="ru-RU" sz="2200" b="0" i="0" u="none" strike="noStrike" cap="none" normalizeH="0" baseline="0" dirty="0" err="1" smtClean="0">
                <a:ln>
                  <a:noFill/>
                </a:ln>
                <a:solidFill>
                  <a:srgbClr val="080808"/>
                </a:solidFill>
                <a:effectLst/>
                <a:latin typeface="JetBrains Mono"/>
              </a:rPr>
              <a:t>.</a:t>
            </a:r>
            <a:r>
              <a:rPr kumimoji="0" lang="ru-RU" altLang="ru-RU" sz="2200" b="0" i="1" u="none" strike="noStrike" cap="none" normalizeH="0" baseline="0" dirty="0" err="1" smtClean="0">
                <a:ln>
                  <a:noFill/>
                </a:ln>
                <a:solidFill>
                  <a:srgbClr val="871094"/>
                </a:solidFill>
                <a:effectLst/>
                <a:latin typeface="JetBrains Mono"/>
              </a:rPr>
              <a:t>out</a:t>
            </a:r>
            <a:r>
              <a:rPr kumimoji="0" lang="ru-RU" altLang="ru-RU" sz="2200" b="0" i="0" u="none" strike="noStrike" cap="none" normalizeH="0" baseline="0" dirty="0" err="1" smtClean="0">
                <a:ln>
                  <a:noFill/>
                </a:ln>
                <a:solidFill>
                  <a:srgbClr val="080808"/>
                </a:solidFill>
                <a:effectLst/>
                <a:latin typeface="JetBrains Mono"/>
              </a:rPr>
              <a:t>.println</a:t>
            </a:r>
            <a:r>
              <a:rPr kumimoji="0" lang="ru-RU" altLang="ru-RU" sz="2200" b="0" i="0" u="none" strike="noStrike" cap="none" normalizeH="0" baseline="0" dirty="0" smtClean="0">
                <a:ln>
                  <a:noFill/>
                </a:ln>
                <a:solidFill>
                  <a:srgbClr val="080808"/>
                </a:solidFill>
                <a:effectLst/>
                <a:latin typeface="JetBrains Mono"/>
              </a:rPr>
              <a:t>(</a:t>
            </a:r>
            <a:r>
              <a:rPr kumimoji="0" lang="ru-RU" altLang="ru-RU" sz="2200" b="0" i="0" u="none" strike="noStrike" cap="none" normalizeH="0" baseline="0" dirty="0" err="1" smtClean="0">
                <a:ln>
                  <a:noFill/>
                </a:ln>
                <a:solidFill>
                  <a:srgbClr val="000000"/>
                </a:solidFill>
                <a:effectLst/>
                <a:latin typeface="JetBrains Mono"/>
              </a:rPr>
              <a:t>id</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fullname</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email</a:t>
            </a:r>
            <a:r>
              <a:rPr kumimoji="0" lang="ru-RU" altLang="ru-RU" sz="2200" b="0" i="0" u="none" strike="noStrike" cap="none" normalizeH="0" baseline="0" dirty="0" smtClean="0">
                <a:ln>
                  <a:noFill/>
                </a:ln>
                <a:solidFill>
                  <a:srgbClr val="000000"/>
                </a:solidFill>
                <a:effectLst/>
                <a:latin typeface="JetBrains Mono"/>
              </a:rPr>
              <a:t>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smtClean="0">
                <a:ln>
                  <a:noFill/>
                </a:ln>
                <a:solidFill>
                  <a:srgbClr val="067D17"/>
                </a:solidFill>
                <a:effectLst/>
                <a:latin typeface="JetBrains Mono"/>
              </a:rPr>
              <a:t>", " </a:t>
            </a:r>
            <a:r>
              <a:rPr kumimoji="0" lang="ru-RU" altLang="ru-RU" sz="2200" b="0" i="0" u="none" strike="noStrike" cap="none" normalizeH="0" baseline="0" dirty="0" smtClean="0">
                <a:ln>
                  <a:noFill/>
                </a:ln>
                <a:solidFill>
                  <a:srgbClr val="080808"/>
                </a:solidFill>
                <a:effectLst/>
                <a:latin typeface="JetBrains Mono"/>
              </a:rPr>
              <a:t>+ </a:t>
            </a:r>
            <a:r>
              <a:rPr kumimoji="0" lang="ru-RU" altLang="ru-RU" sz="2200" b="0" i="0" u="none" strike="noStrike" cap="none" normalizeH="0" baseline="0" dirty="0" err="1" smtClean="0">
                <a:ln>
                  <a:noFill/>
                </a:ln>
                <a:solidFill>
                  <a:srgbClr val="000000"/>
                </a:solidFill>
                <a:effectLst/>
                <a:latin typeface="JetBrains Mono"/>
              </a:rPr>
              <a:t>phone</a:t>
            </a:r>
            <a:r>
              <a:rPr kumimoji="0" lang="ru-RU" altLang="ru-RU" sz="2200" b="0" i="0" u="none" strike="noStrike" cap="none" normalizeH="0" baseline="0" dirty="0" smtClean="0">
                <a:ln>
                  <a:noFill/>
                </a:ln>
                <a:solidFill>
                  <a:srgbClr val="080808"/>
                </a:solidFill>
                <a:effectLst/>
                <a:latin typeface="JetBrains Mono"/>
              </a:rPr>
              <a:t>);</a:t>
            </a:r>
            <a:br>
              <a:rPr kumimoji="0" lang="ru-RU" altLang="ru-RU" sz="2200" b="0" i="0" u="none" strike="noStrike" cap="none" normalizeH="0" baseline="0" dirty="0" smtClean="0">
                <a:ln>
                  <a:noFill/>
                </a:ln>
                <a:solidFill>
                  <a:srgbClr val="080808"/>
                </a:solidFill>
                <a:effectLst/>
                <a:latin typeface="JetBrains Mono"/>
              </a:rPr>
            </a:br>
            <a:r>
              <a:rPr kumimoji="0" lang="ru-RU" altLang="ru-RU" sz="2200" b="0" i="0" u="none" strike="noStrike" cap="none" normalizeH="0" baseline="0" dirty="0" smtClean="0">
                <a:ln>
                  <a:noFill/>
                </a:ln>
                <a:solidFill>
                  <a:srgbClr val="080808"/>
                </a:solidFill>
                <a:effectLst/>
                <a:latin typeface="JetBrains Mono"/>
              </a:rPr>
              <a:t>            }</a:t>
            </a:r>
            <a:endParaRPr kumimoji="0" lang="en-US" altLang="ru-RU" sz="2200" b="0" i="0" u="none" strike="noStrike" cap="none" normalizeH="0" baseline="0" dirty="0" smtClean="0">
              <a:ln>
                <a:noFill/>
              </a:ln>
              <a:solidFill>
                <a:srgbClr val="080808"/>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200" dirty="0">
                <a:solidFill>
                  <a:srgbClr val="080808"/>
                </a:solidFill>
                <a:latin typeface="JetBrains Mono"/>
              </a:rPr>
              <a:t>}</a:t>
            </a:r>
            <a:endParaRPr kumimoji="0" lang="ru-RU" altLang="ru-RU" sz="22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622738" y="0"/>
            <a:ext cx="7392473" cy="461665"/>
          </a:xfrm>
          <a:prstGeom prst="rect">
            <a:avLst/>
          </a:prstGeom>
          <a:noFill/>
        </p:spPr>
        <p:txBody>
          <a:bodyPr wrap="square" rtlCol="0">
            <a:spAutoFit/>
          </a:bodyPr>
          <a:lstStyle/>
          <a:p>
            <a:pPr algn="ctr"/>
            <a:r>
              <a:rPr lang="ru-RU" sz="2400" b="1" dirty="0" smtClean="0">
                <a:latin typeface="Times New Roman" panose="02020603050405020304" pitchFamily="18" charset="0"/>
                <a:cs typeface="Times New Roman" panose="02020603050405020304" pitchFamily="18" charset="0"/>
              </a:rPr>
              <a:t>Проверка измененных данных</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32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07353" y="3103092"/>
            <a:ext cx="1562793" cy="584775"/>
          </a:xfrm>
          <a:prstGeom prst="rect">
            <a:avLst/>
          </a:prstGeom>
          <a:noFill/>
        </p:spPr>
        <p:txBody>
          <a:bodyPr wrap="square" rtlCol="0">
            <a:spAutoFit/>
          </a:bodyPr>
          <a:lstStyle/>
          <a:p>
            <a:r>
              <a:rPr lang="en-US" sz="3200" dirty="0" smtClean="0">
                <a:solidFill>
                  <a:srgbClr val="FF0000"/>
                </a:solidFill>
              </a:rPr>
              <a:t>The End</a:t>
            </a:r>
            <a:endParaRPr lang="ru-RU" sz="3200" dirty="0">
              <a:solidFill>
                <a:srgbClr val="FF0000"/>
              </a:solidFill>
            </a:endParaRPr>
          </a:p>
        </p:txBody>
      </p:sp>
    </p:spTree>
    <p:extLst>
      <p:ext uri="{BB962C8B-B14F-4D97-AF65-F5344CB8AC3E}">
        <p14:creationId xmlns:p14="http://schemas.microsoft.com/office/powerpoint/2010/main" val="250708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11764" y="3958806"/>
            <a:ext cx="928050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JetBrains Mono"/>
              </a:rPr>
              <a:t>Подключаем драйвер</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00"/>
                </a:solidFill>
                <a:effectLst/>
                <a:latin typeface="JetBrains Mono"/>
              </a:rPr>
              <a:t>Class</a:t>
            </a:r>
            <a:r>
              <a:rPr kumimoji="0" lang="ru-RU" altLang="ru-RU" sz="2400" b="1" i="0" u="none" strike="noStrike" cap="none" normalizeH="0" baseline="0" dirty="0" smtClean="0">
                <a:ln>
                  <a:noFill/>
                </a:ln>
                <a:solidFill>
                  <a:srgbClr val="000000"/>
                </a:solidFill>
                <a:effectLst/>
                <a:latin typeface="JetBrains Mono"/>
              </a:rPr>
              <a:t>&lt;?&gt; </a:t>
            </a:r>
            <a:r>
              <a:rPr kumimoji="0" lang="ru-RU" altLang="ru-RU" sz="2400" b="1" i="0" u="none" strike="noStrike" cap="none" normalizeH="0" baseline="0" dirty="0" err="1" smtClean="0">
                <a:ln>
                  <a:noFill/>
                </a:ln>
                <a:solidFill>
                  <a:srgbClr val="000000"/>
                </a:solidFill>
                <a:effectLst/>
                <a:latin typeface="JetBrains Mono"/>
              </a:rPr>
              <a:t>sqlite</a:t>
            </a:r>
            <a:r>
              <a:rPr kumimoji="0" lang="ru-RU" altLang="ru-RU" sz="2400" b="1" i="0" u="none" strike="noStrike" cap="none" normalizeH="0" baseline="0" dirty="0" smtClean="0">
                <a:ln>
                  <a:noFill/>
                </a:ln>
                <a:solidFill>
                  <a:srgbClr val="000000"/>
                </a:solidFill>
                <a:effectLst/>
                <a:latin typeface="JetBrains Mono"/>
              </a:rPr>
              <a:t> = </a:t>
            </a:r>
            <a:r>
              <a:rPr kumimoji="0" lang="ru-RU" altLang="ru-RU" sz="2400" b="1" i="0" u="none" strike="noStrike" cap="none" normalizeH="0" baseline="0" dirty="0" err="1" smtClean="0">
                <a:ln>
                  <a:noFill/>
                </a:ln>
                <a:solidFill>
                  <a:srgbClr val="000000"/>
                </a:solidFill>
                <a:effectLst/>
                <a:latin typeface="JetBrains Mono"/>
              </a:rPr>
              <a:t>Class.</a:t>
            </a:r>
            <a:r>
              <a:rPr kumimoji="0" lang="ru-RU" altLang="ru-RU" sz="2400" b="1" i="1" u="none" strike="noStrike" cap="none" normalizeH="0" baseline="0" dirty="0" err="1" smtClean="0">
                <a:ln>
                  <a:noFill/>
                </a:ln>
                <a:solidFill>
                  <a:srgbClr val="000000"/>
                </a:solidFill>
                <a:effectLst/>
                <a:latin typeface="JetBrains Mono"/>
              </a:rPr>
              <a:t>forName</a:t>
            </a:r>
            <a:r>
              <a:rPr kumimoji="0" lang="ru-RU" altLang="ru-RU" sz="2400" b="1"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1" i="0" u="none" strike="noStrike" cap="none" normalizeH="0" baseline="0" dirty="0" err="1" smtClean="0">
                <a:ln>
                  <a:noFill/>
                </a:ln>
                <a:solidFill>
                  <a:srgbClr val="008000"/>
                </a:solidFill>
                <a:effectLst/>
                <a:latin typeface="JetBrains Mono"/>
              </a:rPr>
              <a:t>org.sqlite.JDBC</a:t>
            </a:r>
            <a:r>
              <a:rPr kumimoji="0" lang="ru-RU" altLang="ru-RU" sz="2400" b="1" i="0" u="none" strike="noStrike" cap="none" normalizeH="0" baseline="0" dirty="0" smtClean="0">
                <a:ln>
                  <a:noFill/>
                </a:ln>
                <a:solidFill>
                  <a:srgbClr val="008000"/>
                </a:solidFill>
                <a:effectLst/>
                <a:latin typeface="JetBrains Mono"/>
              </a:rPr>
              <a:t>"</a:t>
            </a:r>
            <a:r>
              <a:rPr kumimoji="0" lang="ru-RU" altLang="ru-RU" sz="2400" b="1" i="0" u="none" strike="noStrike" cap="none" normalizeH="0" baseline="0" dirty="0" smtClean="0">
                <a:ln>
                  <a:noFill/>
                </a:ln>
                <a:solidFill>
                  <a:srgbClr val="000000"/>
                </a:solidFill>
                <a:effectLst/>
                <a:latin typeface="JetBrains Mono"/>
              </a:rPr>
              <a:t>);</a:t>
            </a:r>
            <a:endParaRPr kumimoji="0" lang="ru-RU" altLang="ru-RU" sz="2400" b="1" i="0" u="none" strike="noStrike" cap="none" normalizeH="0" baseline="0" dirty="0" smtClean="0">
              <a:ln>
                <a:noFill/>
              </a:ln>
              <a:solidFill>
                <a:schemeClr val="tx1"/>
              </a:solidFill>
              <a:effectLst/>
              <a:latin typeface="Arial" panose="020B0604020202020204" pitchFamily="34" charset="0"/>
            </a:endParaRPr>
          </a:p>
        </p:txBody>
      </p:sp>
      <p:sp>
        <p:nvSpPr>
          <p:cNvPr id="3" name="Прямоугольник 2"/>
          <p:cNvSpPr/>
          <p:nvPr/>
        </p:nvSpPr>
        <p:spPr>
          <a:xfrm>
            <a:off x="2525341" y="202554"/>
            <a:ext cx="7667805" cy="461665"/>
          </a:xfrm>
          <a:prstGeom prst="rect">
            <a:avLst/>
          </a:prstGeom>
        </p:spPr>
        <p:txBody>
          <a:bodyPr wrap="none">
            <a:spAutoFit/>
          </a:bodyPr>
          <a:lstStyle/>
          <a:p>
            <a:pPr marL="342900" indent="-342900">
              <a:buFont typeface="+mj-lt"/>
              <a:buAutoNum type="arabicPeriod"/>
            </a:pPr>
            <a:r>
              <a:rPr lang="ru-RU" sz="2400" dirty="0"/>
              <a:t>Найти </a:t>
            </a:r>
            <a:r>
              <a:rPr lang="ru-RU" sz="2400" dirty="0" smtClean="0"/>
              <a:t>и подключить драйвер </a:t>
            </a:r>
            <a:r>
              <a:rPr lang="ru-RU" sz="2400" dirty="0"/>
              <a:t>конкретного провайдера</a:t>
            </a:r>
          </a:p>
        </p:txBody>
      </p:sp>
      <p:graphicFrame>
        <p:nvGraphicFramePr>
          <p:cNvPr id="6" name="Таблица 5"/>
          <p:cNvGraphicFramePr>
            <a:graphicFrameLocks noGrp="1"/>
          </p:cNvGraphicFramePr>
          <p:nvPr>
            <p:extLst>
              <p:ext uri="{D42A27DB-BD31-4B8C-83A1-F6EECF244321}">
                <p14:modId xmlns:p14="http://schemas.microsoft.com/office/powerpoint/2010/main" val="4043983951"/>
              </p:ext>
            </p:extLst>
          </p:nvPr>
        </p:nvGraphicFramePr>
        <p:xfrm>
          <a:off x="947714" y="860163"/>
          <a:ext cx="10659568" cy="2743200"/>
        </p:xfrm>
        <a:graphic>
          <a:graphicData uri="http://schemas.openxmlformats.org/drawingml/2006/table">
            <a:tbl>
              <a:tblPr firstRow="1" bandRow="1">
                <a:tableStyleId>{5C22544A-7EE6-4342-B048-85BDC9FD1C3A}</a:tableStyleId>
              </a:tblPr>
              <a:tblGrid>
                <a:gridCol w="1118801">
                  <a:extLst>
                    <a:ext uri="{9D8B030D-6E8A-4147-A177-3AD203B41FA5}">
                      <a16:colId xmlns:a16="http://schemas.microsoft.com/office/drawing/2014/main" val="211154876"/>
                    </a:ext>
                  </a:extLst>
                </a:gridCol>
                <a:gridCol w="4414931">
                  <a:extLst>
                    <a:ext uri="{9D8B030D-6E8A-4147-A177-3AD203B41FA5}">
                      <a16:colId xmlns:a16="http://schemas.microsoft.com/office/drawing/2014/main" val="4173284747"/>
                    </a:ext>
                  </a:extLst>
                </a:gridCol>
                <a:gridCol w="5125836">
                  <a:extLst>
                    <a:ext uri="{9D8B030D-6E8A-4147-A177-3AD203B41FA5}">
                      <a16:colId xmlns:a16="http://schemas.microsoft.com/office/drawing/2014/main" val="3128264160"/>
                    </a:ext>
                  </a:extLst>
                </a:gridCol>
              </a:tblGrid>
              <a:tr h="370840">
                <a:tc>
                  <a:txBody>
                    <a:bodyPr/>
                    <a:lstStyle/>
                    <a:p>
                      <a:endParaRPr lang="ru-RU" sz="2400" dirty="0"/>
                    </a:p>
                  </a:txBody>
                  <a:tcPr/>
                </a:tc>
                <a:tc>
                  <a:txBody>
                    <a:bodyPr/>
                    <a:lstStyle/>
                    <a:p>
                      <a:pPr algn="ctr"/>
                      <a:r>
                        <a:rPr lang="en-US" sz="2400" dirty="0" smtClean="0"/>
                        <a:t>Java</a:t>
                      </a:r>
                      <a:endParaRPr lang="ru-RU" sz="2400" dirty="0"/>
                    </a:p>
                  </a:txBody>
                  <a:tcPr/>
                </a:tc>
                <a:tc>
                  <a:txBody>
                    <a:bodyPr/>
                    <a:lstStyle/>
                    <a:p>
                      <a:r>
                        <a:rPr lang="en-US" sz="2400" dirty="0" smtClean="0"/>
                        <a:t>VS</a:t>
                      </a:r>
                      <a:r>
                        <a:rPr lang="en-US" sz="2400" baseline="0" dirty="0" smtClean="0"/>
                        <a:t> Studio</a:t>
                      </a:r>
                      <a:endParaRPr lang="ru-RU" sz="2400" dirty="0"/>
                    </a:p>
                  </a:txBody>
                  <a:tcPr/>
                </a:tc>
                <a:extLst>
                  <a:ext uri="{0D108BD9-81ED-4DB2-BD59-A6C34878D82A}">
                    <a16:rowId xmlns:a16="http://schemas.microsoft.com/office/drawing/2014/main" val="2687388309"/>
                  </a:ext>
                </a:extLst>
              </a:tr>
              <a:tr h="370840">
                <a:tc>
                  <a:txBody>
                    <a:bodyPr/>
                    <a:lstStyle/>
                    <a:p>
                      <a:r>
                        <a:rPr lang="en-US" sz="2400" dirty="0" smtClean="0"/>
                        <a:t>1</a:t>
                      </a:r>
                      <a:endParaRPr lang="ru-RU" sz="2400" dirty="0"/>
                    </a:p>
                  </a:txBody>
                  <a:tcPr/>
                </a:tc>
                <a:tc>
                  <a:txBody>
                    <a:bodyPr/>
                    <a:lstStyle/>
                    <a:p>
                      <a:r>
                        <a:rPr lang="en-US" sz="2400" dirty="0" smtClean="0"/>
                        <a:t>Jar</a:t>
                      </a:r>
                      <a:r>
                        <a:rPr lang="en-US" sz="2400" baseline="0" dirty="0" smtClean="0"/>
                        <a:t> </a:t>
                      </a:r>
                      <a:r>
                        <a:rPr lang="ru-RU" sz="2400" baseline="0" dirty="0" smtClean="0"/>
                        <a:t>- файл</a:t>
                      </a:r>
                      <a:endParaRPr lang="ru-RU" sz="2400" dirty="0"/>
                    </a:p>
                  </a:txBody>
                  <a:tcPr/>
                </a:tc>
                <a:tc>
                  <a:txBody>
                    <a:bodyPr/>
                    <a:lstStyle/>
                    <a:p>
                      <a:r>
                        <a:rPr lang="en-US" sz="2400" dirty="0" err="1" smtClean="0"/>
                        <a:t>NuGet</a:t>
                      </a:r>
                      <a:r>
                        <a:rPr lang="en-US" sz="2400" baseline="0" dirty="0" smtClean="0"/>
                        <a:t> </a:t>
                      </a:r>
                      <a:r>
                        <a:rPr lang="ru-RU" sz="2400" baseline="0" dirty="0" smtClean="0"/>
                        <a:t>–пакет</a:t>
                      </a:r>
                      <a:r>
                        <a:rPr lang="en-US" sz="2400" baseline="0" dirty="0" smtClean="0"/>
                        <a:t> </a:t>
                      </a:r>
                      <a:r>
                        <a:rPr lang="en-US" sz="2400" baseline="0" dirty="0" err="1" smtClean="0"/>
                        <a:t>SqLite</a:t>
                      </a:r>
                      <a:endParaRPr lang="ru-RU" sz="2400" dirty="0"/>
                    </a:p>
                  </a:txBody>
                  <a:tcPr/>
                </a:tc>
                <a:extLst>
                  <a:ext uri="{0D108BD9-81ED-4DB2-BD59-A6C34878D82A}">
                    <a16:rowId xmlns:a16="http://schemas.microsoft.com/office/drawing/2014/main" val="3633741946"/>
                  </a:ext>
                </a:extLst>
              </a:tr>
              <a:tr h="370840">
                <a:tc>
                  <a:txBody>
                    <a:bodyPr/>
                    <a:lstStyle/>
                    <a:p>
                      <a:r>
                        <a:rPr lang="en-US" sz="2400" dirty="0" smtClean="0"/>
                        <a:t>2</a:t>
                      </a:r>
                      <a:endParaRPr lang="ru-RU" sz="2400" dirty="0"/>
                    </a:p>
                  </a:txBody>
                  <a:tcPr/>
                </a:tc>
                <a:tc>
                  <a:txBody>
                    <a:bodyPr/>
                    <a:lstStyle/>
                    <a:p>
                      <a:endParaRPr lang="ru-RU" sz="2400"/>
                    </a:p>
                  </a:txBody>
                  <a:tcPr/>
                </a:tc>
                <a:tc>
                  <a:txBody>
                    <a:bodyPr/>
                    <a:lstStyle/>
                    <a:p>
                      <a:endParaRPr lang="ru-RU" sz="2400"/>
                    </a:p>
                  </a:txBody>
                  <a:tcPr/>
                </a:tc>
                <a:extLst>
                  <a:ext uri="{0D108BD9-81ED-4DB2-BD59-A6C34878D82A}">
                    <a16:rowId xmlns:a16="http://schemas.microsoft.com/office/drawing/2014/main" val="4046618025"/>
                  </a:ext>
                </a:extLst>
              </a:tr>
              <a:tr h="370840">
                <a:tc>
                  <a:txBody>
                    <a:bodyPr/>
                    <a:lstStyle/>
                    <a:p>
                      <a:r>
                        <a:rPr lang="en-US" sz="2400" dirty="0" smtClean="0"/>
                        <a:t>3</a:t>
                      </a:r>
                      <a:endParaRPr lang="ru-RU" sz="2400" dirty="0"/>
                    </a:p>
                  </a:txBody>
                  <a:tcPr/>
                </a:tc>
                <a:tc>
                  <a:txBody>
                    <a:bodyPr/>
                    <a:lstStyle/>
                    <a:p>
                      <a:endParaRPr lang="ru-RU" sz="2400"/>
                    </a:p>
                  </a:txBody>
                  <a:tcPr/>
                </a:tc>
                <a:tc>
                  <a:txBody>
                    <a:bodyPr/>
                    <a:lstStyle/>
                    <a:p>
                      <a:endParaRPr lang="ru-RU" sz="2400"/>
                    </a:p>
                  </a:txBody>
                  <a:tcPr/>
                </a:tc>
                <a:extLst>
                  <a:ext uri="{0D108BD9-81ED-4DB2-BD59-A6C34878D82A}">
                    <a16:rowId xmlns:a16="http://schemas.microsoft.com/office/drawing/2014/main" val="3112461819"/>
                  </a:ext>
                </a:extLst>
              </a:tr>
              <a:tr h="370840">
                <a:tc>
                  <a:txBody>
                    <a:bodyPr/>
                    <a:lstStyle/>
                    <a:p>
                      <a:r>
                        <a:rPr lang="en-US" sz="2400" dirty="0" smtClean="0"/>
                        <a:t>4</a:t>
                      </a:r>
                      <a:endParaRPr lang="ru-RU" sz="2400" dirty="0"/>
                    </a:p>
                  </a:txBody>
                  <a:tcPr/>
                </a:tc>
                <a:tc>
                  <a:txBody>
                    <a:bodyPr/>
                    <a:lstStyle/>
                    <a:p>
                      <a:endParaRPr lang="ru-RU" sz="2400" dirty="0"/>
                    </a:p>
                  </a:txBody>
                  <a:tcPr/>
                </a:tc>
                <a:tc>
                  <a:txBody>
                    <a:bodyPr/>
                    <a:lstStyle/>
                    <a:p>
                      <a:endParaRPr lang="ru-RU" sz="2400"/>
                    </a:p>
                  </a:txBody>
                  <a:tcPr/>
                </a:tc>
                <a:extLst>
                  <a:ext uri="{0D108BD9-81ED-4DB2-BD59-A6C34878D82A}">
                    <a16:rowId xmlns:a16="http://schemas.microsoft.com/office/drawing/2014/main" val="2822859796"/>
                  </a:ext>
                </a:extLst>
              </a:tr>
              <a:tr h="370840">
                <a:tc>
                  <a:txBody>
                    <a:bodyPr/>
                    <a:lstStyle/>
                    <a:p>
                      <a:r>
                        <a:rPr lang="en-US" sz="2400" dirty="0" smtClean="0"/>
                        <a:t>5</a:t>
                      </a:r>
                      <a:endParaRPr lang="ru-RU" sz="2400" dirty="0"/>
                    </a:p>
                  </a:txBody>
                  <a:tcPr/>
                </a:tc>
                <a:tc>
                  <a:txBody>
                    <a:bodyPr/>
                    <a:lstStyle/>
                    <a:p>
                      <a:endParaRPr lang="ru-RU" sz="2400"/>
                    </a:p>
                  </a:txBody>
                  <a:tcPr/>
                </a:tc>
                <a:tc>
                  <a:txBody>
                    <a:bodyPr/>
                    <a:lstStyle/>
                    <a:p>
                      <a:endParaRPr lang="ru-RU" sz="2400" dirty="0"/>
                    </a:p>
                  </a:txBody>
                  <a:tcPr/>
                </a:tc>
                <a:extLst>
                  <a:ext uri="{0D108BD9-81ED-4DB2-BD59-A6C34878D82A}">
                    <a16:rowId xmlns:a16="http://schemas.microsoft.com/office/drawing/2014/main" val="2355354851"/>
                  </a:ext>
                </a:extLst>
              </a:tr>
            </a:tbl>
          </a:graphicData>
        </a:graphic>
      </p:graphicFrame>
      <p:sp>
        <p:nvSpPr>
          <p:cNvPr id="7" name="Прямоугольник 6"/>
          <p:cNvSpPr/>
          <p:nvPr/>
        </p:nvSpPr>
        <p:spPr>
          <a:xfrm>
            <a:off x="2998566" y="5984558"/>
            <a:ext cx="4757841" cy="461665"/>
          </a:xfrm>
          <a:prstGeom prst="rect">
            <a:avLst/>
          </a:prstGeom>
        </p:spPr>
        <p:txBody>
          <a:bodyPr wrap="none">
            <a:spAutoFit/>
          </a:bodyPr>
          <a:lstStyle/>
          <a:p>
            <a:r>
              <a:rPr lang="ru-RU" sz="2400" dirty="0" smtClean="0"/>
              <a:t>https://github.com/xerial/sqlite-jdbc</a:t>
            </a:r>
            <a:endParaRPr lang="ru-RU" sz="2400" dirty="0"/>
          </a:p>
        </p:txBody>
      </p:sp>
    </p:spTree>
    <p:extLst>
      <p:ext uri="{BB962C8B-B14F-4D97-AF65-F5344CB8AC3E}">
        <p14:creationId xmlns:p14="http://schemas.microsoft.com/office/powerpoint/2010/main" val="242052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761062" y="23415"/>
            <a:ext cx="3412945" cy="572802"/>
          </a:xfrm>
          <a:prstGeom prst="rect">
            <a:avLst/>
          </a:prstGeom>
        </p:spPr>
      </p:pic>
      <p:pic>
        <p:nvPicPr>
          <p:cNvPr id="3" name="Рисунок 2"/>
          <p:cNvPicPr>
            <a:picLocks noChangeAspect="1"/>
          </p:cNvPicPr>
          <p:nvPr/>
        </p:nvPicPr>
        <p:blipFill rotWithShape="1">
          <a:blip r:embed="rId3"/>
          <a:srcRect b="52265"/>
          <a:stretch/>
        </p:blipFill>
        <p:spPr>
          <a:xfrm>
            <a:off x="109891" y="1205231"/>
            <a:ext cx="10764613" cy="721939"/>
          </a:xfrm>
          <a:prstGeom prst="rect">
            <a:avLst/>
          </a:prstGeom>
        </p:spPr>
      </p:pic>
      <p:pic>
        <p:nvPicPr>
          <p:cNvPr id="5" name="Рисунок 4"/>
          <p:cNvPicPr>
            <a:picLocks noChangeAspect="1"/>
          </p:cNvPicPr>
          <p:nvPr/>
        </p:nvPicPr>
        <p:blipFill>
          <a:blip r:embed="rId4"/>
          <a:stretch>
            <a:fillRect/>
          </a:stretch>
        </p:blipFill>
        <p:spPr>
          <a:xfrm>
            <a:off x="109891" y="1818726"/>
            <a:ext cx="8057591" cy="2612850"/>
          </a:xfrm>
          <a:prstGeom prst="rect">
            <a:avLst/>
          </a:prstGeom>
        </p:spPr>
      </p:pic>
      <p:pic>
        <p:nvPicPr>
          <p:cNvPr id="6" name="Рисунок 5"/>
          <p:cNvPicPr>
            <a:picLocks noChangeAspect="1"/>
          </p:cNvPicPr>
          <p:nvPr/>
        </p:nvPicPr>
        <p:blipFill>
          <a:blip r:embed="rId5"/>
          <a:stretch>
            <a:fillRect/>
          </a:stretch>
        </p:blipFill>
        <p:spPr>
          <a:xfrm>
            <a:off x="5492197" y="3141526"/>
            <a:ext cx="5481637" cy="1903545"/>
          </a:xfrm>
          <a:prstGeom prst="rect">
            <a:avLst/>
          </a:prstGeom>
          <a:ln>
            <a:solidFill>
              <a:srgbClr val="FF0000"/>
            </a:solidFill>
          </a:ln>
        </p:spPr>
      </p:pic>
      <p:sp>
        <p:nvSpPr>
          <p:cNvPr id="7" name="TextBox 6"/>
          <p:cNvSpPr txBox="1"/>
          <p:nvPr/>
        </p:nvSpPr>
        <p:spPr>
          <a:xfrm>
            <a:off x="109891" y="23415"/>
            <a:ext cx="4439532" cy="461665"/>
          </a:xfrm>
          <a:prstGeom prst="rect">
            <a:avLst/>
          </a:prstGeom>
          <a:noFill/>
        </p:spPr>
        <p:txBody>
          <a:bodyPr wrap="square" rtlCol="0">
            <a:spAutoFit/>
          </a:bodyPr>
          <a:lstStyle/>
          <a:p>
            <a:r>
              <a:rPr lang="ru-RU" sz="2400" b="1" dirty="0" smtClean="0"/>
              <a:t>1.1. Ищем </a:t>
            </a:r>
            <a:r>
              <a:rPr lang="en-US" sz="2400" b="1" dirty="0" err="1" smtClean="0"/>
              <a:t>SqLite</a:t>
            </a:r>
            <a:r>
              <a:rPr lang="en-US" sz="2400" b="1" dirty="0" smtClean="0"/>
              <a:t> - </a:t>
            </a:r>
            <a:r>
              <a:rPr lang="ru-RU" sz="2400" b="1" dirty="0" smtClean="0"/>
              <a:t>драйвер</a:t>
            </a:r>
            <a:endParaRPr lang="ru-RU" sz="2400" b="1" dirty="0"/>
          </a:p>
        </p:txBody>
      </p:sp>
      <p:sp>
        <p:nvSpPr>
          <p:cNvPr id="8" name="TextBox 7"/>
          <p:cNvSpPr txBox="1"/>
          <p:nvPr/>
        </p:nvSpPr>
        <p:spPr>
          <a:xfrm>
            <a:off x="8452380" y="4985435"/>
            <a:ext cx="2422124" cy="461665"/>
          </a:xfrm>
          <a:prstGeom prst="rect">
            <a:avLst/>
          </a:prstGeom>
          <a:noFill/>
        </p:spPr>
        <p:txBody>
          <a:bodyPr wrap="square" rtlCol="0">
            <a:spAutoFit/>
          </a:bodyPr>
          <a:lstStyle/>
          <a:p>
            <a:r>
              <a:rPr lang="en-US" sz="2400" dirty="0" smtClean="0">
                <a:solidFill>
                  <a:srgbClr val="00B050"/>
                </a:solidFill>
              </a:rPr>
              <a:t>Java – jar </a:t>
            </a:r>
            <a:r>
              <a:rPr lang="ru-RU" sz="2400" dirty="0" smtClean="0">
                <a:solidFill>
                  <a:srgbClr val="00B050"/>
                </a:solidFill>
              </a:rPr>
              <a:t>файл</a:t>
            </a:r>
            <a:endParaRPr lang="ru-RU" sz="2400" dirty="0">
              <a:solidFill>
                <a:srgbClr val="00B050"/>
              </a:solidFill>
            </a:endParaRPr>
          </a:p>
        </p:txBody>
      </p:sp>
      <p:sp>
        <p:nvSpPr>
          <p:cNvPr id="4" name="TextBox 3"/>
          <p:cNvSpPr txBox="1"/>
          <p:nvPr/>
        </p:nvSpPr>
        <p:spPr>
          <a:xfrm>
            <a:off x="390698" y="5631904"/>
            <a:ext cx="11230495" cy="1200329"/>
          </a:xfrm>
          <a:prstGeom prst="rect">
            <a:avLst/>
          </a:prstGeom>
          <a:noFill/>
        </p:spPr>
        <p:txBody>
          <a:bodyPr wrap="square" rtlCol="0">
            <a:spAutoFit/>
          </a:bodyPr>
          <a:lstStyle/>
          <a:p>
            <a:pPr algn="ctr"/>
            <a:r>
              <a:rPr lang="ru-RU" sz="2400" dirty="0" smtClean="0"/>
              <a:t>Драйвер был скачан из интернета. </a:t>
            </a:r>
            <a:endParaRPr lang="en-US" sz="2400" dirty="0" smtClean="0"/>
          </a:p>
          <a:p>
            <a:pPr algn="ctr"/>
            <a:r>
              <a:rPr lang="ru-RU" sz="2400" dirty="0" smtClean="0"/>
              <a:t>Для подключения драйвера в библиотеку </a:t>
            </a:r>
          </a:p>
          <a:p>
            <a:pPr algn="ctr"/>
            <a:r>
              <a:rPr lang="ru-RU" sz="2400" dirty="0" smtClean="0"/>
              <a:t>в пункте </a:t>
            </a:r>
            <a:r>
              <a:rPr lang="en-US" sz="2400" dirty="0" smtClean="0"/>
              <a:t>Libraries </a:t>
            </a:r>
            <a:r>
              <a:rPr lang="ru-RU" sz="2400" dirty="0" smtClean="0"/>
              <a:t>была выбрана опция </a:t>
            </a:r>
            <a:r>
              <a:rPr lang="en-US" sz="2400" dirty="0" smtClean="0"/>
              <a:t>Java</a:t>
            </a:r>
            <a:endParaRPr lang="ru-RU" sz="2400" dirty="0"/>
          </a:p>
        </p:txBody>
      </p:sp>
    </p:spTree>
    <p:extLst>
      <p:ext uri="{BB962C8B-B14F-4D97-AF65-F5344CB8AC3E}">
        <p14:creationId xmlns:p14="http://schemas.microsoft.com/office/powerpoint/2010/main" val="203090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70088" y="838622"/>
            <a:ext cx="8944192" cy="2412578"/>
          </a:xfrm>
          <a:prstGeom prst="rect">
            <a:avLst/>
          </a:prstGeom>
        </p:spPr>
      </p:pic>
      <p:sp>
        <p:nvSpPr>
          <p:cNvPr id="3" name="Прямоугольник 2"/>
          <p:cNvSpPr/>
          <p:nvPr/>
        </p:nvSpPr>
        <p:spPr>
          <a:xfrm>
            <a:off x="245565" y="83446"/>
            <a:ext cx="7626588" cy="461665"/>
          </a:xfrm>
          <a:prstGeom prst="rect">
            <a:avLst/>
          </a:prstGeom>
        </p:spPr>
        <p:txBody>
          <a:bodyPr wrap="square">
            <a:spAutoFit/>
          </a:bodyPr>
          <a:lstStyle/>
          <a:p>
            <a:pPr lvl="0" eaLnBrk="0" fontAlgn="base" hangingPunct="0">
              <a:spcBef>
                <a:spcPct val="0"/>
              </a:spcBef>
              <a:spcAft>
                <a:spcPct val="0"/>
              </a:spcAft>
            </a:pPr>
            <a:r>
              <a:rPr lang="ru-RU" altLang="ru-RU" sz="2400" dirty="0" smtClean="0">
                <a:solidFill>
                  <a:srgbClr val="000000"/>
                </a:solidFill>
                <a:latin typeface="JetBrains Mono"/>
              </a:rPr>
              <a:t>1.2. Подключаем драйвер в программе</a:t>
            </a:r>
            <a:endParaRPr lang="ru-RU" altLang="ru-RU" sz="2400" dirty="0">
              <a:solidFill>
                <a:srgbClr val="000000"/>
              </a:solidFill>
              <a:latin typeface="JetBrains Mono"/>
            </a:endParaRPr>
          </a:p>
        </p:txBody>
      </p:sp>
      <p:pic>
        <p:nvPicPr>
          <p:cNvPr id="4" name="Рисунок 3"/>
          <p:cNvPicPr>
            <a:picLocks noChangeAspect="1"/>
          </p:cNvPicPr>
          <p:nvPr/>
        </p:nvPicPr>
        <p:blipFill rotWithShape="1">
          <a:blip r:embed="rId3"/>
          <a:srcRect b="41328"/>
          <a:stretch/>
        </p:blipFill>
        <p:spPr>
          <a:xfrm>
            <a:off x="0" y="3068933"/>
            <a:ext cx="6107290" cy="1750718"/>
          </a:xfrm>
          <a:prstGeom prst="rect">
            <a:avLst/>
          </a:prstGeom>
          <a:ln>
            <a:solidFill>
              <a:srgbClr val="FF0000"/>
            </a:solidFill>
          </a:ln>
        </p:spPr>
      </p:pic>
      <p:pic>
        <p:nvPicPr>
          <p:cNvPr id="5" name="Рисунок 4"/>
          <p:cNvPicPr>
            <a:picLocks noChangeAspect="1"/>
          </p:cNvPicPr>
          <p:nvPr/>
        </p:nvPicPr>
        <p:blipFill>
          <a:blip r:embed="rId4"/>
          <a:stretch>
            <a:fillRect/>
          </a:stretch>
        </p:blipFill>
        <p:spPr>
          <a:xfrm>
            <a:off x="0" y="4819650"/>
            <a:ext cx="5915025" cy="2038350"/>
          </a:xfrm>
          <a:prstGeom prst="rect">
            <a:avLst/>
          </a:prstGeom>
          <a:ln>
            <a:solidFill>
              <a:srgbClr val="FF0000"/>
            </a:solidFill>
          </a:ln>
        </p:spPr>
      </p:pic>
      <p:sp>
        <p:nvSpPr>
          <p:cNvPr id="6" name="TextBox 5"/>
          <p:cNvSpPr txBox="1"/>
          <p:nvPr/>
        </p:nvSpPr>
        <p:spPr>
          <a:xfrm>
            <a:off x="6359445" y="4357985"/>
            <a:ext cx="5046133" cy="461665"/>
          </a:xfrm>
          <a:prstGeom prst="rect">
            <a:avLst/>
          </a:prstGeom>
          <a:noFill/>
        </p:spPr>
        <p:txBody>
          <a:bodyPr wrap="square" rtlCol="0">
            <a:spAutoFit/>
          </a:bodyPr>
          <a:lstStyle/>
          <a:p>
            <a:r>
              <a:rPr lang="ru-RU" sz="2400" dirty="0" smtClean="0"/>
              <a:t>Добавили обработку исключения</a:t>
            </a:r>
            <a:endParaRPr lang="ru-RU" sz="2400" dirty="0"/>
          </a:p>
        </p:txBody>
      </p:sp>
    </p:spTree>
    <p:extLst>
      <p:ext uri="{BB962C8B-B14F-4D97-AF65-F5344CB8AC3E}">
        <p14:creationId xmlns:p14="http://schemas.microsoft.com/office/powerpoint/2010/main" val="337617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6102" y="639361"/>
            <a:ext cx="927914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1" u="none" strike="noStrike" cap="none" normalizeH="0" baseline="0" dirty="0" smtClean="0">
                <a:ln>
                  <a:noFill/>
                </a:ln>
                <a:solidFill>
                  <a:srgbClr val="660E7A"/>
                </a:solidFill>
                <a:effectLst/>
                <a:latin typeface="JetBrains Mono"/>
              </a:rPr>
              <a:t> </a:t>
            </a:r>
            <a:r>
              <a:rPr kumimoji="0" lang="ru-RU" altLang="ru-RU" sz="2400" b="0" i="0" u="none" strike="noStrike" cap="none" normalizeH="0" baseline="0" dirty="0" smtClean="0">
                <a:ln>
                  <a:noFill/>
                </a:ln>
                <a:solidFill>
                  <a:srgbClr val="000000"/>
                </a:solidFill>
                <a:effectLst/>
                <a:latin typeface="JetBrains Mono"/>
              </a:rPr>
              <a:t>= </a:t>
            </a:r>
            <a:r>
              <a:rPr kumimoji="0" lang="ru-RU" altLang="ru-RU" sz="2400" b="0" i="0" u="none" strike="noStrike" cap="none" normalizeH="0" baseline="0" dirty="0" err="1" smtClean="0">
                <a:ln>
                  <a:noFill/>
                </a:ln>
                <a:solidFill>
                  <a:srgbClr val="000000"/>
                </a:solidFill>
                <a:effectLst/>
                <a:latin typeface="JetBrains Mono"/>
              </a:rPr>
              <a:t>DriverManager.</a:t>
            </a:r>
            <a:r>
              <a:rPr kumimoji="0" lang="ru-RU" altLang="ru-RU" sz="2400" b="0" i="1" u="none" strike="noStrike" cap="none" normalizeH="0" baseline="0" dirty="0" err="1" smtClean="0">
                <a:ln>
                  <a:noFill/>
                </a:ln>
                <a:solidFill>
                  <a:srgbClr val="000000"/>
                </a:solidFill>
                <a:effectLst/>
                <a:latin typeface="JetBrains Mono"/>
              </a:rPr>
              <a:t>getConnection</a:t>
            </a:r>
            <a:r>
              <a:rPr kumimoji="0" lang="ru-RU" altLang="ru-RU" sz="2400" b="0" i="0" u="none" strike="noStrike" cap="none" normalizeH="0" baseline="0" dirty="0" smtClean="0">
                <a:ln>
                  <a:noFill/>
                </a:ln>
                <a:solidFill>
                  <a:srgbClr val="000000"/>
                </a:solidFill>
                <a:effectLst/>
                <a:latin typeface="JetBrains Mono"/>
              </a:rPr>
              <a:t>(</a:t>
            </a:r>
            <a:r>
              <a:rPr kumimoji="0" lang="ru-RU" altLang="ru-RU" sz="2400" b="1" i="0" u="none" strike="noStrike" cap="none" normalizeH="0" baseline="0" dirty="0" smtClean="0">
                <a:ln>
                  <a:noFill/>
                </a:ln>
                <a:solidFill>
                  <a:srgbClr val="008000"/>
                </a:solidFill>
                <a:effectLst/>
                <a:latin typeface="JetBrains Mono"/>
              </a:rPr>
              <a:t>"jdbc:sqlite:TEST1.s3db"</a:t>
            </a:r>
            <a:r>
              <a:rPr kumimoji="0" lang="ru-RU" altLang="ru-RU" sz="2400" b="0" i="0" u="none" strike="noStrike" cap="none" normalizeH="0" baseline="0" dirty="0" smtClean="0">
                <a:ln>
                  <a:noFill/>
                </a:ln>
                <a:solidFill>
                  <a:srgbClr val="000000"/>
                </a:solidFill>
                <a:effectLst/>
                <a:latin typeface="JetBrains Mono"/>
              </a:rPr>
              <a:t>);</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
        <p:nvSpPr>
          <p:cNvPr id="3" name="Прямоугольник 2"/>
          <p:cNvSpPr/>
          <p:nvPr/>
        </p:nvSpPr>
        <p:spPr>
          <a:xfrm>
            <a:off x="2808019" y="0"/>
            <a:ext cx="5521640" cy="461665"/>
          </a:xfrm>
          <a:prstGeom prst="rect">
            <a:avLst/>
          </a:prstGeom>
        </p:spPr>
        <p:txBody>
          <a:bodyPr wrap="none">
            <a:spAutoFit/>
          </a:bodyPr>
          <a:lstStyle/>
          <a:p>
            <a:r>
              <a:rPr lang="ru-RU" sz="2400" dirty="0" smtClean="0"/>
              <a:t>2.  Открываем </a:t>
            </a:r>
            <a:r>
              <a:rPr lang="ru-RU" sz="2400" dirty="0"/>
              <a:t>соединение с </a:t>
            </a:r>
            <a:r>
              <a:rPr lang="ru-RU" sz="2400" dirty="0" smtClean="0"/>
              <a:t>источником</a:t>
            </a:r>
            <a:endParaRPr lang="ru-RU" sz="2400" dirty="0"/>
          </a:p>
        </p:txBody>
      </p:sp>
      <p:sp>
        <p:nvSpPr>
          <p:cNvPr id="4" name="TextBox 3"/>
          <p:cNvSpPr txBox="1"/>
          <p:nvPr/>
        </p:nvSpPr>
        <p:spPr>
          <a:xfrm>
            <a:off x="124178" y="5906159"/>
            <a:ext cx="11355355" cy="830997"/>
          </a:xfrm>
          <a:prstGeom prst="rect">
            <a:avLst/>
          </a:prstGeom>
          <a:noFill/>
        </p:spPr>
        <p:txBody>
          <a:bodyPr wrap="square" rtlCol="0">
            <a:spAutoFit/>
          </a:bodyPr>
          <a:lstStyle/>
          <a:p>
            <a:r>
              <a:rPr lang="ru-RU" sz="2400" dirty="0" smtClean="0"/>
              <a:t>Если Вы открыли соединение в БД, то</a:t>
            </a:r>
            <a:r>
              <a:rPr lang="en-US" sz="2400" dirty="0" smtClean="0"/>
              <a:t>, </a:t>
            </a:r>
            <a:r>
              <a:rPr lang="ru-RU" sz="2400" dirty="0" smtClean="0"/>
              <a:t>по завершению работы обязаны закрыть его</a:t>
            </a:r>
            <a:r>
              <a:rPr lang="en-US" sz="2400" dirty="0" smtClean="0"/>
              <a:t>:</a:t>
            </a:r>
            <a:r>
              <a:rPr lang="ru-RU" sz="2400" dirty="0" smtClean="0"/>
              <a:t> </a:t>
            </a:r>
          </a:p>
          <a:p>
            <a:r>
              <a:rPr lang="en-US" sz="2400" dirty="0" smtClean="0"/>
              <a:t>Java:</a:t>
            </a:r>
            <a:r>
              <a:rPr kumimoji="0" lang="ru-RU" altLang="ru-RU" sz="2400" b="0" i="1" u="none" strike="noStrike" cap="none" normalizeH="0" baseline="0" dirty="0" err="1" smtClean="0">
                <a:ln>
                  <a:noFill/>
                </a:ln>
                <a:solidFill>
                  <a:srgbClr val="660E7A"/>
                </a:solidFill>
                <a:effectLst/>
                <a:latin typeface="JetBrains Mono"/>
              </a:rPr>
              <a:t>conn</a:t>
            </a:r>
            <a:r>
              <a:rPr kumimoji="0" lang="ru-RU" altLang="ru-RU" sz="2400" b="0" i="0" u="none" strike="noStrike" cap="none" normalizeH="0" baseline="0" dirty="0" err="1" smtClean="0">
                <a:ln>
                  <a:noFill/>
                </a:ln>
                <a:solidFill>
                  <a:srgbClr val="000000"/>
                </a:solidFill>
                <a:effectLst/>
                <a:latin typeface="JetBrains Mono"/>
              </a:rPr>
              <a:t>.close</a:t>
            </a:r>
            <a:r>
              <a:rPr kumimoji="0" lang="ru-RU" altLang="ru-RU" sz="2400" b="0" i="0" u="none" strike="noStrike" cap="none" normalizeH="0" baseline="0" dirty="0" smtClean="0">
                <a:ln>
                  <a:noFill/>
                </a:ln>
                <a:solidFill>
                  <a:srgbClr val="000000"/>
                </a:solidFill>
                <a:effectLst/>
                <a:latin typeface="JetBrains Mono"/>
              </a:rPr>
              <a:t>()</a:t>
            </a:r>
            <a:r>
              <a:rPr kumimoji="0" lang="en-US" altLang="ru-RU" sz="2400" b="0" i="0" u="none" strike="noStrike" cap="none" normalizeH="0" baseline="0" dirty="0" smtClean="0">
                <a:ln>
                  <a:noFill/>
                </a:ln>
                <a:solidFill>
                  <a:srgbClr val="000000"/>
                </a:solidFill>
                <a:effectLst/>
                <a:latin typeface="JetBrains Mono"/>
              </a:rPr>
              <a:t>;</a:t>
            </a:r>
          </a:p>
        </p:txBody>
      </p:sp>
      <p:sp>
        <p:nvSpPr>
          <p:cNvPr id="5" name="TextBox 4"/>
          <p:cNvSpPr txBox="1"/>
          <p:nvPr/>
        </p:nvSpPr>
        <p:spPr>
          <a:xfrm>
            <a:off x="124178" y="5320316"/>
            <a:ext cx="2508585" cy="461665"/>
          </a:xfrm>
          <a:prstGeom prst="rect">
            <a:avLst/>
          </a:prstGeom>
          <a:noFill/>
        </p:spPr>
        <p:txBody>
          <a:bodyPr wrap="square" rtlCol="0">
            <a:spAutoFit/>
          </a:bodyPr>
          <a:lstStyle/>
          <a:p>
            <a:r>
              <a:rPr lang="ru-RU" sz="2400" b="1" dirty="0" smtClean="0">
                <a:solidFill>
                  <a:srgbClr val="FF0000"/>
                </a:solidFill>
              </a:rPr>
              <a:t>ЗАПОМНИМ</a:t>
            </a:r>
            <a:r>
              <a:rPr lang="en-US" sz="2400" b="1" dirty="0" smtClean="0">
                <a:solidFill>
                  <a:srgbClr val="FF0000"/>
                </a:solidFill>
              </a:rPr>
              <a:t>:</a:t>
            </a:r>
            <a:endParaRPr lang="ru-RU" sz="2400" b="1" dirty="0">
              <a:solidFill>
                <a:srgbClr val="FF0000"/>
              </a:solidFill>
            </a:endParaRPr>
          </a:p>
        </p:txBody>
      </p:sp>
      <p:sp>
        <p:nvSpPr>
          <p:cNvPr id="8" name="TextBox 7"/>
          <p:cNvSpPr txBox="1"/>
          <p:nvPr/>
        </p:nvSpPr>
        <p:spPr>
          <a:xfrm>
            <a:off x="3549535" y="1047508"/>
            <a:ext cx="3950647" cy="461665"/>
          </a:xfrm>
          <a:prstGeom prst="rect">
            <a:avLst/>
          </a:prstGeom>
          <a:noFill/>
        </p:spPr>
        <p:txBody>
          <a:bodyPr wrap="square" rtlCol="0">
            <a:spAutoFit/>
          </a:bodyPr>
          <a:lstStyle/>
          <a:p>
            <a:r>
              <a:rPr lang="ru-RU" sz="2400" b="1" dirty="0" smtClean="0"/>
              <a:t>Тип источника</a:t>
            </a:r>
            <a:r>
              <a:rPr lang="en-US" sz="2400" b="1" dirty="0" smtClean="0"/>
              <a:t>: </a:t>
            </a:r>
            <a:r>
              <a:rPr lang="ru-RU" altLang="ru-RU" sz="2400" b="1" dirty="0" err="1">
                <a:solidFill>
                  <a:srgbClr val="008000"/>
                </a:solidFill>
                <a:latin typeface="JetBrains Mono"/>
              </a:rPr>
              <a:t>jdbc:sqlite</a:t>
            </a:r>
            <a:endParaRPr lang="ru-RU" sz="2400" dirty="0"/>
          </a:p>
        </p:txBody>
      </p:sp>
      <p:sp>
        <p:nvSpPr>
          <p:cNvPr id="9" name="TextBox 8"/>
          <p:cNvSpPr txBox="1"/>
          <p:nvPr/>
        </p:nvSpPr>
        <p:spPr>
          <a:xfrm>
            <a:off x="7697755" y="1072476"/>
            <a:ext cx="4021998" cy="461665"/>
          </a:xfrm>
          <a:prstGeom prst="rect">
            <a:avLst/>
          </a:prstGeom>
          <a:noFill/>
        </p:spPr>
        <p:txBody>
          <a:bodyPr wrap="none" rtlCol="0">
            <a:spAutoFit/>
          </a:bodyPr>
          <a:lstStyle/>
          <a:p>
            <a:r>
              <a:rPr lang="ru-RU" altLang="ru-RU" sz="2400" b="1" dirty="0" smtClean="0">
                <a:latin typeface="JetBrains Mono"/>
              </a:rPr>
              <a:t>База данных</a:t>
            </a:r>
            <a:r>
              <a:rPr lang="en-US" altLang="ru-RU" sz="2400" b="1" dirty="0" smtClean="0">
                <a:latin typeface="JetBrains Mono"/>
              </a:rPr>
              <a:t>:</a:t>
            </a:r>
            <a:r>
              <a:rPr lang="ru-RU" altLang="ru-RU" sz="2400" b="1" dirty="0" smtClean="0">
                <a:solidFill>
                  <a:srgbClr val="FF0000"/>
                </a:solidFill>
                <a:latin typeface="JetBrains Mono"/>
              </a:rPr>
              <a:t>TEST1.s3db</a:t>
            </a:r>
            <a:endParaRPr lang="ru-RU" sz="2400" dirty="0">
              <a:solidFill>
                <a:srgbClr val="FF0000"/>
              </a:solidFill>
            </a:endParaRPr>
          </a:p>
        </p:txBody>
      </p:sp>
      <p:pic>
        <p:nvPicPr>
          <p:cNvPr id="10" name="Рисунок 9"/>
          <p:cNvPicPr>
            <a:picLocks noChangeAspect="1"/>
          </p:cNvPicPr>
          <p:nvPr/>
        </p:nvPicPr>
        <p:blipFill>
          <a:blip r:embed="rId2"/>
          <a:stretch>
            <a:fillRect/>
          </a:stretch>
        </p:blipFill>
        <p:spPr>
          <a:xfrm>
            <a:off x="-1" y="1503622"/>
            <a:ext cx="9618134" cy="3834256"/>
          </a:xfrm>
          <a:prstGeom prst="rect">
            <a:avLst/>
          </a:prstGeom>
          <a:ln>
            <a:solidFill>
              <a:srgbClr val="FF0000"/>
            </a:solidFill>
          </a:ln>
        </p:spPr>
      </p:pic>
      <p:pic>
        <p:nvPicPr>
          <p:cNvPr id="12" name="Рисунок 11"/>
          <p:cNvPicPr>
            <a:picLocks noChangeAspect="1"/>
          </p:cNvPicPr>
          <p:nvPr/>
        </p:nvPicPr>
        <p:blipFill>
          <a:blip r:embed="rId3"/>
          <a:stretch>
            <a:fillRect/>
          </a:stretch>
        </p:blipFill>
        <p:spPr>
          <a:xfrm>
            <a:off x="6333066" y="3781044"/>
            <a:ext cx="5628489" cy="1692000"/>
          </a:xfrm>
          <a:prstGeom prst="rect">
            <a:avLst/>
          </a:prstGeom>
          <a:ln>
            <a:solidFill>
              <a:srgbClr val="FF0000"/>
            </a:solidFill>
          </a:ln>
        </p:spPr>
      </p:pic>
    </p:spTree>
    <p:extLst>
      <p:ext uri="{BB962C8B-B14F-4D97-AF65-F5344CB8AC3E}">
        <p14:creationId xmlns:p14="http://schemas.microsoft.com/office/powerpoint/2010/main" val="427671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13588" y="16981"/>
            <a:ext cx="4912435" cy="461665"/>
          </a:xfrm>
          <a:prstGeom prst="rect">
            <a:avLst/>
          </a:prstGeom>
        </p:spPr>
        <p:txBody>
          <a:bodyPr wrap="none">
            <a:spAutoFit/>
          </a:bodyPr>
          <a:lstStyle/>
          <a:p>
            <a:r>
              <a:rPr lang="ru-RU" sz="2400" dirty="0" smtClean="0"/>
              <a:t>3. Выполнить взаимодействие с БД</a:t>
            </a:r>
            <a:endParaRPr lang="ru-RU" sz="2400" dirty="0"/>
          </a:p>
        </p:txBody>
      </p:sp>
      <p:sp>
        <p:nvSpPr>
          <p:cNvPr id="13" name="TextBox 12"/>
          <p:cNvSpPr txBox="1"/>
          <p:nvPr/>
        </p:nvSpPr>
        <p:spPr>
          <a:xfrm>
            <a:off x="83976" y="507432"/>
            <a:ext cx="12108024" cy="6370975"/>
          </a:xfrm>
          <a:prstGeom prst="rect">
            <a:avLst/>
          </a:prstGeom>
          <a:noFill/>
        </p:spPr>
        <p:txBody>
          <a:bodyPr wrap="square" rtlCol="0">
            <a:spAutoFit/>
          </a:bodyPr>
          <a:lstStyle/>
          <a:p>
            <a:r>
              <a:rPr lang="ru-RU" sz="2400" b="1" dirty="0"/>
              <a:t>CRUD</a:t>
            </a:r>
            <a:r>
              <a:rPr lang="ru-RU" sz="2400" dirty="0"/>
              <a:t> — </a:t>
            </a:r>
            <a:r>
              <a:rPr lang="ru-RU" sz="2400" dirty="0">
                <a:hlinkClick r:id="rId2" tooltip="Акроним"/>
              </a:rPr>
              <a:t>акроним</a:t>
            </a:r>
            <a:r>
              <a:rPr lang="ru-RU" sz="2400" dirty="0"/>
              <a:t>, обозначающий четыре базовые функции, используемые при работе с </a:t>
            </a:r>
            <a:r>
              <a:rPr lang="ru-RU" sz="2400" dirty="0">
                <a:hlinkClick r:id="rId3" tooltip="База данных"/>
              </a:rPr>
              <a:t>базами </a:t>
            </a:r>
            <a:r>
              <a:rPr lang="ru-RU" sz="2400" dirty="0" smtClean="0">
                <a:hlinkClick r:id="rId3" tooltip="База данных"/>
              </a:rPr>
              <a:t>данных</a:t>
            </a:r>
            <a:r>
              <a:rPr lang="ru-RU" sz="2400" dirty="0" smtClean="0"/>
              <a:t>: </a:t>
            </a:r>
            <a:r>
              <a:rPr lang="ru-RU" sz="2400" dirty="0"/>
              <a:t>создание (</a:t>
            </a:r>
            <a:r>
              <a:rPr lang="ru-RU" sz="2400" dirty="0">
                <a:hlinkClick r:id="rId4" tooltip="Английский язык"/>
              </a:rPr>
              <a:t>англ.</a:t>
            </a:r>
            <a:r>
              <a:rPr lang="ru-RU" sz="2400" dirty="0"/>
              <a:t> </a:t>
            </a:r>
            <a:r>
              <a:rPr lang="ru-RU" sz="2400" i="1" dirty="0" err="1"/>
              <a:t>create</a:t>
            </a:r>
            <a:r>
              <a:rPr lang="ru-RU" sz="2400" dirty="0"/>
              <a:t>), чтение (</a:t>
            </a:r>
            <a:r>
              <a:rPr lang="ru-RU" sz="2400" i="1" dirty="0" err="1"/>
              <a:t>read</a:t>
            </a:r>
            <a:r>
              <a:rPr lang="ru-RU" sz="2400" dirty="0"/>
              <a:t>), модификация (</a:t>
            </a:r>
            <a:r>
              <a:rPr lang="ru-RU" sz="2400" i="1" dirty="0" err="1"/>
              <a:t>update</a:t>
            </a:r>
            <a:r>
              <a:rPr lang="ru-RU" sz="2400" dirty="0"/>
              <a:t>), удаление (</a:t>
            </a:r>
            <a:r>
              <a:rPr lang="ru-RU" sz="2400" i="1" dirty="0" err="1"/>
              <a:t>delete</a:t>
            </a:r>
            <a:r>
              <a:rPr lang="ru-RU" sz="2400" dirty="0"/>
              <a:t>). Введён </a:t>
            </a:r>
            <a:r>
              <a:rPr lang="ru-RU" sz="2400" dirty="0">
                <a:hlinkClick r:id="rId5" tooltip="Мартин, Джеймс (учёный) (страница отсутствует)"/>
              </a:rPr>
              <a:t>Джеймсом Мартином</a:t>
            </a:r>
            <a:r>
              <a:rPr lang="ru-RU" sz="2400" dirty="0"/>
              <a:t> (</a:t>
            </a:r>
            <a:r>
              <a:rPr lang="ru-RU" sz="2400" dirty="0">
                <a:hlinkClick r:id="rId4" tooltip="Английский язык"/>
              </a:rPr>
              <a:t>англ.</a:t>
            </a:r>
            <a:r>
              <a:rPr lang="ru-RU" sz="2400" dirty="0"/>
              <a:t> </a:t>
            </a:r>
            <a:r>
              <a:rPr lang="ru-RU" sz="2400" i="1" dirty="0" err="1">
                <a:hlinkClick r:id="rId6" tooltip="en:James Martin (author)"/>
              </a:rPr>
              <a:t>James</a:t>
            </a:r>
            <a:r>
              <a:rPr lang="ru-RU" sz="2400" i="1" dirty="0">
                <a:hlinkClick r:id="rId6" tooltip="en:James Martin (author)"/>
              </a:rPr>
              <a:t> </a:t>
            </a:r>
            <a:r>
              <a:rPr lang="ru-RU" sz="2400" i="1" dirty="0" err="1">
                <a:hlinkClick r:id="rId6" tooltip="en:James Martin (author)"/>
              </a:rPr>
              <a:t>Martin</a:t>
            </a:r>
            <a:r>
              <a:rPr lang="ru-RU" sz="2400" dirty="0"/>
              <a:t>) в 1983 </a:t>
            </a:r>
            <a:r>
              <a:rPr lang="ru-RU" sz="2400" dirty="0" smtClean="0"/>
              <a:t>году</a:t>
            </a:r>
            <a:r>
              <a:rPr lang="ru-RU" sz="2400" dirty="0"/>
              <a:t> как стандартная классификация функций по манипуляции данными.</a:t>
            </a:r>
            <a:endParaRPr lang="en-US" sz="2400" dirty="0" smtClean="0"/>
          </a:p>
          <a:p>
            <a:r>
              <a:rPr lang="ru-RU" sz="2400" dirty="0" smtClean="0"/>
              <a:t>Основные операции с БД</a:t>
            </a:r>
            <a:r>
              <a:rPr lang="en-US" sz="2400" dirty="0" smtClean="0"/>
              <a:t>:</a:t>
            </a:r>
            <a:r>
              <a:rPr lang="ru-RU" sz="2400" dirty="0" smtClean="0"/>
              <a:t> </a:t>
            </a:r>
            <a:r>
              <a:rPr lang="en-US" sz="2400" dirty="0" smtClean="0"/>
              <a:t>CRUD</a:t>
            </a:r>
            <a:endParaRPr lang="ru-RU" sz="2400" dirty="0" smtClean="0"/>
          </a:p>
          <a:p>
            <a:pPr marL="342900" indent="-342900">
              <a:buFont typeface="Arial" panose="020B0604020202020204" pitchFamily="34" charset="0"/>
              <a:buChar char="•"/>
            </a:pPr>
            <a:r>
              <a:rPr lang="en-US" sz="2400" dirty="0" smtClean="0"/>
              <a:t>Create</a:t>
            </a:r>
          </a:p>
          <a:p>
            <a:pPr marL="342900" indent="-342900">
              <a:buFont typeface="Arial" panose="020B0604020202020204" pitchFamily="34" charset="0"/>
              <a:buChar char="•"/>
            </a:pPr>
            <a:r>
              <a:rPr lang="en-US" sz="2400" dirty="0" smtClean="0"/>
              <a:t>Read</a:t>
            </a:r>
            <a:endParaRPr lang="ru-RU" sz="2400" dirty="0" smtClean="0"/>
          </a:p>
          <a:p>
            <a:pPr marL="342900" indent="-342900">
              <a:buFont typeface="Arial" panose="020B0604020202020204" pitchFamily="34" charset="0"/>
              <a:buChar char="•"/>
            </a:pPr>
            <a:r>
              <a:rPr lang="en-US" sz="2400" dirty="0" smtClean="0"/>
              <a:t>Update</a:t>
            </a:r>
          </a:p>
          <a:p>
            <a:pPr marL="342900" indent="-342900">
              <a:buFont typeface="Arial" panose="020B0604020202020204" pitchFamily="34" charset="0"/>
              <a:buChar char="•"/>
            </a:pPr>
            <a:r>
              <a:rPr lang="en-US" sz="2400" dirty="0" smtClean="0"/>
              <a:t>Delete</a:t>
            </a:r>
          </a:p>
          <a:p>
            <a:r>
              <a:rPr lang="ru-RU" sz="2400" dirty="0" smtClean="0"/>
              <a:t>В</a:t>
            </a:r>
            <a:r>
              <a:rPr lang="ru-RU" sz="2400" dirty="0"/>
              <a:t> </a:t>
            </a:r>
            <a:r>
              <a:rPr lang="ru-RU" sz="2400" dirty="0">
                <a:hlinkClick r:id="rId7" tooltip="SQL"/>
              </a:rPr>
              <a:t>SQL</a:t>
            </a:r>
            <a:r>
              <a:rPr lang="ru-RU" sz="2400" dirty="0"/>
              <a:t> этим функциям, операциям соответствуют операторы </a:t>
            </a:r>
            <a:r>
              <a:rPr lang="ru-RU" sz="2400" dirty="0" err="1">
                <a:hlinkClick r:id="rId8" tooltip="Insert (SQL)"/>
              </a:rPr>
              <a:t>Insert</a:t>
            </a:r>
            <a:r>
              <a:rPr lang="ru-RU" sz="2400" dirty="0"/>
              <a:t> (создание записей), </a:t>
            </a:r>
            <a:r>
              <a:rPr lang="ru-RU" sz="2400" dirty="0" err="1">
                <a:hlinkClick r:id="rId9" tooltip="Select (SQL)"/>
              </a:rPr>
              <a:t>Select</a:t>
            </a:r>
            <a:r>
              <a:rPr lang="ru-RU" sz="2400" dirty="0"/>
              <a:t> (чтение записей), </a:t>
            </a:r>
            <a:r>
              <a:rPr lang="ru-RU" sz="2400" dirty="0" err="1">
                <a:hlinkClick r:id="rId10" tooltip="Update (SQL)"/>
              </a:rPr>
              <a:t>Update</a:t>
            </a:r>
            <a:r>
              <a:rPr lang="ru-RU" sz="2400" dirty="0"/>
              <a:t> (редактирование записей</a:t>
            </a:r>
            <a:r>
              <a:rPr lang="ru-RU" sz="2400" dirty="0" smtClean="0"/>
              <a:t>),</a:t>
            </a:r>
            <a:endParaRPr lang="en-US" sz="2400" dirty="0" smtClean="0"/>
          </a:p>
          <a:p>
            <a:r>
              <a:rPr lang="ru-RU" sz="2400" dirty="0"/>
              <a:t> </a:t>
            </a:r>
            <a:r>
              <a:rPr lang="ru-RU" sz="2400" dirty="0" err="1">
                <a:hlinkClick r:id="rId11" tooltip="Delete (SQL)"/>
              </a:rPr>
              <a:t>Delete</a:t>
            </a:r>
            <a:r>
              <a:rPr lang="ru-RU" sz="2400" dirty="0"/>
              <a:t> (удаление записей). </a:t>
            </a:r>
            <a:endParaRPr lang="en-US" sz="2400" dirty="0" smtClean="0"/>
          </a:p>
          <a:p>
            <a:endParaRPr lang="en-US" sz="2400" dirty="0"/>
          </a:p>
          <a:p>
            <a:r>
              <a:rPr lang="ru-RU" sz="2400" dirty="0" smtClean="0"/>
              <a:t>В </a:t>
            </a:r>
            <a:r>
              <a:rPr lang="ru-RU" sz="2400" dirty="0"/>
              <a:t>системах, реализующих доступ к базе данных через </a:t>
            </a:r>
            <a:r>
              <a:rPr lang="ru-RU" sz="2400" dirty="0">
                <a:hlinkClick r:id="rId12" tooltip="API"/>
              </a:rPr>
              <a:t>API</a:t>
            </a:r>
            <a:r>
              <a:rPr lang="ru-RU" sz="2400" dirty="0"/>
              <a:t> в стиле </a:t>
            </a:r>
            <a:r>
              <a:rPr lang="ru-RU" sz="2400" dirty="0" smtClean="0">
                <a:hlinkClick r:id="rId13" tooltip="REST"/>
              </a:rPr>
              <a:t>REST</a:t>
            </a:r>
            <a:r>
              <a:rPr lang="en-US" sz="2400" dirty="0" smtClean="0"/>
              <a:t> (</a:t>
            </a:r>
            <a:r>
              <a:rPr lang="ru-RU" b="1" i="1" dirty="0" err="1"/>
              <a:t>Re</a:t>
            </a:r>
            <a:r>
              <a:rPr lang="ru-RU" i="1" dirty="0" err="1"/>
              <a:t>presentational</a:t>
            </a:r>
            <a:r>
              <a:rPr lang="ru-RU" i="1" dirty="0"/>
              <a:t> </a:t>
            </a:r>
            <a:r>
              <a:rPr lang="ru-RU" b="1" i="1" dirty="0" err="1"/>
              <a:t>S</a:t>
            </a:r>
            <a:r>
              <a:rPr lang="ru-RU" i="1" dirty="0" err="1"/>
              <a:t>tate</a:t>
            </a:r>
            <a:r>
              <a:rPr lang="ru-RU" i="1" dirty="0"/>
              <a:t> </a:t>
            </a:r>
            <a:r>
              <a:rPr lang="ru-RU" b="1" i="1" dirty="0" err="1"/>
              <a:t>T</a:t>
            </a:r>
            <a:r>
              <a:rPr lang="ru-RU" i="1" dirty="0" err="1"/>
              <a:t>ransfer</a:t>
            </a:r>
            <a:r>
              <a:rPr lang="ru-RU" dirty="0"/>
              <a:t> — «передача состояния представления»</a:t>
            </a:r>
            <a:r>
              <a:rPr lang="en-US" sz="2400" dirty="0" smtClean="0"/>
              <a:t>)</a:t>
            </a:r>
            <a:r>
              <a:rPr lang="ru-RU" sz="2400" dirty="0" smtClean="0"/>
              <a:t>, </a:t>
            </a:r>
            <a:r>
              <a:rPr lang="ru-RU" sz="2400" dirty="0"/>
              <a:t>эти функции реализуются зачастую (но не обязательно) через </a:t>
            </a:r>
            <a:r>
              <a:rPr lang="ru-RU" sz="2400" dirty="0" smtClean="0"/>
              <a:t>HTTP</a:t>
            </a:r>
            <a:r>
              <a:rPr lang="en-US" sz="2400" dirty="0"/>
              <a:t>-</a:t>
            </a:r>
            <a:r>
              <a:rPr lang="ru-RU" sz="2400" dirty="0" smtClean="0"/>
              <a:t>методы</a:t>
            </a:r>
            <a:r>
              <a:rPr lang="ru-RU" sz="2400" dirty="0"/>
              <a:t> </a:t>
            </a:r>
            <a:r>
              <a:rPr lang="ru-RU" sz="2400" dirty="0">
                <a:hlinkClick r:id="rId14" tooltip="POST (HTTP)"/>
              </a:rPr>
              <a:t>POST</a:t>
            </a:r>
            <a:r>
              <a:rPr lang="ru-RU" sz="2400" dirty="0"/>
              <a:t>, </a:t>
            </a:r>
            <a:r>
              <a:rPr lang="ru-RU" sz="2400" dirty="0" smtClean="0">
                <a:hlinkClick r:id="rId15" tooltip="GET (HTTP) (страница отсутствует)"/>
              </a:rPr>
              <a:t>GET</a:t>
            </a:r>
            <a:r>
              <a:rPr lang="ru-RU" sz="2400" dirty="0"/>
              <a:t>, </a:t>
            </a:r>
            <a:r>
              <a:rPr lang="en-US" sz="2400" dirty="0"/>
              <a:t> </a:t>
            </a:r>
            <a:r>
              <a:rPr lang="ru-RU" sz="2400" dirty="0" smtClean="0">
                <a:hlinkClick r:id="rId16" tooltip="PUT (HTTP) (страница отсутствует)"/>
              </a:rPr>
              <a:t>PUT</a:t>
            </a:r>
            <a:r>
              <a:rPr lang="ru-RU" sz="2400" dirty="0"/>
              <a:t> </a:t>
            </a:r>
            <a:r>
              <a:rPr lang="en-US" sz="2400" dirty="0"/>
              <a:t> </a:t>
            </a:r>
            <a:r>
              <a:rPr lang="ru-RU" sz="2400" dirty="0" smtClean="0"/>
              <a:t>и</a:t>
            </a:r>
            <a:r>
              <a:rPr lang="ru-RU" sz="2400" dirty="0"/>
              <a:t> </a:t>
            </a:r>
            <a:r>
              <a:rPr lang="ru-RU" sz="2400" dirty="0" smtClean="0">
                <a:hlinkClick r:id="rId17" tooltip="DELETE (HTTP) (страница отсутствует)"/>
              </a:rPr>
              <a:t>DELETE</a:t>
            </a:r>
            <a:endParaRPr lang="en-US" sz="2400" dirty="0" smtClean="0"/>
          </a:p>
          <a:p>
            <a:r>
              <a:rPr lang="ru-RU" sz="2400" dirty="0"/>
              <a:t> соответственно.</a:t>
            </a:r>
          </a:p>
        </p:txBody>
      </p:sp>
    </p:spTree>
    <p:extLst>
      <p:ext uri="{BB962C8B-B14F-4D97-AF65-F5344CB8AC3E}">
        <p14:creationId xmlns:p14="http://schemas.microsoft.com/office/powerpoint/2010/main" val="40638026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1302</Words>
  <Application>Microsoft Office PowerPoint</Application>
  <PresentationFormat>Широкоэкранный</PresentationFormat>
  <Paragraphs>265</Paragraphs>
  <Slides>45</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45</vt:i4>
      </vt:variant>
    </vt:vector>
  </HeadingPairs>
  <TitlesOfParts>
    <vt:vector size="55" baseType="lpstr">
      <vt:lpstr>Arial</vt:lpstr>
      <vt:lpstr>Calibri</vt:lpstr>
      <vt:lpstr>Calibri Light</vt:lpstr>
      <vt:lpstr>Consolas</vt:lpstr>
      <vt:lpstr>Courier New</vt:lpstr>
      <vt:lpstr>JetBrains Mono</vt:lpstr>
      <vt:lpstr>Times New Roman</vt:lpstr>
      <vt:lpstr>Verdana</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Shybeka</dc:creator>
  <cp:lastModifiedBy>Victor Shybeka</cp:lastModifiedBy>
  <cp:revision>75</cp:revision>
  <dcterms:created xsi:type="dcterms:W3CDTF">2021-04-12T01:31:46Z</dcterms:created>
  <dcterms:modified xsi:type="dcterms:W3CDTF">2022-04-29T16:16:36Z</dcterms:modified>
</cp:coreProperties>
</file>