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0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258" r:id="rId15"/>
    <p:sldId id="259" r:id="rId16"/>
    <p:sldId id="260" r:id="rId17"/>
    <p:sldId id="261" r:id="rId18"/>
    <p:sldId id="313" r:id="rId19"/>
    <p:sldId id="262" r:id="rId20"/>
    <p:sldId id="325" r:id="rId21"/>
    <p:sldId id="326" r:id="rId22"/>
    <p:sldId id="327" r:id="rId23"/>
    <p:sldId id="324" r:id="rId24"/>
    <p:sldId id="263" r:id="rId25"/>
    <p:sldId id="328" r:id="rId26"/>
    <p:sldId id="264" r:id="rId27"/>
    <p:sldId id="265" r:id="rId28"/>
    <p:sldId id="266" r:id="rId29"/>
    <p:sldId id="267" r:id="rId30"/>
    <p:sldId id="268" r:id="rId31"/>
    <p:sldId id="269" r:id="rId32"/>
    <p:sldId id="329" r:id="rId33"/>
    <p:sldId id="331" r:id="rId34"/>
    <p:sldId id="270" r:id="rId35"/>
    <p:sldId id="332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330" r:id="rId44"/>
    <p:sldId id="278" r:id="rId45"/>
    <p:sldId id="279" r:id="rId46"/>
    <p:sldId id="280" r:id="rId47"/>
    <p:sldId id="281" r:id="rId48"/>
    <p:sldId id="323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</p:sldIdLst>
  <p:sldSz cx="9144000" cy="6858000" type="screen4x3"/>
  <p:notesSz cx="6858000" cy="9144000"/>
  <p:defaultTextStyle>
    <a:defPPr>
      <a:defRPr lang="ru-RU"/>
    </a:defPPr>
    <a:lvl1pPr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-8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3BCB-8189-47E6-82BD-9DA2DA3E3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D2B4-B709-4F6E-8179-71A9D82274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5841-E328-4865-B4F1-52E4064A2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D86A-1950-4186-B6FA-9D1192A5F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C5F0-83FF-4849-BDDF-6CC02E7F1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3162-5DFC-4C8B-AD98-F4E9928A9A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38B88-290A-49E7-92A3-5AC595761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6B05-0496-4920-B7E7-5062519B30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0B25-42BD-400F-A908-7CC7F2894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404B0-5FE7-4797-9D3F-6D3BD679C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e-BY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CA4A-97E6-43B2-836A-FCD10D4E1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C1B63919-F227-4319-A88E-55324D1FB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zogr.ru/tehnologii-bd-teoreticheskie-osnovi-organizacii-bd-relyacionna.html?page=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91475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b="1" dirty="0">
                <a:solidFill>
                  <a:srgbClr val="FF0000"/>
                </a:solidFill>
              </a:rPr>
              <a:t>Введение в ADO.NET</a:t>
            </a:r>
            <a:r>
              <a:rPr lang="ru-RU" sz="4400" b="1" dirty="0" smtClean="0">
                <a:solidFill>
                  <a:srgbClr val="FF0066"/>
                </a:solidFill>
                <a:latin typeface="Arial" charset="0"/>
              </a:rPr>
              <a:t>. </a:t>
            </a:r>
            <a:endParaRPr lang="ru-RU" sz="4400" b="1" dirty="0">
              <a:solidFill>
                <a:srgbClr val="FF0066"/>
              </a:solidFill>
              <a:latin typeface="Arial" charset="0"/>
            </a:endParaRPr>
          </a:p>
          <a:p>
            <a:pPr algn="ctr"/>
            <a:endParaRPr lang="ru-RU" sz="4400" b="1" dirty="0">
              <a:solidFill>
                <a:srgbClr val="FF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mf.grsu.by/UchProc/lib/db/pics/p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072098" cy="44333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214290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Объектная модель </a:t>
            </a:r>
            <a:r>
              <a:rPr lang="en-US" dirty="0" smtClean="0"/>
              <a:t>ADO</a:t>
            </a:r>
            <a:endParaRPr lang="ru-RU" dirty="0" smtClean="0"/>
          </a:p>
          <a:p>
            <a:r>
              <a:rPr lang="en-US" dirty="0" smtClean="0"/>
              <a:t>http://mf.grsu.by/UchProc/lib/db/part5.html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14356"/>
            <a:ext cx="8715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 помощью ADO открывается соединение с базой данных, после чего некоторые данные извлекаются и помещаются в набор записей, состоящих из полей; эти данные затем претерпевают манипуляции и обновления на сервере, после чего соединение закрывается. </a:t>
            </a:r>
          </a:p>
          <a:p>
            <a:r>
              <a:rPr lang="ru-RU" dirty="0" smtClean="0"/>
              <a:t>	Кроме того, ADO предлагает так называемый </a:t>
            </a:r>
            <a:r>
              <a:rPr lang="ru-RU" i="1" dirty="0" smtClean="0"/>
              <a:t>отключенный набор записей (</a:t>
            </a:r>
            <a:r>
              <a:rPr lang="ru-RU" i="1" dirty="0" err="1" smtClean="0"/>
              <a:t>disconnected</a:t>
            </a:r>
            <a:r>
              <a:rPr lang="ru-RU" i="1" dirty="0" smtClean="0"/>
              <a:t> </a:t>
            </a:r>
            <a:r>
              <a:rPr lang="ru-RU" i="1" dirty="0" err="1" smtClean="0"/>
              <a:t>record</a:t>
            </a:r>
            <a:r>
              <a:rPr lang="ru-RU" i="1" dirty="0" smtClean="0"/>
              <a:t> </a:t>
            </a:r>
            <a:r>
              <a:rPr lang="ru-RU" i="1" dirty="0" err="1" smtClean="0"/>
              <a:t>set</a:t>
            </a:r>
            <a:r>
              <a:rPr lang="ru-RU" i="1" dirty="0" smtClean="0"/>
              <a:t>)</a:t>
            </a:r>
            <a:r>
              <a:rPr lang="ru-RU" dirty="0" smtClean="0"/>
              <a:t>, который используется, когда соединение с базой нежелательно удерживать открытым в течение длительного времени.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mf.grsu.by/UchProc/lib/db/pics/p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4290"/>
            <a:ext cx="6429420" cy="492922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1472" y="5143512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Основными преимуществами технологии </a:t>
            </a:r>
            <a:r>
              <a:rPr lang="ru-RU" i="1" dirty="0" smtClean="0"/>
              <a:t>ADO</a:t>
            </a:r>
            <a:r>
              <a:rPr lang="ru-RU" dirty="0" smtClean="0"/>
              <a:t> является простота использования, высокая скорость, небольшие потребности в оперативной памяти и незначительные </a:t>
            </a:r>
            <a:r>
              <a:rPr lang="ru-RU" i="1" dirty="0" smtClean="0"/>
              <a:t>затраты</a:t>
            </a:r>
            <a:r>
              <a:rPr lang="ru-RU" dirty="0" smtClean="0"/>
              <a:t> дисковой памяти.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Архитектура </a:t>
            </a:r>
            <a:r>
              <a:rPr lang="en-US" b="1" dirty="0" err="1" smtClean="0"/>
              <a:t>ADO.Net</a:t>
            </a:r>
            <a:endParaRPr lang="be-BY" b="1" dirty="0"/>
          </a:p>
        </p:txBody>
      </p:sp>
      <p:sp>
        <p:nvSpPr>
          <p:cNvPr id="80898" name="AutoShape 2" descr="Архитектура ADO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0900" name="AutoShape 4" descr="Архитектура ADO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0902" name="AutoShape 6" descr="Архитектура ADO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 cstate="print"/>
          <a:srcRect t="18386" r="2734" b="9665"/>
          <a:stretch>
            <a:fillRect/>
          </a:stretch>
        </p:blipFill>
        <p:spPr bwMode="auto">
          <a:xfrm>
            <a:off x="357158" y="1857364"/>
            <a:ext cx="86244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85723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Существует три режима (уровня) использования </a:t>
            </a:r>
            <a:r>
              <a:rPr lang="en-US" dirty="0" smtClean="0"/>
              <a:t>ADO.NET</a:t>
            </a:r>
            <a:r>
              <a:rPr lang="ru-RU" dirty="0" smtClean="0"/>
              <a:t>: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285860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b="1" dirty="0" smtClean="0"/>
              <a:t>Подключенный уровень</a:t>
            </a:r>
            <a:r>
              <a:rPr lang="ru-RU" dirty="0" smtClean="0"/>
              <a:t>: приложение явно подключается к хранилищу данных, работает с ним, а затем отключается от него. Используются объекты подключения, команд и чтения данных.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571744"/>
            <a:ext cx="885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b="1" dirty="0" smtClean="0"/>
              <a:t>Автономный (</a:t>
            </a:r>
            <a:r>
              <a:rPr lang="be-BY" b="1" dirty="0"/>
              <a:t>отключенный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b="1" dirty="0" smtClean="0"/>
              <a:t>уровень</a:t>
            </a:r>
            <a:r>
              <a:rPr lang="ru-RU" dirty="0" smtClean="0"/>
              <a:t>: приложение работает с копией внешних данных через объект </a:t>
            </a:r>
            <a:r>
              <a:rPr lang="en-US" dirty="0" err="1" smtClean="0"/>
              <a:t>DataSet</a:t>
            </a:r>
            <a:r>
              <a:rPr lang="ru-RU" dirty="0" smtClean="0"/>
              <a:t>, содержащий набор объектов </a:t>
            </a:r>
            <a:r>
              <a:rPr lang="en-US" dirty="0" err="1" smtClean="0"/>
              <a:t>DataTable</a:t>
            </a:r>
            <a:r>
              <a:rPr lang="ru-RU" dirty="0" smtClean="0"/>
              <a:t>. </a:t>
            </a:r>
            <a:r>
              <a:rPr lang="be-BY" dirty="0" smtClean="0"/>
              <a:t>Пр</a:t>
            </a:r>
            <a:r>
              <a:rPr lang="ru-RU" dirty="0" smtClean="0"/>
              <a:t>и этом данные обрабатываются без затрат на сетевой трафик. При необходимости внести изменение в хранилище данных подключение открывается заново для проведения обновлений в базе, а затем сразу же закрывается. 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07207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en-US" b="1" dirty="0" smtClean="0"/>
              <a:t>Entity Framework</a:t>
            </a:r>
            <a:r>
              <a:rPr lang="ru-RU" b="1" dirty="0" smtClean="0"/>
              <a:t>: </a:t>
            </a:r>
            <a:r>
              <a:rPr lang="ru-RU" dirty="0" smtClean="0"/>
              <a:t>приложение взаимодействует с базой данных через объектную модель. Т.е. данные представляются не как таблица из строк и столбцов, а как коллекция строго типизированных объектов (сущностей). </a:t>
            </a:r>
            <a:r>
              <a:rPr lang="ru-RU" b="1" dirty="0" smtClean="0"/>
              <a:t> </a:t>
            </a:r>
            <a:endParaRPr lang="be-BY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e-BY" b="1" dirty="0" smtClean="0"/>
              <a:t>Реж</a:t>
            </a:r>
            <a:r>
              <a:rPr lang="ru-RU" b="1" dirty="0" err="1" smtClean="0"/>
              <a:t>имы</a:t>
            </a:r>
            <a:r>
              <a:rPr lang="ru-RU" b="1" dirty="0" smtClean="0"/>
              <a:t> применения   </a:t>
            </a:r>
            <a:r>
              <a:rPr lang="en-US" b="1" dirty="0" err="1" smtClean="0"/>
              <a:t>ADO.Net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Подключенный  режим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857232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Подключенный </a:t>
            </a:r>
            <a:r>
              <a:rPr lang="ru-RU" dirty="0" err="1" smtClean="0"/>
              <a:t>ypoвень</a:t>
            </a:r>
            <a:r>
              <a:rPr lang="ru-RU" dirty="0" smtClean="0"/>
              <a:t> ADO.NET позволяет взаимодействовать с базой данных с помощью объектов подключения, чтения данных и команд.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214554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Базовый класс для всех объектов  подключения –абстрактный класс  </a:t>
            </a:r>
            <a:r>
              <a:rPr lang="en-US" b="1" dirty="0" err="1" smtClean="0"/>
              <a:t>DbConnection</a:t>
            </a:r>
            <a:r>
              <a:rPr lang="ru-RU" b="1" dirty="0" smtClean="0"/>
              <a:t> 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System.Data.Common</a:t>
            </a:r>
            <a:r>
              <a:rPr lang="ru-RU" b="1" dirty="0" smtClean="0"/>
              <a:t> </a:t>
            </a:r>
            <a:r>
              <a:rPr lang="ru-RU" dirty="0" smtClean="0"/>
              <a:t>(реализует интерфейс </a:t>
            </a:r>
            <a:r>
              <a:rPr lang="en-US" b="1" dirty="0" err="1" smtClean="0"/>
              <a:t>IDbConnection</a:t>
            </a:r>
            <a:r>
              <a:rPr lang="ru-RU" dirty="0" smtClean="0"/>
              <a:t>).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571876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Позволяет подключаться к хранилищу данных и отключаться от него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357694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Базовый класс для всех объектов  команд – абстрактный класс </a:t>
            </a:r>
            <a:r>
              <a:rPr lang="en-US" b="1" dirty="0" err="1"/>
              <a:t>DbCommand</a:t>
            </a:r>
            <a:r>
              <a:rPr lang="ru-RU" b="1" dirty="0" smtClean="0"/>
              <a:t> 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System.Data.Common</a:t>
            </a:r>
            <a:r>
              <a:rPr lang="ru-RU" b="1" dirty="0" smtClean="0"/>
              <a:t> </a:t>
            </a:r>
            <a:r>
              <a:rPr lang="ru-RU" dirty="0" smtClean="0"/>
              <a:t>(реализует интерфейс </a:t>
            </a:r>
            <a:r>
              <a:rPr lang="en-US" b="1" dirty="0" err="1" smtClean="0"/>
              <a:t>IDbCommand</a:t>
            </a:r>
            <a:r>
              <a:rPr lang="ru-RU" dirty="0" smtClean="0"/>
              <a:t>).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5657671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Представляет SQL-запрос или хранимую </a:t>
            </a:r>
            <a:r>
              <a:rPr lang="ru-RU" i="1" dirty="0" smtClean="0"/>
              <a:t>процедуру, </a:t>
            </a:r>
            <a:r>
              <a:rPr lang="ru-RU" i="1" dirty="0"/>
              <a:t>объекты команд предоставляют доступ к объекту чтения </a:t>
            </a:r>
            <a:r>
              <a:rPr lang="ru-RU" i="1" dirty="0" smtClean="0"/>
              <a:t>данных</a:t>
            </a:r>
            <a:r>
              <a:rPr lang="ru-RU" dirty="0" smtClean="0"/>
              <a:t>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85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Базовый класс для всех объектов  чтения – абстрактный класс </a:t>
            </a:r>
            <a:r>
              <a:rPr lang="en-US" b="1" dirty="0" err="1"/>
              <a:t>DbDataReader</a:t>
            </a:r>
            <a:r>
              <a:rPr lang="ru-RU" b="1" dirty="0" smtClean="0"/>
              <a:t> 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System.Data.Common</a:t>
            </a:r>
            <a:r>
              <a:rPr lang="ru-RU" b="1" dirty="0" smtClean="0"/>
              <a:t> </a:t>
            </a:r>
            <a:r>
              <a:rPr lang="ru-RU" dirty="0" smtClean="0"/>
              <a:t>(реализует интерфейсы </a:t>
            </a:r>
            <a:r>
              <a:rPr lang="en-US" b="1" dirty="0" err="1"/>
              <a:t>IDataReader</a:t>
            </a:r>
            <a:r>
              <a:rPr lang="en-US" b="1" dirty="0"/>
              <a:t>, </a:t>
            </a:r>
            <a:r>
              <a:rPr lang="en-US" b="1" dirty="0" err="1"/>
              <a:t>IDataRecord</a:t>
            </a:r>
            <a:r>
              <a:rPr lang="ru-RU" dirty="0" smtClean="0"/>
              <a:t>).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000240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Предоставляет доступ к данным только для чтения в прямом </a:t>
            </a:r>
            <a:r>
              <a:rPr lang="ru-RU" i="1" dirty="0" smtClean="0"/>
              <a:t>направлении.</a:t>
            </a:r>
            <a:endParaRPr lang="be-BY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3000372"/>
            <a:ext cx="878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Существуют различные поставщики данных (провайдеры), в которых  определены производные от этих базовых  типов. Для </a:t>
            </a:r>
            <a:r>
              <a:rPr lang="ru-RU" dirty="0"/>
              <a:t>каждого источника данных в ADO.NET может быть свой </a:t>
            </a:r>
            <a:r>
              <a:rPr lang="ru-RU" dirty="0" smtClean="0"/>
              <a:t>провайдер.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786322"/>
            <a:ext cx="892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Поставщик данных </a:t>
            </a:r>
            <a:r>
              <a:rPr lang="ru-RU" dirty="0"/>
              <a:t> — это </a:t>
            </a:r>
            <a:r>
              <a:rPr lang="ru-RU" u="sng" dirty="0"/>
              <a:t>набор классов</a:t>
            </a:r>
            <a:r>
              <a:rPr lang="ru-RU" dirty="0"/>
              <a:t> ADO.NET, </a:t>
            </a:r>
            <a:r>
              <a:rPr lang="ru-RU" dirty="0" smtClean="0"/>
              <a:t>предназначенных для работы с </a:t>
            </a:r>
            <a:r>
              <a:rPr lang="ru-RU" u="sng" dirty="0" smtClean="0"/>
              <a:t>определенной</a:t>
            </a:r>
            <a:r>
              <a:rPr lang="ru-RU" dirty="0" smtClean="0"/>
              <a:t> базой </a:t>
            </a:r>
            <a:r>
              <a:rPr lang="ru-RU" dirty="0"/>
              <a:t>данных</a:t>
            </a:r>
            <a:r>
              <a:rPr lang="ru-RU" dirty="0" smtClean="0"/>
              <a:t>, которые представляют собой конкретные реализации абстрактных базовых классов.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35824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В </a:t>
            </a:r>
            <a:r>
              <a:rPr lang="en-US" dirty="0"/>
              <a:t>ADO.NET </a:t>
            </a:r>
            <a:r>
              <a:rPr lang="be-BY" dirty="0" smtClean="0"/>
              <a:t>есть </a:t>
            </a:r>
            <a:r>
              <a:rPr lang="be-BY" dirty="0"/>
              <a:t>следующие встроенные провайдеры:</a:t>
            </a:r>
          </a:p>
          <a:p>
            <a:pPr>
              <a:buFont typeface="Wingdings" pitchFamily="2" charset="2"/>
              <a:buChar char="q"/>
            </a:pPr>
            <a:r>
              <a:rPr lang="be-BY" dirty="0" smtClean="0"/>
              <a:t>  Провайдер </a:t>
            </a:r>
            <a:r>
              <a:rPr lang="be-BY" dirty="0"/>
              <a:t>для </a:t>
            </a:r>
            <a:r>
              <a:rPr lang="en-US" dirty="0"/>
              <a:t>MS SQL Server</a:t>
            </a:r>
          </a:p>
          <a:p>
            <a:pPr>
              <a:buFont typeface="Wingdings" pitchFamily="2" charset="2"/>
              <a:buChar char="q"/>
            </a:pPr>
            <a:r>
              <a:rPr lang="be-BY" dirty="0" smtClean="0"/>
              <a:t>  Провайдер </a:t>
            </a:r>
            <a:r>
              <a:rPr lang="be-BY" dirty="0"/>
              <a:t>для </a:t>
            </a:r>
            <a:r>
              <a:rPr lang="en-US" dirty="0"/>
              <a:t>OLE DB (</a:t>
            </a:r>
            <a:r>
              <a:rPr lang="be-BY" dirty="0"/>
              <a:t>Предоставляет доступ к некоторым старым версиям </a:t>
            </a:r>
            <a:r>
              <a:rPr lang="en-US" dirty="0"/>
              <a:t>MS SQL Server, </a:t>
            </a:r>
            <a:r>
              <a:rPr lang="be-BY" dirty="0"/>
              <a:t>а также к БД </a:t>
            </a:r>
            <a:r>
              <a:rPr lang="en-US" dirty="0"/>
              <a:t>Access, DB2,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be-BY" dirty="0"/>
              <a:t>и </a:t>
            </a:r>
            <a:r>
              <a:rPr lang="en-US" dirty="0"/>
              <a:t>Oracle)</a:t>
            </a:r>
          </a:p>
          <a:p>
            <a:pPr>
              <a:buFont typeface="Wingdings" pitchFamily="2" charset="2"/>
              <a:buChar char="q"/>
            </a:pPr>
            <a:r>
              <a:rPr lang="be-BY" dirty="0" smtClean="0"/>
              <a:t>  Провайдер </a:t>
            </a:r>
            <a:r>
              <a:rPr lang="be-BY" dirty="0"/>
              <a:t>для </a:t>
            </a:r>
            <a:r>
              <a:rPr lang="en-US" dirty="0"/>
              <a:t>ODBC (</a:t>
            </a:r>
            <a:r>
              <a:rPr lang="be-BY" dirty="0"/>
              <a:t>Провайдер для тех источников данных, для которых нет своих провайдеров)</a:t>
            </a:r>
          </a:p>
          <a:p>
            <a:pPr>
              <a:buFont typeface="Wingdings" pitchFamily="2" charset="2"/>
              <a:buChar char="q"/>
            </a:pPr>
            <a:r>
              <a:rPr lang="be-BY" dirty="0" smtClean="0"/>
              <a:t>  Провайдер </a:t>
            </a:r>
            <a:r>
              <a:rPr lang="be-BY" dirty="0"/>
              <a:t>для </a:t>
            </a:r>
            <a:r>
              <a:rPr lang="en-US" dirty="0"/>
              <a:t>Oracle</a:t>
            </a:r>
          </a:p>
          <a:p>
            <a:pPr>
              <a:buFont typeface="Wingdings" pitchFamily="2" charset="2"/>
              <a:buChar char="q"/>
            </a:pPr>
            <a:r>
              <a:rPr lang="be-BY" dirty="0" smtClean="0"/>
              <a:t>  Провайдер </a:t>
            </a:r>
            <a:r>
              <a:rPr lang="en-US" dirty="0" err="1"/>
              <a:t>EntityClient</a:t>
            </a:r>
            <a:r>
              <a:rPr lang="en-US" dirty="0"/>
              <a:t>. </a:t>
            </a:r>
            <a:r>
              <a:rPr lang="be-BY" dirty="0"/>
              <a:t>Провайдер данных для технологии </a:t>
            </a:r>
            <a:r>
              <a:rPr lang="en-US" dirty="0" smtClean="0"/>
              <a:t>Entity </a:t>
            </a:r>
            <a:r>
              <a:rPr lang="en-US" dirty="0"/>
              <a:t>Framework</a:t>
            </a:r>
          </a:p>
          <a:p>
            <a:pPr>
              <a:buFont typeface="Wingdings" pitchFamily="2" charset="2"/>
              <a:buChar char="q"/>
            </a:pPr>
            <a:r>
              <a:rPr lang="be-BY" dirty="0" smtClean="0"/>
              <a:t>  Провайдер </a:t>
            </a:r>
            <a:r>
              <a:rPr lang="be-BY" dirty="0"/>
              <a:t>для сервера </a:t>
            </a:r>
            <a:r>
              <a:rPr lang="en-US" dirty="0"/>
              <a:t>SQL Server Compact 4.0</a:t>
            </a:r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рхитектура ADO.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071546"/>
            <a:ext cx="5038725" cy="44100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14348" y="357166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С сайта </a:t>
            </a:r>
            <a:r>
              <a:rPr lang="en-US" dirty="0" smtClean="0"/>
              <a:t>professorweb.ru</a:t>
            </a:r>
            <a:r>
              <a:rPr lang="be-BY" dirty="0" smtClean="0"/>
              <a:t>: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</a:t>
            </a:r>
            <a:r>
              <a:rPr lang="be-BY" dirty="0" smtClean="0"/>
              <a:t>ассы в поста</a:t>
            </a:r>
            <a:r>
              <a:rPr lang="ru-RU" dirty="0" err="1" smtClean="0"/>
              <a:t>вщиках</a:t>
            </a:r>
            <a:r>
              <a:rPr lang="ru-RU" dirty="0" smtClean="0"/>
              <a:t> имеют </a:t>
            </a:r>
            <a:r>
              <a:rPr lang="ru-RU" i="1" dirty="0" smtClean="0"/>
              <a:t>префикс</a:t>
            </a:r>
            <a:r>
              <a:rPr lang="ru-RU" dirty="0" smtClean="0"/>
              <a:t>, указывающий на имя провайдера: </a:t>
            </a:r>
            <a:r>
              <a:rPr lang="en-US" b="1" dirty="0" err="1" smtClean="0"/>
              <a:t>SqlDataReader</a:t>
            </a:r>
            <a:r>
              <a:rPr lang="ru-RU" dirty="0" smtClean="0"/>
              <a:t> </a:t>
            </a:r>
            <a:r>
              <a:rPr lang="en-US" dirty="0" smtClean="0"/>
              <a:t>, </a:t>
            </a:r>
            <a:r>
              <a:rPr lang="en-US" b="1" dirty="0" err="1" smtClean="0"/>
              <a:t>OleDbCommand</a:t>
            </a:r>
            <a:r>
              <a:rPr lang="en-US" b="1" dirty="0" smtClean="0"/>
              <a:t>, </a:t>
            </a:r>
            <a:r>
              <a:rPr lang="en-US" b="1" dirty="0" err="1" smtClean="0"/>
              <a:t>OdbcConnection</a:t>
            </a:r>
            <a:r>
              <a:rPr lang="ru-RU" b="1" dirty="0" smtClean="0"/>
              <a:t> и др.</a:t>
            </a:r>
            <a:endParaRPr lang="be-BY" dirty="0"/>
          </a:p>
        </p:txBody>
      </p:sp>
      <p:sp>
        <p:nvSpPr>
          <p:cNvPr id="94210" name="AutoShape 2" descr="Провайдеры ADO.N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94212" name="AutoShape 4" descr="Провайдеры ADO.N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94214" name="AutoShape 6" descr="Провайдеры ADO.N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94216" name="AutoShape 8" descr="Провайдеры ADO.N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94218" name="AutoShape 10" descr="Провайдеры ADO.N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e-BY"/>
          </a:p>
        </p:txBody>
      </p:sp>
      <p:sp>
        <p:nvSpPr>
          <p:cNvPr id="8" name="TextBox 7"/>
          <p:cNvSpPr txBox="1"/>
          <p:nvPr/>
        </p:nvSpPr>
        <p:spPr>
          <a:xfrm>
            <a:off x="142844" y="1643050"/>
            <a:ext cx="885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</a:t>
            </a:r>
            <a:r>
              <a:rPr lang="ru-RU" dirty="0"/>
              <a:t>выборе поставщика </a:t>
            </a:r>
            <a:r>
              <a:rPr lang="ru-RU" dirty="0" smtClean="0"/>
              <a:t>лучше использовать встроенный </a:t>
            </a:r>
            <a:r>
              <a:rPr lang="ru-RU" dirty="0"/>
              <a:t>поставщик .NET, который </a:t>
            </a:r>
            <a:r>
              <a:rPr lang="ru-RU" dirty="0" smtClean="0"/>
              <a:t>специально предназначен </a:t>
            </a:r>
            <a:r>
              <a:rPr lang="ru-RU" dirty="0"/>
              <a:t>для </a:t>
            </a:r>
            <a:r>
              <a:rPr lang="ru-RU" dirty="0" smtClean="0"/>
              <a:t>выбранного  </a:t>
            </a:r>
            <a:r>
              <a:rPr lang="ru-RU" dirty="0"/>
              <a:t>источника данных. Если </a:t>
            </a:r>
            <a:r>
              <a:rPr lang="ru-RU" dirty="0" smtClean="0"/>
              <a:t>такого нет, </a:t>
            </a:r>
            <a:r>
              <a:rPr lang="ru-RU" dirty="0"/>
              <a:t>можно воспользоваться OLE DB при наличии драйвера OLE DB для источника данных.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Что такое </a:t>
            </a:r>
            <a:r>
              <a:rPr lang="en-US" b="1" dirty="0" err="1" smtClean="0"/>
              <a:t>ADO.Net</a:t>
            </a:r>
            <a:endParaRPr lang="be-BY" b="1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4282" y="857232"/>
            <a:ext cx="867730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/>
              <a:t>	</a:t>
            </a:r>
            <a:r>
              <a:rPr lang="en-US" b="1" dirty="0" err="1" smtClean="0"/>
              <a:t>ADO.Net</a:t>
            </a:r>
            <a:r>
              <a:rPr lang="en-US" b="1" dirty="0" smtClean="0"/>
              <a:t> – </a:t>
            </a:r>
            <a:r>
              <a:rPr lang="be-BY" dirty="0" smtClean="0"/>
              <a:t>ча</a:t>
            </a:r>
            <a:r>
              <a:rPr lang="ru-RU" dirty="0" err="1" smtClean="0"/>
              <a:t>сть</a:t>
            </a:r>
            <a:r>
              <a:rPr lang="ru-RU" dirty="0" smtClean="0"/>
              <a:t> библиотеки  </a:t>
            </a:r>
            <a:r>
              <a:rPr lang="en-US" b="1" dirty="0" err="1" smtClean="0"/>
              <a:t>.Net</a:t>
            </a:r>
            <a:r>
              <a:rPr lang="ru-RU" dirty="0" smtClean="0"/>
              <a:t>, в которых определены пространства имен для работы с реляционными базами данных, </a:t>
            </a:r>
            <a:r>
              <a:rPr lang="en-US" dirty="0" smtClean="0"/>
              <a:t>XML-</a:t>
            </a:r>
            <a:r>
              <a:rPr lang="be-BY" dirty="0" smtClean="0"/>
              <a:t>данным и данным приложений.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071678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 Чтобы осуществлять связь между базой данных и приложением на C#, необходим посредник. Таким посредником и является технология ADO.NET.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286124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ADO.NET предоставляет согласованный доступ к таким источникам данных, как SQL </a:t>
            </a:r>
            <a:r>
              <a:rPr lang="ru-RU" dirty="0" err="1" smtClean="0"/>
              <a:t>Server</a:t>
            </a:r>
            <a:r>
              <a:rPr lang="ru-RU" dirty="0" smtClean="0"/>
              <a:t> и XML, а также к источникам данных, предоставляемым при помощи OLE DB и ODBC. 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5072074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ADO.NET предоставляет самый прямой способ доступа к данным в .NET </a:t>
            </a:r>
            <a:r>
              <a:rPr lang="ru-RU" dirty="0" err="1" smtClean="0"/>
              <a:t>Framework</a:t>
            </a:r>
            <a:r>
              <a:rPr lang="ru-RU" dirty="0" smtClean="0"/>
              <a:t>.  На </a:t>
            </a:r>
            <a:r>
              <a:rPr lang="en-US" dirty="0" smtClean="0"/>
              <a:t>MSDN</a:t>
            </a:r>
            <a:r>
              <a:rPr lang="be-BY" dirty="0" smtClean="0"/>
              <a:t> </a:t>
            </a:r>
            <a:r>
              <a:rPr lang="be-BY" b="1" dirty="0" smtClean="0"/>
              <a:t>рекомендуется</a:t>
            </a:r>
            <a:r>
              <a:rPr lang="be-BY" dirty="0" smtClean="0"/>
              <a:t>  </a:t>
            </a:r>
            <a:r>
              <a:rPr lang="ru-RU" dirty="0" smtClean="0"/>
              <a:t>для доступа к данным в приложении .NET использовать ADO.NET.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Пр</a:t>
            </a:r>
            <a:r>
              <a:rPr lang="ru-RU" b="1" dirty="0" err="1" smtClean="0"/>
              <a:t>имер</a:t>
            </a:r>
            <a:r>
              <a:rPr lang="ru-RU" b="1" dirty="0" smtClean="0"/>
              <a:t> использования для доступа к источнику данных.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000108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Создание БД</a:t>
            </a:r>
            <a:endParaRPr lang="be-BY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Открыть Обозреватель объектов </a:t>
            </a:r>
            <a:r>
              <a:rPr lang="en-US" dirty="0" smtClean="0"/>
              <a:t>SQL Server</a:t>
            </a:r>
            <a:r>
              <a:rPr lang="ru-RU" dirty="0" smtClean="0"/>
              <a:t>. По умолчанию создан сервер </a:t>
            </a:r>
            <a:r>
              <a:rPr lang="en-US" dirty="0" err="1" smtClean="0"/>
              <a:t>LocalDB</a:t>
            </a:r>
            <a:r>
              <a:rPr lang="ru-RU" dirty="0" smtClean="0"/>
              <a:t>. В </a:t>
            </a:r>
            <a:r>
              <a:rPr lang="en-US" dirty="0" smtClean="0"/>
              <a:t>VS15 </a:t>
            </a:r>
            <a:r>
              <a:rPr lang="be-BY" dirty="0" smtClean="0"/>
              <a:t>нужно выполнить команду </a:t>
            </a:r>
            <a:r>
              <a:rPr lang="en-US" dirty="0" smtClean="0"/>
              <a:t>Add</a:t>
            </a:r>
            <a:r>
              <a:rPr lang="be-BY" dirty="0" smtClean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3143248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Выполняем команду контекстного меню Добавить новую базу данных для созданного сервера.</a:t>
            </a:r>
            <a:endParaRPr lang="be-BY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 cstate="print"/>
          <a:srcRect l="11328" r="56445" b="63542"/>
          <a:stretch>
            <a:fillRect/>
          </a:stretch>
        </p:blipFill>
        <p:spPr bwMode="auto">
          <a:xfrm>
            <a:off x="2357422" y="4071942"/>
            <a:ext cx="3929090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Создать таблицы</a:t>
            </a:r>
            <a:endParaRPr lang="be-BY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 l="11133" t="9375" r="58398" b="56250"/>
          <a:stretch>
            <a:fillRect/>
          </a:stretch>
        </p:blipFill>
        <p:spPr bwMode="auto">
          <a:xfrm>
            <a:off x="3500430" y="285728"/>
            <a:ext cx="39399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072348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Создать таблицу </a:t>
            </a:r>
            <a:r>
              <a:rPr lang="en-US" dirty="0" smtClean="0"/>
              <a:t>Authors </a:t>
            </a:r>
            <a:r>
              <a:rPr lang="ru-RU" dirty="0" smtClean="0"/>
              <a:t>с помощью запроса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[Authors]</a:t>
            </a:r>
          </a:p>
          <a:p>
            <a:r>
              <a:rPr lang="be-BY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IDENTITY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PRIMARY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VARCHAR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NULL,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VARCHAR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NULL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Создать таблицу </a:t>
            </a:r>
            <a:r>
              <a:rPr lang="en-US" dirty="0" smtClean="0"/>
              <a:t>Authors </a:t>
            </a:r>
            <a:r>
              <a:rPr lang="ru-RU" dirty="0" smtClean="0"/>
              <a:t>с помощью запроса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[Books]</a:t>
            </a:r>
          </a:p>
          <a:p>
            <a:r>
              <a:rPr lang="be-BY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IDENTITY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PRIMARY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NULL,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FOREIGN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KEY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REFERENCES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AUTHORS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Title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VARCHAR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NULL,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PRICE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PAGES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5857892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Нажать кнопку </a:t>
            </a:r>
            <a:r>
              <a:rPr lang="be-BY" b="1" dirty="0" smtClean="0"/>
              <a:t>Обновить. </a:t>
            </a:r>
            <a:r>
              <a:rPr lang="be-BY" dirty="0" smtClean="0"/>
              <a:t>Подтвердить действия.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7859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 smtClean="0"/>
              <a:t>Работа с </a:t>
            </a:r>
            <a:r>
              <a:rPr lang="ru-RU" b="1" i="1" dirty="0" smtClean="0"/>
              <a:t>объектом подключения</a:t>
            </a:r>
            <a:endParaRPr lang="be-BY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357430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с помощью конструктора:</a:t>
            </a:r>
          </a:p>
          <a:p>
            <a:r>
              <a:rPr lang="ru-RU" dirty="0" smtClean="0"/>
              <a:t>     </a:t>
            </a:r>
            <a:r>
              <a:rPr lang="en-US" b="1" dirty="0" smtClean="0"/>
              <a:t>new </a:t>
            </a:r>
            <a:r>
              <a:rPr lang="ru-RU" b="1" dirty="0" smtClean="0"/>
              <a:t>   Имя типа</a:t>
            </a:r>
            <a:r>
              <a:rPr lang="en-US" b="1" dirty="0" smtClean="0"/>
              <a:t>(</a:t>
            </a:r>
            <a:r>
              <a:rPr lang="en-US" b="1" dirty="0" err="1" smtClean="0"/>
              <a:t>ConnectionString</a:t>
            </a:r>
            <a:r>
              <a:rPr lang="en-US" b="1" dirty="0" smtClean="0"/>
              <a:t>)</a:t>
            </a:r>
            <a:endParaRPr lang="be-B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3571876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</a:p>
          <a:p>
            <a:r>
              <a:rPr lang="ru-RU" dirty="0" smtClean="0"/>
              <a:t>      </a:t>
            </a:r>
            <a:r>
              <a:rPr lang="en-US" b="1" dirty="0" smtClean="0"/>
              <a:t>new </a:t>
            </a:r>
            <a:r>
              <a:rPr lang="ru-RU" b="1" dirty="0" smtClean="0"/>
              <a:t>  </a:t>
            </a:r>
            <a:r>
              <a:rPr lang="en-US" b="1" dirty="0" err="1" smtClean="0"/>
              <a:t>OleDbConnection</a:t>
            </a:r>
            <a:r>
              <a:rPr lang="en-US" b="1" dirty="0" smtClean="0"/>
              <a:t>(</a:t>
            </a:r>
            <a:r>
              <a:rPr lang="en-US" b="1" dirty="0" err="1" smtClean="0"/>
              <a:t>ConnectionString</a:t>
            </a:r>
            <a:r>
              <a:rPr lang="en-US" b="1" dirty="0" smtClean="0"/>
              <a:t>)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57148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Подключение к БД.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Строка соединения </a:t>
            </a:r>
            <a:r>
              <a:rPr lang="en-US" b="1" dirty="0" err="1" smtClean="0"/>
              <a:t>ConnectionString</a:t>
            </a:r>
            <a:r>
              <a:rPr lang="ru-RU" dirty="0" smtClean="0"/>
              <a:t> содержит ряд пар </a:t>
            </a:r>
            <a:r>
              <a:rPr lang="ru-RU" b="1" dirty="0" smtClean="0"/>
              <a:t>«имя/значение»,  </a:t>
            </a:r>
            <a:r>
              <a:rPr lang="ru-RU" dirty="0" smtClean="0"/>
              <a:t>разделенных точками  с запятой.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142984"/>
            <a:ext cx="900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</a:p>
          <a:p>
            <a:r>
              <a:rPr lang="ru-RU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@"Provider=Microsoft.Jet.OLEDB.4.0;</a:t>
            </a:r>
            <a:r>
              <a:rPr lang="ru-RU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ru-RU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Source=""F:\Univer.mdb"""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50043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Смысл каждой пары </a:t>
            </a:r>
            <a:r>
              <a:rPr lang="ru-RU" b="1" dirty="0" smtClean="0"/>
              <a:t>«имя/значение»</a:t>
            </a:r>
            <a:r>
              <a:rPr lang="ru-RU" dirty="0" smtClean="0"/>
              <a:t> для специфичной СУБД можно узнать в описании свойства </a:t>
            </a:r>
            <a:r>
              <a:rPr lang="ru-RU" dirty="0" err="1" smtClean="0"/>
              <a:t>ConnectionString</a:t>
            </a:r>
            <a:r>
              <a:rPr lang="ru-RU" dirty="0" smtClean="0"/>
              <a:t> объекта подключения для соответствующего поставщика данных в документации .NET </a:t>
            </a:r>
            <a:r>
              <a:rPr lang="ru-RU" dirty="0" err="1" smtClean="0"/>
              <a:t>Framework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214950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be-BY" sz="1800" dirty="0" smtClean="0"/>
              <a:t>К обязательным относятся: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be-BY" sz="1800" dirty="0" smtClean="0"/>
              <a:t>Имя сервера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be-BY" sz="1800" dirty="0" smtClean="0"/>
              <a:t>Имя базы данных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be-BY" sz="1800" dirty="0" smtClean="0"/>
              <a:t>Способ аутентификации на сервере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ru-RU" sz="1800" dirty="0" smtClean="0"/>
              <a:t>Имя и пароль для входа на сервер для случая SQL </a:t>
            </a:r>
            <a:r>
              <a:rPr lang="en-US" sz="1800" dirty="0" smtClean="0"/>
              <a:t>Authentication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7154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Для нашего пр</a:t>
            </a:r>
            <a:r>
              <a:rPr lang="ru-RU" dirty="0" err="1" smtClean="0"/>
              <a:t>имера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@"Data Source=(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localdb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)\Projects;</a:t>
            </a:r>
            <a:endParaRPr lang="ru-RU" dirty="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Initial Catalog=Library; </a:t>
            </a:r>
            <a:endParaRPr lang="ru-RU" dirty="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Integrated Security=true;"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того, чтобы задать строку соединения, можно также использовать свойство объекта подключения </a:t>
            </a:r>
            <a:r>
              <a:rPr lang="en-US" b="1" dirty="0" err="1" smtClean="0"/>
              <a:t>ConnectionString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85860"/>
            <a:ext cx="9144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cnn.ConnectionString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@"Provider=Microsoft.Jet.OLEDB.4.0;Data Source=""F:\Univer.mdb"""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3357562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формирования строки подключения в провайдерах данных есть специальный класс </a:t>
            </a:r>
            <a:r>
              <a:rPr lang="en-US" b="1" dirty="0" err="1" smtClean="0"/>
              <a:t>ConnectionStringBuilder</a:t>
            </a:r>
            <a:r>
              <a:rPr lang="ru-RU" b="1" dirty="0" smtClean="0"/>
              <a:t> (с соответствующим префиксом).</a:t>
            </a:r>
            <a:endParaRPr lang="be-BY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857760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	Строковые литералы трудно обрабатывать и контролировать на наличие ошибок. Объекты построителей строк соединения позволяют устанавливать пары «имя/значение» с помощью строго типизированных свойств.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</a:p>
          <a:p>
            <a:r>
              <a:rPr lang="ru-RU" dirty="0" smtClean="0"/>
              <a:t>  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289" y="794093"/>
            <a:ext cx="892971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OleDbConnectionStringBuilder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OleDbConnectionStringBuilder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csb.DataSource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@"F:\Univer.mdb"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csb.Provider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"Microsoft.Jet.OLEDB.4.0"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</a:t>
            </a:r>
          </a:p>
          <a:p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csb.ConnectionString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92906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Задавать строки</a:t>
            </a:r>
            <a:r>
              <a:rPr lang="en-US" dirty="0" smtClean="0"/>
              <a:t> </a:t>
            </a:r>
            <a:r>
              <a:rPr lang="ru-RU" dirty="0" smtClean="0"/>
              <a:t>подключения можно в файле конфигурации </a:t>
            </a:r>
            <a:r>
              <a:rPr lang="en-US" b="1" dirty="0" err="1" smtClean="0"/>
              <a:t>App.config</a:t>
            </a:r>
            <a:r>
              <a:rPr lang="ru-RU" b="1" dirty="0" smtClean="0"/>
              <a:t>, </a:t>
            </a:r>
            <a:r>
              <a:rPr lang="ru-RU" dirty="0" smtClean="0"/>
              <a:t>например, в секции </a:t>
            </a:r>
            <a:r>
              <a:rPr lang="en-US" b="1" dirty="0" err="1" smtClean="0"/>
              <a:t>connectionStrings</a:t>
            </a:r>
            <a:r>
              <a:rPr lang="ru-RU" b="1" dirty="0" smtClean="0"/>
              <a:t>.</a:t>
            </a:r>
            <a:r>
              <a:rPr lang="ru-RU" dirty="0" smtClean="0"/>
              <a:t>  Тогда можно при необходимости динамически осуществлять выбор провайдера. 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секция </a:t>
            </a:r>
            <a:r>
              <a:rPr lang="en-US" b="1" dirty="0" err="1" smtClean="0"/>
              <a:t>connectionStrings</a:t>
            </a:r>
            <a:r>
              <a:rPr lang="ru-RU" b="1" dirty="0" smtClean="0"/>
              <a:t> </a:t>
            </a:r>
            <a:r>
              <a:rPr lang="ru-RU" dirty="0" smtClean="0"/>
              <a:t>в файле конфигурации выглядит следующим образом: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00174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&lt;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UniverAccProvider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  </a:t>
            </a:r>
            <a:endParaRPr lang="ru-RU" sz="1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Provider=Microsoft.Jet.OLEDB.4.0;Data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Source=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quot;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:\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Univer.mdb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&amp;quot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&lt;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UniverSqlProvider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Provider=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SQLOLEDB;Data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Source=(local)\SQLEXPRESS;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connectionStrings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e-BY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929198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Тогда в программе для чтения строки из этой секции можно применить класс </a:t>
            </a:r>
            <a:r>
              <a:rPr lang="en-US" b="1" dirty="0" err="1" smtClean="0"/>
              <a:t>ConfigurationManager</a:t>
            </a:r>
            <a:r>
              <a:rPr lang="ru-RU" b="1" dirty="0" smtClean="0"/>
              <a:t>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System.Configuration</a:t>
            </a:r>
            <a:r>
              <a:rPr lang="ru-RU" b="1" dirty="0" smtClean="0"/>
              <a:t>   (</a:t>
            </a:r>
            <a:r>
              <a:rPr lang="ru-RU" dirty="0" smtClean="0"/>
              <a:t>необходимо добавить ссылку на сборку</a:t>
            </a:r>
            <a:r>
              <a:rPr lang="ru-RU" b="1" dirty="0" smtClean="0"/>
              <a:t> </a:t>
            </a:r>
            <a:r>
              <a:rPr lang="en-US" b="1" dirty="0" err="1" smtClean="0"/>
              <a:t>System.Configuration.dll</a:t>
            </a:r>
            <a:r>
              <a:rPr lang="ru-RU" b="1" dirty="0" smtClean="0"/>
              <a:t>)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.ConnectionStrings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UniverAccProvider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 smtClean="0"/>
              <a:t>Элементы   типа  </a:t>
            </a:r>
            <a:r>
              <a:rPr lang="en-US" b="1" i="1" dirty="0" err="1" smtClean="0"/>
              <a:t>DbConnection</a:t>
            </a:r>
            <a:r>
              <a:rPr lang="ru-RU" b="1" i="1" dirty="0" smtClean="0"/>
              <a:t>: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64318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Ме</a:t>
            </a:r>
            <a:r>
              <a:rPr lang="ru-RU" dirty="0" err="1" smtClean="0"/>
              <a:t>тод</a:t>
            </a:r>
            <a:r>
              <a:rPr lang="ru-RU" dirty="0" smtClean="0"/>
              <a:t>  </a:t>
            </a:r>
            <a:r>
              <a:rPr lang="en-US" b="1" dirty="0" smtClean="0"/>
              <a:t>Open()</a:t>
            </a:r>
            <a:r>
              <a:rPr lang="ru-RU" b="1" dirty="0" smtClean="0"/>
              <a:t> </a:t>
            </a:r>
            <a:r>
              <a:rPr lang="ru-RU" dirty="0" smtClean="0"/>
              <a:t>устанавливает соединение с СУБД.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3286124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 </a:t>
            </a:r>
            <a:r>
              <a:rPr lang="en-US" b="1" dirty="0" smtClean="0"/>
              <a:t>Close()</a:t>
            </a:r>
            <a:r>
              <a:rPr lang="ru-RU" b="1" dirty="0" smtClean="0"/>
              <a:t>   </a:t>
            </a:r>
            <a:r>
              <a:rPr lang="ru-RU" dirty="0" smtClean="0"/>
              <a:t>закрывает подключение к источнику данных.</a:t>
            </a:r>
            <a:endParaRPr lang="be-BY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57628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 </a:t>
            </a:r>
            <a:r>
              <a:rPr lang="en-US" b="1" dirty="0" err="1" smtClean="0"/>
              <a:t>ChangeDatabase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изменяет базу данных, связанную с открытым подключением.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714884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   </a:t>
            </a:r>
            <a:r>
              <a:rPr lang="en-US" b="1" dirty="0" err="1" smtClean="0"/>
              <a:t>ConnectionTimeout</a:t>
            </a:r>
            <a:r>
              <a:rPr lang="ru-RU" b="1" dirty="0" smtClean="0"/>
              <a:t> </a:t>
            </a:r>
            <a:r>
              <a:rPr lang="ru-RU" dirty="0" smtClean="0"/>
              <a:t>возвращает время ожидания при подключении, после которого ожидание прекращается и выдается сообщение об ошибке (стандартное значение 15 секунд).  Только для чтения. Изменения можно внести в строку подключения, задав </a:t>
            </a:r>
            <a:r>
              <a:rPr lang="en-US" dirty="0" smtClean="0"/>
              <a:t>Connect Timeout</a:t>
            </a:r>
            <a:r>
              <a:rPr lang="ru-RU" dirty="0" smtClean="0"/>
              <a:t>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85720" y="357166"/>
            <a:ext cx="864399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Основные пространства имен находятся в сборке </a:t>
            </a:r>
            <a:r>
              <a:rPr lang="en-US" b="1" dirty="0" err="1" smtClean="0"/>
              <a:t>System.Data.dll</a:t>
            </a:r>
            <a:r>
              <a:rPr lang="ru-RU" dirty="0" smtClean="0"/>
              <a:t>, ссылка на которую добавляется автоматически.</a:t>
            </a:r>
            <a:endParaRPr lang="ru-RU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85720" y="4071942"/>
            <a:ext cx="8715436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be-BY" dirty="0" smtClean="0"/>
              <a:t>Существуют </a:t>
            </a:r>
            <a:r>
              <a:rPr lang="be-BY" dirty="0"/>
              <a:t>и другие ориентированные на </a:t>
            </a:r>
            <a:r>
              <a:rPr lang="en-US" dirty="0"/>
              <a:t>ADO.NET </a:t>
            </a:r>
            <a:r>
              <a:rPr lang="be-BY" dirty="0"/>
              <a:t>сборки (например</a:t>
            </a:r>
            <a:r>
              <a:rPr lang="be-BY" dirty="0" smtClean="0"/>
              <a:t>, </a:t>
            </a:r>
            <a:r>
              <a:rPr lang="en-US" i="1" dirty="0" err="1" smtClean="0"/>
              <a:t>System.Data.OracleClient.dll</a:t>
            </a:r>
            <a:r>
              <a:rPr lang="en-US" dirty="0"/>
              <a:t> </a:t>
            </a:r>
            <a:r>
              <a:rPr lang="be-BY" dirty="0"/>
              <a:t>и </a:t>
            </a:r>
            <a:r>
              <a:rPr lang="en-US" i="1" dirty="0" err="1"/>
              <a:t>System.Data.Entity.dll</a:t>
            </a:r>
            <a:r>
              <a:rPr lang="en-US" dirty="0"/>
              <a:t>), </a:t>
            </a:r>
            <a:r>
              <a:rPr lang="be-BY" dirty="0"/>
              <a:t>которые необходимо вручную </a:t>
            </a:r>
            <a:r>
              <a:rPr lang="be-BY" dirty="0" smtClean="0"/>
              <a:t>добавлять </a:t>
            </a:r>
            <a:r>
              <a:rPr lang="be-BY" dirty="0"/>
              <a:t>с помощью </a:t>
            </a:r>
            <a:r>
              <a:rPr lang="be-BY" dirty="0" smtClean="0"/>
              <a:t>команды </a:t>
            </a:r>
            <a:r>
              <a:rPr lang="en-US" b="1" dirty="0" smtClean="0"/>
              <a:t>Add </a:t>
            </a:r>
            <a:r>
              <a:rPr lang="en-US" b="1" dirty="0"/>
              <a:t>Reference </a:t>
            </a:r>
            <a:r>
              <a:rPr lang="en-US" dirty="0"/>
              <a:t>(</a:t>
            </a:r>
            <a:r>
              <a:rPr lang="be-BY" dirty="0" smtClean="0"/>
              <a:t>Добавить ссылку).</a:t>
            </a:r>
            <a:endParaRPr lang="ru-RU" dirty="0"/>
          </a:p>
        </p:txBody>
      </p:sp>
      <p:pic>
        <p:nvPicPr>
          <p:cNvPr id="4" name="Picture 8" descr="Сборка System.Data.d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428736"/>
            <a:ext cx="2928958" cy="2124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Database</a:t>
            </a:r>
            <a:r>
              <a:rPr lang="be-BY" dirty="0" smtClean="0"/>
              <a:t>  (только для чтения) </a:t>
            </a:r>
            <a:r>
              <a:rPr lang="ru-RU" dirty="0" smtClean="0"/>
              <a:t>возвращает имя базы данных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</a:t>
            </a:r>
            <a:r>
              <a:rPr lang="en-US" b="1" dirty="0" err="1" smtClean="0"/>
              <a:t>DataSource</a:t>
            </a:r>
            <a:r>
              <a:rPr lang="be-BY" dirty="0" smtClean="0"/>
              <a:t>  (только для чтения) </a:t>
            </a:r>
            <a:r>
              <a:rPr lang="ru-RU" dirty="0" smtClean="0"/>
              <a:t>возвращает имя сервера или имя файла источника данных.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264318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Свойство </a:t>
            </a:r>
            <a:r>
              <a:rPr lang="en-US" b="1" dirty="0" smtClean="0"/>
              <a:t>State</a:t>
            </a:r>
            <a:r>
              <a:rPr lang="be-BY" dirty="0" smtClean="0"/>
              <a:t>  (только для чтения) </a:t>
            </a:r>
            <a:r>
              <a:rPr lang="ru-RU" dirty="0" smtClean="0"/>
              <a:t>возвращает текущее состояние подключения, представленное перечислением </a:t>
            </a:r>
            <a:r>
              <a:rPr lang="ru-RU" b="1" dirty="0" err="1" smtClean="0"/>
              <a:t>ConnectionState</a:t>
            </a:r>
            <a:r>
              <a:rPr lang="ru-RU" b="1" dirty="0" smtClean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57422" y="4000504"/>
            <a:ext cx="628654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public </a:t>
            </a:r>
            <a:r>
              <a:rPr lang="en-US" sz="1800" dirty="0" err="1" smtClean="0"/>
              <a:t>enum</a:t>
            </a:r>
            <a:r>
              <a:rPr lang="en-US" sz="1800" dirty="0" smtClean="0"/>
              <a:t> </a:t>
            </a:r>
            <a:r>
              <a:rPr lang="en-US" sz="1800" dirty="0" err="1" smtClean="0"/>
              <a:t>ConnectionState</a:t>
            </a:r>
            <a:endParaRPr lang="en-US" sz="1800" dirty="0" smtClean="0"/>
          </a:p>
          <a:p>
            <a:r>
              <a:rPr lang="en-US" sz="1800" dirty="0" smtClean="0"/>
              <a:t>{</a:t>
            </a:r>
          </a:p>
          <a:p>
            <a:r>
              <a:rPr lang="ru-RU" sz="1800" dirty="0" smtClean="0"/>
              <a:t>    </a:t>
            </a:r>
            <a:r>
              <a:rPr lang="en-US" sz="1800" dirty="0" smtClean="0"/>
              <a:t>Broken, </a:t>
            </a:r>
            <a:r>
              <a:rPr lang="en-US" sz="1800" b="1" dirty="0" smtClean="0"/>
              <a:t>Closed,</a:t>
            </a:r>
            <a:r>
              <a:rPr lang="ru-RU" sz="1800" b="1" dirty="0" smtClean="0"/>
              <a:t> </a:t>
            </a:r>
            <a:r>
              <a:rPr lang="en-US" sz="1800" b="1" dirty="0" smtClean="0"/>
              <a:t>Connecting,</a:t>
            </a:r>
            <a:r>
              <a:rPr lang="en-US" sz="1800" dirty="0" smtClean="0"/>
              <a:t> Executing,</a:t>
            </a:r>
            <a:r>
              <a:rPr lang="ru-RU" sz="1800" dirty="0" smtClean="0"/>
              <a:t> </a:t>
            </a:r>
            <a:r>
              <a:rPr lang="en-US" sz="1800" dirty="0" smtClean="0"/>
              <a:t>Fetching, </a:t>
            </a:r>
            <a:r>
              <a:rPr lang="en-US" sz="1800" b="1" dirty="0" smtClean="0"/>
              <a:t>Open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571501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r>
              <a:rPr lang="ru-RU" dirty="0" smtClean="0"/>
              <a:t>, </a:t>
            </a:r>
            <a:r>
              <a:rPr lang="en-US" dirty="0" smtClean="0"/>
              <a:t>Connecting</a:t>
            </a:r>
            <a:r>
              <a:rPr lang="en-US" b="1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Closed  - </a:t>
            </a:r>
            <a:r>
              <a:rPr lang="be-BY" dirty="0" smtClean="0"/>
              <a:t>до</a:t>
            </a:r>
            <a:r>
              <a:rPr lang="ru-RU" dirty="0" err="1" smtClean="0"/>
              <a:t>пустимы</a:t>
            </a:r>
            <a:r>
              <a:rPr lang="ru-RU" dirty="0" smtClean="0"/>
              <a:t>, остальные – на будущее.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 smtClean="0"/>
              <a:t>Работа с объектами команд</a:t>
            </a:r>
            <a:endParaRPr lang="be-BY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928670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Тип </a:t>
            </a:r>
            <a:r>
              <a:rPr lang="en-US" b="1" dirty="0" err="1" smtClean="0"/>
              <a:t>DbCommand</a:t>
            </a:r>
            <a:r>
              <a:rPr lang="be-BY" dirty="0" smtClean="0"/>
              <a:t> – это объектно-ориентированное представление </a:t>
            </a:r>
            <a:r>
              <a:rPr lang="en-US" dirty="0" smtClean="0"/>
              <a:t>SQL</a:t>
            </a:r>
            <a:r>
              <a:rPr lang="be-BY" dirty="0" smtClean="0"/>
              <a:t>-</a:t>
            </a:r>
            <a:r>
              <a:rPr lang="ru-RU" dirty="0" smtClean="0"/>
              <a:t>запроса, имени таблицы или хранимой процедуры.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20" y="2214554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Создать объект команды можно с использованием конструктора без параметров, после чего задать подключение  и строку запроса через свойства: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3643314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comand.CommandText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Students"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542926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– объект класса </a:t>
            </a:r>
            <a:r>
              <a:rPr lang="en-US" dirty="0" err="1" smtClean="0"/>
              <a:t>OleDbConnection</a:t>
            </a:r>
            <a:r>
              <a:rPr lang="ru-RU" dirty="0" smtClean="0"/>
              <a:t>.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21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нашего примера:</a:t>
            </a:r>
          </a:p>
          <a:p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889844"/>
            <a:ext cx="8858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@"insert into Authors (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 values ('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Сергей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', '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Лукьяненко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')"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Тип команды указывается свойством </a:t>
            </a:r>
            <a:r>
              <a:rPr lang="ru-RU" dirty="0" err="1" smtClean="0"/>
              <a:t>CommandType</a:t>
            </a:r>
            <a:r>
              <a:rPr lang="ru-RU" dirty="0" smtClean="0"/>
              <a:t>, которое принимает значения из перечисления </a:t>
            </a:r>
            <a:r>
              <a:rPr lang="ru-RU" b="1" dirty="0" err="1" smtClean="0"/>
              <a:t>CommandType</a:t>
            </a:r>
            <a:r>
              <a:rPr lang="ru-RU" dirty="0" smtClean="0"/>
              <a:t>:</a:t>
            </a:r>
            <a:endParaRPr lang="be-BY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14348" y="1571612"/>
          <a:ext cx="8072494" cy="4252488"/>
        </p:xfrm>
        <a:graphic>
          <a:graphicData uri="http://schemas.openxmlformats.org/drawingml/2006/table">
            <a:tbl>
              <a:tblPr/>
              <a:tblGrid>
                <a:gridCol w="1857388"/>
                <a:gridCol w="6215106"/>
              </a:tblGrid>
              <a:tr h="274258">
                <a:tc gridSpan="2">
                  <a:txBody>
                    <a:bodyPr/>
                    <a:lstStyle/>
                    <a:p>
                      <a:r>
                        <a:rPr lang="be-BY" sz="1600"/>
                        <a:t>Возможные значения перечисления </a:t>
                      </a:r>
                      <a:r>
                        <a:rPr lang="en-US" sz="1600"/>
                        <a:t>CommandType</a:t>
                      </a:r>
                    </a:p>
                  </a:txBody>
                  <a:tcPr marL="62331" marR="62331" marT="62331" marB="62331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274258">
                <a:tc>
                  <a:txBody>
                    <a:bodyPr/>
                    <a:lstStyle/>
                    <a:p>
                      <a:pPr algn="l"/>
                      <a:r>
                        <a:rPr lang="be-BY" sz="1600" b="1"/>
                        <a:t>Значение</a:t>
                      </a:r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 sz="1600" b="1"/>
                        <a:t>Пример </a:t>
                      </a:r>
                      <a:r>
                        <a:rPr lang="en-US" sz="1600" b="1"/>
                        <a:t>SQL-</a:t>
                      </a:r>
                      <a:r>
                        <a:rPr lang="be-BY" sz="1600" b="1"/>
                        <a:t>запроса</a:t>
                      </a:r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72638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Text</a:t>
                      </a:r>
                      <a:r>
                        <a:rPr lang="en-US" sz="1600" b="0"/>
                        <a:t> (</a:t>
                      </a:r>
                      <a:r>
                        <a:rPr lang="be-BY" sz="1600" b="0"/>
                        <a:t>по умолчанию)</a:t>
                      </a:r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/>
                        <a:t>string select = "SELECT ContactName FROM Customers";</a:t>
                      </a:r>
                      <a:br>
                        <a:rPr lang="en-US" sz="1600" b="0"/>
                      </a:br>
                      <a:r>
                        <a:rPr lang="en-US" sz="1600" b="0"/>
                        <a:t>SqlCommand cmd = new SqlCommand(select, cn);</a:t>
                      </a:r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71018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StoredProcedure</a:t>
                      </a:r>
                      <a:endParaRPr lang="en-US" sz="1600" b="0"/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SqlCommand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cmd</a:t>
                      </a:r>
                      <a:r>
                        <a:rPr lang="en-US" sz="1600" b="0" dirty="0"/>
                        <a:t> = new </a:t>
                      </a:r>
                      <a:r>
                        <a:rPr lang="en-US" sz="1600" b="0" dirty="0" err="1"/>
                        <a:t>SqlCommand</a:t>
                      </a:r>
                      <a:r>
                        <a:rPr lang="en-US" sz="1600" b="0" dirty="0"/>
                        <a:t>("</a:t>
                      </a:r>
                      <a:r>
                        <a:rPr lang="en-US" sz="1600" b="0" dirty="0" err="1"/>
                        <a:t>CustOrderHist</a:t>
                      </a:r>
                      <a:r>
                        <a:rPr lang="en-US" sz="1600" b="0" dirty="0"/>
                        <a:t>", </a:t>
                      </a:r>
                      <a:r>
                        <a:rPr lang="en-US" sz="1600" b="0" dirty="0" err="1"/>
                        <a:t>conn</a:t>
                      </a:r>
                      <a:r>
                        <a:rPr lang="en-US" sz="1600" b="0" dirty="0"/>
                        <a:t>);</a:t>
                      </a:r>
                      <a:br>
                        <a:rPr lang="en-US" sz="1600" b="0" dirty="0"/>
                      </a:br>
                      <a:r>
                        <a:rPr lang="en-US" sz="1600" b="0" dirty="0" err="1"/>
                        <a:t>cmd.CommandType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CommandType.StoredProcedure</a:t>
                      </a:r>
                      <a:r>
                        <a:rPr lang="en-US" sz="1600" b="0" dirty="0"/>
                        <a:t>;</a:t>
                      </a:r>
                      <a:br>
                        <a:rPr lang="en-US" sz="1600" b="0" dirty="0"/>
                      </a:br>
                      <a:r>
                        <a:rPr lang="en-US" sz="1600" b="0" dirty="0" err="1"/>
                        <a:t>cmd.Parameters.AddWithValue</a:t>
                      </a:r>
                      <a:r>
                        <a:rPr lang="en-US" sz="1600" b="0" dirty="0"/>
                        <a:t>("@</a:t>
                      </a:r>
                      <a:r>
                        <a:rPr lang="en-US" sz="1600" b="0" dirty="0" err="1"/>
                        <a:t>CustomerID</a:t>
                      </a:r>
                      <a:r>
                        <a:rPr lang="en-US" sz="1600" b="0" dirty="0"/>
                        <a:t>", "QUICK");</a:t>
                      </a:r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71828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TableDirect</a:t>
                      </a:r>
                      <a:endParaRPr lang="en-US" sz="1600" b="0"/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OleDbCommand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cmd</a:t>
                      </a:r>
                      <a:r>
                        <a:rPr lang="en-US" sz="1600" b="0" dirty="0"/>
                        <a:t> = new </a:t>
                      </a:r>
                      <a:r>
                        <a:rPr lang="en-US" sz="1600" b="0" dirty="0" err="1"/>
                        <a:t>OleDbCommand</a:t>
                      </a:r>
                      <a:r>
                        <a:rPr lang="en-US" sz="1600" b="0" dirty="0"/>
                        <a:t>("Categories", </a:t>
                      </a:r>
                      <a:r>
                        <a:rPr lang="en-US" sz="1600" b="0" dirty="0" err="1"/>
                        <a:t>conn</a:t>
                      </a:r>
                      <a:r>
                        <a:rPr lang="en-US" sz="1600" b="0" dirty="0"/>
                        <a:t>);</a:t>
                      </a:r>
                      <a:br>
                        <a:rPr lang="en-US" sz="1600" b="0" dirty="0"/>
                      </a:br>
                      <a:r>
                        <a:rPr lang="en-US" sz="1600" b="0" dirty="0" err="1"/>
                        <a:t>cmd.CommandType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CommandType.TableDirect</a:t>
                      </a:r>
                      <a:r>
                        <a:rPr lang="en-US" sz="1600" b="0" dirty="0"/>
                        <a:t>;</a:t>
                      </a:r>
                    </a:p>
                  </a:txBody>
                  <a:tcPr marL="62331" marR="62331" marT="62331" marB="62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использовать конструктор  с параметрами: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000108"/>
            <a:ext cx="8858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Students"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,cnn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428868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Можно также воспользоваться методом </a:t>
            </a:r>
            <a:r>
              <a:rPr lang="en-US" b="1" dirty="0" err="1" smtClean="0"/>
              <a:t>CreateCommand</a:t>
            </a:r>
            <a:r>
              <a:rPr lang="en-US" b="1" dirty="0" smtClean="0"/>
              <a:t>()</a:t>
            </a:r>
            <a:r>
              <a:rPr lang="ru-RU" b="1" dirty="0" smtClean="0"/>
              <a:t>  </a:t>
            </a:r>
            <a:r>
              <a:rPr lang="ru-RU" dirty="0" smtClean="0"/>
              <a:t>объекта подключения: </a:t>
            </a:r>
            <a:endParaRPr lang="be-BY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886" y="3571876"/>
            <a:ext cx="7321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cnn.CreateCommand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28625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Некоторые  элементы  типа </a:t>
            </a:r>
            <a:r>
              <a:rPr lang="en-US" b="1" dirty="0" err="1" smtClean="0"/>
              <a:t>DbCommand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14351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Свойство </a:t>
            </a:r>
            <a:r>
              <a:rPr lang="en-US" b="1" dirty="0" smtClean="0"/>
              <a:t>Parameters</a:t>
            </a:r>
            <a:r>
              <a:rPr lang="ru-RU" b="1" dirty="0" smtClean="0"/>
              <a:t> </a:t>
            </a:r>
            <a:r>
              <a:rPr lang="ru-RU" dirty="0" smtClean="0"/>
              <a:t>представляет коллекцию параметров (объектов класса </a:t>
            </a:r>
            <a:r>
              <a:rPr lang="ru-RU" b="1" dirty="0" err="1" smtClean="0"/>
              <a:t>DbParameter</a:t>
            </a:r>
            <a:r>
              <a:rPr lang="ru-RU" dirty="0" smtClean="0"/>
              <a:t>), используемых для параметризированного запроса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02359"/>
            <a:ext cx="84296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Свойства типа </a:t>
            </a:r>
            <a:r>
              <a:rPr lang="ru-RU" dirty="0" err="1" smtClean="0"/>
              <a:t>DbParameter</a:t>
            </a:r>
            <a:r>
              <a:rPr lang="ru-RU" dirty="0" smtClean="0"/>
              <a:t> приведены ниже:</a:t>
            </a:r>
          </a:p>
          <a:p>
            <a:r>
              <a:rPr lang="ru-RU" b="1" dirty="0" err="1" smtClean="0"/>
              <a:t>DbType</a:t>
            </a:r>
            <a:r>
              <a:rPr lang="ru-RU" b="1" dirty="0" smtClean="0"/>
              <a:t>   </a:t>
            </a:r>
            <a:r>
              <a:rPr lang="ru-RU" dirty="0" smtClean="0"/>
              <a:t>Выдает или устанавливает тип данных из параметра, представляемый в виде типа CLR</a:t>
            </a:r>
          </a:p>
          <a:p>
            <a:r>
              <a:rPr lang="ru-RU" b="1" dirty="0" err="1" smtClean="0"/>
              <a:t>Direction</a:t>
            </a:r>
            <a:r>
              <a:rPr lang="ru-RU" b="1" dirty="0" smtClean="0"/>
              <a:t>     </a:t>
            </a:r>
            <a:r>
              <a:rPr lang="ru-RU" dirty="0" smtClean="0"/>
              <a:t>Выдает или устанавливает вид параметра: только для ввода, только для вывода, для ввода и для вывода или параметр для возврата значения</a:t>
            </a:r>
          </a:p>
          <a:p>
            <a:r>
              <a:rPr lang="ru-RU" b="1" dirty="0" err="1" smtClean="0"/>
              <a:t>IsNullable</a:t>
            </a:r>
            <a:r>
              <a:rPr lang="ru-RU" b="1" dirty="0" smtClean="0"/>
              <a:t>  </a:t>
            </a:r>
            <a:r>
              <a:rPr lang="ru-RU" dirty="0" smtClean="0"/>
              <a:t>Выдает или устанавливает, может ли параметр принимать пустые значения</a:t>
            </a:r>
          </a:p>
          <a:p>
            <a:r>
              <a:rPr lang="ru-RU" b="1" dirty="0" err="1" smtClean="0"/>
              <a:t>ParameterName</a:t>
            </a:r>
            <a:r>
              <a:rPr lang="ru-RU" b="1" dirty="0" smtClean="0"/>
              <a:t>   </a:t>
            </a:r>
            <a:r>
              <a:rPr lang="ru-RU" dirty="0" smtClean="0"/>
              <a:t>Выдает или устанавливает имя </a:t>
            </a:r>
            <a:r>
              <a:rPr lang="ru-RU" dirty="0" err="1" smtClean="0"/>
              <a:t>DbParameter</a:t>
            </a:r>
            <a:endParaRPr lang="ru-RU" dirty="0" smtClean="0"/>
          </a:p>
          <a:p>
            <a:r>
              <a:rPr lang="ru-RU" b="1" dirty="0" err="1" smtClean="0"/>
              <a:t>Size</a:t>
            </a:r>
            <a:r>
              <a:rPr lang="ru-RU" b="1" dirty="0" smtClean="0"/>
              <a:t>   </a:t>
            </a:r>
            <a:r>
              <a:rPr lang="ru-RU" dirty="0" smtClean="0"/>
              <a:t>Выдает или устанавливает максимальный размер данных для параметра (полезно только для текстовых данных)</a:t>
            </a:r>
          </a:p>
          <a:p>
            <a:r>
              <a:rPr lang="ru-RU" b="1" dirty="0" err="1" smtClean="0"/>
              <a:t>Value</a:t>
            </a:r>
            <a:r>
              <a:rPr lang="ru-RU" b="1" dirty="0" smtClean="0"/>
              <a:t>   </a:t>
            </a:r>
            <a:r>
              <a:rPr lang="ru-RU" dirty="0" smtClean="0"/>
              <a:t>Выдает или устанавливает значение параметра</a:t>
            </a:r>
          </a:p>
          <a:p>
            <a:endParaRPr lang="be-BY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b="1" dirty="0" smtClean="0"/>
              <a:t>Cancel ()</a:t>
            </a:r>
            <a:r>
              <a:rPr lang="be-BY" b="1" dirty="0" smtClean="0"/>
              <a:t> </a:t>
            </a:r>
            <a:r>
              <a:rPr lang="be-BY" dirty="0" smtClean="0"/>
              <a:t>отменяет выполнение команды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4282" y="785794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Метод </a:t>
            </a:r>
            <a:r>
              <a:rPr lang="en-US" b="1" dirty="0" err="1" smtClean="0"/>
              <a:t>ExecuteReader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выполняет SQL-запрос и возвращает объект </a:t>
            </a:r>
            <a:r>
              <a:rPr lang="ru-RU" dirty="0" err="1" smtClean="0"/>
              <a:t>DbDataReader</a:t>
            </a:r>
            <a:r>
              <a:rPr lang="ru-RU" dirty="0" smtClean="0"/>
              <a:t> соответствующего поставщика данных, который предоставляет доступ к результату запроса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44" y="2285992"/>
            <a:ext cx="878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Метод   </a:t>
            </a:r>
            <a:r>
              <a:rPr lang="en-US" b="1" dirty="0" err="1" smtClean="0"/>
              <a:t>ExecuteNonQuery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выполняет SQL-оператор, отличный от запроса (например, вставка, обновление, удаление или создание таблицы)</a:t>
            </a:r>
            <a:r>
              <a:rPr lang="be-BY" b="1" dirty="0" smtClean="0"/>
              <a:t> </a:t>
            </a:r>
          </a:p>
          <a:p>
            <a:r>
              <a:rPr lang="ru-RU" b="1" dirty="0" smtClean="0"/>
              <a:t>Например,</a:t>
            </a:r>
          </a:p>
          <a:p>
            <a:r>
              <a:rPr lang="ru-RU" b="1" dirty="0" smtClean="0"/>
              <a:t> // очистка таблицы </a:t>
            </a:r>
            <a:r>
              <a:rPr lang="en-US" b="1" dirty="0" smtClean="0"/>
              <a:t>Students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cmd.CommandText</a:t>
            </a:r>
            <a:r>
              <a:rPr lang="en-US" b="1" dirty="0" smtClean="0"/>
              <a:t> = "DELETE   FROM   Students";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cmd.ExecuteNonQuery</a:t>
            </a:r>
            <a:r>
              <a:rPr lang="en-US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Метод </a:t>
            </a:r>
            <a:r>
              <a:rPr lang="en-US" b="1" dirty="0" smtClean="0"/>
              <a:t>Prepare()</a:t>
            </a:r>
            <a:r>
              <a:rPr lang="be-BY" dirty="0" smtClean="0"/>
              <a:t> </a:t>
            </a:r>
            <a:r>
              <a:rPr lang="ru-RU" dirty="0" smtClean="0"/>
              <a:t>создает скомпилированную версию команды в источнике данных. Такой запрос выполняется быстрее и удобен, когда требуется многократное выполнение одного и того же запроса (например, с различными параметрами)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7158" y="2214554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Пример создания параметризованного запроса: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 INTO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TheBad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VALUES (?, ?)"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].Direction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ParameterDirection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"@sub"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.VarChar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"@sub"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].Direction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ParameterDirection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Тогда присвоить  значения параметрам можно следующим образом: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40" y="1285860"/>
            <a:ext cx="8572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].Value = 5;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"@sub"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].Value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ООП"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571744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	Работа с объектами чтения данных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28612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Объекты чтения данных представляют поток данных, допускающий </a:t>
            </a:r>
            <a:r>
              <a:rPr lang="ru-RU" i="1" dirty="0" smtClean="0"/>
              <a:t>только чтение</a:t>
            </a:r>
            <a:r>
              <a:rPr lang="ru-RU" dirty="0" smtClean="0"/>
              <a:t> в </a:t>
            </a:r>
            <a:r>
              <a:rPr lang="ru-RU" i="1" dirty="0" smtClean="0"/>
              <a:t>прямом направлении</a:t>
            </a:r>
            <a:r>
              <a:rPr lang="ru-RU" dirty="0" smtClean="0"/>
              <a:t>, и возвращают каждый раз по одной записи.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72008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Объекты чтения данных  поддерживают открытое подключение к источнику данных, пока сеанс не будет явно закрыт.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500702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Объекты чтения данных применяются только для отправки SQL-операторов выборки информации из хранилища данных.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885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 чтения данных можно получить из объекта команды вызвав метод   </a:t>
            </a:r>
            <a:r>
              <a:rPr lang="ru-RU" b="1" dirty="0" err="1" smtClean="0"/>
              <a:t>ExecuteReader</a:t>
            </a:r>
            <a:r>
              <a:rPr lang="ru-RU" b="1" dirty="0" smtClean="0"/>
              <a:t> ().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71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</a:p>
          <a:p>
            <a:r>
              <a:rPr lang="ru-RU" dirty="0" smtClean="0"/>
              <a:t>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571744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 чтения данных представляет текущую запись, прочитанную  из базы данных.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3500438"/>
            <a:ext cx="885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Получить значения полей этой записи можно с помощью индексатора. Есть индексатор с целым индексом (нумерация с нуля) и индексатор со строковым индексом. В качестве индекса выступает имя поля.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8860" y="514351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be-BY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5715016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Технолог</a:t>
            </a:r>
            <a:r>
              <a:rPr lang="ru-RU" b="1" dirty="0" err="1" smtClean="0"/>
              <a:t>ии</a:t>
            </a:r>
            <a:r>
              <a:rPr lang="ru-RU" b="1" dirty="0" smtClean="0"/>
              <a:t>  доступа к данным</a:t>
            </a:r>
            <a:endParaRPr lang="be-B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000108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ODBC</a:t>
            </a:r>
            <a:r>
              <a:rPr lang="en-US" dirty="0" smtClean="0"/>
              <a:t> - Open Database Connectivity (</a:t>
            </a:r>
            <a:r>
              <a:rPr lang="ru-RU" dirty="0" smtClean="0"/>
              <a:t>«</a:t>
            </a:r>
            <a:r>
              <a:rPr lang="be-BY" dirty="0" smtClean="0"/>
              <a:t>Открытый интерфейс взаимодействия с базой данных</a:t>
            </a:r>
            <a:r>
              <a:rPr lang="ru-RU" dirty="0" smtClean="0"/>
              <a:t>»</a:t>
            </a:r>
            <a:r>
              <a:rPr lang="be-BY" dirty="0" smtClean="0"/>
              <a:t>). Разработан фирмой </a:t>
            </a:r>
            <a:r>
              <a:rPr lang="en-US" dirty="0" smtClean="0"/>
              <a:t>Microsoft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2214554"/>
            <a:ext cx="8786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взаимодействия с базой данных приложение-клиент вызывает функции интерфейса ODBC, которые реализованы в специальных модулях, называемых ODBC-драйверами. </a:t>
            </a:r>
          </a:p>
          <a:p>
            <a:r>
              <a:rPr lang="ru-RU" dirty="0" smtClean="0"/>
              <a:t>	Обычно ODBC-драйверы - это DLL-библиотеки, представляющие собой реализацию ODBC API на языке C.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365010"/>
            <a:ext cx="89297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Достоинство технологии - это её </a:t>
            </a:r>
            <a:r>
              <a:rPr lang="ru-RU" dirty="0" err="1" smtClean="0"/>
              <a:t>кросс-платформенность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	Технология ODBC разрабатывалась как общий, независимый от источников данных, способ доступа к данным. Применение технологии должно было также обеспечить переносимость приложений в среду различных баз данных без потребности переработки самих приложений.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Метод  </a:t>
            </a:r>
            <a:r>
              <a:rPr lang="en-US" b="1" dirty="0" smtClean="0"/>
              <a:t>Read()</a:t>
            </a:r>
            <a:r>
              <a:rPr lang="ru-RU" b="1" dirty="0" smtClean="0"/>
              <a:t>  </a:t>
            </a:r>
            <a:r>
              <a:rPr lang="ru-RU" dirty="0" smtClean="0"/>
              <a:t>перемещает объект чтения к следующей записи. Возвращает </a:t>
            </a:r>
            <a:r>
              <a:rPr lang="en-US" b="1" dirty="0" smtClean="0"/>
              <a:t>true</a:t>
            </a:r>
            <a:r>
              <a:rPr lang="be-BY" dirty="0" smtClean="0"/>
              <a:t>, есл</a:t>
            </a:r>
            <a:r>
              <a:rPr lang="ru-RU" dirty="0" smtClean="0"/>
              <a:t>и чтение возможно.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пусть имеется база данных следующей структуры: </a:t>
            </a: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719" t="21657" r="50195" b="35828"/>
          <a:stretch>
            <a:fillRect/>
          </a:stretch>
        </p:blipFill>
        <p:spPr bwMode="auto">
          <a:xfrm>
            <a:off x="1071538" y="1857364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0011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ConfigurationManager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.ConnectionStrings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UniverAccProvider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cnStr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               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cnn.CreateCommand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Students,Sess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WHERE Students.ID=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Sess.IDStudent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ORDER BY Subject"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857628"/>
            <a:ext cx="85725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be-BY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4500570"/>
            <a:ext cx="742955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richTextBox1.Text +=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+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()+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"Ball"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()+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}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Результат: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857232"/>
            <a:ext cx="63817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Для нашего пр</a:t>
            </a:r>
            <a:r>
              <a:rPr lang="ru-RU" dirty="0" err="1" smtClean="0"/>
              <a:t>имера</a:t>
            </a:r>
            <a:r>
              <a:rPr lang="ru-RU" dirty="0" smtClean="0"/>
              <a:t>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142984"/>
            <a:ext cx="871543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Authors"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richTextBox1.Text+=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+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+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Заполнение таблицы </a:t>
            </a:r>
            <a:r>
              <a:rPr lang="en-US" dirty="0" err="1" smtClean="0"/>
              <a:t>TheBad</a:t>
            </a:r>
            <a:r>
              <a:rPr lang="be-BY" dirty="0" smtClean="0"/>
              <a:t> </a:t>
            </a:r>
            <a:r>
              <a:rPr lang="ru-RU" dirty="0" smtClean="0"/>
              <a:t>информацией о двоечниках: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168" y="832919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algn="l"/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 INTO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TheBad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VALUES (?, ?)"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].Direction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ParameterDirection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"@sub"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.VarChar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/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"@sub"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].Direction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ParameterDirection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4643446"/>
            <a:ext cx="84296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"DELETE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TheBad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cmd.ExecuteNonQuery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572140"/>
            <a:ext cx="9144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</a:t>
            </a:r>
            <a:r>
              <a:rPr lang="ru-RU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ru-RU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Students,Sess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WHERE Students.ID=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AND</a:t>
            </a:r>
            <a:r>
              <a:rPr lang="ru-RU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Ball&lt;4"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8670"/>
            <a:ext cx="9144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                  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].Value =(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"@sub"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].Value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comand.ExecuteNonQuery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Объекты чтения данных могут получать несколько результирующих наборов с применением одной команды.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71612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Автоматически всегда возвращается </a:t>
            </a:r>
            <a:r>
              <a:rPr lang="ru-RU" b="1" dirty="0" smtClean="0"/>
              <a:t>первый </a:t>
            </a:r>
            <a:r>
              <a:rPr lang="ru-RU" dirty="0" smtClean="0"/>
              <a:t>результирующий набор. Каждый следующий можно получить, используя метод </a:t>
            </a:r>
            <a:r>
              <a:rPr lang="en-US" b="1" dirty="0" err="1" smtClean="0"/>
              <a:t>NextResult</a:t>
            </a:r>
            <a:r>
              <a:rPr lang="en-US" b="1" dirty="0" smtClean="0"/>
              <a:t> ().</a:t>
            </a:r>
            <a:r>
              <a:rPr lang="ru-RU" b="1" dirty="0" smtClean="0"/>
              <a:t> 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642918"/>
            <a:ext cx="88583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Students;Select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dtReader.FieldCount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richTextBox1.Text +=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()+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richTextBox1.Text +=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dtReader.NextResult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Использование </a:t>
            </a:r>
            <a:r>
              <a:rPr lang="ru-RU" b="1" dirty="0" smtClean="0"/>
              <a:t>и вызов хранимых процедур.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071546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Создадим хранимую процедуру, которая определяет количество книг заданного автора:</a:t>
            </a:r>
          </a:p>
          <a:p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2000240"/>
            <a:ext cx="6286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PROCEDURE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getBooksNumber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BookCount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OUTPUT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BEGIN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NOCOUNT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BookCount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/>
              </a:rPr>
              <a:t>count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Books b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Authors a</a:t>
            </a: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 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AND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 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программе: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071546"/>
            <a:ext cx="87154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@"Data Source=(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localdb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)\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Projects;Initial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Catalog=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Library;Integrated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Security=true;"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Id FROM Authors where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='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Ivanov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bezogr.ru/tehnologii-bd-teoreticheskie-osnovi-organizacii-bd-relyacionna/1399_html_3c46a00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142984"/>
            <a:ext cx="5657850" cy="37719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285728"/>
            <a:ext cx="87868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Архитектура </a:t>
            </a:r>
            <a:r>
              <a:rPr lang="en-US" dirty="0" smtClean="0"/>
              <a:t>ODBC</a:t>
            </a:r>
            <a:r>
              <a:rPr lang="ru-RU" dirty="0" smtClean="0"/>
              <a:t>  </a:t>
            </a:r>
          </a:p>
          <a:p>
            <a:r>
              <a:rPr lang="en-US" sz="1600" dirty="0" smtClean="0">
                <a:hlinkClick r:id="rId3"/>
              </a:rPr>
              <a:t>http://bezogr.ru/tehnologii-bd-teo</a:t>
            </a:r>
            <a:r>
              <a:rPr lang="en-US" sz="1800" dirty="0" smtClean="0">
                <a:hlinkClick r:id="rId3"/>
              </a:rPr>
              <a:t>reticheskie-osnovi-organizacii-bd-relyacionna.html?page=17</a:t>
            </a:r>
            <a:endParaRPr lang="ru-RU" sz="1800" dirty="0" smtClean="0"/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44" y="5072074"/>
            <a:ext cx="9001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Основное назначение менеджера драйверов - загрузка драйвера, соответствующего подключаемому источнику данных, и инкапсуляция взаимодействия с различными типами источников данных посредством применения различных ODBC-драйверов.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357166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command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getBooksNumber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command.CommandType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.StoredProcedure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).Value =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cmd.ExecuteScalar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143116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ExecuteScalar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ru-RU" dirty="0" smtClean="0"/>
              <a:t>выполняет </a:t>
            </a:r>
            <a:r>
              <a:rPr lang="ru-RU" dirty="0" smtClean="0"/>
              <a:t>запрос и возвращает первый столбец первой строки результирующего набора, возвращаемого запросом. Дополнительные столбцы и строки игнорируются.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3429000"/>
            <a:ext cx="8715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SqlParameter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outputParam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SqlParameter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BookCount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outputParam.Direction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ParameterDirection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.Output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outputParam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428604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command.ExecuteNonQuery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richTextBox1.Text +=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BookCount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].Value;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SqlException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ex.Message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Использование транзакций</a:t>
            </a:r>
            <a:endParaRPr lang="be-BY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285860"/>
            <a:ext cx="8572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ProcessBan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throwEx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Выборка имени по идентификатору клиента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Authors where Id = 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AId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connect);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cmdSelect.Parameters.AddWithValue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AId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000108"/>
            <a:ext cx="878687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cmdSelect.ExecuteReader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dr.HasRows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071546"/>
            <a:ext cx="864399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Создание объектов команд для каждого шага операции.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cmdRemove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"Delete from Authors where Id = 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AId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connect);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cmdRemove.Parameters.AddWithValue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AId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authorId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cmdInsert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 Into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BannedAuthors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 Values"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"('{0}', '{1}')"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connect);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000108"/>
            <a:ext cx="6286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Получаем из объекта подключения.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SqlTransaction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tx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tx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connect.BeginTransaction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Включение команд в транзакцию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cmdInsert.Transaction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tx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cmdRemove.Transaction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tx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Выполнение команд.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cmdInsert.ExecuteNonQuery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cmdRemove.ExecuteNonQuery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42852"/>
            <a:ext cx="842968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Имитация ошибки.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throwEx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ru-RU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ApplicationException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"Ошибка базы данных! Транзакция завершена неудачно."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Фиксация.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tx.Commit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ex.Message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 возникновении любой ошибки выполняется откат транзакции.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tx.Rollback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357166"/>
            <a:ext cx="885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 smtClean="0"/>
              <a:t>	Вычислить </a:t>
            </a:r>
            <a:r>
              <a:rPr lang="ru-RU" dirty="0" smtClean="0"/>
              <a:t>сумму цен всех книг и </a:t>
            </a:r>
            <a:r>
              <a:rPr lang="ru-RU" dirty="0" smtClean="0"/>
              <a:t>сумму страниц </a:t>
            </a:r>
            <a:r>
              <a:rPr lang="ru-RU" dirty="0" smtClean="0"/>
              <a:t>всех книг в таблице </a:t>
            </a:r>
            <a:r>
              <a:rPr lang="ru-RU" dirty="0" err="1" smtClean="0"/>
              <a:t>Books</a:t>
            </a:r>
            <a:r>
              <a:rPr lang="ru-RU" dirty="0" smtClean="0"/>
              <a:t>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71480"/>
            <a:ext cx="85011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Концептуальная схема работы такова - приложение через набор соответствующих API-функций, которые и составляют интерфейс ODBC, обращается к объекту, называемому Менеджер драйверов (</a:t>
            </a:r>
            <a:r>
              <a:rPr lang="ru-RU" dirty="0" err="1" smtClean="0"/>
              <a:t>Driver</a:t>
            </a:r>
            <a:r>
              <a:rPr lang="ru-RU" dirty="0" smtClean="0"/>
              <a:t> </a:t>
            </a:r>
            <a:r>
              <a:rPr lang="ru-RU" dirty="0" err="1" smtClean="0"/>
              <a:t>Manager</a:t>
            </a:r>
            <a:r>
              <a:rPr lang="ru-RU" dirty="0" smtClean="0"/>
              <a:t>). Он через тот же набор API- функций обращается к драйверу источника данных. Большинство существующих баз данных имеют соответствующие драйверы и, следовательно, являются ODBC-источниками данных. Языком запросов в этой модели выступает SQL. </a:t>
            </a:r>
          </a:p>
          <a:p>
            <a:r>
              <a:rPr lang="ru-RU" dirty="0" smtClean="0"/>
              <a:t>	Взаимодействие четырех основных объектов: Потребителя, Менеджера Драйверов, Драйвера и Источника данных - и определяет концептуальную модель ODBC.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5500702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Всю информацию об источниках данных и ODBC драйверах </a:t>
            </a:r>
            <a:r>
              <a:rPr lang="ru-RU" dirty="0" err="1" smtClean="0"/>
              <a:t>Windows</a:t>
            </a:r>
            <a:r>
              <a:rPr lang="ru-RU" dirty="0" smtClean="0"/>
              <a:t> хранит в реестре. 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OLE DB (</a:t>
            </a:r>
            <a:r>
              <a:rPr lang="en-US" dirty="0" smtClean="0"/>
              <a:t> Object Linking and Embedding, Database</a:t>
            </a:r>
            <a:r>
              <a:rPr lang="ru-RU" b="1" dirty="0" smtClean="0"/>
              <a:t>) </a:t>
            </a:r>
            <a:r>
              <a:rPr lang="ru-RU" dirty="0" smtClean="0"/>
              <a:t>представляет собой набор COM-интерфейсов (</a:t>
            </a:r>
            <a:r>
              <a:rPr lang="ru-RU" dirty="0" err="1" smtClean="0"/>
              <a:t>Component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), которые предоставляют приложению-клиенту унифицированный доступ к различным источникам данных.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143116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качестве данных могут выступать базы данных, простые документы, таблицы </a:t>
            </a:r>
            <a:r>
              <a:rPr lang="ru-RU" dirty="0" err="1" smtClean="0"/>
              <a:t>Excel</a:t>
            </a:r>
            <a:r>
              <a:rPr lang="ru-RU" dirty="0" smtClean="0"/>
              <a:t> и любые другие источники данных.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571876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Средства, предоставляющие доступ к источнику данных с использованием технологии OLE DB, называются OLE DB </a:t>
            </a:r>
            <a:r>
              <a:rPr lang="ru-RU" b="1" dirty="0" smtClean="0"/>
              <a:t>провайдерами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00063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OLE DB можно работать и с ODBC драйвером при помощи специального провайдера (OLE DB </a:t>
            </a:r>
            <a:r>
              <a:rPr lang="ru-RU" dirty="0" err="1" smtClean="0"/>
              <a:t>Provider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ODBC </a:t>
            </a:r>
            <a:r>
              <a:rPr lang="ru-RU" dirty="0" err="1" smtClean="0"/>
              <a:t>drivers</a:t>
            </a:r>
            <a:r>
              <a:rPr lang="ru-RU" dirty="0" smtClean="0"/>
              <a:t>), который умеет подключаться к источникам данных ODBC.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Провайдер</a:t>
            </a:r>
            <a:r>
              <a:rPr lang="ru-RU" dirty="0" smtClean="0"/>
              <a:t> - это часть программного обеспечения, в которой реализованы интерфейсы OLE DB. С точки зрения OLE DB существуют два типа OLE DB-провайдеров - провайдеры данных и сервисные компоненты.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928802"/>
            <a:ext cx="8143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Спецификация OLE DB описывает набор интерфейсов, реализуемых объектами OLE DB. </a:t>
            </a:r>
          </a:p>
          <a:p>
            <a:r>
              <a:rPr lang="ru-RU" dirty="0" smtClean="0"/>
              <a:t>В базовую модель OLE DB входят следующие объекты: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 </a:t>
            </a:r>
            <a:r>
              <a:rPr lang="en-US" dirty="0" err="1" smtClean="0"/>
              <a:t>DataSource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 </a:t>
            </a:r>
            <a:r>
              <a:rPr lang="en-US" dirty="0" smtClean="0"/>
              <a:t>Session;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 </a:t>
            </a:r>
            <a:r>
              <a:rPr lang="en-US" dirty="0" smtClean="0"/>
              <a:t>Command;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 </a:t>
            </a:r>
            <a:r>
              <a:rPr lang="en-US" dirty="0" err="1" smtClean="0"/>
              <a:t>Rowset</a:t>
            </a:r>
            <a:r>
              <a:rPr lang="en-US" dirty="0" smtClean="0"/>
              <a:t>.</a:t>
            </a:r>
          </a:p>
          <a:p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64357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подключения через OLE DB </a:t>
            </a:r>
            <a:r>
              <a:rPr lang="ru-RU" u="sng" dirty="0" smtClean="0"/>
              <a:t>не требуется регистрация источника данных в системе</a:t>
            </a:r>
            <a:r>
              <a:rPr lang="ru-RU" dirty="0" smtClean="0"/>
              <a:t>, как в ODBC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714488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ADO (</a:t>
            </a:r>
            <a:r>
              <a:rPr lang="en-US" i="1" dirty="0" smtClean="0"/>
              <a:t>ActiveX Data Objects</a:t>
            </a:r>
            <a:r>
              <a:rPr lang="ru-RU" b="1" dirty="0" smtClean="0"/>
              <a:t>) </a:t>
            </a:r>
            <a:r>
              <a:rPr lang="ru-RU" dirty="0" smtClean="0"/>
              <a:t> представляет собой высокоуровневый программный интерфейс для доступа к OLE DB-интерфейсам.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85728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DAO</a:t>
            </a:r>
            <a:r>
              <a:rPr lang="ru-RU" dirty="0" smtClean="0"/>
              <a:t> - это 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ru-RU" i="1" dirty="0" err="1" smtClean="0"/>
              <a:t>Access</a:t>
            </a:r>
            <a:r>
              <a:rPr lang="ru-RU" i="1" dirty="0" smtClean="0"/>
              <a:t> </a:t>
            </a:r>
            <a:r>
              <a:rPr lang="ru-RU" i="1" dirty="0" err="1" smtClean="0"/>
              <a:t>Objects</a:t>
            </a:r>
            <a:r>
              <a:rPr lang="ru-RU" dirty="0" smtClean="0"/>
              <a:t> (объекты доступа к данным). Библиотека позволяла работать с базами данных через ODBC драйвера. Разработка технологии прекращена в 2001 году.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143248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ADO и DAO входят в состав MDAC - </a:t>
            </a:r>
            <a:r>
              <a:rPr lang="it-IT" i="1" dirty="0" smtClean="0"/>
              <a:t>Microsoft Data Access Components.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14338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ADO содержит набор объектов, используемых для соединения с источником данных, для чтения, добавления, удаления и модификации данных.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2110</Words>
  <Application>Microsoft Office PowerPoint</Application>
  <PresentationFormat>Экран (4:3)</PresentationFormat>
  <Paragraphs>392</Paragraphs>
  <Slides>57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</dc:creator>
  <cp:lastModifiedBy>ran</cp:lastModifiedBy>
  <cp:revision>436</cp:revision>
  <dcterms:created xsi:type="dcterms:W3CDTF">2009-05-24T21:31:19Z</dcterms:created>
  <dcterms:modified xsi:type="dcterms:W3CDTF">2017-02-06T22:40:55Z</dcterms:modified>
</cp:coreProperties>
</file>