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82" r:id="rId3"/>
    <p:sldId id="283" r:id="rId4"/>
    <p:sldId id="293" r:id="rId5"/>
    <p:sldId id="294" r:id="rId6"/>
    <p:sldId id="295" r:id="rId7"/>
    <p:sldId id="320" r:id="rId8"/>
    <p:sldId id="296" r:id="rId9"/>
    <p:sldId id="297" r:id="rId10"/>
    <p:sldId id="298" r:id="rId11"/>
    <p:sldId id="321" r:id="rId12"/>
    <p:sldId id="322" r:id="rId13"/>
    <p:sldId id="323" r:id="rId14"/>
    <p:sldId id="324" r:id="rId15"/>
    <p:sldId id="325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6" r:id="rId25"/>
    <p:sldId id="318" r:id="rId26"/>
    <p:sldId id="319" r:id="rId27"/>
    <p:sldId id="299" r:id="rId28"/>
    <p:sldId id="300" r:id="rId29"/>
    <p:sldId id="301" r:id="rId30"/>
    <p:sldId id="302" r:id="rId31"/>
    <p:sldId id="327" r:id="rId32"/>
    <p:sldId id="328" r:id="rId33"/>
    <p:sldId id="329" r:id="rId34"/>
    <p:sldId id="330" r:id="rId35"/>
    <p:sldId id="331" r:id="rId36"/>
    <p:sldId id="303" r:id="rId37"/>
    <p:sldId id="304" r:id="rId38"/>
    <p:sldId id="333" r:id="rId39"/>
    <p:sldId id="334" r:id="rId40"/>
    <p:sldId id="335" r:id="rId41"/>
    <p:sldId id="336" r:id="rId42"/>
    <p:sldId id="337" r:id="rId43"/>
    <p:sldId id="338" r:id="rId44"/>
    <p:sldId id="332" r:id="rId45"/>
    <p:sldId id="305" r:id="rId46"/>
    <p:sldId id="306" r:id="rId47"/>
    <p:sldId id="307" r:id="rId48"/>
    <p:sldId id="308" r:id="rId49"/>
    <p:sldId id="309" r:id="rId50"/>
    <p:sldId id="339" r:id="rId51"/>
    <p:sldId id="341" r:id="rId52"/>
    <p:sldId id="340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</p:sldIdLst>
  <p:sldSz cx="9144000" cy="6858000" type="screen4x3"/>
  <p:notesSz cx="6858000" cy="9144000"/>
  <p:defaultTextStyle>
    <a:defPPr>
      <a:defRPr lang="ru-RU"/>
    </a:defPPr>
    <a:lvl1pPr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7-02-13T20:14:04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1287 1903,'18'0,"-18"-17,-18-1,1 1,17 17,-18 0,-17 0,0 0,-18 0,0 0,1 0,-1 0,-18 0,54 0,-18 0,35 0,-18 0,1 17,-1 36,18-53,-35 35,-18 18,18 0,0-18,17 1,1-19,-1 1,1 17,-1-35,18 18,-18-1,1 18,-1 1,1-1,-1 0,18-35,-18 35,1 1,-1-19,1 19,-1-1,18 0,-35 0,17-17,1 35,17-36,-18 19,1 16,-1-16,1 17,-1-18,18 0,-18 0,1 1,-1 16,1-16,-1 17,1-1,-1 1,0 0,18-35,-17 52,17-35,0 18,-18 0,1 0,17-18,-18 36,18-54,0 19,0-1,0 0,0 18,0-18,0 18,0-18,0 18,0 18,0-18,0 17,18 18,-1-35,-17-18,0 36,18 17,-1-35,1 0,0-1,-18 1,0 0,17 18,1-18,-1 17,1-17,-1 0,19 17,-19-17,18-18,-17 36,-1-18,1 17,0 1,-1-1,1 1,-1-1,18 1,1-1,-19 1,18 17,1-53,-1 18,0-18,0 18,-17 0,17-18,-18 18,1-18,17 18,0 0,0 0,0 17,1 1,-1-19,0 1,0 0,18 0,-18-18,-17-17,-1 35,18-18,0 0,18 1,0 16,52 1,1 18,-1-1,18-17,-17 18,-1-1,1-35,-1 1,-35-1,1 0,-1 0,36 1,17-1,17-18,18 36,18-35,-53-18,35 0,-52 0,17 0,0 0,-18 0,-52 0,17 0,1 0,17 0,17 0,0 0,54 0,-36-18,17-35,-17 18,-17-35,-1 34,-34 1,-1 18,-17-19,-1 19,-16-1,-19 0,1 1,17-1,-18-35,1 18,17-18,0 0,-17-17,-1 17,1 0,17 0,-17-17,17 17,-18 0,-17 0,18-35,-18 35,18-35,-1 18,1-18,-1-18,1-18,17 19,-17 17,-1-18,1 18,-18 17,0 1,0-18,0 17,0 1,0 35,0-36,0 1,0 17,0-18,0 36,0-71,0 71,-18-88,1 52,-1-17,1 18,-1-36,0 35,-17-17,18 18,-1-36,0 36,1-1,-18 1,17 17,-17 0,17-18,1 36,-1 0,1-18,-1 18,1-18,-19 0,19 18,-18-18,17 0,-17 0,0 0,0 1,17-1,-17 17,-18-16,-17-37,17 19,0 17,1-35,-1 35,18 0,-18-17,-35-1,35-17,-34 35,16-17,-17 17,36 0,-19 0,1 0,-18-17,18 17,-18 18,18 0,-1-1,1-34,17 35,-17-1,17 19,1-19,-1 1,0 18,0-19,1 19,-1-1,0 18,-35-17,18-1,0 0,-36 1,36-1,-18-17,35 35,-70-18,0 1,18-1,52 18,-35 0,18 0,0 0,17 0,0 0,18 0,-18 0,0 0,36 0,-1 0,1 0,-1 0,-17 0,-18 18,18-1,18 1,-19-18,-16 17,-1 1,0 0,18-1,-18 1,18 0,0-1,17 1,1-18,-1 17,1 19,-36-19,18 18,-18 18,-35 18,35-36,-17 18,17 0,1-18,34-17,18-1,-17-17</inkml:trace>
  <inkml:trace contextRef="#ctx0" brushRef="#br0" timeOffset="3707">3502 0,'0'0,"0"53,0-18,0-17,0 53,-18-36,18 0,0 18,0-35,0 17,0-18,0 1,0 17,0-17,0 17,0-17,0-1,0 1,0 17,0-17,0 35,0-18,0-17,0 34,0 19,18-18,-18-36,0 19,0 17,0-36,0 18,0-17,0 0,0 17,17 18,-17-53,0 35,0 18,18 0,-18-53,0 17,0 1,0-18,0 18</inkml:trace>
  <inkml:trace contextRef="#ctx0" brushRef="#br0" timeOffset="7634">3818 36,'0'0,"0"17,18 1,-18-1,0 19,0-19,17 36,1 0,-1 0,-17-35,0 34,18 19,-18-18,0-36,0 36,0 0,0 0,0-18,18 36,-18-36,0 0,17 0,1 1,-18-19,0 1,0-18,17 35,-17-17,0-18,0 17,0 1,0 0,0-1,18 18,0-35,-18 36,0-19,0-17,0 18,0 17,0-17,0-18,0 35,0-17</inkml:trace>
  <inkml:trace contextRef="#ctx0" brushRef="#br0" timeOffset="9770">4187 0,'0'0,"18"36,-1-1,1 18,0-18,-1 18,18 0,-17 17,17 1,-17-18,17 17,-18-17,1 0,-18-36,18 54,-1-36,-17-17,0-1,0 19,0-1,18 18,-1-18,-17 0,18 0,-18-17,17 35,1-18,-18-35,0 18,18 35,-18-36,0 1,17 17,-17-35,18 18,-18-1,0 1,0-18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7-02-13T20:14:09.0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0 281</inkml:trace>
  <inkml:trace contextRef="#ctx0" brushRef="#br0" timeOffset="3759">564 141,'0'17</inkml:trace>
  <inkml:trace contextRef="#ctx0" brushRef="#br0" timeOffset="5624">1216 0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93D8-C5DD-44C2-83DA-42704B9EFE30}" type="datetimeFigureOut">
              <a:rPr lang="be-BY" smtClean="0"/>
              <a:t>06.02.2018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AA21-6239-451C-8534-95591D06D5CB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345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AA21-6239-451C-8534-95591D06D5CB}" type="slidenum">
              <a:rPr lang="be-BY" smtClean="0"/>
              <a:t>63</a:t>
            </a:fld>
            <a:endParaRPr lang="be-B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3BCB-8189-47E6-82BD-9DA2DA3E3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D2B4-B709-4F6E-8179-71A9D82274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5841-E328-4865-B4F1-52E4064A2D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D86A-1950-4186-B6FA-9D1192A5FF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3C5F0-83FF-4849-BDDF-6CC02E7F1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3162-5DFC-4C8B-AD98-F4E9928A9A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38B88-290A-49E7-92A3-5AC595761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6B05-0496-4920-B7E7-5062519B30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0B25-42BD-400F-A908-7CC7F2894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404B0-5FE7-4797-9D3F-6D3BD679C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e-BY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CA4A-97E6-43B2-836A-FCD10D4E16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C1B63919-F227-4319-A88E-55324D1FB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99147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4400" b="1" dirty="0" smtClean="0">
                <a:solidFill>
                  <a:srgbClr val="FF0000"/>
                </a:solidFill>
              </a:rPr>
              <a:t>Автономный режим в ADO.NET</a:t>
            </a:r>
            <a:r>
              <a:rPr lang="ru-RU" sz="4400" b="1" dirty="0" smtClean="0">
                <a:solidFill>
                  <a:srgbClr val="FF0066"/>
                </a:solidFill>
                <a:latin typeface="Arial" charset="0"/>
              </a:rPr>
              <a:t>. </a:t>
            </a:r>
            <a:endParaRPr lang="ru-RU" sz="4400" b="1" dirty="0">
              <a:solidFill>
                <a:srgbClr val="FF0066"/>
              </a:solidFill>
              <a:latin typeface="Arial" charset="0"/>
            </a:endParaRPr>
          </a:p>
          <a:p>
            <a:pPr algn="ctr"/>
            <a:endParaRPr lang="ru-RU" sz="4400" b="1" dirty="0">
              <a:solidFill>
                <a:srgbClr val="FF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41635"/>
            <a:ext cx="8715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Создание первичных ключей</a:t>
            </a:r>
          </a:p>
          <a:p>
            <a:r>
              <a:rPr lang="ru-RU" dirty="0" smtClean="0"/>
              <a:t>	Как и в базе данных, в таблице один или несколько столбцов могут выполнять роль первичного ключа. </a:t>
            </a:r>
          </a:p>
          <a:p>
            <a:r>
              <a:rPr lang="ru-RU" dirty="0" smtClean="0"/>
              <a:t>	Для того, чтобы задать ключ , нужно задать свойство </a:t>
            </a:r>
            <a:r>
              <a:rPr lang="en-US" b="1" dirty="0" err="1" smtClean="0"/>
              <a:t>PrimaryKey</a:t>
            </a:r>
            <a:r>
              <a:rPr lang="en-US" b="1" dirty="0" smtClean="0"/>
              <a:t>  </a:t>
            </a:r>
            <a:r>
              <a:rPr lang="be-BY" dirty="0" smtClean="0"/>
              <a:t>для табл</a:t>
            </a:r>
            <a:r>
              <a:rPr lang="ru-RU" dirty="0" err="1" smtClean="0"/>
              <a:t>ицы</a:t>
            </a:r>
            <a:r>
              <a:rPr lang="ru-RU" dirty="0" smtClean="0"/>
              <a:t>, присвоив ему массив столбцов.</a:t>
            </a:r>
            <a:endParaRPr lang="be-BY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000372"/>
            <a:ext cx="892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PrimaryKey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[0].Columns[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};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dirty="0" smtClean="0"/>
              <a:t>. По нажатию кнопки загрузить в объект </a:t>
            </a:r>
            <a:r>
              <a:rPr lang="en-US" b="1" dirty="0" err="1" smtClean="0"/>
              <a:t>DataTable</a:t>
            </a:r>
            <a:r>
              <a:rPr lang="ru-RU" b="1" dirty="0" smtClean="0"/>
              <a:t> </a:t>
            </a:r>
            <a:r>
              <a:rPr lang="ru-RU" dirty="0" smtClean="0"/>
              <a:t>данные из выбранной таблицы БД в подключенном режиме.</a:t>
            </a:r>
            <a:r>
              <a:rPr lang="ru-RU" b="1" dirty="0" smtClean="0"/>
              <a:t> </a:t>
            </a:r>
            <a:r>
              <a:rPr lang="ru-RU" dirty="0" smtClean="0"/>
              <a:t>  </a:t>
            </a: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1314450"/>
            <a:ext cx="56864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85860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table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connection.Open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connection.CreateCommand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cmd.CommandText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comboBox1.SelectedItem;</a:t>
            </a:r>
          </a:p>
          <a:p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SqlDataReader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reader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42918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0;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reader.Read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(line == 0)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</a:t>
            </a:r>
          </a:p>
          <a:p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reader.FieldCount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table.Columns.Add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(reader.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line++;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928670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row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table.NewRow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reader.FieldCount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row[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reader[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table.Rows.Add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(row);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reader.Close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7290" y="357166"/>
            <a:ext cx="71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finally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		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connection.Close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3500438"/>
            <a:ext cx="657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dataGridView1.DataSource = table;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	Создание адаптера данных.</a:t>
            </a:r>
            <a:endParaRPr lang="be-BY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85723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классе определено несколько конструкторов: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/>
              <a:t> </a:t>
            </a:r>
            <a:r>
              <a:rPr lang="ru-RU" dirty="0" smtClean="0"/>
              <a:t>Конструктор без параметров</a:t>
            </a: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500306"/>
            <a:ext cx="8286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Конструктор, принимающий объект команды.</a:t>
            </a: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29066"/>
            <a:ext cx="91440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Конструктор, принимающий sql-выражение SELECT и объект подключения.</a:t>
            </a: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@"Provider=Microsoft.Jet.OLEDB.4.0;Data Source=""F:\Univer.mdb"""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Sess"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57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Конструктор, принимающий sql-выражение SELECT и строку подключения.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357298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Простой пример взаимодействия адаптера и </a:t>
            </a:r>
            <a:r>
              <a:rPr lang="en-US" dirty="0" err="1" smtClean="0"/>
              <a:t>DataSet</a:t>
            </a:r>
            <a:r>
              <a:rPr lang="be-BY" dirty="0" smtClean="0"/>
              <a:t>.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071678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@"Provider=Microsoft.Jet.OLEDB.4.0;Data Source=""F:\Univer.mdb"""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Создание адаптера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OleDbDataAdapter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Создание набора данных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428604"/>
            <a:ext cx="65722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Заполнение таблицы "</a:t>
            </a:r>
            <a:r>
              <a:rPr lang="ru-RU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" в  </a:t>
            </a:r>
            <a:r>
              <a:rPr lang="ru-RU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из БД           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dtAdapter.Fill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ds,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85860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//Смена оператора для выборки данных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dtAdapter.SelectCommand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Students"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Заполнение таблицы "</a:t>
            </a:r>
            <a:r>
              <a:rPr lang="ru-RU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Stud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" в  </a:t>
            </a:r>
            <a:r>
              <a:rPr lang="ru-RU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из БД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dtAdapter.Fill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"Stud"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3571876"/>
            <a:ext cx="878687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Отображение данных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dataGridView1.DataSource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dataGridView2.DataSource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"Stud"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u="sng" dirty="0" smtClean="0"/>
              <a:t>Класс </a:t>
            </a:r>
            <a:r>
              <a:rPr lang="en-US" b="1" u="sng" dirty="0" err="1" smtClean="0"/>
              <a:t>DataSet</a:t>
            </a:r>
            <a:endParaRPr lang="be-BY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Создан</a:t>
            </a:r>
            <a:r>
              <a:rPr lang="ru-RU" dirty="0" err="1" smtClean="0"/>
              <a:t>ие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</a:t>
            </a:r>
            <a:r>
              <a:rPr lang="en-US" b="1" dirty="0" err="1" smtClean="0"/>
              <a:t>DataSet</a:t>
            </a:r>
            <a:r>
              <a:rPr lang="en-US" b="1" dirty="0" smtClean="0"/>
              <a:t> </a:t>
            </a:r>
            <a:r>
              <a:rPr lang="en-US" b="1" dirty="0" err="1" smtClean="0"/>
              <a:t>ds</a:t>
            </a:r>
            <a:r>
              <a:rPr lang="en-US" b="1" dirty="0" smtClean="0"/>
              <a:t> = new </a:t>
            </a:r>
            <a:r>
              <a:rPr lang="en-US" b="1" dirty="0" err="1" smtClean="0"/>
              <a:t>DataSet</a:t>
            </a:r>
            <a:r>
              <a:rPr lang="en-US" b="1" dirty="0" smtClean="0"/>
              <a:t>();</a:t>
            </a:r>
            <a:endParaRPr lang="ru-RU" b="1" dirty="0" smtClean="0"/>
          </a:p>
          <a:p>
            <a:r>
              <a:rPr lang="ru-RU" dirty="0" smtClean="0"/>
              <a:t>   </a:t>
            </a:r>
            <a:r>
              <a:rPr lang="en-US" b="1" dirty="0" err="1" smtClean="0"/>
              <a:t>DataSet</a:t>
            </a:r>
            <a:r>
              <a:rPr lang="en-US" b="1" dirty="0" smtClean="0"/>
              <a:t> </a:t>
            </a:r>
            <a:r>
              <a:rPr lang="en-US" b="1" dirty="0" err="1" smtClean="0"/>
              <a:t>ds</a:t>
            </a:r>
            <a:r>
              <a:rPr lang="en-US" b="1" dirty="0" smtClean="0"/>
              <a:t> = new </a:t>
            </a:r>
            <a:r>
              <a:rPr lang="en-US" b="1" dirty="0" err="1" smtClean="0"/>
              <a:t>DataSet</a:t>
            </a:r>
            <a:r>
              <a:rPr lang="en-US" b="1" dirty="0" smtClean="0"/>
              <a:t>("</a:t>
            </a:r>
            <a:r>
              <a:rPr lang="be-BY" b="1" dirty="0" smtClean="0"/>
              <a:t>ИмяОбъекта");</a:t>
            </a:r>
            <a:endParaRPr lang="be-B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786058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Свойства :</a:t>
            </a:r>
          </a:p>
          <a:p>
            <a:r>
              <a:rPr lang="ru-RU" dirty="0" smtClean="0"/>
              <a:t>    </a:t>
            </a:r>
            <a:r>
              <a:rPr lang="ru-RU" b="1" dirty="0" err="1" smtClean="0"/>
              <a:t>Tables</a:t>
            </a:r>
            <a:r>
              <a:rPr lang="ru-RU" dirty="0" smtClean="0"/>
              <a:t>    предоставляет доступ к коллекции </a:t>
            </a:r>
            <a:r>
              <a:rPr lang="ru-RU" dirty="0" err="1" smtClean="0"/>
              <a:t>DataTableCollection</a:t>
            </a:r>
            <a:r>
              <a:rPr lang="ru-RU" dirty="0" smtClean="0"/>
              <a:t>, которая содержит отдельные объекты   класса </a:t>
            </a:r>
            <a:r>
              <a:rPr lang="ru-RU" dirty="0" err="1" smtClean="0"/>
              <a:t>DataTable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786322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</a:t>
            </a:r>
            <a:r>
              <a:rPr lang="ru-RU" b="1" dirty="0" err="1" smtClean="0"/>
              <a:t>ExtendedProperties</a:t>
            </a:r>
            <a:r>
              <a:rPr lang="ru-RU" dirty="0" smtClean="0"/>
              <a:t> предоставляет доступ к коллекции </a:t>
            </a:r>
            <a:r>
              <a:rPr lang="ru-RU" dirty="0" err="1" smtClean="0"/>
              <a:t>PropertyCollection</a:t>
            </a:r>
            <a:r>
              <a:rPr lang="ru-RU" dirty="0" smtClean="0"/>
              <a:t>, которая позволяет связать с </a:t>
            </a:r>
            <a:r>
              <a:rPr lang="ru-RU" dirty="0" err="1" smtClean="0"/>
              <a:t>DataSet</a:t>
            </a:r>
            <a:r>
              <a:rPr lang="ru-RU" dirty="0" smtClean="0"/>
              <a:t> любую дополнительную информацию в виде пар «имя/значение».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Автономный уровень </a:t>
            </a:r>
            <a:r>
              <a:rPr lang="en-US" b="1" dirty="0" smtClean="0"/>
              <a:t>ADO.NET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928670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Этот уровень позволяет моделировать в памяти данные из базы с использованием </a:t>
            </a:r>
            <a:r>
              <a:rPr lang="en-US" dirty="0" err="1" smtClean="0"/>
              <a:t>DataSet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DataRow</a:t>
            </a:r>
            <a:r>
              <a:rPr lang="en-US" dirty="0" smtClean="0"/>
              <a:t>, </a:t>
            </a:r>
            <a:r>
              <a:rPr lang="en-US" dirty="0" err="1" smtClean="0"/>
              <a:t>DataColumn</a:t>
            </a:r>
            <a:r>
              <a:rPr lang="ru-RU" dirty="0" smtClean="0"/>
              <a:t> и др.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14554"/>
            <a:ext cx="8929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Объекты </a:t>
            </a:r>
            <a:r>
              <a:rPr lang="ru-RU" b="1" dirty="0" err="1" smtClean="0"/>
              <a:t>DataSet</a:t>
            </a:r>
            <a:r>
              <a:rPr lang="ru-RU" dirty="0" smtClean="0"/>
              <a:t> заполняются с помощью объекта адаптера данных соответствующего провайдера данных. Объекты адаптеров данных выполняют связующую роль между клиентским уровнем и реляционной базой данных.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39290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DataSet</a:t>
            </a:r>
            <a:r>
              <a:rPr lang="ru-RU" dirty="0" smtClean="0"/>
              <a:t> представляет хранилище данных, с которым можно работать независимо от наличия подключения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000636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Работать с данными можно, даже не подключаясь к СУБД — можно загрузить данные из локального XML-файла или построить объект </a:t>
            </a:r>
            <a:r>
              <a:rPr lang="ru-RU" dirty="0" err="1" smtClean="0"/>
              <a:t>DataSet</a:t>
            </a:r>
            <a:r>
              <a:rPr lang="ru-RU" dirty="0" smtClean="0"/>
              <a:t>  в программе.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</a:t>
            </a:r>
            <a:r>
              <a:rPr lang="en-US" b="1" dirty="0" err="1" smtClean="0"/>
              <a:t>HasErrors</a:t>
            </a:r>
            <a:r>
              <a:rPr lang="be-BY" b="1" dirty="0" smtClean="0"/>
              <a:t> </a:t>
            </a:r>
            <a:r>
              <a:rPr lang="be-BY" dirty="0" smtClean="0"/>
              <a:t> </a:t>
            </a:r>
            <a:r>
              <a:rPr lang="ru-RU" dirty="0" smtClean="0"/>
              <a:t>получает значение, определяющее, имеются ли ошибки в любой  строке любого из объектов </a:t>
            </a:r>
            <a:r>
              <a:rPr lang="ru-RU" dirty="0" err="1" smtClean="0"/>
              <a:t>DataTable</a:t>
            </a:r>
            <a:r>
              <a:rPr lang="ru-RU" dirty="0" smtClean="0"/>
              <a:t> в </a:t>
            </a:r>
            <a:r>
              <a:rPr lang="ru-RU" dirty="0" err="1" smtClean="0"/>
              <a:t>DataSet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4282" y="128586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</a:t>
            </a:r>
            <a:r>
              <a:rPr lang="en-US" b="1" dirty="0" err="1" smtClean="0"/>
              <a:t>RemotingFormat</a:t>
            </a:r>
            <a:r>
              <a:rPr lang="be-BY" dirty="0" smtClean="0"/>
              <a:t>  п</a:t>
            </a:r>
            <a:r>
              <a:rPr lang="ru-RU" dirty="0" err="1" smtClean="0"/>
              <a:t>озволяет</a:t>
            </a:r>
            <a:r>
              <a:rPr lang="ru-RU" dirty="0" smtClean="0"/>
              <a:t> определить, как объект </a:t>
            </a:r>
            <a:r>
              <a:rPr lang="ru-RU" dirty="0" err="1" smtClean="0"/>
              <a:t>DataSet</a:t>
            </a:r>
            <a:r>
              <a:rPr lang="ru-RU" dirty="0" smtClean="0"/>
              <a:t> должен </a:t>
            </a:r>
            <a:r>
              <a:rPr lang="ru-RU" dirty="0" err="1" smtClean="0"/>
              <a:t>сериализировать</a:t>
            </a:r>
            <a:r>
              <a:rPr lang="ru-RU" dirty="0" smtClean="0"/>
              <a:t> свое содержимое (в двоичном формате или в XML)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2928934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Методы класса </a:t>
            </a:r>
            <a:r>
              <a:rPr lang="en-US" b="1" dirty="0" err="1" smtClean="0"/>
              <a:t>DataSet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5720" y="357187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AcceptChanges</a:t>
            </a:r>
            <a:r>
              <a:rPr lang="en-US" b="1" dirty="0" smtClean="0"/>
              <a:t>()</a:t>
            </a:r>
            <a:r>
              <a:rPr lang="ru-RU" dirty="0" smtClean="0"/>
              <a:t> сохраняет все изменения, сделанные после загрузки или последнего вызова </a:t>
            </a:r>
            <a:r>
              <a:rPr lang="ru-RU" dirty="0" err="1" smtClean="0"/>
              <a:t>AcceptChanges</a:t>
            </a:r>
            <a:r>
              <a:rPr lang="ru-RU" dirty="0" smtClean="0"/>
              <a:t> 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857760"/>
            <a:ext cx="850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Clear ()</a:t>
            </a:r>
            <a:r>
              <a:rPr lang="be-BY" b="1" dirty="0" smtClean="0"/>
              <a:t> </a:t>
            </a:r>
            <a:r>
              <a:rPr lang="ru-RU" dirty="0" smtClean="0"/>
              <a:t>очищает </a:t>
            </a:r>
            <a:r>
              <a:rPr lang="ru-RU" dirty="0" err="1" smtClean="0"/>
              <a:t>DataSet</a:t>
            </a:r>
            <a:r>
              <a:rPr lang="ru-RU" dirty="0" smtClean="0"/>
              <a:t>, удаляя все строки в каждом объекте</a:t>
            </a:r>
          </a:p>
          <a:p>
            <a:r>
              <a:rPr lang="ru-RU" dirty="0" err="1" smtClean="0"/>
              <a:t>DataTable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Clone()</a:t>
            </a:r>
            <a:r>
              <a:rPr lang="be-BY" b="1" dirty="0" smtClean="0"/>
              <a:t> </a:t>
            </a:r>
            <a:r>
              <a:rPr lang="ru-RU" dirty="0" smtClean="0"/>
              <a:t>клонирует структуру </a:t>
            </a:r>
            <a:r>
              <a:rPr lang="ru-RU" dirty="0" err="1" smtClean="0"/>
              <a:t>DataSet</a:t>
            </a:r>
            <a:r>
              <a:rPr lang="ru-RU" dirty="0" smtClean="0"/>
              <a:t>, в том числе и всех объектов  </a:t>
            </a:r>
            <a:r>
              <a:rPr lang="ru-RU" dirty="0" err="1" smtClean="0"/>
              <a:t>DataTable</a:t>
            </a:r>
            <a:r>
              <a:rPr lang="ru-RU" dirty="0" smtClean="0"/>
              <a:t>, а также все отношения и ограничения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4282" y="1357298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HasChanges</a:t>
            </a:r>
            <a:r>
              <a:rPr lang="en-US" b="1" dirty="0" smtClean="0"/>
              <a:t>()</a:t>
            </a:r>
            <a:r>
              <a:rPr lang="ru-RU" dirty="0" smtClean="0"/>
              <a:t> возвращает признак, содержит ли </a:t>
            </a:r>
            <a:r>
              <a:rPr lang="ru-RU" dirty="0" err="1" smtClean="0"/>
              <a:t>DataSet</a:t>
            </a:r>
            <a:r>
              <a:rPr lang="ru-RU" dirty="0" smtClean="0"/>
              <a:t> изменения, т.е. новые, удаленные или измененные строки</a:t>
            </a:r>
            <a:r>
              <a:rPr lang="be-BY" dirty="0" smtClean="0"/>
              <a:t> 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844" y="2714620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RejectChanges</a:t>
            </a:r>
            <a:r>
              <a:rPr lang="en-US" b="1" dirty="0" smtClean="0"/>
              <a:t> ()</a:t>
            </a:r>
            <a:r>
              <a:rPr lang="be-BY" b="1" dirty="0" smtClean="0"/>
              <a:t> </a:t>
            </a:r>
            <a:r>
              <a:rPr lang="ru-RU" dirty="0" smtClean="0"/>
              <a:t>отменяет все изменения, которые были сделаны в этом </a:t>
            </a:r>
            <a:r>
              <a:rPr lang="ru-RU" dirty="0" err="1" smtClean="0"/>
              <a:t>DataSet</a:t>
            </a:r>
            <a:r>
              <a:rPr lang="ru-RU" dirty="0" smtClean="0"/>
              <a:t> после его загрузки или последнего вызова </a:t>
            </a:r>
            <a:r>
              <a:rPr lang="ru-RU" dirty="0" err="1" smtClean="0"/>
              <a:t>AcceptChanges</a:t>
            </a:r>
            <a:r>
              <a:rPr lang="ru-RU" dirty="0" smtClean="0"/>
              <a:t> ()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4357694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GetChanges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возвращает копию объекта </a:t>
            </a:r>
            <a:r>
              <a:rPr lang="ru-RU" dirty="0" err="1" smtClean="0"/>
              <a:t>DataSet</a:t>
            </a:r>
            <a:r>
              <a:rPr lang="ru-RU" dirty="0" smtClean="0"/>
              <a:t>, содержащую все изменения, которые были сделаны после его загрузки или последнего вызова </a:t>
            </a:r>
            <a:r>
              <a:rPr lang="ru-RU" dirty="0" err="1" smtClean="0"/>
              <a:t>AcceptChanges</a:t>
            </a:r>
            <a:r>
              <a:rPr lang="ru-RU" dirty="0" smtClean="0"/>
              <a:t> (). Перегружен.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Load()  </a:t>
            </a:r>
            <a:r>
              <a:rPr lang="ru-RU" dirty="0" smtClean="0"/>
              <a:t>заполняет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ru-RU" dirty="0" smtClean="0"/>
              <a:t>значениями из источника данных с помощью объекта </a:t>
            </a:r>
            <a:r>
              <a:rPr lang="en-US" dirty="0" err="1" smtClean="0"/>
              <a:t>IDataReader</a:t>
            </a:r>
            <a:r>
              <a:rPr lang="be-BY" dirty="0" smtClean="0"/>
              <a:t>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87189"/>
            <a:ext cx="91440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@"Provider=Microsoft.Jet.OLEDB.4.0;Data Source=""F:\Univer.mdb"""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be-BY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Students,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WHERE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Sess.IDStudent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=Students.ID"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be-BY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nb-NO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nb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dataSet = </a:t>
            </a:r>
            <a:r>
              <a:rPr lang="nb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b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b-NO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nb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b-NO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"SessionResult"</a:t>
            </a:r>
            <a:r>
              <a:rPr lang="nb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dataSet.Load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dtReader,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LoadOption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.OverwriteChanges,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"Stud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dataGridView3.DataSource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dataSet.Tables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[0];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60783" r="28980"/>
          <a:stretch>
            <a:fillRect/>
          </a:stretch>
        </p:blipFill>
        <p:spPr bwMode="auto">
          <a:xfrm>
            <a:off x="857223" y="500042"/>
            <a:ext cx="746588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5720" y="278605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Merge()  </a:t>
            </a:r>
            <a:r>
              <a:rPr lang="ru-RU" dirty="0" smtClean="0"/>
              <a:t>осуществляет слияние данных текущего объекта с данными из другого объекта </a:t>
            </a:r>
            <a:r>
              <a:rPr lang="en-US" dirty="0" err="1" smtClean="0"/>
              <a:t>DataSet</a:t>
            </a:r>
            <a:r>
              <a:rPr lang="ru-RU" dirty="0" smtClean="0"/>
              <a:t>,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ru-RU" dirty="0" smtClean="0"/>
              <a:t>или массива объектов </a:t>
            </a:r>
            <a:r>
              <a:rPr lang="en-US" dirty="0" err="1" smtClean="0"/>
              <a:t>DataRow</a:t>
            </a:r>
            <a:r>
              <a:rPr lang="be-BY" dirty="0" smtClean="0"/>
              <a:t>.</a:t>
            </a:r>
            <a:r>
              <a:rPr lang="en-US" dirty="0" smtClean="0"/>
              <a:t> 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450057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Reset() </a:t>
            </a:r>
            <a:r>
              <a:rPr lang="en-US" dirty="0" smtClean="0"/>
              <a:t>–</a:t>
            </a:r>
            <a:r>
              <a:rPr lang="be-BY" dirty="0" smtClean="0"/>
              <a:t> восстанавл</a:t>
            </a:r>
            <a:r>
              <a:rPr lang="ru-RU" dirty="0" smtClean="0"/>
              <a:t>и</a:t>
            </a:r>
            <a:r>
              <a:rPr lang="be-BY" dirty="0" smtClean="0"/>
              <a:t>вает оригинальное состояние </a:t>
            </a:r>
            <a:r>
              <a:rPr lang="en-US" dirty="0" err="1" smtClean="0"/>
              <a:t>DataSet</a:t>
            </a:r>
            <a:r>
              <a:rPr lang="be-BY" dirty="0" smtClean="0"/>
              <a:t>.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Пример. </a:t>
            </a:r>
            <a:r>
              <a:rPr lang="ru-RU" dirty="0" smtClean="0"/>
              <a:t>По нажатию кнопки загрузить в объект </a:t>
            </a:r>
            <a:r>
              <a:rPr lang="en-US" b="1" dirty="0" err="1" smtClean="0"/>
              <a:t>DataTable</a:t>
            </a:r>
            <a:r>
              <a:rPr lang="ru-RU" b="1" dirty="0" smtClean="0"/>
              <a:t> </a:t>
            </a:r>
            <a:r>
              <a:rPr lang="ru-RU" dirty="0" smtClean="0"/>
              <a:t>данные из выбранной таблицы БД в автономном режиме.</a:t>
            </a:r>
            <a:r>
              <a:rPr lang="ru-RU" b="1" dirty="0" smtClean="0"/>
              <a:t> </a:t>
            </a:r>
            <a:endParaRPr lang="be-BY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214422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comboBox1.SelectedItem;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SqlDataAdapter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SqlDataAdapter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connection);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dataGridView1.DataSource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da.Fill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(set,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mybook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dataGridView1.DataSource 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mybook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отображения данных из таблицы без установки связи с элементом управления.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500174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"Stud"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dt.Rows.Count; i++)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dt.Columns.Count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richTextBox1.Text +=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dt.Rows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][j].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+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richTextBox1.Text +=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}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26" y="107154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Внесение изменений  из набора данных в источник данных</a:t>
            </a:r>
            <a:endParaRPr lang="be-BY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26" y="1643050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синхронизации набора данных и источника используется метод  адаптера </a:t>
            </a:r>
            <a:r>
              <a:rPr lang="en-US" b="1" dirty="0" smtClean="0"/>
              <a:t>Update()</a:t>
            </a:r>
            <a:r>
              <a:rPr lang="be-BY" dirty="0" smtClean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428564" y="2643182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Параметры - </a:t>
            </a:r>
            <a:r>
              <a:rPr lang="en-US" dirty="0" err="1" smtClean="0"/>
              <a:t>DataSet</a:t>
            </a:r>
            <a:r>
              <a:rPr lang="en-US" dirty="0" smtClean="0"/>
              <a:t>, </a:t>
            </a:r>
            <a:r>
              <a:rPr lang="be-BY" dirty="0" smtClean="0"/>
              <a:t>табл</a:t>
            </a:r>
            <a:r>
              <a:rPr lang="ru-RU" dirty="0" err="1" smtClean="0"/>
              <a:t>ица</a:t>
            </a:r>
            <a:r>
              <a:rPr lang="ru-RU" dirty="0" smtClean="0"/>
              <a:t>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ru-RU" dirty="0" smtClean="0"/>
              <a:t>или массив строк </a:t>
            </a:r>
            <a:r>
              <a:rPr lang="en-US" dirty="0" err="1" smtClean="0"/>
              <a:t>DataRow</a:t>
            </a:r>
            <a:r>
              <a:rPr lang="be-BY" dirty="0" smtClean="0"/>
              <a:t>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того, чтобы иметь возможность обновлять данные в источнике, нужно, чтобы в адаптере кроме команды для выборки данных были  также настроены команды для вставки, удаления и обновления данных.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2214554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Соответствующие команды можно построить вручную. </a:t>
            </a:r>
          </a:p>
          <a:p>
            <a:r>
              <a:rPr lang="ru-RU" dirty="0" smtClean="0"/>
              <a:t>Например,</a:t>
            </a:r>
          </a:p>
          <a:p>
            <a:r>
              <a:rPr lang="ru-RU" dirty="0" smtClean="0"/>
              <a:t>      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35756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//insert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insert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 INTO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ID,Subject,Ball,IDStudent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 VALUES(@p1,@p2,@p3,@p4)"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4826675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//создание параметров и добавление их в коллекцию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"@p1"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"@p2"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.VarChar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"@p3"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"@p4"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2500298" y="4572008"/>
            <a:ext cx="3214710" cy="374571"/>
          </a:xfrm>
          <a:prstGeom prst="wedgeRoundRectCallout">
            <a:avLst>
              <a:gd name="adj1" fmla="val -112397"/>
              <a:gd name="adj2" fmla="val -212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Объект </a:t>
            </a:r>
            <a:r>
              <a:rPr lang="en-US" sz="1600" dirty="0" err="1" smtClean="0"/>
              <a:t>OleDbConnection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be-BY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8858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//указание столбцов для значений параметров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"Subject"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"Ball"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//определение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insert-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команды для адаптера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dtAdapter.InsertCommand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=insert;</a:t>
            </a:r>
            <a:endParaRPr lang="be-BY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3214686"/>
            <a:ext cx="90011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//delete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delete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"DELETE FROM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WHERE (ID=@p1)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//создание параметров и добавление их в коллекцию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"@p1"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5286388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5786454"/>
            <a:ext cx="68580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//определение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delete-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команды для адаптера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dtAdapter.DeleteCommand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delete;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//update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update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"UPDATE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SET  ID=@p1, Subject=@p2, Ball=@p3,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=@p4 WHERE (ID=@pp1) AND (Subject=@pp2) AND (Ball=@pp3) AND (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=@pp4)"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2285992"/>
            <a:ext cx="8929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//создание параметров и добавление их в коллекцию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"@p1"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"@p2"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.VarChar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"@p3"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"@p4"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"@pp1"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"@pp2"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.VarChar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"@pp3"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"@pp4"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.Integer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46"/>
            <a:ext cx="639443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21429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Эндрю </a:t>
            </a:r>
            <a:r>
              <a:rPr lang="ru-RU" dirty="0" err="1" smtClean="0"/>
              <a:t>Троелсена</a:t>
            </a:r>
            <a:r>
              <a:rPr lang="ru-RU" dirty="0" smtClean="0"/>
              <a:t>: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857496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Объекты </a:t>
            </a:r>
            <a:r>
              <a:rPr lang="ru-RU" dirty="0" err="1" smtClean="0"/>
              <a:t>DataSet</a:t>
            </a:r>
            <a:r>
              <a:rPr lang="ru-RU" dirty="0" smtClean="0"/>
              <a:t> имитируют постоянное подключение клиентов, хотя на самом деле они работают с находящейся в памяти базой данных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35769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Физическая база данных не будет обновлена до тех пор, пока вызывающий </a:t>
            </a:r>
            <a:r>
              <a:rPr lang="ru-RU" dirty="0" err="1" smtClean="0"/>
              <a:t>DataTable</a:t>
            </a:r>
            <a:r>
              <a:rPr lang="ru-RU" dirty="0" smtClean="0"/>
              <a:t> из </a:t>
            </a:r>
            <a:r>
              <a:rPr lang="ru-RU" dirty="0" err="1" smtClean="0"/>
              <a:t>DataSet</a:t>
            </a:r>
            <a:r>
              <a:rPr lang="ru-RU" dirty="0" smtClean="0"/>
              <a:t> не будет передан адаптеру данных для обновления.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8929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//указание столбцов для значений параметров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"Subject"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"Ball"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"Subject"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[6].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"Ball"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[7].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929066"/>
            <a:ext cx="8929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//указание версии таблицы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SourceVersion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DataRowVersion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.Original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SourceVersion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DataRowVersion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.Original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[6].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SourceVersion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DataRowVersion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.Original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[7].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SourceVersion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DataRowVersion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.Original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6073170"/>
            <a:ext cx="67151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//определение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update-</a:t>
            </a:r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команды для адаптера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dtAdapter.UpdateCommand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update;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нашего примера: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000108"/>
            <a:ext cx="86439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//delete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delete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"DELETE FROM Authors WHERE (Id=@p1)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connection);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//создание параметров и добавление их в коллекцию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delete.Parameters.Add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"@p1"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delete.Parameters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da.DeleteCommand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delete;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42918"/>
            <a:ext cx="90011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insert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 INTO Authors(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FirstName,LastName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 VALUES(@p2,@p3)"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connection);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"@p1"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.NVarChar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"@p3"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.NVarChar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da.InsertCommand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insert;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928670"/>
            <a:ext cx="90011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update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update.Connection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connection;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update.CommandText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"UPDATE Authors SET  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=@p2,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=@p3 WHERE (Id=@pp1) AND (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=@pp2) AND (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=@pp3)"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"@p1"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.NVarChar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"@p3"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.NVarChar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857232"/>
            <a:ext cx="900115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"@pp1"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.NVarChar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"@pp3"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.NVarChar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428179"/>
            <a:ext cx="8715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SourceVersion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DataRowVersion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.Original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SourceVersion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DataRowVersion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.Original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[5].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SourceVersion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DataRowVersion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.Original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be-BY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da.UpdateCommand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update;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  такой настройки  можно использовать адаптер для обновления данных в источнике.</a:t>
            </a:r>
          </a:p>
          <a:p>
            <a:r>
              <a:rPr lang="ru-RU" dirty="0" smtClean="0"/>
              <a:t>	Например,</a:t>
            </a:r>
          </a:p>
          <a:p>
            <a:r>
              <a:rPr lang="ru-RU" dirty="0" smtClean="0"/>
              <a:t>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dtAdapter.Update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ds,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"Sess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ru-RU" dirty="0" smtClean="0"/>
              <a:t>  </a:t>
            </a:r>
            <a:endParaRPr lang="be-BY" dirty="0"/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5072066" y="928670"/>
            <a:ext cx="1571636" cy="374571"/>
          </a:xfrm>
          <a:prstGeom prst="wedgeRoundRectCallout">
            <a:avLst>
              <a:gd name="adj1" fmla="val -56597"/>
              <a:gd name="adj2" fmla="val 1721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Объект </a:t>
            </a:r>
            <a:r>
              <a:rPr lang="en-US" sz="1600" dirty="0" err="1" smtClean="0"/>
              <a:t>DataSet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be-BY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357430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Создавать команды для адаптера можно, </a:t>
            </a:r>
            <a:r>
              <a:rPr lang="ru-RU" dirty="0" smtClean="0"/>
              <a:t>используя так называемый </a:t>
            </a:r>
            <a:r>
              <a:rPr lang="ru-RU" b="1" i="1" dirty="0" smtClean="0"/>
              <a:t>построитель команд </a:t>
            </a:r>
            <a:r>
              <a:rPr lang="en-US" b="1" dirty="0" err="1" smtClean="0"/>
              <a:t>CommandBuilder</a:t>
            </a:r>
            <a:r>
              <a:rPr lang="ru-RU" dirty="0" smtClean="0"/>
              <a:t>. Каждый поставщик данных предоставляет такой класс.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714752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Правильные команды будут генер</a:t>
            </a:r>
            <a:r>
              <a:rPr lang="ru-RU" dirty="0" err="1" smtClean="0"/>
              <a:t>ироваться</a:t>
            </a:r>
            <a:r>
              <a:rPr lang="ru-RU" dirty="0" smtClean="0"/>
              <a:t>, если выполняются следующие условия: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643446"/>
            <a:ext cx="87154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запрос возвращает данные только из  одной таблицы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в таблице в источнике данных определен первичный ключ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 в наборе столбцов результата есть первичный ключ или уникальный столбец</a:t>
            </a:r>
          </a:p>
          <a:p>
            <a:pPr>
              <a:buFont typeface="Wingdings" pitchFamily="2" charset="2"/>
              <a:buChar char="Ø"/>
            </a:pP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9001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OleDbCommandBuilder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builder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OleDbCommandBuilder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000240"/>
            <a:ext cx="864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можно использовать </a:t>
            </a:r>
            <a:r>
              <a:rPr lang="en-US" dirty="0" smtClean="0"/>
              <a:t>Update</a:t>
            </a:r>
            <a:r>
              <a:rPr lang="be-BY" dirty="0" smtClean="0"/>
              <a:t>()! </a:t>
            </a:r>
            <a:r>
              <a:rPr lang="ru-RU" dirty="0" smtClean="0"/>
              <a:t>Например,</a:t>
            </a:r>
          </a:p>
          <a:p>
            <a:r>
              <a:rPr lang="ru-RU" dirty="0" smtClean="0"/>
              <a:t>    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dtAdapter.Update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ds,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"Sess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429000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Для </a:t>
            </a:r>
            <a:r>
              <a:rPr lang="ru-RU" dirty="0" smtClean="0"/>
              <a:t>нашего примера  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SqlCommandBuilder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cmdBuilder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SqlCommandBuilder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Увидеть сформированные команды можно, добавив фрагмент кода: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166843"/>
            <a:ext cx="857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cmdBuilder.GetInsertCommand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cmdBuilder.GetUpdateCommand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Debug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cmdBuilder.GetDeleteCommand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CommandText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Очередность выполнения изменений в БД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785794"/>
            <a:ext cx="86439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вызове метода </a:t>
            </a:r>
            <a:r>
              <a:rPr lang="ru-RU" dirty="0" err="1" smtClean="0"/>
              <a:t>Update</a:t>
            </a:r>
            <a:r>
              <a:rPr lang="ru-RU" dirty="0" smtClean="0"/>
              <a:t>() строки обрабатываются по</a:t>
            </a:r>
          </a:p>
          <a:p>
            <a:r>
              <a:rPr lang="ru-RU" dirty="0" smtClean="0"/>
              <a:t>одной. </a:t>
            </a:r>
          </a:p>
          <a:p>
            <a:r>
              <a:rPr lang="ru-RU" dirty="0" smtClean="0"/>
              <a:t>	У каждой строки есть свойство </a:t>
            </a:r>
            <a:r>
              <a:rPr lang="ru-RU" b="1" dirty="0" err="1" smtClean="0"/>
              <a:t>DataViewRowState</a:t>
            </a:r>
            <a:r>
              <a:rPr lang="ru-RU" dirty="0" smtClean="0"/>
              <a:t>, значения которого определены в одноименном перечислении. Значение этого свойства зависит от действий, выполненных со строкой. </a:t>
            </a:r>
          </a:p>
          <a:p>
            <a:r>
              <a:rPr lang="ru-RU" dirty="0" smtClean="0"/>
              <a:t>Для удаленной строки </a:t>
            </a:r>
            <a:r>
              <a:rPr lang="en-US" b="1" dirty="0" err="1" smtClean="0"/>
              <a:t>DataViewRowState.Deleted</a:t>
            </a:r>
            <a:r>
              <a:rPr lang="en-US" dirty="0" smtClean="0"/>
              <a:t>, </a:t>
            </a:r>
            <a:endParaRPr lang="ru-RU" dirty="0" smtClean="0"/>
          </a:p>
          <a:p>
            <a:r>
              <a:rPr lang="be-BY" dirty="0" smtClean="0"/>
              <a:t>для добавленной строки  </a:t>
            </a:r>
            <a:r>
              <a:rPr lang="ru-RU" b="1" dirty="0" err="1" smtClean="0"/>
              <a:t>DataViewRowState.Added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Для </a:t>
            </a:r>
            <a:r>
              <a:rPr lang="be-BY" dirty="0" smtClean="0"/>
              <a:t>измененной — </a:t>
            </a:r>
            <a:r>
              <a:rPr lang="en-US" b="1" dirty="0" err="1" smtClean="0"/>
              <a:t>DataViewRowState.ModifiedCurrent</a:t>
            </a:r>
            <a:r>
              <a:rPr lang="en-US" dirty="0" smtClean="0"/>
              <a:t>,</a:t>
            </a:r>
          </a:p>
          <a:p>
            <a:r>
              <a:rPr lang="be-BY" dirty="0" smtClean="0"/>
              <a:t>Для неизмененной – </a:t>
            </a:r>
            <a:r>
              <a:rPr lang="en-US" b="1" dirty="0" err="1" smtClean="0"/>
              <a:t>DataViewRowState.Unchanged</a:t>
            </a:r>
            <a:r>
              <a:rPr lang="en-US" dirty="0" smtClean="0"/>
              <a:t>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u="sng" dirty="0" smtClean="0"/>
              <a:t>Класс </a:t>
            </a:r>
            <a:r>
              <a:rPr lang="en-US" b="1" u="sng" dirty="0" err="1" smtClean="0"/>
              <a:t>DataTable</a:t>
            </a:r>
            <a:endParaRPr lang="be-BY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57232"/>
            <a:ext cx="90011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Свойства:</a:t>
            </a:r>
          </a:p>
          <a:p>
            <a:r>
              <a:rPr lang="en-US" b="1" dirty="0" smtClean="0"/>
              <a:t>Columns</a:t>
            </a:r>
            <a:r>
              <a:rPr lang="en-US" dirty="0" smtClean="0"/>
              <a:t>  </a:t>
            </a:r>
            <a:r>
              <a:rPr lang="ru-RU" dirty="0" smtClean="0"/>
              <a:t>набор столбцов таблицы (объектов класса </a:t>
            </a:r>
            <a:r>
              <a:rPr lang="en-US" dirty="0" err="1" smtClean="0"/>
              <a:t>DataColumn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Constraints</a:t>
            </a:r>
            <a:r>
              <a:rPr lang="en-US" dirty="0" smtClean="0"/>
              <a:t>   </a:t>
            </a:r>
            <a:r>
              <a:rPr lang="be-BY" dirty="0" smtClean="0"/>
              <a:t>на</a:t>
            </a:r>
            <a:r>
              <a:rPr lang="ru-RU" dirty="0" smtClean="0"/>
              <a:t>бор ограничений для таблицы</a:t>
            </a:r>
          </a:p>
          <a:p>
            <a:endParaRPr lang="en-US" dirty="0" smtClean="0"/>
          </a:p>
          <a:p>
            <a:r>
              <a:rPr lang="en-US" b="1" dirty="0" smtClean="0"/>
              <a:t>Rows</a:t>
            </a:r>
            <a:r>
              <a:rPr lang="ru-RU" b="1" dirty="0" smtClean="0"/>
              <a:t> </a:t>
            </a:r>
            <a:r>
              <a:rPr lang="ru-RU" dirty="0" smtClean="0"/>
              <a:t>      набор строк таблицы (объектов класса </a:t>
            </a:r>
            <a:r>
              <a:rPr lang="en-US" dirty="0" err="1" smtClean="0"/>
              <a:t>DataRow</a:t>
            </a:r>
            <a:r>
              <a:rPr lang="ru-RU" dirty="0" smtClean="0"/>
              <a:t>) </a:t>
            </a:r>
          </a:p>
          <a:p>
            <a:r>
              <a:rPr lang="ru-RU" dirty="0" smtClean="0"/>
              <a:t> </a:t>
            </a:r>
            <a:endParaRPr lang="en-US" dirty="0" smtClean="0"/>
          </a:p>
          <a:p>
            <a:r>
              <a:rPr lang="en-US" b="1" dirty="0" err="1" smtClean="0"/>
              <a:t>DataSet</a:t>
            </a:r>
            <a:r>
              <a:rPr lang="ru-RU" b="1" dirty="0" smtClean="0"/>
              <a:t>  </a:t>
            </a:r>
            <a:r>
              <a:rPr lang="ru-RU" dirty="0" smtClean="0"/>
              <a:t> набор данных, к которому принадлежит таблица</a:t>
            </a:r>
          </a:p>
          <a:p>
            <a:endParaRPr lang="en-US" dirty="0" smtClean="0"/>
          </a:p>
          <a:p>
            <a:r>
              <a:rPr lang="en-US" b="1" dirty="0" err="1" smtClean="0"/>
              <a:t>PrimaryKey</a:t>
            </a:r>
            <a:r>
              <a:rPr lang="ru-RU" dirty="0" smtClean="0"/>
              <a:t>   массив столбцов, формирующих первичный ключ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Метод   </a:t>
            </a:r>
            <a:r>
              <a:rPr lang="en-US" b="1" dirty="0" smtClean="0"/>
              <a:t>Update()</a:t>
            </a:r>
            <a:r>
              <a:rPr lang="ru-RU" b="1" dirty="0" smtClean="0"/>
              <a:t> </a:t>
            </a:r>
            <a:r>
              <a:rPr lang="ru-RU" dirty="0" smtClean="0"/>
              <a:t>адаптера</a:t>
            </a:r>
            <a:r>
              <a:rPr lang="en-US" dirty="0" smtClean="0"/>
              <a:t> </a:t>
            </a:r>
            <a:r>
              <a:rPr lang="be-BY" dirty="0" smtClean="0"/>
              <a:t>можно вызывать</a:t>
            </a:r>
            <a:r>
              <a:rPr lang="ru-RU" dirty="0" smtClean="0"/>
              <a:t> несколько раз, передавая ему для обработки только строки с указанным типом изменения, только удаленные, </a:t>
            </a:r>
            <a:r>
              <a:rPr lang="be-BY" dirty="0" smtClean="0"/>
              <a:t>или только добавленные.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00024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table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set.Tables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mybook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//сначала обработаем удаленные строки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da.Update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DataViewRowState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.Deleted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//теперь обработаем изененные строки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da.Update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DataViewRowState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.ModifiedCurrent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be-BY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//теперь обработаем добавленные строки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da.Update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DataViewRowState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.Added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be-BY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514351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метода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– массив объектов </a:t>
            </a:r>
            <a:r>
              <a:rPr lang="en-US" dirty="0" err="1" smtClean="0"/>
              <a:t>DataRow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/>
              <a:t>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Отображение таблиц (</a:t>
            </a:r>
            <a:r>
              <a:rPr lang="en-US" b="1" dirty="0" err="1" smtClean="0"/>
              <a:t>TableMappings</a:t>
            </a:r>
            <a:r>
              <a:rPr lang="en-US" b="1" dirty="0" smtClean="0"/>
              <a:t>)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71546"/>
            <a:ext cx="8858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DataSet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SqlDataAdapter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Authors;</a:t>
            </a:r>
            <a:endParaRPr lang="ru-RU" sz="2000" dirty="0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select * from Books;</a:t>
            </a:r>
            <a:endParaRPr lang="ru-RU" sz="2000" dirty="0" smtClean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select * from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BannedAuthors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connection);</a:t>
            </a:r>
          </a:p>
          <a:p>
            <a:r>
              <a:rPr lang="be-BY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da.Fill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(set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dataGridView2.DataSource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set.Tables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"table"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dataGridView3.DataSource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set.Tables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"table1"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dataGridView4.DataSource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set.Tables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"table2"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be-BY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8950" y="2736850"/>
              <a:ext cx="2133600" cy="285750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600" y="2727489"/>
                <a:ext cx="2152300" cy="287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15300" y="3390900"/>
              <a:ext cx="438150" cy="10160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5939" y="3381533"/>
                <a:ext cx="456871" cy="1203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Как сделать, </a:t>
            </a:r>
            <a:r>
              <a:rPr lang="be-BY" dirty="0" smtClean="0"/>
              <a:t>чтобы данные из таблицы </a:t>
            </a:r>
            <a:r>
              <a:rPr lang="ru-RU" dirty="0" smtClean="0"/>
              <a:t>БД </a:t>
            </a:r>
            <a:r>
              <a:rPr lang="ru-RU" dirty="0" err="1" smtClean="0"/>
              <a:t>Authors</a:t>
            </a:r>
            <a:r>
              <a:rPr lang="ru-RU" dirty="0" smtClean="0"/>
              <a:t> располагались в </a:t>
            </a:r>
            <a:r>
              <a:rPr lang="ru-RU" dirty="0" err="1" smtClean="0"/>
              <a:t>DataSet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таблице «</a:t>
            </a:r>
            <a:r>
              <a:rPr lang="ru-RU" b="1" dirty="0" err="1" smtClean="0"/>
              <a:t>Authors</a:t>
            </a:r>
            <a:r>
              <a:rPr lang="ru-RU" dirty="0" smtClean="0"/>
              <a:t>», данные из таблицы </a:t>
            </a:r>
            <a:r>
              <a:rPr lang="ru-RU" dirty="0" err="1" smtClean="0"/>
              <a:t>Books</a:t>
            </a:r>
            <a:r>
              <a:rPr lang="ru-RU" dirty="0" smtClean="0"/>
              <a:t> — в </a:t>
            </a:r>
            <a:r>
              <a:rPr lang="ru-RU" dirty="0" err="1" smtClean="0"/>
              <a:t>DataSet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таблице «</a:t>
            </a:r>
            <a:r>
              <a:rPr lang="ru-RU" b="1" dirty="0" err="1" smtClean="0"/>
              <a:t>Books</a:t>
            </a:r>
            <a:r>
              <a:rPr lang="ru-RU" dirty="0" smtClean="0"/>
              <a:t>» и т.д.? 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643050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Свойство </a:t>
            </a:r>
          </a:p>
          <a:p>
            <a:r>
              <a:rPr lang="ru-RU" dirty="0" smtClean="0"/>
              <a:t>	</a:t>
            </a:r>
            <a:r>
              <a:rPr lang="en-US" b="1" dirty="0" err="1" smtClean="0"/>
              <a:t>DataTableMappingCollection</a:t>
            </a:r>
            <a:r>
              <a:rPr lang="en-US" b="1" dirty="0" smtClean="0"/>
              <a:t> </a:t>
            </a:r>
            <a:r>
              <a:rPr lang="ru-RU" b="1" dirty="0" smtClean="0"/>
              <a:t>   </a:t>
            </a:r>
            <a:r>
              <a:rPr lang="en-US" b="1" dirty="0" err="1" smtClean="0"/>
              <a:t>TableMappings</a:t>
            </a:r>
            <a:r>
              <a:rPr lang="en-US" b="1" dirty="0" smtClean="0"/>
              <a:t> { get; }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be-BY" dirty="0" smtClean="0"/>
              <a:t>	позволяет </a:t>
            </a:r>
            <a:r>
              <a:rPr lang="ru-RU" dirty="0" smtClean="0"/>
              <a:t>задать соответствие имен таблиц в БД с именами таблиц </a:t>
            </a:r>
            <a:r>
              <a:rPr lang="be-BY" dirty="0" smtClean="0"/>
              <a:t>в </a:t>
            </a:r>
            <a:r>
              <a:rPr lang="en-US" dirty="0" err="1" smtClean="0"/>
              <a:t>DataSet</a:t>
            </a:r>
            <a:r>
              <a:rPr lang="en-US" dirty="0" smtClean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714752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До вызова метода </a:t>
            </a:r>
            <a:r>
              <a:rPr lang="en-US" b="1" dirty="0" smtClean="0"/>
              <a:t>Fill()</a:t>
            </a:r>
            <a:r>
              <a:rPr lang="en-US" dirty="0" smtClean="0"/>
              <a:t> </a:t>
            </a:r>
            <a:r>
              <a:rPr lang="ru-RU" dirty="0" smtClean="0"/>
              <a:t>можно написать фрагмент: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4286256"/>
            <a:ext cx="6858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DataTableMapping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dtm1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DataTableMapping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dtm1.SourceTable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"Table"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dtm1.DataSetTable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"Authors"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da.TableMappings.Add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(dtm1);</a:t>
            </a:r>
            <a:endParaRPr lang="be-BY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614364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Или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da.TableMappings.Add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"Table"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"Authors"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Работа с графической информацией.</a:t>
            </a:r>
            <a:r>
              <a:rPr lang="be-BY" dirty="0" smtClean="0"/>
              <a:t>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8586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Представление результатов фильтрации, сортировки и поиска с помощью </a:t>
            </a:r>
            <a:r>
              <a:rPr lang="en-US" b="1" dirty="0" err="1" smtClean="0"/>
              <a:t>DataView</a:t>
            </a:r>
            <a:r>
              <a:rPr lang="be-BY" b="1" i="1" dirty="0" smtClean="0"/>
              <a:t>.</a:t>
            </a:r>
            <a:endParaRPr lang="be-BY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2214554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 помощью 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be-BY" dirty="0" smtClean="0"/>
              <a:t>не</a:t>
            </a:r>
            <a:r>
              <a:rPr lang="ru-RU" dirty="0" err="1" smtClean="0"/>
              <a:t>льзя</a:t>
            </a:r>
            <a:r>
              <a:rPr lang="ru-RU" dirty="0" smtClean="0"/>
              <a:t> объединить данные двух таблиц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857496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С помощью </a:t>
            </a:r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be-BY" dirty="0" smtClean="0"/>
              <a:t>не</a:t>
            </a:r>
            <a:r>
              <a:rPr lang="ru-RU" dirty="0" err="1" smtClean="0"/>
              <a:t>льзя</a:t>
            </a:r>
            <a:r>
              <a:rPr lang="ru-RU" dirty="0" smtClean="0"/>
              <a:t> просмотреть отдельные столбцы таблицы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42876" y="3857628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Объект </a:t>
            </a:r>
            <a:r>
              <a:rPr lang="en-US" dirty="0" err="1" smtClean="0"/>
              <a:t>DataView</a:t>
            </a:r>
            <a:r>
              <a:rPr lang="ru-RU" dirty="0" smtClean="0"/>
              <a:t> может обращаться только к одному объекту </a:t>
            </a:r>
            <a:r>
              <a:rPr lang="en-US" dirty="0" err="1" smtClean="0"/>
              <a:t>DataTable</a:t>
            </a:r>
            <a:r>
              <a:rPr lang="be-BY" dirty="0" smtClean="0"/>
              <a:t>.</a:t>
            </a:r>
            <a:r>
              <a:rPr lang="ru-RU" dirty="0" smtClean="0"/>
              <a:t>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Способы создания объекта </a:t>
            </a:r>
            <a:r>
              <a:rPr lang="en-US" dirty="0" err="1" smtClean="0"/>
              <a:t>DataView</a:t>
            </a:r>
            <a:r>
              <a:rPr lang="ru-RU" dirty="0" smtClean="0"/>
              <a:t>, связанного с таблицей: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714488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78579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Используя конструктор с параметром – таблицей. Например,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357430"/>
            <a:ext cx="7786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  Используя свойство </a:t>
            </a:r>
            <a:r>
              <a:rPr lang="en-US" dirty="0" smtClean="0"/>
              <a:t>Table</a:t>
            </a:r>
            <a:r>
              <a:rPr lang="ru-RU" dirty="0" smtClean="0"/>
              <a:t>. Например,</a:t>
            </a:r>
          </a:p>
          <a:p>
            <a:r>
              <a:rPr lang="ru-RU" dirty="0" smtClean="0"/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dv.Table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4143380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Используя свойство таблицы </a:t>
            </a:r>
            <a:r>
              <a:rPr lang="en-US" dirty="0" err="1" smtClean="0"/>
              <a:t>DefaultView</a:t>
            </a:r>
            <a:r>
              <a:rPr lang="ru-RU" dirty="0" smtClean="0"/>
              <a:t>. Например,</a:t>
            </a:r>
          </a:p>
          <a:p>
            <a:r>
              <a:rPr lang="ru-RU" dirty="0" smtClean="0"/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DefaultView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Свойства:</a:t>
            </a:r>
          </a:p>
          <a:p>
            <a:r>
              <a:rPr lang="ru-RU" dirty="0" smtClean="0"/>
              <a:t> </a:t>
            </a:r>
            <a:r>
              <a:rPr lang="en-US" b="1" dirty="0" err="1" smtClean="0"/>
              <a:t>RowFilter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 </a:t>
            </a:r>
            <a:r>
              <a:rPr lang="ru-RU" dirty="0" smtClean="0"/>
              <a:t>критерий фильтрации в виде строки (аналогичен критерию в методе </a:t>
            </a:r>
            <a:r>
              <a:rPr lang="en-US" dirty="0" smtClean="0"/>
              <a:t>Select()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b="1" dirty="0" smtClean="0"/>
              <a:t>Sort</a:t>
            </a:r>
            <a:r>
              <a:rPr lang="ru-RU" dirty="0" smtClean="0"/>
              <a:t>  - строка, содержащая столбцы, по которым осуществляется сортировка, и направление</a:t>
            </a:r>
            <a:endParaRPr lang="en-US" dirty="0" smtClean="0"/>
          </a:p>
          <a:p>
            <a:r>
              <a:rPr lang="en-US" b="1" dirty="0" err="1" smtClean="0"/>
              <a:t>RowStateFilter</a:t>
            </a:r>
            <a:r>
              <a:rPr lang="ru-RU" dirty="0" smtClean="0"/>
              <a:t> – значения из перечисления </a:t>
            </a:r>
            <a:r>
              <a:rPr lang="en-US" dirty="0" err="1" smtClean="0"/>
              <a:t>DataViewRowState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2887682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Added</a:t>
            </a:r>
            <a:r>
              <a:rPr lang="en-US" dirty="0" smtClean="0"/>
              <a:t>     - </a:t>
            </a:r>
            <a:r>
              <a:rPr lang="be-BY" dirty="0" smtClean="0"/>
              <a:t>до</a:t>
            </a:r>
            <a:r>
              <a:rPr lang="ru-RU" dirty="0" err="1" smtClean="0"/>
              <a:t>бавленные</a:t>
            </a:r>
            <a:r>
              <a:rPr lang="ru-RU" dirty="0" smtClean="0"/>
              <a:t> строки</a:t>
            </a:r>
            <a:endParaRPr lang="en-US" dirty="0" smtClean="0"/>
          </a:p>
          <a:p>
            <a:r>
              <a:rPr lang="en-US" i="1" dirty="0" smtClean="0"/>
              <a:t>Deleted</a:t>
            </a:r>
            <a:r>
              <a:rPr lang="ru-RU" dirty="0" smtClean="0"/>
              <a:t>   - удаленные строки</a:t>
            </a:r>
            <a:endParaRPr lang="en-US" dirty="0" smtClean="0"/>
          </a:p>
          <a:p>
            <a:r>
              <a:rPr lang="en-US" i="1" dirty="0" err="1" smtClean="0"/>
              <a:t>CurrentRows</a:t>
            </a:r>
            <a:r>
              <a:rPr lang="ru-RU" dirty="0" smtClean="0"/>
              <a:t>    - не удаленные строки</a:t>
            </a:r>
            <a:endParaRPr lang="en-US" dirty="0" smtClean="0"/>
          </a:p>
          <a:p>
            <a:r>
              <a:rPr lang="en-US" i="1" dirty="0" err="1" smtClean="0"/>
              <a:t>ModifiedCurrent</a:t>
            </a:r>
            <a:r>
              <a:rPr lang="ru-RU" dirty="0" smtClean="0"/>
              <a:t>  - измененные строки с текущими значениями</a:t>
            </a:r>
            <a:endParaRPr lang="en-US" dirty="0" smtClean="0"/>
          </a:p>
          <a:p>
            <a:r>
              <a:rPr lang="en-US" i="1" dirty="0" err="1" smtClean="0"/>
              <a:t>ModifiedOriginal</a:t>
            </a:r>
            <a:r>
              <a:rPr lang="ru-RU" dirty="0" smtClean="0"/>
              <a:t> - измененные строки с оригинальными значениями</a:t>
            </a:r>
          </a:p>
          <a:p>
            <a:r>
              <a:rPr lang="en-US" i="1" dirty="0" smtClean="0"/>
              <a:t>Unchanged</a:t>
            </a:r>
            <a:r>
              <a:rPr lang="en-US" dirty="0" smtClean="0"/>
              <a:t> -  </a:t>
            </a:r>
            <a:r>
              <a:rPr lang="ru-RU" dirty="0" smtClean="0"/>
              <a:t>неизмененные строки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42852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DefaultView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dv.Sort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DESC"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dataGridView3.DataSource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60227" r="65975" b="9091"/>
          <a:stretch>
            <a:fillRect/>
          </a:stretch>
        </p:blipFill>
        <p:spPr bwMode="auto">
          <a:xfrm>
            <a:off x="285720" y="1643050"/>
            <a:ext cx="4357718" cy="193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85720" y="371475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Если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dv.Sort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t="56818" r="65135" b="10795"/>
          <a:stretch>
            <a:fillRect/>
          </a:stretch>
        </p:blipFill>
        <p:spPr bwMode="auto">
          <a:xfrm>
            <a:off x="3643306" y="4286256"/>
            <a:ext cx="436544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28604"/>
            <a:ext cx="87154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DefaultView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dv.Sort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dv.RowFilter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"Group='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ИП-21'"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dv.RowStateFilter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DataViewRowState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.Deleted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857496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К значениям полей можно обращаться через индексатор по имени или по индексу от имени объекта –строки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DataViewRow</a:t>
            </a:r>
            <a:r>
              <a:rPr lang="ru-RU" dirty="0" smtClean="0"/>
              <a:t>: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dv</a:t>
            </a:r>
            <a:r>
              <a:rPr lang="en-US" dirty="0" smtClean="0"/>
              <a:t>[0][1]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dv</a:t>
            </a:r>
            <a:r>
              <a:rPr lang="en-US" dirty="0" smtClean="0"/>
              <a:t>[0]["</a:t>
            </a:r>
            <a:r>
              <a:rPr lang="en-US" dirty="0" err="1" smtClean="0"/>
              <a:t>Fam</a:t>
            </a:r>
            <a:r>
              <a:rPr lang="en-US" dirty="0" smtClean="0"/>
              <a:t>"]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715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Методы:</a:t>
            </a:r>
          </a:p>
          <a:p>
            <a:r>
              <a:rPr lang="en-US" b="1" dirty="0" smtClean="0"/>
              <a:t>Find() </a:t>
            </a:r>
            <a:r>
              <a:rPr lang="ru-RU" dirty="0" smtClean="0"/>
              <a:t>возвращает порядковый номер найденной строки (-1, если строка не найдена). Параметр – значения столбцов, перечисленных в свойстве </a:t>
            </a:r>
            <a:r>
              <a:rPr lang="en-US" dirty="0" smtClean="0"/>
              <a:t>Sort</a:t>
            </a:r>
            <a:r>
              <a:rPr lang="be-BY" dirty="0" smtClean="0"/>
              <a:t> (одно значение или массив)</a:t>
            </a:r>
            <a:endParaRPr lang="en-US" b="1" dirty="0" smtClean="0"/>
          </a:p>
          <a:p>
            <a:r>
              <a:rPr lang="en-US" b="1" dirty="0" err="1" smtClean="0"/>
              <a:t>FindRows</a:t>
            </a:r>
            <a:r>
              <a:rPr lang="en-US" b="1" dirty="0" smtClean="0"/>
              <a:t>()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7166"/>
            <a:ext cx="90011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Методы:</a:t>
            </a:r>
          </a:p>
          <a:p>
            <a:r>
              <a:rPr lang="en-US" b="1" dirty="0" err="1" smtClean="0"/>
              <a:t>AcceptChanges</a:t>
            </a:r>
            <a:r>
              <a:rPr lang="en-US" b="1" dirty="0" smtClean="0"/>
              <a:t>()</a:t>
            </a:r>
            <a:r>
              <a:rPr lang="ru-RU" dirty="0" smtClean="0"/>
              <a:t> сохраняет все изменения, сделанные после загрузки или последнего вызова </a:t>
            </a:r>
            <a:r>
              <a:rPr lang="ru-RU" dirty="0" err="1" smtClean="0"/>
              <a:t>AcceptChanges</a:t>
            </a:r>
            <a:r>
              <a:rPr lang="ru-RU" dirty="0" smtClean="0"/>
              <a:t> ()</a:t>
            </a:r>
            <a:endParaRPr lang="en-US" dirty="0" smtClean="0"/>
          </a:p>
          <a:p>
            <a:r>
              <a:rPr lang="en-US" b="1" dirty="0" smtClean="0"/>
              <a:t>Clear ()</a:t>
            </a:r>
            <a:r>
              <a:rPr lang="be-BY" b="1" dirty="0" smtClean="0"/>
              <a:t>       </a:t>
            </a:r>
            <a:r>
              <a:rPr lang="ru-RU" dirty="0" smtClean="0"/>
              <a:t>удаляет все строки в таблице</a:t>
            </a:r>
            <a:endParaRPr lang="en-US" dirty="0" smtClean="0"/>
          </a:p>
          <a:p>
            <a:r>
              <a:rPr lang="en-US" b="1" dirty="0" smtClean="0"/>
              <a:t>Clone()</a:t>
            </a:r>
            <a:r>
              <a:rPr lang="ru-RU" b="1" dirty="0" smtClean="0"/>
              <a:t> </a:t>
            </a:r>
            <a:r>
              <a:rPr lang="ru-RU" dirty="0" smtClean="0"/>
              <a:t>      </a:t>
            </a:r>
            <a:r>
              <a:rPr lang="be-BY" dirty="0" smtClean="0"/>
              <a:t>коп</a:t>
            </a:r>
            <a:r>
              <a:rPr lang="ru-RU" dirty="0" err="1" smtClean="0"/>
              <a:t>ирует</a:t>
            </a:r>
            <a:r>
              <a:rPr lang="ru-RU" dirty="0" smtClean="0"/>
              <a:t> структуру таблицы и возвращает таблицу без строк  </a:t>
            </a:r>
            <a:endParaRPr lang="en-US" dirty="0" smtClean="0"/>
          </a:p>
          <a:p>
            <a:r>
              <a:rPr lang="en-US" b="1" dirty="0" smtClean="0"/>
              <a:t>Copy() </a:t>
            </a:r>
            <a:r>
              <a:rPr lang="ru-RU" b="1" dirty="0" smtClean="0"/>
              <a:t>   </a:t>
            </a:r>
            <a:r>
              <a:rPr lang="ru-RU" dirty="0" smtClean="0"/>
              <a:t>клонирует структуру и данные таблицы</a:t>
            </a:r>
            <a:endParaRPr lang="en-US" dirty="0" smtClean="0"/>
          </a:p>
          <a:p>
            <a:r>
              <a:rPr lang="en-US" b="1" dirty="0" err="1" smtClean="0"/>
              <a:t>GetChanges</a:t>
            </a:r>
            <a:r>
              <a:rPr lang="en-US" b="1" dirty="0" smtClean="0"/>
              <a:t>()</a:t>
            </a:r>
            <a:r>
              <a:rPr lang="ru-RU" dirty="0" smtClean="0"/>
              <a:t>   возвращает таблицу идентичной структуры, содержащую изменения, не зафиксированные методом </a:t>
            </a:r>
            <a:r>
              <a:rPr lang="en-US" b="1" dirty="0" err="1" smtClean="0"/>
              <a:t>AcceptChanges</a:t>
            </a:r>
            <a:r>
              <a:rPr lang="en-US" b="1" dirty="0" smtClean="0"/>
              <a:t>()</a:t>
            </a:r>
            <a:endParaRPr lang="ru-RU" b="1" dirty="0" smtClean="0"/>
          </a:p>
          <a:p>
            <a:r>
              <a:rPr lang="en-US" b="1" dirty="0" err="1" smtClean="0"/>
              <a:t>NewRow</a:t>
            </a:r>
            <a:r>
              <a:rPr lang="en-US" b="1" dirty="0" smtClean="0"/>
              <a:t>()    </a:t>
            </a:r>
            <a:r>
              <a:rPr lang="be-BY" dirty="0" smtClean="0"/>
              <a:t>создает </a:t>
            </a:r>
            <a:r>
              <a:rPr lang="ru-RU" dirty="0" smtClean="0"/>
              <a:t>пустую строку таблицы.</a:t>
            </a:r>
          </a:p>
          <a:p>
            <a:r>
              <a:rPr lang="en-US" b="1" dirty="0" smtClean="0"/>
              <a:t>Select()     </a:t>
            </a:r>
            <a:r>
              <a:rPr lang="en-US" dirty="0" smtClean="0"/>
              <a:t>    </a:t>
            </a:r>
            <a:r>
              <a:rPr lang="be-BY" dirty="0" smtClean="0"/>
              <a:t>воз</a:t>
            </a:r>
            <a:r>
              <a:rPr lang="ru-RU" dirty="0" smtClean="0"/>
              <a:t>вращает массив строк, соответствующих указанному критерию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Практическое   задание</a:t>
            </a:r>
          </a:p>
          <a:p>
            <a:r>
              <a:rPr lang="be-BY" dirty="0" smtClean="0"/>
              <a:t>	Н</a:t>
            </a:r>
            <a:r>
              <a:rPr lang="ru-RU" dirty="0" err="1" smtClean="0"/>
              <a:t>аписать</a:t>
            </a:r>
            <a:r>
              <a:rPr lang="ru-RU" dirty="0" smtClean="0"/>
              <a:t> приложение </a:t>
            </a:r>
            <a:r>
              <a:rPr lang="en-US" b="1" dirty="0" err="1" smtClean="0"/>
              <a:t>WinForms</a:t>
            </a:r>
            <a:r>
              <a:rPr lang="be-BY" dirty="0" smtClean="0"/>
              <a:t> для запоминания английских слов. </a:t>
            </a:r>
          </a:p>
          <a:p>
            <a:r>
              <a:rPr lang="ru-RU" dirty="0" smtClean="0"/>
              <a:t>	Вид окна приложения после запуска:</a:t>
            </a:r>
            <a:endParaRPr lang="be-BY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00306"/>
            <a:ext cx="67341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4929198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БД  должна состоять из одной таблицы с полями: </a:t>
            </a:r>
            <a:r>
              <a:rPr lang="en-US" dirty="0" smtClean="0"/>
              <a:t>Id</a:t>
            </a:r>
            <a:r>
              <a:rPr lang="be-BY" dirty="0" smtClean="0"/>
              <a:t>, Слово на ан</a:t>
            </a:r>
            <a:r>
              <a:rPr lang="ru-RU" dirty="0" err="1" smtClean="0"/>
              <a:t>глийском</a:t>
            </a:r>
            <a:r>
              <a:rPr lang="ru-RU" dirty="0" smtClean="0"/>
              <a:t> языке, русский перевод, картинка-подсказка.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428868"/>
            <a:ext cx="67341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142852"/>
            <a:ext cx="8358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режиме «</a:t>
            </a:r>
            <a:r>
              <a:rPr lang="ru-RU" b="1" dirty="0" smtClean="0"/>
              <a:t>Тренинг</a:t>
            </a:r>
            <a:r>
              <a:rPr lang="ru-RU" dirty="0" smtClean="0"/>
              <a:t>» случайным образом выбираются  из БД  английские слова и выводятся на экран. Пользователь вводит русский перевод. При нажатии кнопки </a:t>
            </a:r>
            <a:r>
              <a:rPr lang="ru-RU" b="1" dirty="0" smtClean="0"/>
              <a:t>Подтвердить </a:t>
            </a:r>
            <a:r>
              <a:rPr lang="ru-RU" dirty="0" smtClean="0"/>
              <a:t>осуществляется проверка и, если ответ правильный, слово подсвечивается зеленым цветом, а если неправильный – красным.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214554"/>
            <a:ext cx="6235429" cy="4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285728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необходимости пользователь может получить картинку-подсказку при нажатии на соответствующую кнопку.</a:t>
            </a:r>
          </a:p>
          <a:p>
            <a:r>
              <a:rPr lang="ru-RU" dirty="0" smtClean="0"/>
              <a:t>После нажатия на кнопку </a:t>
            </a:r>
            <a:r>
              <a:rPr lang="ru-RU" b="1" dirty="0" smtClean="0"/>
              <a:t>Дальше</a:t>
            </a:r>
            <a:r>
              <a:rPr lang="ru-RU" dirty="0" smtClean="0"/>
              <a:t> появляется новое слово.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70580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357166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режиме редактирования  можно изменять, удалять, добавлять информацию, отменять последние действия.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876306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142852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нажатии кнопки </a:t>
            </a:r>
            <a:r>
              <a:rPr lang="ru-RU" b="1" dirty="0" smtClean="0"/>
              <a:t>Добавить картинку   </a:t>
            </a:r>
            <a:r>
              <a:rPr lang="ru-RU" dirty="0" smtClean="0"/>
              <a:t>пользователь выбирает файл в стандартном диалоговом окне, после чего картинка вставляется в выделенную строку таблицы.  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357298"/>
            <a:ext cx="70580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214290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 окна после выбора картинки.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501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Методические указания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 Создайте приложение </a:t>
            </a:r>
            <a:r>
              <a:rPr lang="en-US" dirty="0" smtClean="0"/>
              <a:t>Windows Forms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Разместите на форме элемент управления Меню (</a:t>
            </a:r>
            <a:r>
              <a:rPr lang="en-US" b="1" dirty="0" err="1" smtClean="0"/>
              <a:t>MenuStrip</a:t>
            </a:r>
            <a:r>
              <a:rPr lang="ru-RU" dirty="0" smtClean="0"/>
              <a:t>) и настройте его в соответствии с заданием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be-BY" dirty="0" smtClean="0"/>
              <a:t>Размест</a:t>
            </a:r>
            <a:r>
              <a:rPr lang="ru-RU" dirty="0" err="1" smtClean="0"/>
              <a:t>ите</a:t>
            </a:r>
            <a:r>
              <a:rPr lang="ru-RU" dirty="0" smtClean="0"/>
              <a:t> на форме две панели (для режимов Тренинг и Редактирование )  и добавьте на каждую из них необходимый набор элементов управления</a:t>
            </a:r>
            <a:endParaRPr lang="be-BY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l="21680" t="12176" r="37304" b="37031"/>
          <a:stretch>
            <a:fillRect/>
          </a:stretch>
        </p:blipFill>
        <p:spPr bwMode="auto">
          <a:xfrm>
            <a:off x="4286248" y="3643314"/>
            <a:ext cx="4214842" cy="282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 l="20508" t="8933" r="36719" b="22983"/>
          <a:stretch>
            <a:fillRect/>
          </a:stretch>
        </p:blipFill>
        <p:spPr bwMode="auto">
          <a:xfrm>
            <a:off x="1071538" y="500042"/>
            <a:ext cx="521497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5143512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Настройте все элементы управления, сделайте панели невидимыми и разместите их там, где они должны будут находиться при выполнении программы.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4399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В окне обозревателя объектов </a:t>
            </a:r>
            <a:r>
              <a:rPr lang="en-US" dirty="0" smtClean="0"/>
              <a:t>SQL Server</a:t>
            </a:r>
            <a:r>
              <a:rPr lang="be-BY" dirty="0" smtClean="0"/>
              <a:t> </a:t>
            </a:r>
            <a:r>
              <a:rPr lang="ru-RU" dirty="0" smtClean="0"/>
              <a:t> добавьте </a:t>
            </a:r>
            <a:r>
              <a:rPr lang="en-US" dirty="0" smtClean="0"/>
              <a:t>SQL Server</a:t>
            </a:r>
            <a:r>
              <a:rPr lang="ru-RU" dirty="0" smtClean="0"/>
              <a:t>   </a:t>
            </a:r>
            <a:r>
              <a:rPr lang="en-US" b="1" dirty="0" smtClean="0"/>
              <a:t>(</a:t>
            </a:r>
            <a:r>
              <a:rPr lang="en-US" b="1" dirty="0" err="1" smtClean="0"/>
              <a:t>localdb</a:t>
            </a:r>
            <a:r>
              <a:rPr lang="en-US" b="1" dirty="0" smtClean="0"/>
              <a:t>)\v11.0</a:t>
            </a:r>
            <a:r>
              <a:rPr lang="ru-RU" b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 Создайте  на этом сервере БД </a:t>
            </a:r>
            <a:r>
              <a:rPr lang="en-US" b="1" dirty="0" err="1" smtClean="0"/>
              <a:t>EnglishWords</a:t>
            </a:r>
            <a:r>
              <a:rPr lang="ru-RU" b="1" dirty="0" smtClean="0"/>
              <a:t>, </a:t>
            </a:r>
            <a:r>
              <a:rPr lang="ru-RU" dirty="0" smtClean="0"/>
              <a:t>а в этой базе таблицу </a:t>
            </a:r>
            <a:r>
              <a:rPr lang="en-US" dirty="0" smtClean="0"/>
              <a:t>Words</a:t>
            </a:r>
            <a:r>
              <a:rPr lang="be-BY" dirty="0" smtClean="0"/>
              <a:t> с полям</a:t>
            </a:r>
            <a:r>
              <a:rPr lang="ru-RU" dirty="0" smtClean="0"/>
              <a:t>и </a:t>
            </a:r>
            <a:r>
              <a:rPr lang="en-US" dirty="0" smtClean="0"/>
              <a:t>Id (</a:t>
            </a:r>
            <a:r>
              <a:rPr lang="en-US" dirty="0" err="1" smtClean="0"/>
              <a:t>int</a:t>
            </a:r>
            <a:r>
              <a:rPr lang="en-US" dirty="0" smtClean="0"/>
              <a:t>), English (</a:t>
            </a:r>
            <a:r>
              <a:rPr lang="en-US" dirty="0" err="1" smtClean="0"/>
              <a:t>nvarchar</a:t>
            </a:r>
            <a:r>
              <a:rPr lang="en-US" dirty="0" smtClean="0"/>
              <a:t>), Russian (</a:t>
            </a:r>
            <a:r>
              <a:rPr lang="en-US" dirty="0" err="1" smtClean="0"/>
              <a:t>nvarchar</a:t>
            </a:r>
            <a:r>
              <a:rPr lang="en-US" dirty="0" smtClean="0"/>
              <a:t>)</a:t>
            </a:r>
            <a:r>
              <a:rPr lang="en-US" b="1" dirty="0" smtClean="0"/>
              <a:t> , </a:t>
            </a:r>
            <a:r>
              <a:rPr lang="en-US" dirty="0" smtClean="0"/>
              <a:t>Picture</a:t>
            </a:r>
            <a:r>
              <a:rPr lang="en-US" b="1" dirty="0" smtClean="0"/>
              <a:t> (</a:t>
            </a:r>
            <a:r>
              <a:rPr lang="en-US" b="1" dirty="0" err="1" smtClean="0"/>
              <a:t>varbinary</a:t>
            </a:r>
            <a:r>
              <a:rPr lang="en-US" b="1" dirty="0" smtClean="0"/>
              <a:t>).</a:t>
            </a:r>
            <a:r>
              <a:rPr lang="ru-RU" b="1" dirty="0" smtClean="0"/>
              <a:t> Не забывайте обновлять.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ru-RU" dirty="0" smtClean="0"/>
              <a:t>Внесите в нее несколько строк данных</a:t>
            </a:r>
            <a:r>
              <a:rPr lang="en-US" b="1" dirty="0" smtClean="0"/>
              <a:t> </a:t>
            </a:r>
            <a:endParaRPr lang="ru-RU" b="1" dirty="0" smtClean="0"/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</a:t>
            </a:r>
            <a:r>
              <a:rPr lang="ru-RU" dirty="0" smtClean="0"/>
              <a:t>В классе формы создайте поля:</a:t>
            </a:r>
          </a:p>
          <a:p>
            <a:r>
              <a:rPr lang="ru-RU" b="1" dirty="0" smtClean="0"/>
              <a:t>        	Подключение (</a:t>
            </a:r>
            <a:r>
              <a:rPr lang="en-US" dirty="0" err="1" smtClean="0"/>
              <a:t>SqlConnection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	Адаптер (</a:t>
            </a:r>
            <a:r>
              <a:rPr lang="en-US" dirty="0" err="1" smtClean="0"/>
              <a:t>SqlDataAdapter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	Набор данных (</a:t>
            </a:r>
            <a:r>
              <a:rPr lang="en-US" dirty="0" err="1" smtClean="0"/>
              <a:t>DataSet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            Объект для генерации случайных чисел (</a:t>
            </a:r>
            <a:r>
              <a:rPr lang="en-US" dirty="0" smtClean="0"/>
              <a:t>Random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	Номер текущей строки таблицы для режима тренировки</a:t>
            </a:r>
          </a:p>
          <a:p>
            <a:r>
              <a:rPr lang="ru-RU" dirty="0" smtClean="0"/>
              <a:t>В конструкторе класса инициализируйте эти поля: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В конструкторе класса формы создайте объект подключения и создайте строку подключения для него, используя класс </a:t>
            </a:r>
            <a:r>
              <a:rPr lang="en-US" b="1" dirty="0" err="1" smtClean="0"/>
              <a:t>SqlConnectionStringBuilder</a:t>
            </a:r>
            <a:r>
              <a:rPr lang="ru-RU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 Создайте в конструкторе также объект для генерации случайных чисел и набор данных (поле типа </a:t>
            </a:r>
            <a:r>
              <a:rPr lang="en-US" dirty="0" err="1" smtClean="0"/>
              <a:t>DataSet</a:t>
            </a:r>
            <a:r>
              <a:rPr lang="ru-RU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Создайте для созданного подключения объект-адаптер</a:t>
            </a:r>
            <a:r>
              <a:rPr lang="be-BY" dirty="0" smtClean="0"/>
              <a:t>.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Задайте для адаптера все необходимые команды. </a:t>
            </a:r>
          </a:p>
          <a:p>
            <a:r>
              <a:rPr lang="ru-RU" dirty="0" smtClean="0"/>
              <a:t>Для создания объектов команд удобно создать служебный класс с соответствующими методами. Например,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6439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  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[0].Select(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"Ball&gt;=6"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[0].Select(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"Subject='ООП' AND Ball&gt;=6"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[0].Select(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"Subject='ООП' AND Ball&gt;=6"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"Ball"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4714884"/>
            <a:ext cx="8501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Посмотреть, как задать различные выражения фильтрации, можно на странице </a:t>
            </a:r>
          </a:p>
          <a:p>
            <a:r>
              <a:rPr lang="ru-RU" b="1" dirty="0" smtClean="0"/>
              <a:t>        </a:t>
            </a:r>
            <a:r>
              <a:rPr lang="en-US" b="1" dirty="0" smtClean="0"/>
              <a:t>http://www.csharp-examples.net/dataview-rowfilter/</a:t>
            </a:r>
            <a:endParaRPr lang="be-BY" b="1" dirty="0"/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7715272" y="3714752"/>
            <a:ext cx="1214446" cy="510778"/>
          </a:xfrm>
          <a:prstGeom prst="wedgeRoundRectCallout">
            <a:avLst>
              <a:gd name="adj1" fmla="val -30524"/>
              <a:gd name="adj2" fmla="val -10772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Столбец для сортировки</a:t>
            </a:r>
            <a:endParaRPr kumimoji="0" lang="be-BY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3143240" y="3786190"/>
            <a:ext cx="1214446" cy="306467"/>
          </a:xfrm>
          <a:prstGeom prst="wedgeRoundRectCallout">
            <a:avLst>
              <a:gd name="adj1" fmla="val 44024"/>
              <a:gd name="adj2" fmla="val -1254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Фильтр</a:t>
            </a:r>
            <a:endParaRPr kumimoji="0" lang="be-BY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928670"/>
            <a:ext cx="89297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GetDeleteCommand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delete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"DELETE FROM Words WHERE (Id=@p1)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ru-R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//создание параметров и добавление их в коллекцию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"@p1"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delete.Parameters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SourceColumn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delete;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5000636"/>
            <a:ext cx="857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Вызов метода для адаптера:</a:t>
            </a:r>
          </a:p>
          <a:p>
            <a:r>
              <a:rPr lang="ru-RU" dirty="0" smtClean="0"/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da.DeleteCommand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CommandBuilder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.GetDeleteCommand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(connection);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154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В обработчике опции меню </a:t>
            </a:r>
            <a:r>
              <a:rPr lang="ru-RU" b="1" dirty="0" smtClean="0"/>
              <a:t>Тренинг</a:t>
            </a:r>
            <a:r>
              <a:rPr lang="ru-RU" dirty="0" smtClean="0"/>
              <a:t> нужно сделать видимой соответствующую панель, заполнить набор данных </a:t>
            </a:r>
            <a:r>
              <a:rPr lang="en-US" dirty="0" err="1" smtClean="0"/>
              <a:t>DataSet</a:t>
            </a:r>
            <a:r>
              <a:rPr lang="ru-RU" dirty="0" smtClean="0"/>
              <a:t> с использованием метода </a:t>
            </a:r>
            <a:r>
              <a:rPr lang="en-US" b="1" dirty="0" smtClean="0"/>
              <a:t>Fill</a:t>
            </a:r>
            <a:r>
              <a:rPr lang="ru-RU" dirty="0" smtClean="0"/>
              <a:t> адаптера, определить количество строк в таблице, создать случайный номер строки таблицы и вывести на экран соответствующее английское слово.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В обработчике опции меню Редактирование нужно сделать видимой соответствующую панель, заполнить набор данных </a:t>
            </a:r>
            <a:r>
              <a:rPr lang="en-US" dirty="0" err="1" smtClean="0"/>
              <a:t>DataSet</a:t>
            </a:r>
            <a:r>
              <a:rPr lang="ru-RU" dirty="0" smtClean="0"/>
              <a:t> с использованием метода </a:t>
            </a:r>
            <a:r>
              <a:rPr lang="en-US" b="1" dirty="0" smtClean="0"/>
              <a:t>Fill</a:t>
            </a:r>
            <a:r>
              <a:rPr lang="ru-RU" dirty="0" smtClean="0"/>
              <a:t> адаптера, предварительно очистив набор данных, и сделать таблицу БД источником данных для элемента управления </a:t>
            </a:r>
            <a:r>
              <a:rPr lang="en-US" b="1" dirty="0" err="1" smtClean="0"/>
              <a:t>dataGridView</a:t>
            </a:r>
            <a:r>
              <a:rPr lang="ru-RU" b="1" dirty="0" smtClean="0"/>
              <a:t>.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 </a:t>
            </a:r>
            <a:r>
              <a:rPr lang="ru-RU" dirty="0" smtClean="0"/>
              <a:t>Создайте обработчик события нажатия кнопки </a:t>
            </a:r>
            <a:r>
              <a:rPr lang="ru-RU" b="1" dirty="0" smtClean="0"/>
              <a:t>Сохранить изменения </a:t>
            </a:r>
            <a:r>
              <a:rPr lang="ru-RU" dirty="0" smtClean="0"/>
              <a:t>и примените в нем метод </a:t>
            </a:r>
            <a:r>
              <a:rPr lang="en-US" b="1" dirty="0" smtClean="0"/>
              <a:t>Update</a:t>
            </a:r>
            <a:r>
              <a:rPr lang="en-US" dirty="0" smtClean="0"/>
              <a:t> </a:t>
            </a:r>
            <a:r>
              <a:rPr lang="be-BY" dirty="0" smtClean="0"/>
              <a:t>адаптера.</a:t>
            </a:r>
          </a:p>
          <a:p>
            <a:pPr>
              <a:buFont typeface="Wingdings" pitchFamily="2" charset="2"/>
              <a:buChar char="Ø"/>
            </a:pPr>
            <a:r>
              <a:rPr lang="be-BY" b="1" dirty="0" smtClean="0"/>
              <a:t> </a:t>
            </a:r>
            <a:r>
              <a:rPr lang="be-BY" dirty="0" smtClean="0"/>
              <a:t>Создайте</a:t>
            </a:r>
            <a:r>
              <a:rPr lang="be-BY" b="1" dirty="0" smtClean="0"/>
              <a:t> </a:t>
            </a:r>
            <a:r>
              <a:rPr lang="ru-RU" dirty="0" smtClean="0"/>
              <a:t>обработчик события нажатия кнопки </a:t>
            </a:r>
            <a:r>
              <a:rPr lang="ru-RU" b="1" dirty="0" smtClean="0"/>
              <a:t>Отмена </a:t>
            </a:r>
            <a:r>
              <a:rPr lang="ru-RU" dirty="0" smtClean="0"/>
              <a:t>и примените в нем метод </a:t>
            </a:r>
            <a:r>
              <a:rPr lang="en-US" b="1" dirty="0" err="1" smtClean="0"/>
              <a:t>RejectChanges</a:t>
            </a:r>
            <a:r>
              <a:rPr lang="en-US" dirty="0" smtClean="0"/>
              <a:t> </a:t>
            </a:r>
            <a:r>
              <a:rPr lang="be-BY" dirty="0" smtClean="0"/>
              <a:t>адаптера.</a:t>
            </a:r>
            <a:endParaRPr lang="be-BY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00042"/>
            <a:ext cx="850112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be-BY" dirty="0" smtClean="0"/>
              <a:t> Создайте</a:t>
            </a:r>
            <a:r>
              <a:rPr lang="be-BY" b="1" dirty="0" smtClean="0"/>
              <a:t> </a:t>
            </a:r>
            <a:r>
              <a:rPr lang="ru-RU" dirty="0" smtClean="0"/>
              <a:t>обработчик события нажатия кнопки </a:t>
            </a:r>
            <a:r>
              <a:rPr lang="be-BY" b="1" dirty="0" smtClean="0"/>
              <a:t>Добавить картинку .</a:t>
            </a:r>
          </a:p>
          <a:p>
            <a:pPr>
              <a:buFont typeface="Wingdings" pitchFamily="2" charset="2"/>
              <a:buChar char="Ø"/>
            </a:pPr>
            <a:r>
              <a:rPr lang="be-BY" b="1" dirty="0" smtClean="0"/>
              <a:t> </a:t>
            </a:r>
            <a:r>
              <a:rPr lang="be-BY" dirty="0" smtClean="0"/>
              <a:t>В этом методе получите имя файла с изображением, используя стандартное окно </a:t>
            </a:r>
            <a:r>
              <a:rPr lang="en-US" b="1" dirty="0" err="1" smtClean="0"/>
              <a:t>openFileDialog</a:t>
            </a:r>
            <a:r>
              <a:rPr lang="ru-RU" b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</a:t>
            </a:r>
            <a:r>
              <a:rPr lang="ru-RU" dirty="0" smtClean="0"/>
              <a:t>Загрузите картинку в </a:t>
            </a:r>
            <a:r>
              <a:rPr lang="en-US" b="1" dirty="0" err="1" smtClean="0"/>
              <a:t>pictureBox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Создайте объект </a:t>
            </a:r>
            <a:r>
              <a:rPr lang="en-US" b="1" dirty="0" smtClean="0"/>
              <a:t>Image</a:t>
            </a:r>
            <a:r>
              <a:rPr lang="ru-RU" b="1" dirty="0" smtClean="0"/>
              <a:t> </a:t>
            </a:r>
            <a:r>
              <a:rPr lang="ru-RU" dirty="0" smtClean="0"/>
              <a:t>из выбранного файла и сохраните его в потоке </a:t>
            </a:r>
            <a:r>
              <a:rPr lang="en-US" b="1" dirty="0" err="1" smtClean="0"/>
              <a:t>MemoryStream</a:t>
            </a:r>
            <a:r>
              <a:rPr lang="ru-RU" dirty="0" smtClean="0"/>
              <a:t>.</a:t>
            </a:r>
            <a:r>
              <a:rPr lang="be-BY" dirty="0" smtClean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</a:t>
            </a:r>
            <a:r>
              <a:rPr lang="ru-RU" dirty="0" smtClean="0"/>
              <a:t>С помощью </a:t>
            </a:r>
            <a:r>
              <a:rPr lang="en-US" b="1" dirty="0" err="1" smtClean="0"/>
              <a:t>BinaryReader</a:t>
            </a:r>
            <a:r>
              <a:rPr lang="ru-RU" dirty="0" smtClean="0"/>
              <a:t> прочитайте данные из потока в массив байт и поместите его в соответствующее поле таблицы набора данных. Например, 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set.Tables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[0].Rows[dataGridView1.CurrentRow.Index][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"Picture"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]=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be-BY" sz="1800" b="1" dirty="0" smtClean="0"/>
          </a:p>
          <a:p>
            <a:pPr>
              <a:buFont typeface="Wingdings" pitchFamily="2" charset="2"/>
              <a:buChar char="Ø"/>
            </a:pPr>
            <a:r>
              <a:rPr lang="be-BY" dirty="0" smtClean="0"/>
              <a:t> </a:t>
            </a:r>
            <a:r>
              <a:rPr lang="ru-RU" dirty="0" smtClean="0"/>
              <a:t>Для обновления БД используйте </a:t>
            </a:r>
            <a:r>
              <a:rPr lang="ru-RU" b="1" dirty="0" smtClean="0"/>
              <a:t>подключенный </a:t>
            </a:r>
            <a:r>
              <a:rPr lang="ru-RU" dirty="0" smtClean="0"/>
              <a:t>режим.</a:t>
            </a:r>
            <a:r>
              <a:rPr lang="be-BY" b="1" dirty="0" smtClean="0"/>
              <a:t>  </a:t>
            </a:r>
            <a:r>
              <a:rPr lang="be-BY" dirty="0" smtClean="0"/>
              <a:t>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Для этого создайте объект команды с параметрами. 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928670"/>
            <a:ext cx="900115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update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connection;</a:t>
            </a:r>
          </a:p>
          <a:p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update.CommandText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"UPDATE Words SET  Picture=@p4 WHERE (Id=@pp1)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"@p4"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.Image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buf.Length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).Value=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update.Parameters.Add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"@pp1"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SqlDbType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).Value =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set.Tables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[0].Rows[dataGridView1.CurrentRow.Index][0];</a:t>
            </a:r>
            <a:endParaRPr lang="be-BY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Откройте подключение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Выполните команду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Закройте подключение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17693"/>
            <a:ext cx="84296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Создайте обработчик события нажатия кнопки </a:t>
            </a:r>
            <a:r>
              <a:rPr lang="ru-RU" b="1" dirty="0" smtClean="0"/>
              <a:t>Подтвердить. </a:t>
            </a:r>
            <a:r>
              <a:rPr lang="ru-RU" dirty="0" smtClean="0"/>
              <a:t>В этом методе нужно сравнивать ответ пользователя с правильным словом в наборе данных и устанавливать соответствующий цвет символов.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Создайте обработчик события нажатия кнопки </a:t>
            </a:r>
            <a:r>
              <a:rPr lang="ru-RU" b="1" dirty="0" smtClean="0"/>
              <a:t>Дальше. </a:t>
            </a:r>
            <a:r>
              <a:rPr lang="ru-RU" dirty="0" smtClean="0"/>
              <a:t>В этом методе нужно очистить окно редактора, вернуть цвет символов к исходному, вывести следующее полученное случайным образом из базы английское слово.</a:t>
            </a:r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Создайте обработчик события нажатия кнопки </a:t>
            </a:r>
            <a:r>
              <a:rPr lang="ru-RU" b="1" dirty="0" smtClean="0"/>
              <a:t>Картинка в помощь. </a:t>
            </a:r>
            <a:r>
              <a:rPr lang="ru-RU" dirty="0" smtClean="0"/>
              <a:t>В этом методе нужно загрузить в поток </a:t>
            </a:r>
            <a:r>
              <a:rPr lang="en-US" dirty="0" err="1" smtClean="0"/>
              <a:t>MemoryStream</a:t>
            </a:r>
            <a:r>
              <a:rPr lang="ru-RU" dirty="0" smtClean="0"/>
              <a:t> массив байт из соответствующего поля таблицы данных, получить изображение </a:t>
            </a:r>
            <a:r>
              <a:rPr lang="en-US" dirty="0" smtClean="0"/>
              <a:t>Image </a:t>
            </a:r>
            <a:r>
              <a:rPr lang="ru-RU" dirty="0" smtClean="0"/>
              <a:t> из потока и </a:t>
            </a:r>
            <a:r>
              <a:rPr lang="ru-RU" dirty="0" err="1" smtClean="0"/>
              <a:t>аоместить</a:t>
            </a:r>
            <a:r>
              <a:rPr lang="ru-RU" dirty="0" smtClean="0"/>
              <a:t> его в свойство </a:t>
            </a:r>
            <a:r>
              <a:rPr lang="en-US" dirty="0" smtClean="0"/>
              <a:t>Image</a:t>
            </a:r>
            <a:r>
              <a:rPr lang="ru-RU" dirty="0" smtClean="0"/>
              <a:t> элемента управления </a:t>
            </a:r>
            <a:r>
              <a:rPr lang="en-US" dirty="0" err="1" smtClean="0"/>
              <a:t>pictureBox</a:t>
            </a:r>
            <a:r>
              <a:rPr lang="ru-RU" dirty="0" smtClean="0"/>
              <a:t>.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7868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 Постройте команды для адаптера с помощью класса </a:t>
            </a:r>
            <a:r>
              <a:rPr lang="en-US" b="1" dirty="0" err="1" smtClean="0"/>
              <a:t>SqlCommandBuilder</a:t>
            </a:r>
            <a:r>
              <a:rPr lang="ru-RU" b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</a:t>
            </a:r>
            <a:r>
              <a:rPr lang="ru-RU" dirty="0" smtClean="0"/>
              <a:t>Сделайте так, чтобы при выборе строки </a:t>
            </a:r>
            <a:r>
              <a:rPr lang="ru-RU" dirty="0" err="1" smtClean="0"/>
              <a:t>таблцы</a:t>
            </a:r>
            <a:r>
              <a:rPr lang="ru-RU" dirty="0" smtClean="0"/>
              <a:t> в режиме редактирования в элементе </a:t>
            </a:r>
            <a:r>
              <a:rPr lang="en-US" dirty="0" err="1" smtClean="0"/>
              <a:t>pictureBox</a:t>
            </a:r>
            <a:r>
              <a:rPr lang="ru-RU" dirty="0" smtClean="0"/>
              <a:t> отображалась соответствующая картинка.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создания и заполнения таблицы данными: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14414" y="1214422"/>
            <a:ext cx="635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table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85926"/>
            <a:ext cx="8858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table.Columns.Add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table.Columns.Add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table.Columns.Add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row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table.NewRow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row[0] = 1;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row[1]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Вася"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row[2]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Пупкин"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table.Rows.Add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(row);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dataGridView1.DataSource = table;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пустой строки в таблицу:</a:t>
            </a:r>
          </a:p>
          <a:p>
            <a:r>
              <a:rPr lang="ru-RU" dirty="0" smtClean="0"/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Rows.Add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Получение структуры таблицы</a:t>
            </a:r>
          </a:p>
          <a:p>
            <a:r>
              <a:rPr lang="ru-RU" dirty="0" smtClean="0"/>
              <a:t>	Получить данные о структуре набора данных можно, используя метод </a:t>
            </a:r>
            <a:r>
              <a:rPr lang="en-US" b="1" dirty="0" err="1" smtClean="0"/>
              <a:t>GetSchemaTable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объекта </a:t>
            </a:r>
            <a:r>
              <a:rPr lang="en-US" dirty="0" err="1" smtClean="0"/>
              <a:t>DataReader</a:t>
            </a:r>
            <a:r>
              <a:rPr lang="be-BY" dirty="0" smtClean="0"/>
              <a:t>. Результатом является </a:t>
            </a:r>
            <a:r>
              <a:rPr lang="ru-RU" i="1" dirty="0" smtClean="0"/>
              <a:t> </a:t>
            </a:r>
            <a:r>
              <a:rPr lang="ru-RU" dirty="0" smtClean="0"/>
              <a:t>объект  </a:t>
            </a:r>
            <a:r>
              <a:rPr lang="en-US" dirty="0" err="1" smtClean="0"/>
              <a:t>DataTable</a:t>
            </a:r>
            <a:r>
              <a:rPr lang="be-BY" dirty="0" smtClean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878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Напр</a:t>
            </a:r>
            <a:r>
              <a:rPr lang="ru-RU" dirty="0" err="1" smtClean="0"/>
              <a:t>имер</a:t>
            </a:r>
            <a:r>
              <a:rPr lang="ru-RU" dirty="0" smtClean="0"/>
              <a:t>,</a:t>
            </a:r>
          </a:p>
          <a:p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2928934"/>
            <a:ext cx="900115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@"Provider=Microsoft.Jet.OLEDB.4.0;Data Source=""F:\Univer.mdb"""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OleDbCommand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Students,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WHERE 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Sess.IDStudent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=Students.ID"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cmd.Connection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cnn.Open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OleDbDataReader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cmd.ExecuteReader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schema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dtReader.GetSchemaTable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57955" r="23486"/>
          <a:stretch>
            <a:fillRect/>
          </a:stretch>
        </p:blipFill>
        <p:spPr bwMode="auto">
          <a:xfrm>
            <a:off x="0" y="214290"/>
            <a:ext cx="896079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3000372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Данные о структуре  любой  таблицы можно получить из свойств столбцов этой таблицы (объектов класса </a:t>
            </a:r>
            <a:r>
              <a:rPr lang="en-US" b="1" dirty="0" err="1" smtClean="0"/>
              <a:t>DataColumn</a:t>
            </a:r>
            <a:r>
              <a:rPr lang="ru-RU" dirty="0" smtClean="0"/>
              <a:t>)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4143380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Напр</a:t>
            </a:r>
            <a:r>
              <a:rPr lang="ru-RU" dirty="0" smtClean="0"/>
              <a:t>и</a:t>
            </a:r>
            <a:r>
              <a:rPr lang="be-BY" dirty="0" smtClean="0"/>
              <a:t>мер,</a:t>
            </a:r>
          </a:p>
          <a:p>
            <a:r>
              <a:rPr lang="ru-RU" dirty="0" smtClean="0"/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[0].Columns[0].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ColumnName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ds.Tables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[0].Columns[0].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DataType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3014</Words>
  <Application>Microsoft Office PowerPoint</Application>
  <PresentationFormat>Экран (4:3)</PresentationFormat>
  <Paragraphs>460</Paragraphs>
  <Slides>65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</dc:creator>
  <cp:lastModifiedBy>RAN</cp:lastModifiedBy>
  <cp:revision>403</cp:revision>
  <dcterms:created xsi:type="dcterms:W3CDTF">2009-05-24T21:31:19Z</dcterms:created>
  <dcterms:modified xsi:type="dcterms:W3CDTF">2018-02-06T13:29:35Z</dcterms:modified>
</cp:coreProperties>
</file>