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1" r:id="rId16"/>
    <p:sldId id="284" r:id="rId17"/>
    <p:sldId id="285" r:id="rId18"/>
    <p:sldId id="286" r:id="rId19"/>
    <p:sldId id="288" r:id="rId20"/>
    <p:sldId id="289" r:id="rId21"/>
    <p:sldId id="290" r:id="rId22"/>
    <p:sldId id="292" r:id="rId23"/>
    <p:sldId id="293" r:id="rId24"/>
    <p:sldId id="287" r:id="rId25"/>
    <p:sldId id="294" r:id="rId26"/>
    <p:sldId id="295" r:id="rId27"/>
    <p:sldId id="296" r:id="rId28"/>
    <p:sldId id="297" r:id="rId29"/>
    <p:sldId id="298" r:id="rId30"/>
    <p:sldId id="299" r:id="rId31"/>
    <p:sldId id="256" r:id="rId32"/>
    <p:sldId id="259" r:id="rId33"/>
    <p:sldId id="257" r:id="rId34"/>
    <p:sldId id="258" r:id="rId35"/>
    <p:sldId id="260" r:id="rId36"/>
    <p:sldId id="261" r:id="rId37"/>
    <p:sldId id="263" r:id="rId38"/>
    <p:sldId id="262" r:id="rId39"/>
    <p:sldId id="264" r:id="rId40"/>
    <p:sldId id="265" r:id="rId41"/>
    <p:sldId id="266" r:id="rId42"/>
    <p:sldId id="267" r:id="rId43"/>
    <p:sldId id="268" r:id="rId44"/>
    <p:sldId id="300" r:id="rId45"/>
    <p:sldId id="301" r:id="rId46"/>
    <p:sldId id="302" r:id="rId4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1-04-01T17:16:49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15381 15046,'-18'-35,"1"35,-1-18,1-17,-1 17,0 18,1-18,17 1,-18-1,0 18,1-35,-1 35,0-18,1 18,-1 0,-17-35,0 17,-36-17,18 17,-35-17,0 18,17-1,18 0,0 1,-17-1,17 0,35 18,-17 0,0-17,17 17,0 0,1 0,-1 0,-17 0,-18 17,0 19,0-1,0 18,0-18,-35-17,53 17,0-17,-18 17,17 0,19-17,-1 17,0 0,1-17,-1 17,0 1,1 17,-1-36,1 36,17-18,-18 1,0-1,18 0,0 18,-17-35,17-1,0 1,-18 17,18 1,0-19,0 19,-18 16,18-16,0-19,0 36,0-35,0 17,0 18,0-35,0 17,0 0,0-17,0 17,0 0,0 1,0-1,0-17,0 35,0-18,0-18,0 19,0-1,0 0,0 1,0-19,18 19,0-1,-18 0,0-17,17-1,1 1,-18 0,18 35,-18-36,17 18,-17-17,18 35,-1-18,1 1,0-1,-18-17,0-1,17 1,-17-1,18-17,0 36,-1-19,1 1,0 0,17 17,-17-17,-1-1,18 18,-17-17,0 0,-1 17,1-17,17-1,-35 19,18-36,0 17,-1-17,1 18,-18-1,35-17,53 36,-52-36,17 35,-18-17,18-18,0 17,-18 1,0-18,-17 18,17-1,-17 1,-1-18,-17 17,18-17,17 0,1 0,16 0,1 0,36-17,-19 17,1-18,-18 1,0-1,-36 0,36 1,0 17,-53-18,18 0,-1 18,1-17,0-19,-1 19,1-18,-18 17,17 0,-17-17,0 17,18 1,0-19,-18 1,17 0,-17 0,18 17,-18-17,18-18,17-18,0-35,-17 71,17-18,-35 18,18 0,-1-1,1 19,-18-19,18 1,-18 18,17-19,1 1,-18 0,0 17,0-17,0 17,18-17,-18 0,0 17,17-17,-17-18,0 35,0-17,0 17,0-17,0 17,0-17,0 17,0 1,0-1,0 0,0 1,0-1,0-17,0 17,0-35,0 18,0-35,-17 34,17 19,0-1,0 0,0 1,-36-1,36-17,-17 17,17 0,0 1,-18-1,0 18,1-35,-1 35,18-18,-17 18,17-17,-18 17,0-18,1 0,-1 18,18-17,-18 17,1-18,17 0,-18 18,-17-35,35 18,-18 17,18-18,-18 18</inkml:trace>
  <inkml:trace contextRef="#ctx0" brushRef="#br0" timeOffset="1334.8081">15734 13406,'0'17,"0"18,0 18,0-17,0-1,0 0,0 18,0-18,0 18,0 0,0 18,0 52,0-35,0 18,0-17,0 52,0-36,0-34,0 0,0 17,0 0,35-35,-17 0,-18 0,17-18,1 0,-18-17</inkml:trace>
  <inkml:trace contextRef="#ctx0" brushRef="#br0" timeOffset="2414.6299">15928 15540,'0'-35,"0"17,0 0,0 1,0-1,0 0,18 18,-1 0,1 18,-18 0,17-1,1 1,-18 0,0-1,-18-17,1 0,-1 0,1 0,-1 0,18-17</inkml:trace>
  <inkml:trace contextRef="#ctx0" brushRef="#br0" timeOffset="7077.2999">15734 13458,'18'0,"-1"0,1 0,-1 0,1 0,17 0,-17 0,0 18,17 0,-17-18,-1 17,-17 1,18 0,-18-1,17 1,1 0,-18-1,18 1,-18-1,17 1,-17 0,0-1,0 1,0 0,0-1,0 1,0 0,-17-1,17 19,-36-1,36-18,-17 19,-1-1,1-17,-19 17,36-17,0-1,0 1,-17-1,17 1,-18 0,0-1,18 19,-17-19,-1 1,18 17,-18-17,1 0,17 17,-18-18,18 1,-17 35,-1-35,18-1,-18 36,18-35,-17-1,17 19,0-19,0 1,-18 17,0-17,18 17,0-17,0-1,0 1,0 0,0-1,0 1,0 0,0 17,0-17,0 17,0-18,0 1,0 0,0-1,0 1,0 0,0-1,0 1,0 0,0-1,18-17,0 0,-1 0,1 0,0 0,-1 0,1 0,-1 0,1 0,0 0,-1 0,1 0,0 0,-18-17,0-1,0-17,-18 35,18-18,-18 18,18-18,-17 1,17-1,-18 0,0 18,18-17,0-1,0 1,0-1</inkml:trace>
  <inkml:trace contextRef="#ctx0" brushRef="#br0" timeOffset="9879.6935">15910 13547,'-17'17,"-1"1,18 0,-18-1,1 1,-1-1,18 1,-18-18,1 18,-1-1,18 1,-17 0,17-1,-18-17,36 0,-1 0,1-17,-18-1,17 18,1 0,0 0,17 0,-17 0,-18 35,0 1,-18-19,18 1,-18 0,1 34,-1-34,18 17,-18 1,1-19,34-17,19 0,-1-17,-17 17,-1-18,36 0,-35 1,-1 17,-17-18,18 18,-18-18,0 54,-18-19,18 1,-17 0,-1-1,1 1,17 0,-18-18,0 17,18 1,-35-1,17 1,18 0,-17-1,-1-17,0 36,18-19,-17-17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1-04-01T18:11:56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7126,'-35'0,"17"0,-17-18,0 18,17 0,-17-17,17 17,-17 0,-18 0,0-18,-18 18,-17 0,18-17,-1 17,1 0,-1 0,18 0,0 0,18 0,-18 0,18 0,-18 0,18 0,-1 0,1 0,0 0,17 0,0 0,1 0,-19 0,19 0,-18 0,17 0,-17 0,-1 0,-17 17,18 1,18-18,-36 0,0 17,0-17,18 0,-1 0,1 18,0 0,-1-18,19 0,-1 17,1 1,-1-18,0 0,18 18,-17-18,-19 17,19-17,-1 0,0 18,1-18,-1 0,18 18,-18-18,1 17,-1-17,18 18,-17-18,17 17,-18-17,0 18,1 0,-1-18,0 17,1-17,-1 18,0 0,1-18,-18 17,-1 19,-17-19,-17-17,-1 36,36-19,0 1,17-18,0 0,18 17,0 19,0-19,-17 1,-1 35,0-35,1 17,17-18,-18-17,1 36,17-19,-18 1,18 0,0-1,0 1,0 0,0-1,0 19,0-19,0 1,0 17,0-17,0 17,0-17,0-1,0 1,0 0,0-1,0 1,0-1,0 1,0 0,0-1,0 19,0-19,18 19,-18-19,17 1,-17-1,35 19,-17-1,0 0,-1 1,1-19,0 36,-1-53,19 35,-1 1,-18-19,19 19,-19-36,19 35,17-17,-36-1,36 18,35 18,-35-35,-17 0,52 17,-35-35,0 0,-18 18,18-1,17-17,-34 18,-1-18,18 0,-18 0,18 0,-35 0,17 17,0-17,0 0,1 0,-19 18,19-18,17 0,-18 0,18 0,17 0,-34 0,17 0,-1 0,-16 0,17 0,-18 0,0 0,0 0,1 0,17 0,-18 18,53-1,-35-17,-18 18,1-18,34 0,-35 0,18 0,0 0,18 0,-1 0,-17 0,0 0,-35 0,35 0,-18 0,-17 0,17 0,-17 0,-1 0,19 0,-1 0,18 0,17 0,-17 0,18 0,35 0,-53 0,17 0,-35-18,18 18,-17 0,-19 0,18-17,-17 17,0 0,17-18,0 18,1 0,-19 0,1 0,-1 0,1 0,0 0,17-18,-17 18,-1 0,-17-17,18 17,0 0,-1 0,1 0,17 0,-17-18,70 1,18-1,-53 0,17 18,1 0,-1-17,-52-1,0 0,17 18,-17 0,17-35,0 35,18-35,-18 17,36 1,-36-1,0 0,-17 1,0 17,-1 0,-17-18,0 0,18 1,0-1,-1 0,19 1,-36-19,17 36,1-35,-1 35,-17-17,18 17,-18-18,0 0,18 18,-18-17,17-19,-17 19,18-1,0-17,-18 0,0 17,17 0,-17-17,0 0,0 17,0 0,0-17,0 18,-17-19,17 19,0-1,0-17,0 17,-18-17,18 0,0 17,-18-17,18 17,0 0,-17 1,17-19,0 19,-18-1,18 0,0 1,0-1,-18 1,1-19,17 19,-18-1,18 0,-17 1,-1-1,0-17,1 0,-1 17,0 0,-17-17,17 35,1-35,-1 35,1-36,-1 36,0-17,1-1,-1 0,0 18,1 0,-1-17,0 17,1-18,-54 1,18-1,0 0,0 1,18 17,18 0,-19-18,19 18,-1 0,0 0,1 0,-1 0,0 0,-17 0,18 0,-36 0,0-18,0 18,0 0,-53-17,35 17,-17 0,0-18,0 18,35 0,35 0,1 0,-1 0,0 0,1 18,-1-18,-17 0,-18 0,18 0,-18 0,0 0,0 0,-35 0,35 0,0 0,0 0,18 0,17 0,0 0,1 0,-36 0,-35 0,-18 0,-18 0,-17 0,35 0,1-18,34 18,18 0,35 0</inkml:trace>
  <inkml:trace contextRef="#ctx0" brushRef="#br0" timeOffset="1402.9005">19685 7003,'0'35,"-18"-17,18 17,0 18,0-36,-17 1,17 35,0-18,0 18,0-18,0 1,0-1,0-17,0-1,0 1,0 0,0-1,0 18,0 1,0-19,0 19,0-19,0 1,0 17,0-17,0-1,0 1,0 0,0-1,0 1,0 0,0 17,0-17,0-1</inkml:trace>
  <inkml:trace contextRef="#ctx0" brushRef="#br0" timeOffset="2249.0322">19685 8237,'0'-17,"0"-1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493B-4554-4A32-BE68-0A7F0D554F25}" type="datetimeFigureOut">
              <a:rPr lang="be-BY" smtClean="0"/>
              <a:t>01.04.21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E54B-C01F-419C-9403-A7A4B59FCB8E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ical_translator_dictionary.academic.ru/169330/%D0%BF%D0%BB%D0%BE%D1%81%D0%BA%D0%B8%D0%B9_%D1%84%D0%B0%D0%B9%D0%BB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9914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sz="4400" b="1" dirty="0" err="1">
                <a:solidFill>
                  <a:srgbClr val="FF0066"/>
                </a:solidFill>
              </a:rPr>
              <a:t>Сериализация</a:t>
            </a:r>
            <a:r>
              <a:rPr lang="ru-RU" sz="4400" b="1" dirty="0">
                <a:solidFill>
                  <a:srgbClr val="FF0066"/>
                </a:solidFill>
              </a:rPr>
              <a:t> объектов. </a:t>
            </a:r>
            <a:r>
              <a:rPr lang="ru-RU" sz="4400" b="1" dirty="0" smtClean="0">
                <a:solidFill>
                  <a:srgbClr val="FF0066"/>
                </a:solidFill>
              </a:rPr>
              <a:t>Атрибуты</a:t>
            </a:r>
            <a:r>
              <a:rPr lang="ru-RU" sz="44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0764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850" y="476250"/>
            <a:ext cx="835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Порядок  выполнения 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десериализации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1268413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1. Открыть поток для доступа 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сериализованному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объекту.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0825" y="2060575"/>
            <a:ext cx="8424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Создать объект форматирования класса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управляющий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сериализацией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50825" y="3284538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3. Вызвать метод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Deserialize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объекта форматирования и привести его результат к типу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десериализуемого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объекта.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4581525"/>
            <a:ext cx="8424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Метод 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Deserialize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Stream strm)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тип результата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Object)</a:t>
            </a:r>
            <a:r>
              <a:rPr lang="ru-RU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восстанавливает из потока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strm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объект  или  граф  объектов.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850" y="5661025"/>
            <a:ext cx="8496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Возвращает значение объекта или корневого объекта графа.</a:t>
            </a:r>
          </a:p>
        </p:txBody>
      </p:sp>
    </p:spTree>
    <p:extLst>
      <p:ext uri="{BB962C8B-B14F-4D97-AF65-F5344CB8AC3E}">
        <p14:creationId xmlns:p14="http://schemas.microsoft.com/office/powerpoint/2010/main" val="14280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6563" y="188640"/>
            <a:ext cx="8893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Для успешной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десериализации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необходимо, чтобы текущая позиция в потоке находилась в начале графа объекта.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8436" y="1196752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выполнении метода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Deserialize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генерируются те же исключения, что и при выполнении метода </a:t>
            </a:r>
            <a:r>
              <a:rPr lang="en-US" sz="2400" noProof="1">
                <a:latin typeface="Times New Roman" pitchFamily="18" charset="0"/>
                <a:cs typeface="Times New Roman" pitchFamily="18" charset="0"/>
              </a:rPr>
              <a:t>Serialize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5411" y="2204864"/>
            <a:ext cx="864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частности, при попытке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десериализации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случае, когда указатель в конце потока, генерируется исключение </a:t>
            </a: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SerializationException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9"/>
          <a:stretch/>
        </p:blipFill>
        <p:spPr bwMode="auto">
          <a:xfrm>
            <a:off x="146563" y="3501008"/>
            <a:ext cx="882015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2446336" y="4826160"/>
            <a:ext cx="4000500" cy="1750257"/>
            <a:chOff x="2446336" y="4826160"/>
            <a:chExt cx="4000500" cy="175025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6336" y="5157192"/>
              <a:ext cx="4000500" cy="141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Рукописные данные 5"/>
                <p14:cNvContentPartPr/>
                <p14:nvPr/>
              </p14:nvContentPartPr>
              <p14:xfrm>
                <a:off x="4863960" y="4826160"/>
                <a:ext cx="914760" cy="1460520"/>
              </p14:xfrm>
            </p:contentPart>
          </mc:Choice>
          <mc:Fallback>
            <p:pic>
              <p:nvPicPr>
                <p:cNvPr id="6" name="Рукописные данные 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54600" y="4816800"/>
                  <a:ext cx="933480" cy="147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86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2" y="188640"/>
            <a:ext cx="88569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лучше применять для сохранения объектов, используемых внутри одного приложения, так как он использует эффективное двоичное представление информации.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1410259"/>
            <a:ext cx="87683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объекты планируется использовать в других приложениях, лучше воспользоваться форматом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SOAP, JSON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337" y="3212976"/>
            <a:ext cx="8768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SOAP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простой протокол доступа к объектам) — протокол обмена структурированными сообщениями в распределённой вычислительной среде. Первоначально SOAP предназначался в основном для реализации удалённого вызова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процедур.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Сейчас протокол используется для обмена произвольными сообщениями в формате XML, а не только для вызова процедур.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77800" y="188913"/>
            <a:ext cx="8713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создании приложений, в которых используется пространство имен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System.Runtime.Serialization.Formatters.Soap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необходимо ссылаться на сборку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System.Runtime.Serialization.Formatters.Soap.dll.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7800" y="1988840"/>
            <a:ext cx="8820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этого нужно выполнить команду меню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– Add   Reference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38" y="2823423"/>
            <a:ext cx="8640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Сообщение SOAP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содержит: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Envelope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корневой элемент, который определяет сообщение и пространство имен, использованное в документе.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содержит атрибуты сообщения, например: информация о безопасности или о сетевой маршрутизации.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содержит сообщение, которым обмениваются приложения.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Fault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необязательный элемент, который предоставляет информацию об ошибках, которые произошли при обработке сообщений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SOAP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основан на языке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XML.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SOAP обеспечивает доставку данных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веб-сервисов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предназначен для поддержания независимого абстрактного протокола связи, обеспечивающего коммуникацию двух и более приложений, сайтов, предприятий и т.п., реализованных на разных технологиях и аппаратных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средствах.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/>
          <a:stretch/>
        </p:blipFill>
        <p:spPr bwMode="auto">
          <a:xfrm>
            <a:off x="1038225" y="2736503"/>
            <a:ext cx="7067550" cy="334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3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12312" y="404664"/>
            <a:ext cx="86407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u-RU" sz="2400" b="1" i="1" dirty="0">
                <a:latin typeface="Times New Roman" pitchFamily="18" charset="0"/>
              </a:rPr>
              <a:t>Порядок выполнения </a:t>
            </a:r>
            <a:r>
              <a:rPr lang="ru-RU" sz="2400" b="1" i="1" dirty="0" err="1">
                <a:latin typeface="Times New Roman" pitchFamily="18" charset="0"/>
              </a:rPr>
              <a:t>сериализации</a:t>
            </a:r>
            <a:r>
              <a:rPr lang="ru-RU" sz="2400" b="1" i="1" dirty="0">
                <a:latin typeface="Times New Roman" pitchFamily="18" charset="0"/>
              </a:rPr>
              <a:t> в формате </a:t>
            </a:r>
            <a:r>
              <a:rPr lang="en-US" sz="2400" b="1" i="1" dirty="0">
                <a:latin typeface="Times New Roman" pitchFamily="18" charset="0"/>
              </a:rPr>
              <a:t>SOAP</a:t>
            </a:r>
            <a:r>
              <a:rPr lang="ru-RU" sz="2400" b="1" i="1" dirty="0">
                <a:latin typeface="Times New Roman" pitchFamily="18" charset="0"/>
              </a:rPr>
              <a:t> </a:t>
            </a:r>
            <a:r>
              <a:rPr lang="ru-RU" sz="2400" u="sng" dirty="0">
                <a:latin typeface="Times New Roman" pitchFamily="18" charset="0"/>
              </a:rPr>
              <a:t>:</a:t>
            </a:r>
          </a:p>
          <a:p>
            <a:pPr algn="just">
              <a:spcBef>
                <a:spcPct val="50000"/>
              </a:spcBef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</a:rPr>
              <a:t>Подключить </a:t>
            </a:r>
            <a:r>
              <a:rPr lang="ru-RU" sz="2400" dirty="0">
                <a:latin typeface="Times New Roman" pitchFamily="18" charset="0"/>
              </a:rPr>
              <a:t>пространство имен</a:t>
            </a:r>
          </a:p>
          <a:p>
            <a:pPr algn="just">
              <a:spcBef>
                <a:spcPct val="50000"/>
              </a:spcBef>
            </a:pPr>
            <a:r>
              <a:rPr lang="ru-RU" sz="2400" dirty="0">
                <a:latin typeface="Times New Roman" pitchFamily="18" charset="0"/>
              </a:rPr>
              <a:t>            </a:t>
            </a:r>
            <a:r>
              <a:rPr lang="en-US" sz="2400" b="1" dirty="0" err="1">
                <a:latin typeface="Times New Roman" pitchFamily="18" charset="0"/>
              </a:rPr>
              <a:t>System.Runtime.Serialization.Formatters.Soap</a:t>
            </a:r>
            <a:r>
              <a:rPr lang="ru-RU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03085" y="2348880"/>
            <a:ext cx="86423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u-RU" sz="2400" dirty="0">
                <a:latin typeface="Times New Roman" pitchFamily="18" charset="0"/>
              </a:rPr>
              <a:t>2. Установить для класса, объекты которого нужно сохранять, а также для всех связанных с ним классов атрибут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[</a:t>
            </a:r>
            <a:r>
              <a:rPr lang="en-US" sz="2400" b="1" dirty="0" err="1">
                <a:latin typeface="Times New Roman" pitchFamily="18" charset="0"/>
              </a:rPr>
              <a:t>Serializable</a:t>
            </a:r>
            <a:r>
              <a:rPr lang="en-US" sz="2400" b="1" dirty="0">
                <a:latin typeface="Times New Roman" pitchFamily="18" charset="0"/>
              </a:rPr>
              <a:t>]</a:t>
            </a:r>
            <a:endParaRPr lang="ru-RU" sz="2400" b="1" dirty="0">
              <a:latin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8977" y="4005362"/>
            <a:ext cx="8640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Создать поток и связать его с файлом на диске, в котором будут сохраняться объекты.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8977" y="5445224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4. Создать объект форматирования класса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SoapFormatter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управляющий сериализацией.</a:t>
            </a:r>
          </a:p>
        </p:txBody>
      </p:sp>
    </p:spTree>
    <p:extLst>
      <p:ext uri="{BB962C8B-B14F-4D97-AF65-F5344CB8AC3E}">
        <p14:creationId xmlns:p14="http://schemas.microsoft.com/office/powerpoint/2010/main" val="3562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99107" y="205189"/>
            <a:ext cx="8640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5. Вызвать метод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Serialize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объекта форматирования, чтобы сохранить объекты в потоке.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2412" y="1170335"/>
            <a:ext cx="835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Закрыть поток.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28439" y="2204864"/>
            <a:ext cx="8693150" cy="1590675"/>
            <a:chOff x="252412" y="1858913"/>
            <a:chExt cx="8693150" cy="15906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" y="1858913"/>
              <a:ext cx="8693150" cy="159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Рукописные данные 4"/>
                <p14:cNvContentPartPr/>
                <p14:nvPr/>
              </p14:nvContentPartPr>
              <p14:xfrm>
                <a:off x="4819680" y="2521080"/>
                <a:ext cx="2267280" cy="749520"/>
              </p14:xfrm>
            </p:contentPart>
          </mc:Choice>
          <mc:Fallback>
            <p:pic>
              <p:nvPicPr>
                <p:cNvPr id="5" name="Рукописные данные 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10320" y="2511720"/>
                  <a:ext cx="2286000" cy="76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114952" y="4221088"/>
            <a:ext cx="8838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не преобразовывать в массив, возникает ошибка времени выполнения: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SOAP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не поддерживает 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сериализацию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стандартных типов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System.Collections.Generic.List`1[Person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ru-RU" sz="2400" i="1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138"/>
            <a:ext cx="8589963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3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Процесс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десериализации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аналогичен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десериализации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 бинарного файла.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96752"/>
            <a:ext cx="88392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4293096"/>
            <a:ext cx="87570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US" b="1" dirty="0" smtClean="0"/>
              <a:t>	XML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b="1" dirty="0"/>
              <a:t>Extensible Markup Language</a:t>
            </a:r>
            <a:r>
              <a:rPr lang="en-US" dirty="0"/>
              <a:t> – </a:t>
            </a:r>
            <a:r>
              <a:rPr lang="ru-RU" dirty="0"/>
              <a:t>расширяемый язык разметки) – рекомендован консорциумом </a:t>
            </a:r>
            <a:r>
              <a:rPr lang="en-US" dirty="0"/>
              <a:t>World Wide Web (</a:t>
            </a:r>
            <a:r>
              <a:rPr lang="en-US" b="1" dirty="0"/>
              <a:t>W3C</a:t>
            </a:r>
            <a:r>
              <a:rPr lang="en-US" dirty="0"/>
              <a:t>) </a:t>
            </a:r>
            <a:r>
              <a:rPr lang="ru-RU" dirty="0"/>
              <a:t>как язык разметки,  представляющий свод общих синтаксических правил описания данных.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50100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Сериализация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в формате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ru-RU" sz="2400" b="1" i="1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85750" y="285750"/>
            <a:ext cx="8429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b="1" i="1" dirty="0" err="1"/>
              <a:t>Сериализация</a:t>
            </a:r>
            <a:r>
              <a:rPr lang="ru-RU" b="1" i="1" dirty="0"/>
              <a:t> объектов с использованием</a:t>
            </a:r>
            <a:r>
              <a:rPr lang="en-US" b="1" i="1" dirty="0"/>
              <a:t>  </a:t>
            </a:r>
            <a:r>
              <a:rPr lang="ru-RU" b="1" i="1" dirty="0" err="1"/>
              <a:t>XmlSerializer</a:t>
            </a:r>
            <a:endParaRPr lang="ru-RU" b="1" i="1" dirty="0"/>
          </a:p>
          <a:p>
            <a:pPr eaLnBrk="1" hangingPunct="1"/>
            <a:endParaRPr lang="be-BY" dirty="0"/>
          </a:p>
        </p:txBody>
      </p:sp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222250" y="857250"/>
            <a:ext cx="8921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dirty="0"/>
              <a:t>	Нужно, чтобы было импортировано пространство имен </a:t>
            </a:r>
            <a:r>
              <a:rPr lang="ru-RU" b="1" dirty="0" err="1"/>
              <a:t>System.Xml.Serialization</a:t>
            </a:r>
            <a:r>
              <a:rPr lang="ru-RU" dirty="0"/>
              <a:t>.</a:t>
            </a:r>
          </a:p>
          <a:p>
            <a:pPr eaLnBrk="1" hangingPunct="1"/>
            <a:endParaRPr lang="be-BY" dirty="0"/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357188" y="1785938"/>
            <a:ext cx="8501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dirty="0"/>
              <a:t>	Для </a:t>
            </a:r>
            <a:r>
              <a:rPr lang="ru-RU" dirty="0" err="1"/>
              <a:t>сериализации</a:t>
            </a:r>
            <a:r>
              <a:rPr lang="ru-RU" dirty="0"/>
              <a:t> объектов в файлы </a:t>
            </a:r>
            <a:r>
              <a:rPr lang="ru-RU" b="1" dirty="0" err="1"/>
              <a:t>xml</a:t>
            </a:r>
            <a:r>
              <a:rPr lang="ru-RU" dirty="0"/>
              <a:t> используется класс </a:t>
            </a:r>
            <a:r>
              <a:rPr lang="ru-RU" b="1" dirty="0" err="1"/>
              <a:t>XmlSerializer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162936" y="2780928"/>
            <a:ext cx="8715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ru-RU" dirty="0"/>
              <a:t> Класс, подлежащий </a:t>
            </a:r>
            <a:r>
              <a:rPr lang="ru-RU" dirty="0" err="1"/>
              <a:t>сериализации</a:t>
            </a:r>
            <a:r>
              <a:rPr lang="ru-RU" dirty="0"/>
              <a:t>, должен иметь стандартный конструктор без параметров. </a:t>
            </a:r>
          </a:p>
          <a:p>
            <a:pPr algn="just" eaLnBrk="1" hangingPunct="1">
              <a:buFont typeface="Arial" charset="0"/>
              <a:buChar char="•"/>
            </a:pPr>
            <a:r>
              <a:rPr lang="ru-RU" dirty="0"/>
              <a:t> </a:t>
            </a:r>
            <a:r>
              <a:rPr lang="ru-RU" dirty="0" err="1"/>
              <a:t>Сериализации</a:t>
            </a:r>
            <a:r>
              <a:rPr lang="ru-RU" dirty="0"/>
              <a:t> подлежат </a:t>
            </a:r>
            <a:r>
              <a:rPr lang="ru-RU" b="1" dirty="0"/>
              <a:t>только открытые</a:t>
            </a:r>
            <a:r>
              <a:rPr lang="ru-RU" dirty="0"/>
              <a:t> </a:t>
            </a:r>
            <a:r>
              <a:rPr lang="ru-RU" dirty="0" smtClean="0"/>
              <a:t>элементы</a:t>
            </a:r>
            <a:r>
              <a:rPr lang="ru-RU" dirty="0"/>
              <a:t>. Если в классе есть поля или свойства с модификатором </a:t>
            </a:r>
            <a:r>
              <a:rPr lang="ru-RU" dirty="0" err="1"/>
              <a:t>private</a:t>
            </a:r>
            <a:r>
              <a:rPr lang="ru-RU" dirty="0"/>
              <a:t>, то при </a:t>
            </a:r>
            <a:r>
              <a:rPr lang="ru-RU" dirty="0" err="1"/>
              <a:t>сериализации</a:t>
            </a:r>
            <a:r>
              <a:rPr lang="ru-RU" dirty="0"/>
              <a:t> они будут игнорироваться.</a:t>
            </a:r>
            <a:endParaRPr lang="be-BY" dirty="0"/>
          </a:p>
        </p:txBody>
      </p: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357187" y="5143500"/>
            <a:ext cx="85211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dirty="0"/>
              <a:t>Класс </a:t>
            </a:r>
            <a:r>
              <a:rPr lang="ru-RU" b="1" dirty="0" err="1"/>
              <a:t>XmlSerializer</a:t>
            </a:r>
            <a:r>
              <a:rPr lang="ru-RU" b="1" dirty="0"/>
              <a:t> </a:t>
            </a:r>
            <a:r>
              <a:rPr lang="ru-RU" dirty="0"/>
              <a:t>имеет несколько конструкторов. В каждом нужно обязательно указывать тип </a:t>
            </a:r>
            <a:r>
              <a:rPr lang="ru-RU" dirty="0" err="1"/>
              <a:t>сериализуемого</a:t>
            </a:r>
            <a:r>
              <a:rPr lang="ru-RU" dirty="0"/>
              <a:t> объекта.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466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Сериализация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десериализация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Сериализация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 это механизм сохранения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объекта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потоке байтов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т.е. файловом потоке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потоке в памяти)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Последовательность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сохраняемых данных содержит всю информацию, необходимую для реконструкции (или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десериализации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состояния объекта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последующего использования.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45024"/>
            <a:ext cx="48985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0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19088"/>
            <a:ext cx="6121400" cy="621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14290"/>
            <a:ext cx="8643998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man1=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"Вася"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,25);</a:t>
            </a:r>
          </a:p>
          <a:p>
            <a:pPr>
              <a:defRPr/>
            </a:pPr>
            <a:endParaRPr lang="en-US" sz="18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xmlFormat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XmlSerializer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algn="l">
              <a:defRPr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</a:p>
          <a:p>
            <a:pPr algn="l"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"chels.xml"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FileAccess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>
              <a:defRPr/>
            </a:pP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be-BY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xmlFormat.Serialize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man1);</a:t>
            </a:r>
          </a:p>
          <a:p>
            <a:pPr>
              <a:defRPr/>
            </a:pP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"chels.xml"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FileAccess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>
              <a:defRPr/>
            </a:pP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be-BY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men2=(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xmlFormat.Deserialize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(men2.Name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+men2.Age);</a:t>
            </a:r>
          </a:p>
          <a:p>
            <a:pPr>
              <a:defRPr/>
            </a:pPr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defRPr/>
            </a:pP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sz="1800" dirty="0"/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2554065" y="4941168"/>
            <a:ext cx="658993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&lt;?xml version="1.0"?&gt;</a:t>
            </a:r>
          </a:p>
          <a:p>
            <a:r>
              <a:rPr lang="en-US" dirty="0"/>
              <a:t>&lt;Human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smtClean="0"/>
              <a:t>  </a:t>
            </a:r>
            <a:r>
              <a:rPr lang="en-US" dirty="0" err="1" smtClean="0"/>
              <a:t>xmlns:xsd</a:t>
            </a:r>
            <a:r>
              <a:rPr lang="en-US" dirty="0"/>
              <a:t>="http://www.w3.org/2001/XMLSchema"&gt;</a:t>
            </a:r>
          </a:p>
          <a:p>
            <a:r>
              <a:rPr lang="en-US" dirty="0"/>
              <a:t>  </a:t>
            </a:r>
            <a:r>
              <a:rPr lang="en-US" dirty="0" smtClean="0"/>
              <a:t>     &lt;</a:t>
            </a:r>
            <a:r>
              <a:rPr lang="en-US" dirty="0"/>
              <a:t>Name&gt;</a:t>
            </a:r>
            <a:r>
              <a:rPr lang="en-US" dirty="0" err="1"/>
              <a:t>Вася</a:t>
            </a:r>
            <a:r>
              <a:rPr lang="en-US" dirty="0"/>
              <a:t>&lt;/Name&gt;</a:t>
            </a:r>
          </a:p>
          <a:p>
            <a:r>
              <a:rPr lang="en-US" dirty="0"/>
              <a:t>  </a:t>
            </a:r>
            <a:r>
              <a:rPr lang="en-US" dirty="0" smtClean="0"/>
              <a:t>     &lt;</a:t>
            </a:r>
            <a:r>
              <a:rPr lang="en-US" dirty="0"/>
              <a:t>Age&gt;25&lt;/Age&gt;</a:t>
            </a:r>
          </a:p>
          <a:p>
            <a:r>
              <a:rPr lang="en-US" dirty="0"/>
              <a:t>&lt;/Human&gt;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627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214313" y="500063"/>
            <a:ext cx="85725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b="1" i="1" dirty="0"/>
              <a:t>Атрибуты из пространства имен </a:t>
            </a:r>
            <a:r>
              <a:rPr lang="ru-RU" b="1" i="1" dirty="0" err="1"/>
              <a:t>System.Xm</a:t>
            </a:r>
            <a:r>
              <a:rPr lang="en-US" b="1" i="1" dirty="0"/>
              <a:t>l</a:t>
            </a:r>
            <a:r>
              <a:rPr lang="ru-RU" b="1" i="1" dirty="0"/>
              <a:t>. </a:t>
            </a:r>
            <a:r>
              <a:rPr lang="ru-RU" b="1" i="1" dirty="0" err="1"/>
              <a:t>Serialization</a:t>
            </a:r>
            <a:endParaRPr lang="en-US" b="1" i="1" dirty="0"/>
          </a:p>
          <a:p>
            <a:pPr eaLnBrk="1" hangingPunct="1"/>
            <a:r>
              <a:rPr lang="ru-RU" b="1" dirty="0"/>
              <a:t>[</a:t>
            </a:r>
            <a:r>
              <a:rPr lang="ru-RU" b="1" dirty="0" err="1"/>
              <a:t>XmlAttribute</a:t>
            </a:r>
            <a:r>
              <a:rPr lang="ru-RU" b="1" dirty="0"/>
              <a:t>]</a:t>
            </a:r>
          </a:p>
          <a:p>
            <a:pPr eaLnBrk="1" hangingPunct="1"/>
            <a:r>
              <a:rPr lang="en-US" dirty="0"/>
              <a:t>	</a:t>
            </a:r>
            <a:r>
              <a:rPr lang="ru-RU" dirty="0"/>
              <a:t>Этот атрибут .NET можно применять к полю или свойству для того,</a:t>
            </a:r>
            <a:r>
              <a:rPr lang="en-US" dirty="0"/>
              <a:t> </a:t>
            </a:r>
            <a:r>
              <a:rPr lang="ru-RU" dirty="0"/>
              <a:t>чтобы сообщить </a:t>
            </a:r>
            <a:r>
              <a:rPr lang="ru-RU" dirty="0" err="1"/>
              <a:t>XmlSerializer</a:t>
            </a:r>
            <a:r>
              <a:rPr lang="ru-RU" dirty="0"/>
              <a:t> о необходимости </a:t>
            </a:r>
            <a:r>
              <a:rPr lang="ru-RU" dirty="0" err="1"/>
              <a:t>сериализировать</a:t>
            </a:r>
            <a:r>
              <a:rPr lang="en-US" dirty="0"/>
              <a:t> </a:t>
            </a:r>
            <a:r>
              <a:rPr lang="ru-RU" dirty="0"/>
              <a:t>данные как атрибут XML, а не как  элемент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ru-RU" b="1" dirty="0" smtClean="0"/>
              <a:t>[</a:t>
            </a:r>
            <a:r>
              <a:rPr lang="ru-RU" b="1" dirty="0" err="1"/>
              <a:t>XmlElement</a:t>
            </a:r>
            <a:r>
              <a:rPr lang="ru-RU" b="1" dirty="0"/>
              <a:t>]</a:t>
            </a:r>
          </a:p>
          <a:p>
            <a:pPr eaLnBrk="1" hangingPunct="1"/>
            <a:r>
              <a:rPr lang="ru-RU" dirty="0"/>
              <a:t>	Поле или свойство будет </a:t>
            </a:r>
            <a:r>
              <a:rPr lang="ru-RU" dirty="0" err="1"/>
              <a:t>сериализировано</a:t>
            </a:r>
            <a:r>
              <a:rPr lang="ru-RU" dirty="0"/>
              <a:t> как элемент XML с указанным именем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ru-RU" b="1" dirty="0" smtClean="0"/>
              <a:t>[</a:t>
            </a:r>
            <a:r>
              <a:rPr lang="ru-RU" b="1" dirty="0" err="1"/>
              <a:t>XmlEnum</a:t>
            </a:r>
            <a:r>
              <a:rPr lang="ru-RU" b="1" dirty="0"/>
              <a:t>]</a:t>
            </a:r>
          </a:p>
          <a:p>
            <a:pPr eaLnBrk="1" hangingPunct="1"/>
            <a:r>
              <a:rPr lang="ru-RU" dirty="0"/>
              <a:t>	Этот атрибут предоставляет имя элемента, являющееся членом 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14077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357188" y="571500"/>
            <a:ext cx="821531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b="1" dirty="0"/>
              <a:t>[</a:t>
            </a:r>
            <a:r>
              <a:rPr lang="ru-RU" b="1" dirty="0" err="1"/>
              <a:t>XmlRoot</a:t>
            </a:r>
            <a:r>
              <a:rPr lang="ru-RU" b="1" dirty="0"/>
              <a:t>]</a:t>
            </a:r>
          </a:p>
          <a:p>
            <a:pPr eaLnBrk="1" hangingPunct="1"/>
            <a:r>
              <a:rPr lang="ru-RU" dirty="0"/>
              <a:t>	Этот атрибут управляет тем, как будет сконструирован корневой элемент (пространство имен и имя элемента)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ru-RU" b="1" dirty="0" smtClean="0"/>
              <a:t>[</a:t>
            </a:r>
            <a:r>
              <a:rPr lang="ru-RU" b="1" dirty="0" err="1"/>
              <a:t>XmlText</a:t>
            </a:r>
            <a:r>
              <a:rPr lang="ru-RU" b="1" dirty="0"/>
              <a:t>]</a:t>
            </a:r>
          </a:p>
          <a:p>
            <a:pPr eaLnBrk="1" hangingPunct="1"/>
            <a:r>
              <a:rPr lang="ru-RU" dirty="0"/>
              <a:t>	Свойство или поле будет </a:t>
            </a:r>
            <a:r>
              <a:rPr lang="ru-RU" dirty="0" err="1"/>
              <a:t>сериализировано</a:t>
            </a:r>
            <a:r>
              <a:rPr lang="ru-RU" dirty="0"/>
              <a:t> как текст XML (т.е. содержимое, находящееся между начальным и конечным дескрипторами корневого элемента)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ru-RU" b="1" dirty="0" smtClean="0"/>
              <a:t>[</a:t>
            </a:r>
            <a:r>
              <a:rPr lang="ru-RU" b="1" dirty="0" err="1"/>
              <a:t>XmlType</a:t>
            </a:r>
            <a:r>
              <a:rPr lang="ru-RU" b="1" dirty="0"/>
              <a:t>]</a:t>
            </a:r>
          </a:p>
          <a:p>
            <a:pPr eaLnBrk="1" hangingPunct="1"/>
            <a:r>
              <a:rPr lang="ru-RU" dirty="0"/>
              <a:t>	Этот атрибут предоставляет имя и пространство имен типа XML</a:t>
            </a:r>
          </a:p>
          <a:p>
            <a:pPr eaLnBrk="1" hangingPunct="1"/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08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" y="0"/>
            <a:ext cx="87661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12609" y="1810464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?&gt;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ArrayOfPerson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xmlns:xsi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http://www.w3.org/2001/XMLSchema-instance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   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xmlns:xsd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http://www.w3.org/2001/XMLSchema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/>
              </a:rPr>
              <a:t>Вася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13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Weight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45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Weight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/>
              </a:rPr>
              <a:t>Никита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22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Weight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150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Weight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/>
              </a:rPr>
              <a:t>Родион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20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Weight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65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Weight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ArrayOfPerson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000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881" y="1166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Сериализация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в формате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JSON.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(Нужно установить пакет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System.Text.Json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970775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можно использовать класс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JsonSerializer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 пространства имен </a:t>
            </a:r>
            <a:r>
              <a:rPr lang="en-US" sz="2400" b="1" dirty="0" err="1"/>
              <a:t>System.Text.Json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сохранения объекта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классе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JsonSerializer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определен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статический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метод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Serialize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перегружен несколько раз.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3072348"/>
            <a:ext cx="882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 Serialize(Object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Type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JsonSerializerOptions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options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сериализует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возвращает код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виде строки. Последний необязательный параметр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options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позволяет задать дополнительные опции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string Serialize&lt;T&gt;(T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JsonSerializerOptions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options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типизированная версия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сериализует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возвращает код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виде строки.</a:t>
            </a:r>
          </a:p>
          <a:p>
            <a:pPr algn="just"/>
            <a:endParaRPr lang="ru-RU" sz="2400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Объект, который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сериализуется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должен иметь конструктор без параметров.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подлежат только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свойства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ru-RU" sz="2400" dirty="0" err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JsonSerializer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сериализует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объекты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минимифицированный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код.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39" y="2696659"/>
            <a:ext cx="90364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войства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JsonSerializerOptions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настройки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AllowTrailingCommas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устанавливает, надо ли добавлять после последнего элемента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запятую. Если равно 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запятая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добавляется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IgnoreNullValues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устанавливает, будут ли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сериализоваться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десериализоваться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объекты и их свойства со значением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IgnoreReadOnlyProperties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аналогично устанавливает, будут ли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сериализоваться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свойства, предназначенные только 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чтения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WriteIndented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устанавливает, будут ли добавляться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равно 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устанавливаются дополнительные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пробелы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SerializeAsync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&lt;T&gt;(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FileStream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fs,T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сериализует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объект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в файл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6"/>
          <a:stretch/>
        </p:blipFill>
        <p:spPr bwMode="auto">
          <a:xfrm>
            <a:off x="251520" y="1844824"/>
            <a:ext cx="824538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836712"/>
            <a:ext cx="67687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/>
              </a:rPr>
              <a:t>[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"\u0412\u0430\u0441\u044F"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13,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"Weight"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45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"\u041D\u0438\u043A\u0438\u0442\u0430"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22,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"Weight"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150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"\u0420\u043E\u0434\u0438\u043E\u043D"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20,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"Weight"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65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]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8864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chels.json</a:t>
            </a:r>
            <a:endParaRPr lang="ru-RU" sz="2400" b="1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Настройка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 помощью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атрибутов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312" y="83671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умолчанию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подлежат все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свойства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выходном объекте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все названия свойств соответствуют названиям свойств объекта C#.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12" y="22048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Атрибут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JsonIgnore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позволяет исключить из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определенное свойство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Атрибут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JsonPropertyName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позволяет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менять название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свойства. 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3920" y="481196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JsonPropertyName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"Nick"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8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600" y="90872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обмена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данными с другими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приложениями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отправке данных в веб-службу или через сетевой поток сначала необходимо преобразовать данные в плоскую или двоичную форму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При получении данных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 преобразовать плоские или двоичные данные в объекты, с которыми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работает приложение.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60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Зачем нужна  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сериализация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92" y="37910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 smtClean="0">
                <a:hlinkClick r:id="rId2"/>
              </a:rPr>
              <a:t>Плоский </a:t>
            </a:r>
            <a:r>
              <a:rPr lang="ru-RU" sz="2400" b="1" u="sng" dirty="0">
                <a:hlinkClick r:id="rId2"/>
              </a:rPr>
              <a:t>файл</a:t>
            </a:r>
            <a:r>
              <a:rPr lang="ru-RU" sz="2400" dirty="0"/>
              <a:t> — Состоит из записей одного типа и не содержит указателей на другие файлы. [</a:t>
            </a:r>
            <a:r>
              <a:rPr lang="ru-RU" sz="2400" dirty="0" err="1"/>
              <a:t>Е.С.Алексеев</a:t>
            </a:r>
            <a:r>
              <a:rPr lang="ru-RU" sz="2400" dirty="0"/>
              <a:t>, </a:t>
            </a:r>
            <a:r>
              <a:rPr lang="ru-RU" sz="2400" dirty="0" err="1"/>
              <a:t>А.А.Мячев</a:t>
            </a:r>
            <a:r>
              <a:rPr lang="ru-RU" sz="2400" dirty="0"/>
              <a:t>. Англо русский толковый словарь по системотехнике ЭВМ. 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553" y="5445224"/>
            <a:ext cx="835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 файл с данными в формате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XML, JSON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332656"/>
            <a:ext cx="756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/>
              </a:rPr>
              <a:t>[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"Nick"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"\u0412\u0430\u0441\u044F"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13,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"Weight"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45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"Nick"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"\u041D\u0438\u043A\u0438\u0442\u0430"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22,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"Weight"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150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},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"Nick"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"\u0420\u043E\u0434\u0438\u043E\u043D"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20,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"Weight"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65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]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609329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people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JsonSerializer.DeserializeAsync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&lt;List&lt;Person&gt;&gt;(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).Result;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8100" y="5478877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Десериализация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991" y="285728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e-BY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Атрибуты</a:t>
            </a:r>
            <a:endParaRPr lang="be-BY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239" y="78579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Атрибуты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платформе 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NET – это классы,  производные от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абстрактного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класса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System.Attribute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1785926"/>
            <a:ext cx="81439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See the attribute guidelines at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http://go.microsoft.com/fwlink/?LinkId=85236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positionalString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This is a positional argument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positionalString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.positionalString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positionalString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TODO: Implement code here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69445" y="5929330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sealed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496" y="592933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желателен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057" y="592933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Модификатор</a:t>
            </a:r>
            <a:endParaRPr lang="be-BY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4356"/>
            <a:ext cx="8929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Атрибуты представляют собой аннотации кода, которые могут применяться к заданному типу (классу, интерфейсу, структуре и т.д.), члену (свойству, методу и т.д.), сборке или модулю.</a:t>
            </a:r>
          </a:p>
          <a:p>
            <a:pPr algn="just"/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3500438"/>
            <a:ext cx="857256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пространствах имен .NET имеется множество атрибутов. Можно также строить собственные атрибуты для дополнительного уточнения поведения своих типов за счет создания нового типа, порожденного от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Создать атрибут,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определяющий статус и секретность объекта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7224" y="1500174"/>
            <a:ext cx="65008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Status 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status)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Status = status;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786322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Именовать атрибуты принято с суффиксом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Применение атрибутов</a:t>
            </a:r>
            <a:endParaRPr lang="be-BY" sz="24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7144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MyClass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}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03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в атрибуте есть конструктор по умолчанию: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286124"/>
            <a:ext cx="8031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в атрибуте есть конструктор с параметрами и(или) свойства: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4429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MyAttribute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(параметры)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MyClass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Пример.</a:t>
            </a:r>
            <a:r>
              <a:rPr lang="ru-RU" sz="2400" dirty="0" smtClean="0"/>
              <a:t> 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214422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DisplayedAttribute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285992"/>
            <a:ext cx="73581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DisplayedAttribute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Name = name;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Name;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357166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Пример.</a:t>
            </a:r>
            <a:r>
              <a:rPr lang="ru-RU" sz="2400" dirty="0" smtClean="0"/>
              <a:t> 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000108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Vip"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571612"/>
            <a:ext cx="73581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Name = name;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Name;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976" y="285728"/>
            <a:ext cx="5379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Сокращенная нотация атрибутов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C#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857232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упрощения процесса применения атрибутов язык C# не требует обязательного ввода суффикса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(только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2143116"/>
            <a:ext cx="735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…</a:t>
            </a:r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3571876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или</a:t>
            </a:r>
            <a:endParaRPr lang="be-BY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4143380"/>
            <a:ext cx="6500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Vip"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{…}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357166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 единственному элементу можно применять множество атрибутов. Для применения множества атрибутов к одному элементу можно использовать список, разделенный запятыми: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5786" y="2000240"/>
            <a:ext cx="7286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Displayed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Vip"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{…}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335756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или отдельно указывать каждый атрибут:</a:t>
            </a:r>
            <a:endParaRPr lang="be-BY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4357694"/>
            <a:ext cx="6500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Vip"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{…}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4348" y="285728"/>
            <a:ext cx="5707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Ограничение использования атрибутов</a:t>
            </a:r>
            <a:endParaRPr lang="be-BY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928670"/>
            <a:ext cx="8572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Чтобы ограничить область действия атрибута, необходимо применить к его определению атрибут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AttributeUsage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Атрибут [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AttributeUsage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] позволяет предоставлять (посредством операции “ИЛИ”) любую комбинацию значений из перечисления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AttributeTargets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All, Class, Constructor,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др.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3357562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Атрибут [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AttributeUsage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] также позволяет дополнительно устанавливать свойство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AllowMultiple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которое указывает, может ли атрибут применяться к одному и тому же элементу более одного раза (по умолчанию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510367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Атрибут [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AttributeUsage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] позволяет указывать, должен ли атрибут наследоваться производными классами, за счет применения именованного свойства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(со стандартным значением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970" y="18864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Когда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сериализуется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среда CLR учитывает все связанные объекты, чтобы гарантировать корректное сохранение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данных, т.е.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все ассоциированные с ним данные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(данные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базового класса и содержащиеся в нем объекты) также автоматически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сериализуются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Этот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набор связанных объектов называется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графом объектов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292494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Формат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сериализации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50804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.NET можно использовать следующие форматы: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бинарный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SOAP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JSON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751344"/>
            <a:ext cx="87868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AttributeUsage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AttributeTargets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Inherited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AllowMultiple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Attribute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Status 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status)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Status = status;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4546" y="357166"/>
            <a:ext cx="3291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Рефлексия атрибутов</a:t>
            </a:r>
            <a:endParaRPr lang="be-BY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14422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 	Атрибуты остаются бесполезными до тех пор, пока к их значениям не применяется рефлексия в другой части программного обеспечения.</a:t>
            </a:r>
            <a:endParaRPr lang="be-BY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3143248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Метод </a:t>
            </a:r>
            <a:r>
              <a:rPr lang="ru-RU" sz="2400" b="1" dirty="0" err="1" smtClean="0"/>
              <a:t>Type.GetCustomAttributes</a:t>
            </a:r>
            <a:r>
              <a:rPr lang="ru-RU" sz="2400" b="1" dirty="0" smtClean="0"/>
              <a:t>() </a:t>
            </a:r>
            <a:r>
              <a:rPr lang="ru-RU" sz="2400" dirty="0" smtClean="0"/>
              <a:t>возвращает массив объектов со всеми атрибутами, которые применяются к члену, представленному Туре (булевский параметр указывает, должен ли поиск продолжаться вверх по цепочке наследования).</a:t>
            </a:r>
            <a:endParaRPr lang="be-BY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500042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Show(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info=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obj.GetType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t.GetCustomAttributes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attrs.Length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!=0)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StatusAttribute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attrs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stAttr.Status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Vip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info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info.ToUpper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stAttr.IsSecret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info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Otkazano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dostupe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(info);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500042"/>
            <a:ext cx="8286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nn-NO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Man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vasja =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Man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"Pupkin"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"Vasiliy"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Show(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vasja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be-BY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4005064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Задание: 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Применить к классу </a:t>
            </a:r>
            <a:r>
              <a:rPr lang="en-US" dirty="0" smtClean="0"/>
              <a:t>Men </a:t>
            </a:r>
            <a:r>
              <a:rPr lang="ru-RU" dirty="0" smtClean="0"/>
              <a:t>одновременно </a:t>
            </a:r>
            <a:r>
              <a:rPr lang="be-BY" dirty="0" smtClean="0"/>
              <a:t>атр</a:t>
            </a:r>
            <a:r>
              <a:rPr lang="ru-RU" dirty="0" err="1" smtClean="0"/>
              <a:t>ибуты</a:t>
            </a:r>
            <a:r>
              <a:rPr lang="ru-RU" dirty="0" smtClean="0"/>
              <a:t> </a:t>
            </a:r>
            <a:r>
              <a:rPr lang="en-US" dirty="0" smtClean="0"/>
              <a:t>Displayed</a:t>
            </a:r>
            <a:r>
              <a:rPr lang="ru-RU" dirty="0" smtClean="0"/>
              <a:t>, </a:t>
            </a:r>
            <a:r>
              <a:rPr lang="en-US" dirty="0" smtClean="0"/>
              <a:t>Status</a:t>
            </a:r>
            <a:r>
              <a:rPr lang="ru-RU" dirty="0" smtClean="0"/>
              <a:t>, </a:t>
            </a:r>
            <a:r>
              <a:rPr lang="en-US" dirty="0" smtClean="0"/>
              <a:t>Obsolete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Модифицировать метод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Show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чтобы в нем в цикле обнаруживались все атрибуты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Создать класс </a:t>
            </a:r>
            <a:r>
              <a:rPr lang="en-US" dirty="0" smtClean="0"/>
              <a:t>Document</a:t>
            </a:r>
            <a:r>
              <a:rPr lang="ru-RU" dirty="0" smtClean="0"/>
              <a:t> со свойствами </a:t>
            </a:r>
            <a:r>
              <a:rPr lang="en-US" dirty="0" smtClean="0"/>
              <a:t>Title</a:t>
            </a:r>
            <a:r>
              <a:rPr lang="ru-RU" dirty="0" smtClean="0"/>
              <a:t>, </a:t>
            </a:r>
            <a:r>
              <a:rPr lang="en-US" dirty="0" smtClean="0"/>
              <a:t>Price</a:t>
            </a:r>
            <a:r>
              <a:rPr lang="ru-RU" dirty="0" smtClean="0"/>
              <a:t>, </a:t>
            </a:r>
            <a:r>
              <a:rPr lang="en-US" dirty="0" err="1" smtClean="0"/>
              <a:t>Shifr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Применить к нему атрибут </a:t>
            </a:r>
            <a:r>
              <a:rPr lang="en-US" dirty="0" smtClean="0"/>
              <a:t>Status</a:t>
            </a:r>
            <a:r>
              <a:rPr lang="ru-RU" dirty="0" smtClean="0"/>
              <a:t> для установки секретности и статуса </a:t>
            </a:r>
            <a:r>
              <a:rPr lang="en-US" dirty="0" err="1"/>
              <a:t>O</a:t>
            </a:r>
            <a:r>
              <a:rPr lang="en-US" dirty="0" err="1" smtClean="0"/>
              <a:t>rdinar</a:t>
            </a:r>
            <a:r>
              <a:rPr lang="ru-RU" dirty="0" smtClean="0"/>
              <a:t> 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Задание – бонус</a:t>
            </a:r>
          </a:p>
          <a:p>
            <a:r>
              <a:rPr lang="ru-RU" b="1" dirty="0"/>
              <a:t>Задание 1</a:t>
            </a:r>
            <a:r>
              <a:rPr lang="ru-RU" dirty="0"/>
              <a:t>.</a:t>
            </a:r>
          </a:p>
          <a:p>
            <a:r>
              <a:rPr lang="ru-RU" dirty="0"/>
              <a:t>Разработать </a:t>
            </a:r>
            <a:r>
              <a:rPr lang="ru-RU" i="1" dirty="0"/>
              <a:t>класс</a:t>
            </a:r>
            <a:r>
              <a:rPr lang="ru-RU" dirty="0"/>
              <a:t> </a:t>
            </a:r>
            <a:r>
              <a:rPr lang="ru-RU" dirty="0" err="1"/>
              <a:t>Commodity</a:t>
            </a:r>
            <a:r>
              <a:rPr lang="ru-RU" dirty="0"/>
              <a:t>, описывающий товар.</a:t>
            </a:r>
          </a:p>
          <a:p>
            <a:r>
              <a:rPr lang="ru-RU" b="1" dirty="0"/>
              <a:t>Автоматические свойства: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название товара;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цена в рублях.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дата изготовления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срок годности (в днях)</a:t>
            </a:r>
          </a:p>
          <a:p>
            <a:r>
              <a:rPr lang="ru-RU" b="1" dirty="0"/>
              <a:t>Методы: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GetExpirationDate</a:t>
            </a:r>
            <a:r>
              <a:rPr lang="ru-RU" dirty="0"/>
              <a:t>() – возвращает дату окончания срока годности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ru-RU" dirty="0" err="1"/>
              <a:t>oString</a:t>
            </a:r>
            <a:r>
              <a:rPr lang="ru-RU" dirty="0"/>
              <a:t>( ) – переводит объект в строку с разделителями «;».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Разработать </a:t>
            </a:r>
            <a:r>
              <a:rPr lang="ru-RU" i="1" dirty="0"/>
              <a:t>абстрактный</a:t>
            </a:r>
            <a:r>
              <a:rPr lang="ru-RU" dirty="0"/>
              <a:t> </a:t>
            </a:r>
            <a:r>
              <a:rPr lang="ru-RU" i="1" dirty="0"/>
              <a:t>базовый класс </a:t>
            </a:r>
            <a:r>
              <a:rPr lang="ru-RU" dirty="0" err="1"/>
              <a:t>AbstaractPurchase</a:t>
            </a:r>
            <a:r>
              <a:rPr lang="ru-RU" dirty="0"/>
              <a:t>, описывающий покупку товара и реализующий интерфейс </a:t>
            </a:r>
            <a:r>
              <a:rPr lang="en-US" dirty="0"/>
              <a:t>IC</a:t>
            </a:r>
            <a:r>
              <a:rPr lang="ru-RU" dirty="0" err="1"/>
              <a:t>omparable</a:t>
            </a:r>
            <a:r>
              <a:rPr lang="ru-RU" dirty="0"/>
              <a:t>&lt;</a:t>
            </a:r>
            <a:r>
              <a:rPr lang="ru-RU" dirty="0" err="1"/>
              <a:t>AbstaractPurchase</a:t>
            </a:r>
            <a:r>
              <a:rPr lang="ru-RU" dirty="0"/>
              <a:t>&gt;</a:t>
            </a:r>
          </a:p>
          <a:p>
            <a:r>
              <a:rPr lang="ru-RU" b="1" dirty="0"/>
              <a:t>Поля:</a:t>
            </a: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товар </a:t>
            </a:r>
            <a:r>
              <a:rPr lang="ru-RU" dirty="0" err="1"/>
              <a:t>Commodity</a:t>
            </a:r>
            <a:r>
              <a:rPr lang="ru-RU" dirty="0"/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количество единиц товара.</a:t>
            </a:r>
          </a:p>
          <a:p>
            <a:r>
              <a:rPr lang="ru-RU" b="1" dirty="0"/>
              <a:t>Конструкторы: </a:t>
            </a:r>
            <a:endParaRPr lang="ru-RU" dirty="0"/>
          </a:p>
          <a:p>
            <a:pPr lvl="0"/>
            <a:r>
              <a:rPr lang="ru-RU" dirty="0"/>
              <a:t>с параметрами.</a:t>
            </a:r>
          </a:p>
          <a:p>
            <a:r>
              <a:rPr lang="ru-RU" b="1" dirty="0"/>
              <a:t>Свойства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для чтения полей;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Методы:</a:t>
            </a: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G</a:t>
            </a:r>
            <a:r>
              <a:rPr lang="ru-RU" dirty="0" err="1"/>
              <a:t>etCost</a:t>
            </a:r>
            <a:r>
              <a:rPr lang="ru-RU" dirty="0"/>
              <a:t>( ) – стоимость покупки, </a:t>
            </a:r>
            <a:r>
              <a:rPr lang="ru-RU" u="sng" dirty="0"/>
              <a:t>абстрактный метод;</a:t>
            </a: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ru-RU" dirty="0" err="1"/>
              <a:t>oString</a:t>
            </a:r>
            <a:r>
              <a:rPr lang="ru-RU" dirty="0"/>
              <a:t>( ) – переводит объект в строку с разделителями «;»;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err="1"/>
              <a:t>CompareTo</a:t>
            </a:r>
            <a:r>
              <a:rPr lang="ru-RU" dirty="0"/>
              <a:t>(</a:t>
            </a:r>
            <a:r>
              <a:rPr lang="ru-RU" dirty="0" err="1"/>
              <a:t>AbstaractPurchase</a:t>
            </a:r>
            <a:r>
              <a:rPr lang="ru-RU" dirty="0"/>
              <a:t> </a:t>
            </a:r>
            <a:r>
              <a:rPr lang="ru-RU" dirty="0" err="1"/>
              <a:t>purchase</a:t>
            </a:r>
            <a:r>
              <a:rPr lang="ru-RU" dirty="0"/>
              <a:t>) – сравнивает покупки по </a:t>
            </a:r>
            <a:r>
              <a:rPr lang="ru-RU" b="1" i="1" dirty="0"/>
              <a:t>убыванию</a:t>
            </a:r>
            <a:r>
              <a:rPr lang="ru-RU" dirty="0"/>
              <a:t> стоимости.</a:t>
            </a:r>
          </a:p>
          <a:p>
            <a:r>
              <a:rPr lang="ru-RU" b="1" dirty="0"/>
              <a:t>Операции:</a:t>
            </a: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операция сложения двух покупок одинакового товара (результат – новая покупка с тем же товаром, в которой количество товара – суммарное количество в покупках-операндах; при попытке сложить покупки с разным товаром должно генерироваться исключение 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Разработать </a:t>
            </a:r>
            <a:r>
              <a:rPr lang="ru-RU" i="1" dirty="0"/>
              <a:t>первый производный класс</a:t>
            </a:r>
            <a:r>
              <a:rPr lang="ru-RU" dirty="0"/>
              <a:t> от </a:t>
            </a:r>
            <a:r>
              <a:rPr lang="ru-RU" dirty="0" err="1"/>
              <a:t>AbstaractPurchase</a:t>
            </a:r>
            <a:r>
              <a:rPr lang="ru-RU" dirty="0"/>
              <a:t>, в котором продажа товара осуществляется со скидкой от цены. Добавить нужные поля  и переопределить нужные методы.</a:t>
            </a:r>
          </a:p>
          <a:p>
            <a:r>
              <a:rPr lang="ru-RU" dirty="0" smtClean="0"/>
              <a:t>	Разработать </a:t>
            </a:r>
            <a:r>
              <a:rPr lang="ru-RU" i="1" dirty="0"/>
              <a:t>второй производный класс</a:t>
            </a:r>
            <a:r>
              <a:rPr lang="ru-RU" dirty="0"/>
              <a:t> от </a:t>
            </a:r>
            <a:r>
              <a:rPr lang="ru-RU" dirty="0" err="1"/>
              <a:t>AbstaractPurchase</a:t>
            </a:r>
            <a:r>
              <a:rPr lang="ru-RU" dirty="0"/>
              <a:t>, в котором к стоимости товара добавляются дополнительные транспортные расходы. Добавить нужные поля  и переопределить нужные методы.</a:t>
            </a:r>
          </a:p>
          <a:p>
            <a:pPr algn="just"/>
            <a:endParaRPr lang="ru-RU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Разработать консольное приложение, в котором:</a:t>
            </a:r>
          </a:p>
          <a:p>
            <a:r>
              <a:rPr lang="ru-RU" sz="2400" dirty="0"/>
              <a:t>1 Создать массив из шести объектов (по три каждого производного класса). С клавиатуры не вводить, использовать инициализатор.</a:t>
            </a:r>
          </a:p>
          <a:p>
            <a:r>
              <a:rPr lang="ru-RU" sz="2400" dirty="0"/>
              <a:t>2 Вывести объекты на консоль, используя </a:t>
            </a:r>
            <a:r>
              <a:rPr lang="ru-RU" sz="2400" dirty="0" err="1"/>
              <a:t>ToString</a:t>
            </a:r>
            <a:r>
              <a:rPr lang="ru-RU" sz="2400" dirty="0"/>
              <a:t>().</a:t>
            </a:r>
          </a:p>
          <a:p>
            <a:r>
              <a:rPr lang="ru-RU" sz="2400" dirty="0"/>
              <a:t>3 Отсортировать объекты по </a:t>
            </a:r>
            <a:r>
              <a:rPr lang="ru-RU" sz="2400" i="1" dirty="0"/>
              <a:t>убыванию</a:t>
            </a:r>
            <a:r>
              <a:rPr lang="ru-RU" sz="2400" dirty="0"/>
              <a:t> с использованием метода </a:t>
            </a:r>
            <a:r>
              <a:rPr lang="en-US" sz="2400" dirty="0"/>
              <a:t>S</a:t>
            </a:r>
            <a:r>
              <a:rPr lang="ru-RU" sz="2400" dirty="0" err="1"/>
              <a:t>ort</a:t>
            </a:r>
            <a:r>
              <a:rPr lang="ru-RU" sz="2400" dirty="0"/>
              <a:t>(</a:t>
            </a:r>
            <a:r>
              <a:rPr lang="en-US" sz="2400" dirty="0"/>
              <a:t> </a:t>
            </a:r>
            <a:r>
              <a:rPr lang="ru-RU" sz="2400" dirty="0"/>
              <a:t>) класса </a:t>
            </a:r>
            <a:r>
              <a:rPr lang="ru-RU" sz="2400" dirty="0" err="1"/>
              <a:t>Array</a:t>
            </a:r>
            <a:r>
              <a:rPr lang="ru-RU" sz="2400" dirty="0"/>
              <a:t>.</a:t>
            </a:r>
          </a:p>
          <a:p>
            <a:r>
              <a:rPr lang="ru-RU" sz="2400" dirty="0"/>
              <a:t>4 Вывести объекты на консоль через </a:t>
            </a:r>
            <a:r>
              <a:rPr lang="ru-RU" sz="2400" dirty="0" err="1"/>
              <a:t>ToString</a:t>
            </a:r>
            <a:r>
              <a:rPr lang="ru-RU" sz="2400" dirty="0"/>
              <a:t>().</a:t>
            </a:r>
          </a:p>
          <a:p>
            <a:r>
              <a:rPr lang="ru-RU" sz="2400" dirty="0"/>
              <a:t>5 Объединить все покупки заданного товара в одну, используя операцию сложения.</a:t>
            </a:r>
          </a:p>
          <a:p>
            <a:r>
              <a:rPr lang="ru-RU" sz="2400" dirty="0"/>
              <a:t>6 Вывести информацию о покупках товаров, до окончания срока годности которых осталось меньше 7 дней</a:t>
            </a:r>
          </a:p>
          <a:p>
            <a:pPr algn="just"/>
            <a:endParaRPr lang="ru-RU" sz="2400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50825" y="188640"/>
            <a:ext cx="87856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ru-RU" sz="2400" b="1" i="1" dirty="0">
                <a:latin typeface="Times New Roman" pitchFamily="18" charset="0"/>
              </a:rPr>
              <a:t>Порядок выполнения </a:t>
            </a:r>
            <a:r>
              <a:rPr lang="ru-RU" sz="2400" b="1" i="1" dirty="0" err="1">
                <a:latin typeface="Times New Roman" pitchFamily="18" charset="0"/>
              </a:rPr>
              <a:t>сериализации</a:t>
            </a:r>
            <a:r>
              <a:rPr lang="ru-RU" sz="2400" b="1" i="1" dirty="0">
                <a:latin typeface="Times New Roman" pitchFamily="18" charset="0"/>
              </a:rPr>
              <a:t> в двоичном формате:</a:t>
            </a:r>
          </a:p>
          <a:p>
            <a:pPr marL="285750" indent="-28575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</a:rPr>
              <a:t>Подключить </a:t>
            </a:r>
            <a:r>
              <a:rPr lang="ru-RU" sz="2400" dirty="0">
                <a:latin typeface="Times New Roman" pitchFamily="18" charset="0"/>
              </a:rPr>
              <a:t>пространство имен </a:t>
            </a:r>
            <a:r>
              <a:rPr lang="en-US" sz="2400" b="1" dirty="0" err="1">
                <a:latin typeface="Times New Roman" pitchFamily="18" charset="0"/>
              </a:rPr>
              <a:t>System.Runtime.Serialization.Formatters.Binary</a:t>
            </a:r>
            <a:r>
              <a:rPr lang="ru-RU" sz="2400" dirty="0">
                <a:latin typeface="Times New Roman" pitchFamily="18" charset="0"/>
              </a:rPr>
              <a:t>.</a:t>
            </a:r>
            <a:endParaRPr lang="ru-RU" sz="2400" u="sng" dirty="0">
              <a:latin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5120" y="2276872"/>
            <a:ext cx="879630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</a:rPr>
              <a:t>Установить </a:t>
            </a:r>
            <a:r>
              <a:rPr lang="ru-RU" sz="2400" dirty="0">
                <a:latin typeface="Times New Roman" pitchFamily="18" charset="0"/>
              </a:rPr>
              <a:t>для класса, объекты которого нужно сохранять, а также для всех связанных с ним классов атрибут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[</a:t>
            </a:r>
            <a:r>
              <a:rPr lang="en-US" sz="2400" b="1" dirty="0" err="1">
                <a:latin typeface="Times New Roman" pitchFamily="18" charset="0"/>
              </a:rPr>
              <a:t>Serializable</a:t>
            </a:r>
            <a:r>
              <a:rPr lang="en-US" sz="2400" b="1" dirty="0">
                <a:latin typeface="Times New Roman" pitchFamily="18" charset="0"/>
              </a:rPr>
              <a:t>]</a:t>
            </a:r>
            <a:endParaRPr lang="ru-RU" sz="2400" b="1" dirty="0">
              <a:latin typeface="Times New Roman" pitchFamily="18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58997" y="4221088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 поля, которые не нужно сохранять, нужно пометить атрибутом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b="1" dirty="0" err="1"/>
              <a:t>NonSerialized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39988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620713"/>
            <a:ext cx="8640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поток и связать его с файлом на диске, в котором будут сохраняться объекты.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0825" y="2060575"/>
            <a:ext cx="8569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Создать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 форматирования класса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управляющий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сериализацией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0825" y="3141663"/>
            <a:ext cx="8640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Вызвать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Serialize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объекта форматирования, чтобы сохранить объекты в потоке.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55083" y="4305300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Закрыть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поток.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3850" y="5084763"/>
            <a:ext cx="84248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создании объекта форматирования можно использовать конструктор без параметров: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bf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noProof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BinaryFormatter();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Serialize(Stream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strm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Object 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сериализует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 или граф объектов с заданной вершиной (корнем) в заданном потоке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76869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Например, выполним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сериализацию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коллекции объектов класса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58865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List&lt;Person&gt;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chels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List&lt;Person&gt;();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chels.Add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Person {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Вася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Age = 13, Weight = 45 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chels.Add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Person {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Никита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Age = 22, Weight = 150 });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chels.Add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Person {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Родион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Age = 20, Weight = 65 });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4925" y="4221088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formatter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file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File.OpenWrite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"все_люди.dat"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formatter.Serialize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chels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9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713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выполнении метода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Serialize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могут быть сгенерированы следующие исключения, определенные в пространстве имен </a:t>
            </a: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System.Runtime.Serialization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9225" y="1770063"/>
            <a:ext cx="8893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ArgumentNullException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возникает, если параметр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strm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имеет значение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или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равно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9225" y="2991152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noProof="1">
                <a:latin typeface="Times New Roman" pitchFamily="18" charset="0"/>
                <a:cs typeface="Times New Roman" pitchFamily="18" charset="0"/>
              </a:rPr>
              <a:t>SerializationException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возникает, если во время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сериализации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произошла ошибка, например, если объект в параметре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не отмечен как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сериализованный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3688" y="4653136"/>
            <a:ext cx="86407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SecurityException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исключение, которое создается при обнаружении  ошибки  безопасности .</a:t>
            </a:r>
          </a:p>
        </p:txBody>
      </p:sp>
    </p:spTree>
    <p:extLst>
      <p:ext uri="{BB962C8B-B14F-4D97-AF65-F5344CB8AC3E}">
        <p14:creationId xmlns:p14="http://schemas.microsoft.com/office/powerpoint/2010/main" val="335956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err="1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1649</Words>
  <Application>Microsoft Office PowerPoint</Application>
  <PresentationFormat>Экран (4:3)</PresentationFormat>
  <Paragraphs>398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103</cp:revision>
  <dcterms:created xsi:type="dcterms:W3CDTF">2016-01-22T19:27:47Z</dcterms:created>
  <dcterms:modified xsi:type="dcterms:W3CDTF">2021-04-01T21:50:43Z</dcterms:modified>
</cp:coreProperties>
</file>