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68" r:id="rId15"/>
    <p:sldId id="269" r:id="rId16"/>
    <p:sldId id="270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C0B0973-0767-4E2C-B9EA-046D5CDF349A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72"/>
            <p14:sldId id="273"/>
            <p14:sldId id="274"/>
            <p14:sldId id="275"/>
            <p14:sldId id="276"/>
            <p14:sldId id="277"/>
            <p14:sldId id="268"/>
            <p14:sldId id="269"/>
            <p14:sldId id="270"/>
            <p14:sldId id="26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5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8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748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9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5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3FD6-4A3D-4740-991F-EC96C948C985}" type="datetimeFigureOut">
              <a:rPr lang="ru-BY" smtClean="0"/>
              <a:t>27.05.2022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E599FF0-14E3-4E8F-BBDA-B94823752068}" type="slidenum">
              <a:rPr lang="ru-BY" smtClean="0"/>
              <a:t>‹#›</a:t>
            </a:fld>
            <a:endParaRPr lang="ru-BY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2BC931-D28F-4E51-AB12-FDBBBFFBADBD}"/>
              </a:ext>
            </a:extLst>
          </p:cNvPr>
          <p:cNvSpPr/>
          <p:nvPr/>
        </p:nvSpPr>
        <p:spPr>
          <a:xfrm>
            <a:off x="2960462" y="461202"/>
            <a:ext cx="6271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Курсовой проект</a:t>
            </a:r>
            <a:endParaRPr lang="ru-RU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8F981C-2DB4-4D17-9196-2FE562C8DF71}"/>
              </a:ext>
            </a:extLst>
          </p:cNvPr>
          <p:cNvSpPr/>
          <p:nvPr/>
        </p:nvSpPr>
        <p:spPr>
          <a:xfrm>
            <a:off x="2575855" y="2474893"/>
            <a:ext cx="819179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/>
              <a:t>на тему: «Расчет потребности в сырье и материалах</a:t>
            </a:r>
          </a:p>
          <a:p>
            <a:pPr algn="ctr"/>
            <a:r>
              <a:rPr lang="ru-RU" sz="2800" dirty="0"/>
              <a:t> на плановый объем продукции»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ED91B-C3E1-4433-9009-8843FC84F99D}"/>
              </a:ext>
            </a:extLst>
          </p:cNvPr>
          <p:cNvSpPr txBox="1"/>
          <p:nvPr/>
        </p:nvSpPr>
        <p:spPr>
          <a:xfrm>
            <a:off x="258233" y="4950248"/>
            <a:ext cx="7327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Разработчик: </a:t>
            </a:r>
            <a:r>
              <a:rPr lang="ru-RU" sz="2400" dirty="0">
                <a:latin typeface="Comic Sans MS" panose="030F0702030302020204" pitchFamily="66" charset="0"/>
              </a:rPr>
              <a:t>студент группы ИП-22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Коваленко Анастасия Игоревна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Руководитель: </a:t>
            </a:r>
            <a:r>
              <a:rPr lang="ru-RU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Шибеко</a:t>
            </a:r>
            <a:r>
              <a:rPr lang="ru-R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Виктор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100548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052FC-DC6D-4F5A-ACFE-C464043F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39" y="175816"/>
            <a:ext cx="8643154" cy="1012929"/>
          </a:xfrm>
        </p:spPr>
        <p:txBody>
          <a:bodyPr/>
          <a:lstStyle/>
          <a:p>
            <a:r>
              <a:rPr lang="ru-RU" dirty="0"/>
              <a:t>Окна менеджера</a:t>
            </a:r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BECB1F-ECDC-4242-A1DE-6C38E629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3" y="1221885"/>
            <a:ext cx="6566714" cy="15713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8BC254-F0BD-4727-918B-00C723610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163" y="2864505"/>
            <a:ext cx="5019937" cy="175697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B0FA87-92ED-4CDE-AB45-281F340B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128" y="4777164"/>
            <a:ext cx="6399744" cy="19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4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7461C-4566-4015-B386-F018B341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839" y="-644170"/>
            <a:ext cx="8643154" cy="1887950"/>
          </a:xfrm>
        </p:spPr>
        <p:txBody>
          <a:bodyPr/>
          <a:lstStyle/>
          <a:p>
            <a:r>
              <a:rPr lang="ru-RU" dirty="0"/>
              <a:t>Окна пользователя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60CDD7-6DE2-4DC2-8A43-15BFDD89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60" y="1660496"/>
            <a:ext cx="8334204" cy="35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AE6F6-B82F-4C42-A90D-A87B04B2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39" y="-567970"/>
            <a:ext cx="8643154" cy="1887950"/>
          </a:xfrm>
        </p:spPr>
        <p:txBody>
          <a:bodyPr/>
          <a:lstStyle/>
          <a:p>
            <a:r>
              <a:rPr lang="ru-RU" dirty="0"/>
              <a:t>Окна гостя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539A2-9D09-4338-977E-654D43344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B2E745-6644-47B2-B626-C23D13BB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03" y="1545297"/>
            <a:ext cx="5468113" cy="42487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EB12DB-186C-493E-9C3D-57F4D018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7" y="1319980"/>
            <a:ext cx="5179496" cy="45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17BC5-1832-4A05-AA8C-9105FB4B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-326670"/>
            <a:ext cx="8643154" cy="1887950"/>
          </a:xfrm>
        </p:spPr>
        <p:txBody>
          <a:bodyPr/>
          <a:lstStyle/>
          <a:p>
            <a:r>
              <a:rPr lang="ru-RU" dirty="0"/>
              <a:t>Статистика продукции по количеству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0F5F4F-3473-4109-B316-2761C8E32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5515D-7821-4A8E-A68B-AA59505F7A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4239" y="2080871"/>
            <a:ext cx="9305608" cy="38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4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18CDB-9D09-462B-BF60-827EACCF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9543"/>
            <a:ext cx="9603275" cy="794211"/>
          </a:xfrm>
        </p:spPr>
        <p:txBody>
          <a:bodyPr>
            <a:normAutofit/>
          </a:bodyPr>
          <a:lstStyle/>
          <a:p>
            <a:r>
              <a:rPr lang="ru-RU" sz="4000" dirty="0"/>
              <a:t>Стабильность приложения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5F63-63ED-4D82-9E09-7F565108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869292"/>
            <a:ext cx="11930743" cy="4223657"/>
          </a:xfrm>
        </p:spPr>
        <p:txBody>
          <a:bodyPr>
            <a:noAutofit/>
          </a:bodyPr>
          <a:lstStyle/>
          <a:p>
            <a:pPr marL="114300" marR="0" indent="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была протестирована на наличие ошибок, недоработок, а также на стабильность работы. Программа содержит всевозможные проверки на ошибки, такие как: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56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на правильность ввода пароля и логина;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56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окне администратора существуют проверки на добавление новых пользователей, во имя избежание конфликтов имен, наличия пробелов и несоответствию размера;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56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на валидность информации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56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на соответствие введенной информации требуемому объекту;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5663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на язык введенной информации. Интерфейс разработан на русском языке, значит и данные должны быть введены в соответствии.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5162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AE39C-998F-405F-B328-E746A836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Актуальность и дальнейшее развитие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22662-3E79-4D18-91F3-951BB076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" y="2286000"/>
            <a:ext cx="12133943" cy="4572000"/>
          </a:xfrm>
        </p:spPr>
        <p:txBody>
          <a:bodyPr>
            <a:noAutofit/>
          </a:bodyPr>
          <a:lstStyle/>
          <a:p>
            <a:r>
              <a:rPr lang="ru-RU" sz="2400" b="0" i="0" dirty="0">
                <a:solidFill>
                  <a:srgbClr val="383838"/>
                </a:solidFill>
                <a:effectLst/>
                <a:latin typeface="Source Sans Pro" panose="020B0604020202020204" pitchFamily="34" charset="0"/>
              </a:rPr>
              <a:t>Все приложения условно можно поделить на программы для рабочих целей и на развлекательные программы. Первые позволяют бизнесменом и офисным работникам контролировать бизнес-процессы, составлять аналитическую отчетность, выполнять такие задачи, разработка дизайна фирменного стиля.</a:t>
            </a:r>
          </a:p>
          <a:p>
            <a:pPr marL="0" indent="0">
              <a:buNone/>
            </a:pP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88689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103E7A-D378-494C-A7DB-863F784F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43314"/>
            <a:ext cx="11727543" cy="3846286"/>
          </a:xfrm>
        </p:spPr>
        <p:txBody>
          <a:bodyPr>
            <a:normAutofit fontScale="85000" lnSpcReduction="20000"/>
          </a:bodyPr>
          <a:lstStyle/>
          <a:p>
            <a:r>
              <a:rPr lang="ru-RU" sz="2400" b="0" i="0" dirty="0">
                <a:solidFill>
                  <a:srgbClr val="383838"/>
                </a:solidFill>
                <a:effectLst/>
                <a:latin typeface="Source Sans Pro" panose="020B0604020202020204" pitchFamily="34" charset="0"/>
              </a:rPr>
              <a:t>Функционал разработанного приложения </a:t>
            </a:r>
            <a:r>
              <a:rPr lang="ru-RU" sz="2400" dirty="0">
                <a:solidFill>
                  <a:srgbClr val="383838"/>
                </a:solidFill>
                <a:latin typeface="Source Sans Pro" panose="020B0604020202020204" pitchFamily="34" charset="0"/>
              </a:rPr>
              <a:t>представляет скелет  проекта, который действительно будет использован на предприятиях, но уже содержит функционал, который значительно упростит процесс работы.</a:t>
            </a:r>
          </a:p>
          <a:p>
            <a:r>
              <a:rPr lang="ru-RU" sz="2400" b="0" i="0" dirty="0">
                <a:solidFill>
                  <a:srgbClr val="383838"/>
                </a:solidFill>
                <a:effectLst/>
                <a:latin typeface="Source Sans Pro" panose="020B0604020202020204" pitchFamily="34" charset="0"/>
              </a:rPr>
              <a:t>Для дальнейшего развития стоит от</a:t>
            </a:r>
            <a:r>
              <a:rPr lang="ru-RU" sz="2400" dirty="0">
                <a:solidFill>
                  <a:srgbClr val="383838"/>
                </a:solidFill>
                <a:latin typeface="Source Sans Pro" panose="020B0604020202020204" pitchFamily="34" charset="0"/>
              </a:rPr>
              <a:t>метить:</a:t>
            </a:r>
          </a:p>
          <a:p>
            <a:pPr marL="855663" indent="-288925"/>
            <a:r>
              <a:rPr lang="ru-RU" sz="2400" dirty="0">
                <a:solidFill>
                  <a:srgbClr val="383838"/>
                </a:solidFill>
                <a:latin typeface="Source Sans Pro" panose="020B0604020202020204" pitchFamily="34" charset="0"/>
              </a:rPr>
              <a:t>расширение пользовательской модели</a:t>
            </a:r>
          </a:p>
          <a:p>
            <a:pPr marL="855663" indent="-288925"/>
            <a:r>
              <a:rPr lang="ru-RU" sz="2400" dirty="0">
                <a:solidFill>
                  <a:srgbClr val="383838"/>
                </a:solidFill>
                <a:latin typeface="Source Sans Pro" panose="020B0604020202020204" pitchFamily="34" charset="0"/>
              </a:rPr>
              <a:t>улучшение графической составляющей проекта: добавление изображений к всевозможным справочникам, </a:t>
            </a:r>
          </a:p>
          <a:p>
            <a:pPr marL="855663" indent="-288925"/>
            <a:r>
              <a:rPr lang="ru-RU" sz="2400" dirty="0">
                <a:solidFill>
                  <a:srgbClr val="383838"/>
                </a:solidFill>
                <a:latin typeface="Source Sans Pro" panose="020B0604020202020204" pitchFamily="34" charset="0"/>
              </a:rPr>
              <a:t>изменение политики регистрации пользователей, добавление двухфакторной аутентификации,</a:t>
            </a:r>
          </a:p>
          <a:p>
            <a:pPr marL="855663" indent="-288925"/>
            <a:r>
              <a:rPr lang="ru-RU" sz="2400" b="0" i="0" dirty="0">
                <a:solidFill>
                  <a:srgbClr val="383838"/>
                </a:solidFill>
                <a:effectLst/>
                <a:latin typeface="Source Sans Pro" panose="020B0604020202020204" pitchFamily="34" charset="0"/>
              </a:rPr>
              <a:t>Расширение, путем добавления отношения предприятие-поставщик.</a:t>
            </a:r>
          </a:p>
          <a:p>
            <a:pPr marL="0" indent="0">
              <a:buNone/>
            </a:pP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6301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2A013-9273-40BE-A39D-4D2E53B6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Заключение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8BE37-2D2B-4EBE-8E2E-EBBD883C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3" y="1698172"/>
            <a:ext cx="11350171" cy="4355310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выполнения, данной курсовой работы, было спроектировано и разработано приложение. Для этого было проведено изучение предметной области и выявление необходимых данных.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хранения данных спроектирована и разработана база данных. Разработан пользовательский интерфейс с использованием технологии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WPF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реализована ролевая политика для установки ограничения редактирования и просмотра данных пользователям для обеспечения защиты хранимых данных.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Разработанные приложения содержат необходимый функционал для выполнения поставленной задачи.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44397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45D69A2-D8E1-4D3B-ACD2-B1B68292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8311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E405E-7F49-4E35-899B-7035A1AE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8400"/>
            <a:ext cx="9603275" cy="685354"/>
          </a:xfrm>
        </p:spPr>
        <p:txBody>
          <a:bodyPr/>
          <a:lstStyle/>
          <a:p>
            <a:pPr algn="ctr"/>
            <a:r>
              <a:rPr lang="ru-RU" sz="4000" dirty="0"/>
              <a:t>введение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6F8AB-45A1-408C-9AB9-24D02F34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83" y="2015732"/>
            <a:ext cx="11772317" cy="367386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Необходимость автоматизации рабочего процесса возникает, в первую очередь, у тех фирм, которые имеют достаточно солидные обороты и объёмы продаж. Таким компаниям нужна оперативность и управляемость, а они, напротив, сталкиваются с ростом разного рода рутинной деятельности. Требуется, насколько возможно, избавить своих сотрудников от нее и более эффективно их использовать.</a:t>
            </a:r>
          </a:p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данной курсовой работы является разработка автоматизированной информационной системы по расчету потребности в сырье и материалах на плановый объем продукции.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3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07CC5-8C15-4E03-BDF6-EA84FF0C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1467"/>
            <a:ext cx="9603275" cy="702287"/>
          </a:xfrm>
        </p:spPr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E65E1-9AED-41DB-B33D-99A76ADC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15732"/>
            <a:ext cx="11091332" cy="3690801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разработать программу под платформу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содержит в себе следующий функционал: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содержание информации о пользователях;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осуществление учета производства;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содержание информации и материалах;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содержание информации и продукции;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содержание информации о сырье;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 плана производства на заданный период;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 нормы производства на заданный период,</a:t>
            </a:r>
          </a:p>
          <a:p>
            <a:pPr marL="9144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itka Heading" pitchFamily="2" charset="0"/>
              <a:buChar char="—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статистика.</a:t>
            </a:r>
            <a:endParaRPr lang="ru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51851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E8890-E591-469F-A4D2-6AAFDEE7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6800"/>
            <a:ext cx="9603275" cy="786954"/>
          </a:xfrm>
        </p:spPr>
        <p:txBody>
          <a:bodyPr>
            <a:normAutofit/>
          </a:bodyPr>
          <a:lstStyle/>
          <a:p>
            <a:r>
              <a:rPr lang="ru-RU" sz="4000" dirty="0"/>
              <a:t>Инструменты разработки</a:t>
            </a:r>
            <a:endParaRPr lang="ru-BY" sz="4000" dirty="0"/>
          </a:p>
        </p:txBody>
      </p:sp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97832764-776E-4833-BBB2-E39FB6B0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34" y="2453057"/>
            <a:ext cx="4538133" cy="28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ервое приложение WPF">
            <a:extLst>
              <a:ext uri="{FF2B5EF4-FFF2-40B4-BE49-F238E27FC236}">
                <a16:creationId xmlns:a16="http://schemas.microsoft.com/office/drawing/2014/main" id="{45FEB1F8-9E35-4CE3-9B5D-DB8CEDDE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8" y="2412554"/>
            <a:ext cx="4120092" cy="28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88290316-C77B-41F9-9044-0D617524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32" y="2138897"/>
            <a:ext cx="3833237" cy="315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7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81B69-DE62-4433-8315-3C940EBB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Диаграммы прецендентов</a:t>
            </a:r>
            <a:endParaRPr lang="ru-BY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D104FD-1F1D-48B5-AE8E-FF4211A51E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2114" y="2046514"/>
            <a:ext cx="4366323" cy="35995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AEAC2-72B8-4CE8-A2AC-CD0FCEC5CC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216" y="2046514"/>
            <a:ext cx="4572000" cy="3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2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1A90B-FEE7-411B-A081-C7CCF46A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8D9BFD-46D4-4A0B-8CB4-D272B99466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0082" y="2015732"/>
            <a:ext cx="4205528" cy="36557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CA816C-599A-466C-BDCD-3354F0E349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216" y="2015732"/>
            <a:ext cx="4568702" cy="36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8FE3D-3F12-410B-9074-8E99A2A3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23" y="469982"/>
            <a:ext cx="10993182" cy="1049235"/>
          </a:xfrm>
        </p:spPr>
        <p:txBody>
          <a:bodyPr>
            <a:noAutofit/>
          </a:bodyPr>
          <a:lstStyle/>
          <a:p>
            <a:r>
              <a:rPr lang="ru-RU" sz="4000" dirty="0"/>
              <a:t>Диаграмма классов предметной области </a:t>
            </a:r>
            <a:endParaRPr lang="ru-BY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FD0A65-0E8E-440D-A408-AD0CC8FF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E8E133-289C-4E5B-985C-632E1FD535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63" y="994599"/>
            <a:ext cx="7633706" cy="586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2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522414E-FD27-46B6-9188-6E1D8FC8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014" y="526140"/>
            <a:ext cx="9522786" cy="659194"/>
          </a:xfrm>
        </p:spPr>
        <p:txBody>
          <a:bodyPr>
            <a:noAutofit/>
          </a:bodyPr>
          <a:lstStyle/>
          <a:p>
            <a:r>
              <a:rPr lang="ru-RU" sz="2800" dirty="0"/>
              <a:t>При входе в программу мы наблюдаем форму авторизации</a:t>
            </a:r>
            <a:endParaRPr lang="ru-BY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89AE3-B17A-4C75-AD73-7F8A5D7AF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3599" y="1473200"/>
            <a:ext cx="2912534" cy="4521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13719F-7CFA-45A0-AB64-02B19E1B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52741" y="1473200"/>
            <a:ext cx="2912534" cy="46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1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23DDC-5266-4402-B32F-96B7D6AD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865" y="-815736"/>
            <a:ext cx="8643154" cy="1887950"/>
          </a:xfrm>
        </p:spPr>
        <p:txBody>
          <a:bodyPr/>
          <a:lstStyle/>
          <a:p>
            <a:r>
              <a:rPr lang="ru-RU" dirty="0"/>
              <a:t>Окно администратора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4BA39-B2BC-44B6-9F59-DC2E3991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73" y="160414"/>
            <a:ext cx="8630446" cy="1012929"/>
          </a:xfrm>
        </p:spPr>
        <p:txBody>
          <a:bodyPr/>
          <a:lstStyle/>
          <a:p>
            <a:endParaRPr lang="ru-BY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BCC73A-404F-4D80-8699-245A59EE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367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BY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70C4480-3638-4146-BB7F-08FEC3D2F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590793"/>
              </p:ext>
            </p:extLst>
          </p:nvPr>
        </p:nvGraphicFramePr>
        <p:xfrm>
          <a:off x="1456267" y="1388153"/>
          <a:ext cx="8856134" cy="333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8907118" imgH="3381847" progId="Paint.Picture">
                  <p:embed/>
                </p:oleObj>
              </mc:Choice>
              <mc:Fallback>
                <p:oleObj name="Bitmap Image" r:id="rId3" imgW="8907118" imgH="338184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267" y="1388153"/>
                        <a:ext cx="8856134" cy="3338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988A1A-27C1-444A-8404-73345A3EC95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31575" y="5116036"/>
            <a:ext cx="9305518" cy="13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12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750</TotalTime>
  <Words>465</Words>
  <Application>Microsoft Office PowerPoint</Application>
  <PresentationFormat>Широкоэкранный</PresentationFormat>
  <Paragraphs>49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Comic Sans MS</vt:lpstr>
      <vt:lpstr>Gill Sans MT</vt:lpstr>
      <vt:lpstr>Sitka Heading</vt:lpstr>
      <vt:lpstr>Source Sans Pro</vt:lpstr>
      <vt:lpstr>Times New Roman</vt:lpstr>
      <vt:lpstr>Галерея</vt:lpstr>
      <vt:lpstr>Bitmap Image</vt:lpstr>
      <vt:lpstr>Презентация PowerPoint</vt:lpstr>
      <vt:lpstr>введение</vt:lpstr>
      <vt:lpstr>Постановка задачи</vt:lpstr>
      <vt:lpstr>Инструменты разработки</vt:lpstr>
      <vt:lpstr>Диаграммы прецендентов</vt:lpstr>
      <vt:lpstr>Презентация PowerPoint</vt:lpstr>
      <vt:lpstr>Диаграмма классов предметной области </vt:lpstr>
      <vt:lpstr>Презентация PowerPoint</vt:lpstr>
      <vt:lpstr>Окно администратора</vt:lpstr>
      <vt:lpstr>Окна менеджера</vt:lpstr>
      <vt:lpstr>Окна пользователя</vt:lpstr>
      <vt:lpstr>Окна гостя</vt:lpstr>
      <vt:lpstr>Статистика продукции по количеству</vt:lpstr>
      <vt:lpstr>Стабильность приложения</vt:lpstr>
      <vt:lpstr>Актуальность и дальнейшее развитие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m0nk3y</dc:creator>
  <cp:lastModifiedBy>m0nk3y</cp:lastModifiedBy>
  <cp:revision>19</cp:revision>
  <dcterms:created xsi:type="dcterms:W3CDTF">2022-05-25T07:36:05Z</dcterms:created>
  <dcterms:modified xsi:type="dcterms:W3CDTF">2022-05-27T12:12:22Z</dcterms:modified>
</cp:coreProperties>
</file>