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328" r:id="rId3"/>
    <p:sldId id="327" r:id="rId4"/>
    <p:sldId id="350" r:id="rId5"/>
    <p:sldId id="329" r:id="rId6"/>
    <p:sldId id="330" r:id="rId7"/>
    <p:sldId id="332" r:id="rId8"/>
    <p:sldId id="299" r:id="rId9"/>
    <p:sldId id="331" r:id="rId10"/>
    <p:sldId id="333" r:id="rId11"/>
    <p:sldId id="334" r:id="rId12"/>
    <p:sldId id="335" r:id="rId13"/>
    <p:sldId id="336" r:id="rId14"/>
    <p:sldId id="337" r:id="rId15"/>
    <p:sldId id="302" r:id="rId16"/>
    <p:sldId id="338" r:id="rId17"/>
    <p:sldId id="304" r:id="rId18"/>
    <p:sldId id="339" r:id="rId19"/>
    <p:sldId id="305" r:id="rId20"/>
    <p:sldId id="306" r:id="rId21"/>
    <p:sldId id="340" r:id="rId22"/>
    <p:sldId id="308" r:id="rId23"/>
    <p:sldId id="309" r:id="rId24"/>
    <p:sldId id="310" r:id="rId25"/>
    <p:sldId id="311" r:id="rId26"/>
    <p:sldId id="325" r:id="rId27"/>
    <p:sldId id="351" r:id="rId28"/>
    <p:sldId id="352" r:id="rId29"/>
    <p:sldId id="353" r:id="rId30"/>
    <p:sldId id="354" r:id="rId31"/>
    <p:sldId id="326" r:id="rId32"/>
    <p:sldId id="341" r:id="rId33"/>
    <p:sldId id="343" r:id="rId34"/>
    <p:sldId id="344" r:id="rId35"/>
    <p:sldId id="342" r:id="rId36"/>
    <p:sldId id="345" r:id="rId37"/>
    <p:sldId id="346" r:id="rId38"/>
    <p:sldId id="347" r:id="rId39"/>
    <p:sldId id="348" r:id="rId40"/>
    <p:sldId id="312" r:id="rId41"/>
    <p:sldId id="324" r:id="rId42"/>
  </p:sldIdLst>
  <p:sldSz cx="9144000" cy="6858000" type="screen4x3"/>
  <p:notesSz cx="6858000" cy="9144000"/>
  <p:defaultTextStyle>
    <a:defPPr>
      <a:defRPr lang="be-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be-BY"/>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be-BY"/>
          </a:p>
        </p:txBody>
      </p:sp>
      <p:sp>
        <p:nvSpPr>
          <p:cNvPr id="4" name="Дата 3"/>
          <p:cNvSpPr>
            <a:spLocks noGrp="1"/>
          </p:cNvSpPr>
          <p:nvPr>
            <p:ph type="dt" sz="half" idx="10"/>
          </p:nvPr>
        </p:nvSpPr>
        <p:spPr/>
        <p:txBody>
          <a:bodyPr/>
          <a:lstStyle/>
          <a:p>
            <a:fld id="{5CA99159-687F-4161-AFE6-AA91F3A01991}" type="datetimeFigureOut">
              <a:rPr lang="be-BY" smtClean="0"/>
              <a:pPr/>
              <a:t>05.05.2022</a:t>
            </a:fld>
            <a:endParaRPr lang="be-BY"/>
          </a:p>
        </p:txBody>
      </p:sp>
      <p:sp>
        <p:nvSpPr>
          <p:cNvPr id="5" name="Нижний колонтитул 4"/>
          <p:cNvSpPr>
            <a:spLocks noGrp="1"/>
          </p:cNvSpPr>
          <p:nvPr>
            <p:ph type="ftr" sz="quarter" idx="11"/>
          </p:nvPr>
        </p:nvSpPr>
        <p:spPr/>
        <p:txBody>
          <a:bodyPr/>
          <a:lstStyle/>
          <a:p>
            <a:endParaRPr lang="be-BY"/>
          </a:p>
        </p:txBody>
      </p:sp>
      <p:sp>
        <p:nvSpPr>
          <p:cNvPr id="6" name="Номер слайда 5"/>
          <p:cNvSpPr>
            <a:spLocks noGrp="1"/>
          </p:cNvSpPr>
          <p:nvPr>
            <p:ph type="sldNum" sz="quarter" idx="12"/>
          </p:nvPr>
        </p:nvSpPr>
        <p:spPr/>
        <p:txBody>
          <a:bodyPr/>
          <a:lstStyle/>
          <a:p>
            <a:fld id="{DDF8F460-E901-4C7B-99CE-2D9EDFDC0D71}" type="slidenum">
              <a:rPr lang="be-BY" smtClean="0"/>
              <a:pPr/>
              <a:t>‹#›</a:t>
            </a:fld>
            <a:endParaRPr lang="be-B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be-BY"/>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Дата 3"/>
          <p:cNvSpPr>
            <a:spLocks noGrp="1"/>
          </p:cNvSpPr>
          <p:nvPr>
            <p:ph type="dt" sz="half" idx="10"/>
          </p:nvPr>
        </p:nvSpPr>
        <p:spPr/>
        <p:txBody>
          <a:bodyPr/>
          <a:lstStyle/>
          <a:p>
            <a:fld id="{5CA99159-687F-4161-AFE6-AA91F3A01991}" type="datetimeFigureOut">
              <a:rPr lang="be-BY" smtClean="0"/>
              <a:pPr/>
              <a:t>05.05.2022</a:t>
            </a:fld>
            <a:endParaRPr lang="be-BY"/>
          </a:p>
        </p:txBody>
      </p:sp>
      <p:sp>
        <p:nvSpPr>
          <p:cNvPr id="5" name="Нижний колонтитул 4"/>
          <p:cNvSpPr>
            <a:spLocks noGrp="1"/>
          </p:cNvSpPr>
          <p:nvPr>
            <p:ph type="ftr" sz="quarter" idx="11"/>
          </p:nvPr>
        </p:nvSpPr>
        <p:spPr/>
        <p:txBody>
          <a:bodyPr/>
          <a:lstStyle/>
          <a:p>
            <a:endParaRPr lang="be-BY"/>
          </a:p>
        </p:txBody>
      </p:sp>
      <p:sp>
        <p:nvSpPr>
          <p:cNvPr id="6" name="Номер слайда 5"/>
          <p:cNvSpPr>
            <a:spLocks noGrp="1"/>
          </p:cNvSpPr>
          <p:nvPr>
            <p:ph type="sldNum" sz="quarter" idx="12"/>
          </p:nvPr>
        </p:nvSpPr>
        <p:spPr/>
        <p:txBody>
          <a:bodyPr/>
          <a:lstStyle/>
          <a:p>
            <a:fld id="{DDF8F460-E901-4C7B-99CE-2D9EDFDC0D71}" type="slidenum">
              <a:rPr lang="be-BY" smtClean="0"/>
              <a:pPr/>
              <a:t>‹#›</a:t>
            </a:fld>
            <a:endParaRPr lang="be-B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be-BY"/>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Дата 3"/>
          <p:cNvSpPr>
            <a:spLocks noGrp="1"/>
          </p:cNvSpPr>
          <p:nvPr>
            <p:ph type="dt" sz="half" idx="10"/>
          </p:nvPr>
        </p:nvSpPr>
        <p:spPr/>
        <p:txBody>
          <a:bodyPr/>
          <a:lstStyle/>
          <a:p>
            <a:fld id="{5CA99159-687F-4161-AFE6-AA91F3A01991}" type="datetimeFigureOut">
              <a:rPr lang="be-BY" smtClean="0"/>
              <a:pPr/>
              <a:t>05.05.2022</a:t>
            </a:fld>
            <a:endParaRPr lang="be-BY"/>
          </a:p>
        </p:txBody>
      </p:sp>
      <p:sp>
        <p:nvSpPr>
          <p:cNvPr id="5" name="Нижний колонтитул 4"/>
          <p:cNvSpPr>
            <a:spLocks noGrp="1"/>
          </p:cNvSpPr>
          <p:nvPr>
            <p:ph type="ftr" sz="quarter" idx="11"/>
          </p:nvPr>
        </p:nvSpPr>
        <p:spPr/>
        <p:txBody>
          <a:bodyPr/>
          <a:lstStyle/>
          <a:p>
            <a:endParaRPr lang="be-BY"/>
          </a:p>
        </p:txBody>
      </p:sp>
      <p:sp>
        <p:nvSpPr>
          <p:cNvPr id="6" name="Номер слайда 5"/>
          <p:cNvSpPr>
            <a:spLocks noGrp="1"/>
          </p:cNvSpPr>
          <p:nvPr>
            <p:ph type="sldNum" sz="quarter" idx="12"/>
          </p:nvPr>
        </p:nvSpPr>
        <p:spPr/>
        <p:txBody>
          <a:bodyPr/>
          <a:lstStyle/>
          <a:p>
            <a:fld id="{DDF8F460-E901-4C7B-99CE-2D9EDFDC0D71}" type="slidenum">
              <a:rPr lang="be-BY" smtClean="0"/>
              <a:pPr/>
              <a:t>‹#›</a:t>
            </a:fld>
            <a:endParaRPr lang="be-B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be-BY"/>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Дата 3"/>
          <p:cNvSpPr>
            <a:spLocks noGrp="1"/>
          </p:cNvSpPr>
          <p:nvPr>
            <p:ph type="dt" sz="half" idx="10"/>
          </p:nvPr>
        </p:nvSpPr>
        <p:spPr/>
        <p:txBody>
          <a:bodyPr/>
          <a:lstStyle/>
          <a:p>
            <a:fld id="{5CA99159-687F-4161-AFE6-AA91F3A01991}" type="datetimeFigureOut">
              <a:rPr lang="be-BY" smtClean="0"/>
              <a:pPr/>
              <a:t>05.05.2022</a:t>
            </a:fld>
            <a:endParaRPr lang="be-BY"/>
          </a:p>
        </p:txBody>
      </p:sp>
      <p:sp>
        <p:nvSpPr>
          <p:cNvPr id="5" name="Нижний колонтитул 4"/>
          <p:cNvSpPr>
            <a:spLocks noGrp="1"/>
          </p:cNvSpPr>
          <p:nvPr>
            <p:ph type="ftr" sz="quarter" idx="11"/>
          </p:nvPr>
        </p:nvSpPr>
        <p:spPr/>
        <p:txBody>
          <a:bodyPr/>
          <a:lstStyle/>
          <a:p>
            <a:endParaRPr lang="be-BY"/>
          </a:p>
        </p:txBody>
      </p:sp>
      <p:sp>
        <p:nvSpPr>
          <p:cNvPr id="6" name="Номер слайда 5"/>
          <p:cNvSpPr>
            <a:spLocks noGrp="1"/>
          </p:cNvSpPr>
          <p:nvPr>
            <p:ph type="sldNum" sz="quarter" idx="12"/>
          </p:nvPr>
        </p:nvSpPr>
        <p:spPr/>
        <p:txBody>
          <a:bodyPr/>
          <a:lstStyle/>
          <a:p>
            <a:fld id="{DDF8F460-E901-4C7B-99CE-2D9EDFDC0D71}" type="slidenum">
              <a:rPr lang="be-BY" smtClean="0"/>
              <a:pPr/>
              <a:t>‹#›</a:t>
            </a:fld>
            <a:endParaRPr lang="be-B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be-BY"/>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CA99159-687F-4161-AFE6-AA91F3A01991}" type="datetimeFigureOut">
              <a:rPr lang="be-BY" smtClean="0"/>
              <a:pPr/>
              <a:t>05.05.2022</a:t>
            </a:fld>
            <a:endParaRPr lang="be-BY"/>
          </a:p>
        </p:txBody>
      </p:sp>
      <p:sp>
        <p:nvSpPr>
          <p:cNvPr id="5" name="Нижний колонтитул 4"/>
          <p:cNvSpPr>
            <a:spLocks noGrp="1"/>
          </p:cNvSpPr>
          <p:nvPr>
            <p:ph type="ftr" sz="quarter" idx="11"/>
          </p:nvPr>
        </p:nvSpPr>
        <p:spPr/>
        <p:txBody>
          <a:bodyPr/>
          <a:lstStyle/>
          <a:p>
            <a:endParaRPr lang="be-BY"/>
          </a:p>
        </p:txBody>
      </p:sp>
      <p:sp>
        <p:nvSpPr>
          <p:cNvPr id="6" name="Номер слайда 5"/>
          <p:cNvSpPr>
            <a:spLocks noGrp="1"/>
          </p:cNvSpPr>
          <p:nvPr>
            <p:ph type="sldNum" sz="quarter" idx="12"/>
          </p:nvPr>
        </p:nvSpPr>
        <p:spPr/>
        <p:txBody>
          <a:bodyPr/>
          <a:lstStyle/>
          <a:p>
            <a:fld id="{DDF8F460-E901-4C7B-99CE-2D9EDFDC0D71}" type="slidenum">
              <a:rPr lang="be-BY" smtClean="0"/>
              <a:pPr/>
              <a:t>‹#›</a:t>
            </a:fld>
            <a:endParaRPr lang="be-B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be-BY"/>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5" name="Дата 4"/>
          <p:cNvSpPr>
            <a:spLocks noGrp="1"/>
          </p:cNvSpPr>
          <p:nvPr>
            <p:ph type="dt" sz="half" idx="10"/>
          </p:nvPr>
        </p:nvSpPr>
        <p:spPr/>
        <p:txBody>
          <a:bodyPr/>
          <a:lstStyle/>
          <a:p>
            <a:fld id="{5CA99159-687F-4161-AFE6-AA91F3A01991}" type="datetimeFigureOut">
              <a:rPr lang="be-BY" smtClean="0"/>
              <a:pPr/>
              <a:t>05.05.2022</a:t>
            </a:fld>
            <a:endParaRPr lang="be-BY"/>
          </a:p>
        </p:txBody>
      </p:sp>
      <p:sp>
        <p:nvSpPr>
          <p:cNvPr id="6" name="Нижний колонтитул 5"/>
          <p:cNvSpPr>
            <a:spLocks noGrp="1"/>
          </p:cNvSpPr>
          <p:nvPr>
            <p:ph type="ftr" sz="quarter" idx="11"/>
          </p:nvPr>
        </p:nvSpPr>
        <p:spPr/>
        <p:txBody>
          <a:bodyPr/>
          <a:lstStyle/>
          <a:p>
            <a:endParaRPr lang="be-BY"/>
          </a:p>
        </p:txBody>
      </p:sp>
      <p:sp>
        <p:nvSpPr>
          <p:cNvPr id="7" name="Номер слайда 6"/>
          <p:cNvSpPr>
            <a:spLocks noGrp="1"/>
          </p:cNvSpPr>
          <p:nvPr>
            <p:ph type="sldNum" sz="quarter" idx="12"/>
          </p:nvPr>
        </p:nvSpPr>
        <p:spPr/>
        <p:txBody>
          <a:bodyPr/>
          <a:lstStyle/>
          <a:p>
            <a:fld id="{DDF8F460-E901-4C7B-99CE-2D9EDFDC0D71}" type="slidenum">
              <a:rPr lang="be-BY" smtClean="0"/>
              <a:pPr/>
              <a:t>‹#›</a:t>
            </a:fld>
            <a:endParaRPr lang="be-B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be-BY"/>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7" name="Дата 6"/>
          <p:cNvSpPr>
            <a:spLocks noGrp="1"/>
          </p:cNvSpPr>
          <p:nvPr>
            <p:ph type="dt" sz="half" idx="10"/>
          </p:nvPr>
        </p:nvSpPr>
        <p:spPr/>
        <p:txBody>
          <a:bodyPr/>
          <a:lstStyle/>
          <a:p>
            <a:fld id="{5CA99159-687F-4161-AFE6-AA91F3A01991}" type="datetimeFigureOut">
              <a:rPr lang="be-BY" smtClean="0"/>
              <a:pPr/>
              <a:t>05.05.2022</a:t>
            </a:fld>
            <a:endParaRPr lang="be-BY"/>
          </a:p>
        </p:txBody>
      </p:sp>
      <p:sp>
        <p:nvSpPr>
          <p:cNvPr id="8" name="Нижний колонтитул 7"/>
          <p:cNvSpPr>
            <a:spLocks noGrp="1"/>
          </p:cNvSpPr>
          <p:nvPr>
            <p:ph type="ftr" sz="quarter" idx="11"/>
          </p:nvPr>
        </p:nvSpPr>
        <p:spPr/>
        <p:txBody>
          <a:bodyPr/>
          <a:lstStyle/>
          <a:p>
            <a:endParaRPr lang="be-BY"/>
          </a:p>
        </p:txBody>
      </p:sp>
      <p:sp>
        <p:nvSpPr>
          <p:cNvPr id="9" name="Номер слайда 8"/>
          <p:cNvSpPr>
            <a:spLocks noGrp="1"/>
          </p:cNvSpPr>
          <p:nvPr>
            <p:ph type="sldNum" sz="quarter" idx="12"/>
          </p:nvPr>
        </p:nvSpPr>
        <p:spPr/>
        <p:txBody>
          <a:bodyPr/>
          <a:lstStyle/>
          <a:p>
            <a:fld id="{DDF8F460-E901-4C7B-99CE-2D9EDFDC0D71}" type="slidenum">
              <a:rPr lang="be-BY" smtClean="0"/>
              <a:pPr/>
              <a:t>‹#›</a:t>
            </a:fld>
            <a:endParaRPr lang="be-B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be-BY"/>
          </a:p>
        </p:txBody>
      </p:sp>
      <p:sp>
        <p:nvSpPr>
          <p:cNvPr id="3" name="Дата 2"/>
          <p:cNvSpPr>
            <a:spLocks noGrp="1"/>
          </p:cNvSpPr>
          <p:nvPr>
            <p:ph type="dt" sz="half" idx="10"/>
          </p:nvPr>
        </p:nvSpPr>
        <p:spPr/>
        <p:txBody>
          <a:bodyPr/>
          <a:lstStyle/>
          <a:p>
            <a:fld id="{5CA99159-687F-4161-AFE6-AA91F3A01991}" type="datetimeFigureOut">
              <a:rPr lang="be-BY" smtClean="0"/>
              <a:pPr/>
              <a:t>05.05.2022</a:t>
            </a:fld>
            <a:endParaRPr lang="be-BY"/>
          </a:p>
        </p:txBody>
      </p:sp>
      <p:sp>
        <p:nvSpPr>
          <p:cNvPr id="4" name="Нижний колонтитул 3"/>
          <p:cNvSpPr>
            <a:spLocks noGrp="1"/>
          </p:cNvSpPr>
          <p:nvPr>
            <p:ph type="ftr" sz="quarter" idx="11"/>
          </p:nvPr>
        </p:nvSpPr>
        <p:spPr/>
        <p:txBody>
          <a:bodyPr/>
          <a:lstStyle/>
          <a:p>
            <a:endParaRPr lang="be-BY"/>
          </a:p>
        </p:txBody>
      </p:sp>
      <p:sp>
        <p:nvSpPr>
          <p:cNvPr id="5" name="Номер слайда 4"/>
          <p:cNvSpPr>
            <a:spLocks noGrp="1"/>
          </p:cNvSpPr>
          <p:nvPr>
            <p:ph type="sldNum" sz="quarter" idx="12"/>
          </p:nvPr>
        </p:nvSpPr>
        <p:spPr/>
        <p:txBody>
          <a:bodyPr/>
          <a:lstStyle/>
          <a:p>
            <a:fld id="{DDF8F460-E901-4C7B-99CE-2D9EDFDC0D71}" type="slidenum">
              <a:rPr lang="be-BY" smtClean="0"/>
              <a:pPr/>
              <a:t>‹#›</a:t>
            </a:fld>
            <a:endParaRPr lang="be-B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CA99159-687F-4161-AFE6-AA91F3A01991}" type="datetimeFigureOut">
              <a:rPr lang="be-BY" smtClean="0"/>
              <a:pPr/>
              <a:t>05.05.2022</a:t>
            </a:fld>
            <a:endParaRPr lang="be-BY"/>
          </a:p>
        </p:txBody>
      </p:sp>
      <p:sp>
        <p:nvSpPr>
          <p:cNvPr id="3" name="Нижний колонтитул 2"/>
          <p:cNvSpPr>
            <a:spLocks noGrp="1"/>
          </p:cNvSpPr>
          <p:nvPr>
            <p:ph type="ftr" sz="quarter" idx="11"/>
          </p:nvPr>
        </p:nvSpPr>
        <p:spPr/>
        <p:txBody>
          <a:bodyPr/>
          <a:lstStyle/>
          <a:p>
            <a:endParaRPr lang="be-BY"/>
          </a:p>
        </p:txBody>
      </p:sp>
      <p:sp>
        <p:nvSpPr>
          <p:cNvPr id="4" name="Номер слайда 3"/>
          <p:cNvSpPr>
            <a:spLocks noGrp="1"/>
          </p:cNvSpPr>
          <p:nvPr>
            <p:ph type="sldNum" sz="quarter" idx="12"/>
          </p:nvPr>
        </p:nvSpPr>
        <p:spPr/>
        <p:txBody>
          <a:bodyPr/>
          <a:lstStyle/>
          <a:p>
            <a:fld id="{DDF8F460-E901-4C7B-99CE-2D9EDFDC0D71}" type="slidenum">
              <a:rPr lang="be-BY" smtClean="0"/>
              <a:pPr/>
              <a:t>‹#›</a:t>
            </a:fld>
            <a:endParaRPr lang="be-B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be-BY"/>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CA99159-687F-4161-AFE6-AA91F3A01991}" type="datetimeFigureOut">
              <a:rPr lang="be-BY" smtClean="0"/>
              <a:pPr/>
              <a:t>05.05.2022</a:t>
            </a:fld>
            <a:endParaRPr lang="be-BY"/>
          </a:p>
        </p:txBody>
      </p:sp>
      <p:sp>
        <p:nvSpPr>
          <p:cNvPr id="6" name="Нижний колонтитул 5"/>
          <p:cNvSpPr>
            <a:spLocks noGrp="1"/>
          </p:cNvSpPr>
          <p:nvPr>
            <p:ph type="ftr" sz="quarter" idx="11"/>
          </p:nvPr>
        </p:nvSpPr>
        <p:spPr/>
        <p:txBody>
          <a:bodyPr/>
          <a:lstStyle/>
          <a:p>
            <a:endParaRPr lang="be-BY"/>
          </a:p>
        </p:txBody>
      </p:sp>
      <p:sp>
        <p:nvSpPr>
          <p:cNvPr id="7" name="Номер слайда 6"/>
          <p:cNvSpPr>
            <a:spLocks noGrp="1"/>
          </p:cNvSpPr>
          <p:nvPr>
            <p:ph type="sldNum" sz="quarter" idx="12"/>
          </p:nvPr>
        </p:nvSpPr>
        <p:spPr/>
        <p:txBody>
          <a:bodyPr/>
          <a:lstStyle/>
          <a:p>
            <a:fld id="{DDF8F460-E901-4C7B-99CE-2D9EDFDC0D71}" type="slidenum">
              <a:rPr lang="be-BY" smtClean="0"/>
              <a:pPr/>
              <a:t>‹#›</a:t>
            </a:fld>
            <a:endParaRPr lang="be-B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be-BY"/>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e-BY"/>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CA99159-687F-4161-AFE6-AA91F3A01991}" type="datetimeFigureOut">
              <a:rPr lang="be-BY" smtClean="0"/>
              <a:pPr/>
              <a:t>05.05.2022</a:t>
            </a:fld>
            <a:endParaRPr lang="be-BY"/>
          </a:p>
        </p:txBody>
      </p:sp>
      <p:sp>
        <p:nvSpPr>
          <p:cNvPr id="6" name="Нижний колонтитул 5"/>
          <p:cNvSpPr>
            <a:spLocks noGrp="1"/>
          </p:cNvSpPr>
          <p:nvPr>
            <p:ph type="ftr" sz="quarter" idx="11"/>
          </p:nvPr>
        </p:nvSpPr>
        <p:spPr/>
        <p:txBody>
          <a:bodyPr/>
          <a:lstStyle/>
          <a:p>
            <a:endParaRPr lang="be-BY"/>
          </a:p>
        </p:txBody>
      </p:sp>
      <p:sp>
        <p:nvSpPr>
          <p:cNvPr id="7" name="Номер слайда 6"/>
          <p:cNvSpPr>
            <a:spLocks noGrp="1"/>
          </p:cNvSpPr>
          <p:nvPr>
            <p:ph type="sldNum" sz="quarter" idx="12"/>
          </p:nvPr>
        </p:nvSpPr>
        <p:spPr/>
        <p:txBody>
          <a:bodyPr/>
          <a:lstStyle/>
          <a:p>
            <a:fld id="{DDF8F460-E901-4C7B-99CE-2D9EDFDC0D71}" type="slidenum">
              <a:rPr lang="be-BY" smtClean="0"/>
              <a:pPr/>
              <a:t>‹#›</a:t>
            </a:fld>
            <a:endParaRPr lang="be-B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be-BY"/>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be-BY"/>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99159-687F-4161-AFE6-AA91F3A01991}" type="datetimeFigureOut">
              <a:rPr lang="be-BY" smtClean="0"/>
              <a:pPr/>
              <a:t>05.05.2022</a:t>
            </a:fld>
            <a:endParaRPr lang="be-BY"/>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e-BY"/>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8F460-E901-4C7B-99CE-2D9EDFDC0D71}" type="slidenum">
              <a:rPr lang="be-BY" smtClean="0"/>
              <a:pPr/>
              <a:t>‹#›</a:t>
            </a:fld>
            <a:endParaRPr lang="be-B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e-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stefaniuk.website/" TargetMode="External"/><Relationship Id="rId2" Type="http://schemas.openxmlformats.org/officeDocument/2006/relationships/hyperlink" Target="https://stefaniuk.website/all/zhiznenny-cikl-zaprosov-v-asp-net-core-mvc/" TargetMode="Externa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u.ua/lenta/articles/net-evolution/"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habr.com/ru/company/raiffeisenbank/blog/451136/"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proger.ru/news/dotnet-5-0-released/"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habr.com/ru/post/268371/"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412776"/>
            <a:ext cx="8229600" cy="1143000"/>
          </a:xfrm>
        </p:spPr>
        <p:txBody>
          <a:bodyPr>
            <a:normAutofit/>
          </a:bodyPr>
          <a:lstStyle/>
          <a:p>
            <a:r>
              <a:rPr lang="ru-RU" b="1" dirty="0">
                <a:solidFill>
                  <a:srgbClr val="FF0000"/>
                </a:solidFill>
              </a:rPr>
              <a:t>Введение в </a:t>
            </a:r>
            <a:r>
              <a:rPr lang="en-US" b="1" dirty="0" err="1" smtClean="0">
                <a:solidFill>
                  <a:srgbClr val="FF0000"/>
                </a:solidFill>
              </a:rPr>
              <a:t>ASP.Net</a:t>
            </a:r>
            <a:r>
              <a:rPr lang="en-US" b="1" dirty="0" smtClean="0">
                <a:solidFill>
                  <a:srgbClr val="FF0000"/>
                </a:solidFill>
              </a:rPr>
              <a:t> Core</a:t>
            </a:r>
            <a:r>
              <a:rPr lang="ru-RU" b="1" dirty="0" smtClean="0">
                <a:solidFill>
                  <a:srgbClr val="FF0000"/>
                </a:solidFill>
              </a:rPr>
              <a:t> </a:t>
            </a:r>
            <a:r>
              <a:rPr lang="en-US" b="1" dirty="0" smtClean="0">
                <a:solidFill>
                  <a:srgbClr val="FF0000"/>
                </a:solidFill>
              </a:rPr>
              <a:t>MVC</a:t>
            </a:r>
            <a:endParaRPr lang="be-BY" b="1" dirty="0">
              <a:solidFill>
                <a:srgbClr val="FF0000"/>
              </a:solidFill>
            </a:endParaRPr>
          </a:p>
        </p:txBody>
      </p:sp>
    </p:spTree>
    <p:extLst>
      <p:ext uri="{BB962C8B-B14F-4D97-AF65-F5344CB8AC3E}">
        <p14:creationId xmlns:p14="http://schemas.microsoft.com/office/powerpoint/2010/main" val="1540874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980" y="404664"/>
            <a:ext cx="8712968" cy="1200329"/>
          </a:xfrm>
          <a:prstGeom prst="rect">
            <a:avLst/>
          </a:prstGeom>
          <a:noFill/>
        </p:spPr>
        <p:txBody>
          <a:bodyPr wrap="square" rtlCol="0">
            <a:spAutoFit/>
          </a:bodyPr>
          <a:lstStyle/>
          <a:p>
            <a:pPr algn="just"/>
            <a:r>
              <a:rPr lang="ru-RU" sz="2400" dirty="0" smtClean="0">
                <a:latin typeface="Times New Roman" panose="02020603050405020304" pitchFamily="18" charset="0"/>
                <a:cs typeface="Times New Roman" panose="02020603050405020304" pitchFamily="18" charset="0"/>
              </a:rPr>
              <a:t>	Основная </a:t>
            </a:r>
            <a:r>
              <a:rPr lang="ru-RU" sz="2400" dirty="0">
                <a:latin typeface="Times New Roman" panose="02020603050405020304" pitchFamily="18" charset="0"/>
                <a:cs typeface="Times New Roman" panose="02020603050405020304" pitchFamily="18" charset="0"/>
              </a:rPr>
              <a:t>идея этого паттерна в том, что и контроллер и представление зависят от модели, но модель никак не зависит от этих двух компонент.</a:t>
            </a:r>
            <a:endParaRPr lang="be-BY" sz="2400" dirty="0" smtClean="0">
              <a:latin typeface="Times New Roman" pitchFamily="18" charset="0"/>
              <a:cs typeface="Times New Roman" pitchFamily="18" charset="0"/>
            </a:endParaRPr>
          </a:p>
        </p:txBody>
      </p:sp>
      <p:sp>
        <p:nvSpPr>
          <p:cNvPr id="3" name="TextBox 2"/>
          <p:cNvSpPr txBox="1"/>
          <p:nvPr/>
        </p:nvSpPr>
        <p:spPr>
          <a:xfrm>
            <a:off x="457012" y="1916832"/>
            <a:ext cx="8424936" cy="3970318"/>
          </a:xfrm>
          <a:prstGeom prst="rect">
            <a:avLst/>
          </a:prstGeom>
          <a:noFill/>
        </p:spPr>
        <p:txBody>
          <a:bodyPr wrap="square" rtlCol="0">
            <a:spAutoFit/>
          </a:bodyPr>
          <a:lstStyle/>
          <a:p>
            <a:pPr algn="just">
              <a:lnSpc>
                <a:spcPct val="150000"/>
              </a:lnSpc>
            </a:pPr>
            <a:r>
              <a:rPr lang="ru-RU" sz="2400" b="1" i="1" dirty="0" smtClean="0">
                <a:latin typeface="Times New Roman" panose="02020603050405020304" pitchFamily="18" charset="0"/>
                <a:cs typeface="Times New Roman" panose="02020603050405020304" pitchFamily="18" charset="0"/>
              </a:rPr>
              <a:t>	Модель</a:t>
            </a:r>
            <a:r>
              <a:rPr lang="ru-RU" sz="2400" dirty="0">
                <a:latin typeface="Times New Roman" panose="02020603050405020304" pitchFamily="18" charset="0"/>
                <a:cs typeface="Times New Roman" panose="02020603050405020304" pitchFamily="18" charset="0"/>
              </a:rPr>
              <a:t> (</a:t>
            </a:r>
            <a:r>
              <a:rPr lang="ru-RU" sz="2400" i="1" dirty="0" err="1">
                <a:latin typeface="Times New Roman" panose="02020603050405020304" pitchFamily="18" charset="0"/>
                <a:cs typeface="Times New Roman" panose="02020603050405020304" pitchFamily="18" charset="0"/>
              </a:rPr>
              <a:t>Model</a:t>
            </a:r>
            <a:r>
              <a:rPr lang="ru-RU" sz="2400" dirty="0">
                <a:latin typeface="Times New Roman" panose="02020603050405020304" pitchFamily="18" charset="0"/>
                <a:cs typeface="Times New Roman" panose="02020603050405020304" pitchFamily="18" charset="0"/>
              </a:rPr>
              <a:t>) предоставляет данные и реагирует на команды контроллера, изменяя своё </a:t>
            </a:r>
            <a:r>
              <a:rPr lang="ru-RU" sz="2400" dirty="0" smtClean="0">
                <a:latin typeface="Times New Roman" panose="02020603050405020304" pitchFamily="18" charset="0"/>
                <a:cs typeface="Times New Roman" panose="02020603050405020304" pitchFamily="18" charset="0"/>
              </a:rPr>
              <a:t>состояние.</a:t>
            </a:r>
            <a:endParaRPr lang="ru-RU" sz="2400" dirty="0">
              <a:latin typeface="Times New Roman" panose="02020603050405020304" pitchFamily="18" charset="0"/>
              <a:cs typeface="Times New Roman" panose="02020603050405020304" pitchFamily="18" charset="0"/>
            </a:endParaRPr>
          </a:p>
          <a:p>
            <a:pPr algn="just">
              <a:lnSpc>
                <a:spcPct val="150000"/>
              </a:lnSpc>
            </a:pPr>
            <a:r>
              <a:rPr lang="ru-RU" sz="2400" b="1" i="1" dirty="0" smtClean="0">
                <a:latin typeface="Times New Roman" panose="02020603050405020304" pitchFamily="18" charset="0"/>
                <a:cs typeface="Times New Roman" panose="02020603050405020304" pitchFamily="18" charset="0"/>
              </a:rPr>
              <a:t>	Представление</a:t>
            </a:r>
            <a:r>
              <a:rPr lang="ru-RU" sz="2400" dirty="0">
                <a:latin typeface="Times New Roman" panose="02020603050405020304" pitchFamily="18" charset="0"/>
                <a:cs typeface="Times New Roman" panose="02020603050405020304" pitchFamily="18" charset="0"/>
              </a:rPr>
              <a:t> (</a:t>
            </a:r>
            <a:r>
              <a:rPr lang="ru-RU" sz="2400" i="1" dirty="0" err="1">
                <a:latin typeface="Times New Roman" panose="02020603050405020304" pitchFamily="18" charset="0"/>
                <a:cs typeface="Times New Roman" panose="02020603050405020304" pitchFamily="18" charset="0"/>
              </a:rPr>
              <a:t>View</a:t>
            </a:r>
            <a:r>
              <a:rPr lang="ru-RU" sz="2400" dirty="0">
                <a:latin typeface="Times New Roman" panose="02020603050405020304" pitchFamily="18" charset="0"/>
                <a:cs typeface="Times New Roman" panose="02020603050405020304" pitchFamily="18" charset="0"/>
              </a:rPr>
              <a:t>) отвечает за отображение данных модели пользователю, реагируя на изменения </a:t>
            </a:r>
            <a:r>
              <a:rPr lang="ru-RU" sz="2400" dirty="0" smtClean="0">
                <a:latin typeface="Times New Roman" panose="02020603050405020304" pitchFamily="18" charset="0"/>
                <a:cs typeface="Times New Roman" panose="02020603050405020304" pitchFamily="18" charset="0"/>
              </a:rPr>
              <a:t>модели.</a:t>
            </a:r>
            <a:endParaRPr lang="ru-RU" sz="2400" dirty="0">
              <a:latin typeface="Times New Roman" panose="02020603050405020304" pitchFamily="18" charset="0"/>
              <a:cs typeface="Times New Roman" panose="02020603050405020304" pitchFamily="18" charset="0"/>
            </a:endParaRPr>
          </a:p>
          <a:p>
            <a:pPr algn="just">
              <a:lnSpc>
                <a:spcPct val="150000"/>
              </a:lnSpc>
            </a:pPr>
            <a:r>
              <a:rPr lang="ru-RU" sz="2400" b="1" i="1" dirty="0" smtClean="0">
                <a:latin typeface="Times New Roman" panose="02020603050405020304" pitchFamily="18" charset="0"/>
                <a:cs typeface="Times New Roman" panose="02020603050405020304" pitchFamily="18" charset="0"/>
              </a:rPr>
              <a:t>	Контроллер</a:t>
            </a:r>
            <a:r>
              <a:rPr lang="ru-RU" sz="2400" dirty="0">
                <a:latin typeface="Times New Roman" panose="02020603050405020304" pitchFamily="18" charset="0"/>
                <a:cs typeface="Times New Roman" panose="02020603050405020304" pitchFamily="18" charset="0"/>
              </a:rPr>
              <a:t> (</a:t>
            </a:r>
            <a:r>
              <a:rPr lang="ru-RU" sz="2400" i="1" dirty="0" err="1">
                <a:latin typeface="Times New Roman" panose="02020603050405020304" pitchFamily="18" charset="0"/>
                <a:cs typeface="Times New Roman" panose="02020603050405020304" pitchFamily="18" charset="0"/>
              </a:rPr>
              <a:t>Controller</a:t>
            </a:r>
            <a:r>
              <a:rPr lang="ru-RU" sz="2400" dirty="0">
                <a:latin typeface="Times New Roman" panose="02020603050405020304" pitchFamily="18" charset="0"/>
                <a:cs typeface="Times New Roman" panose="02020603050405020304" pitchFamily="18" charset="0"/>
              </a:rPr>
              <a:t>) интерпретирует действия пользователя, оповещая модель о необходимости </a:t>
            </a:r>
            <a:r>
              <a:rPr lang="ru-RU" sz="2400" dirty="0" smtClean="0">
                <a:latin typeface="Times New Roman" panose="02020603050405020304" pitchFamily="18" charset="0"/>
                <a:cs typeface="Times New Roman" panose="02020603050405020304" pitchFamily="18" charset="0"/>
              </a:rPr>
              <a:t>изменений.</a:t>
            </a:r>
            <a:endParaRPr lang="ru-RU" sz="2400" dirty="0">
              <a:latin typeface="Times New Roman" panose="02020603050405020304" pitchFamily="18" charset="0"/>
              <a:cs typeface="Times New Roman" panose="02020603050405020304" pitchFamily="18" charset="0"/>
            </a:endParaRPr>
          </a:p>
          <a:p>
            <a:pPr algn="just">
              <a:lnSpc>
                <a:spcPct val="150000"/>
              </a:lnSpc>
            </a:pPr>
            <a:endParaRPr lang="be-BY"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2294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0695" y="612966"/>
            <a:ext cx="8712968" cy="5632311"/>
          </a:xfrm>
          <a:prstGeom prst="rect">
            <a:avLst/>
          </a:prstGeom>
          <a:noFill/>
        </p:spPr>
        <p:txBody>
          <a:bodyPr wrap="square" rtlCol="0">
            <a:spAutoFit/>
          </a:bodyPr>
          <a:lstStyle/>
          <a:p>
            <a:pPr algn="just"/>
            <a:r>
              <a:rPr lang="ru-RU" sz="2400" i="1" dirty="0" smtClean="0">
                <a:latin typeface="Times New Roman" panose="02020603050405020304" pitchFamily="18" charset="0"/>
                <a:cs typeface="Times New Roman" panose="02020603050405020304" pitchFamily="18" charset="0"/>
              </a:rPr>
              <a:t>	Так как  </a:t>
            </a:r>
            <a:r>
              <a:rPr lang="ru-RU" sz="2400" i="1" dirty="0">
                <a:latin typeface="Times New Roman" panose="02020603050405020304" pitchFamily="18" charset="0"/>
                <a:cs typeface="Times New Roman" panose="02020603050405020304" pitchFamily="18" charset="0"/>
              </a:rPr>
              <a:t>MVC не имеет строгой реализации, то реализован он может быть по-разному. </a:t>
            </a:r>
            <a:endParaRPr lang="ru-RU" sz="2400" i="1" dirty="0" smtClean="0">
              <a:latin typeface="Times New Roman" panose="02020603050405020304" pitchFamily="18" charset="0"/>
              <a:cs typeface="Times New Roman" panose="02020603050405020304" pitchFamily="18" charset="0"/>
            </a:endParaRPr>
          </a:p>
          <a:p>
            <a:pPr algn="just"/>
            <a:r>
              <a:rPr lang="ru-RU" sz="2400" i="1" dirty="0">
                <a:latin typeface="Times New Roman" panose="02020603050405020304" pitchFamily="18" charset="0"/>
                <a:cs typeface="Times New Roman" panose="02020603050405020304" pitchFamily="18" charset="0"/>
              </a:rPr>
              <a:t>	</a:t>
            </a:r>
            <a:r>
              <a:rPr lang="ru-RU" sz="2400" i="1" dirty="0" smtClean="0">
                <a:latin typeface="Times New Roman" panose="02020603050405020304" pitchFamily="18" charset="0"/>
                <a:cs typeface="Times New Roman" panose="02020603050405020304" pitchFamily="18" charset="0"/>
              </a:rPr>
              <a:t>Нет </a:t>
            </a:r>
            <a:r>
              <a:rPr lang="ru-RU" sz="2400" i="1" dirty="0">
                <a:latin typeface="Times New Roman" panose="02020603050405020304" pitchFamily="18" charset="0"/>
                <a:cs typeface="Times New Roman" panose="02020603050405020304" pitchFamily="18" charset="0"/>
              </a:rPr>
              <a:t>общепринятого определения, где должна располагаться бизнес-логика. </a:t>
            </a:r>
            <a:endParaRPr lang="ru-RU" sz="2400" i="1" dirty="0" smtClean="0">
              <a:latin typeface="Times New Roman" panose="02020603050405020304" pitchFamily="18" charset="0"/>
              <a:cs typeface="Times New Roman" panose="02020603050405020304" pitchFamily="18" charset="0"/>
            </a:endParaRPr>
          </a:p>
          <a:p>
            <a:pPr algn="just"/>
            <a:r>
              <a:rPr lang="ru-RU" sz="2400" i="1" dirty="0">
                <a:latin typeface="Times New Roman" panose="02020603050405020304" pitchFamily="18" charset="0"/>
                <a:cs typeface="Times New Roman" panose="02020603050405020304" pitchFamily="18" charset="0"/>
              </a:rPr>
              <a:t>	</a:t>
            </a:r>
            <a:r>
              <a:rPr lang="ru-RU" sz="2400" i="1" dirty="0" smtClean="0">
                <a:latin typeface="Times New Roman" panose="02020603050405020304" pitchFamily="18" charset="0"/>
                <a:cs typeface="Times New Roman" panose="02020603050405020304" pitchFamily="18" charset="0"/>
              </a:rPr>
              <a:t>Она </a:t>
            </a:r>
            <a:r>
              <a:rPr lang="ru-RU" sz="2400" i="1" dirty="0">
                <a:latin typeface="Times New Roman" panose="02020603050405020304" pitchFamily="18" charset="0"/>
                <a:cs typeface="Times New Roman" panose="02020603050405020304" pitchFamily="18" charset="0"/>
              </a:rPr>
              <a:t>может находиться как в контроллере, так и в модели. В последнем случае, модель будет содержать все бизнес-объекты со всеми данными и функциями.</a:t>
            </a:r>
          </a:p>
          <a:p>
            <a:pPr algn="just"/>
            <a:r>
              <a:rPr lang="ru-RU" sz="2400" i="1" dirty="0" smtClean="0">
                <a:latin typeface="Times New Roman" panose="02020603050405020304" pitchFamily="18" charset="0"/>
                <a:cs typeface="Times New Roman" panose="02020603050405020304" pitchFamily="18" charset="0"/>
              </a:rPr>
              <a:t>	Некоторые </a:t>
            </a:r>
            <a:r>
              <a:rPr lang="ru-RU" sz="2400" i="1" dirty="0" err="1">
                <a:latin typeface="Times New Roman" panose="02020603050405020304" pitchFamily="18" charset="0"/>
                <a:cs typeface="Times New Roman" panose="02020603050405020304" pitchFamily="18" charset="0"/>
              </a:rPr>
              <a:t>фреймворки</a:t>
            </a:r>
            <a:r>
              <a:rPr lang="ru-RU" sz="2400" i="1" dirty="0">
                <a:latin typeface="Times New Roman" panose="02020603050405020304" pitchFamily="18" charset="0"/>
                <a:cs typeface="Times New Roman" panose="02020603050405020304" pitchFamily="18" charset="0"/>
              </a:rPr>
              <a:t> жестко задают где должна располагаться бизнес-логика, другие не имеют таких правил.</a:t>
            </a:r>
          </a:p>
          <a:p>
            <a:pPr algn="just"/>
            <a:r>
              <a:rPr lang="ru-RU" sz="2400" i="1" dirty="0" smtClean="0">
                <a:latin typeface="Times New Roman" panose="02020603050405020304" pitchFamily="18" charset="0"/>
                <a:cs typeface="Times New Roman" panose="02020603050405020304" pitchFamily="18" charset="0"/>
              </a:rPr>
              <a:t>	Также </a:t>
            </a:r>
            <a:r>
              <a:rPr lang="ru-RU" sz="2400" i="1" dirty="0">
                <a:latin typeface="Times New Roman" panose="02020603050405020304" pitchFamily="18" charset="0"/>
                <a:cs typeface="Times New Roman" panose="02020603050405020304" pitchFamily="18" charset="0"/>
              </a:rPr>
              <a:t>не указано, где должна находиться проверка введённых пользователем данных. </a:t>
            </a:r>
            <a:endParaRPr lang="ru-RU" sz="2400" i="1" dirty="0" smtClean="0">
              <a:latin typeface="Times New Roman" panose="02020603050405020304" pitchFamily="18" charset="0"/>
              <a:cs typeface="Times New Roman" panose="02020603050405020304" pitchFamily="18" charset="0"/>
            </a:endParaRPr>
          </a:p>
          <a:p>
            <a:pPr algn="just"/>
            <a:r>
              <a:rPr lang="ru-RU" sz="2400" i="1" dirty="0">
                <a:latin typeface="Times New Roman" panose="02020603050405020304" pitchFamily="18" charset="0"/>
                <a:cs typeface="Times New Roman" panose="02020603050405020304" pitchFamily="18" charset="0"/>
              </a:rPr>
              <a:t>	</a:t>
            </a:r>
            <a:r>
              <a:rPr lang="ru-RU" sz="2400" i="1" dirty="0" smtClean="0">
                <a:latin typeface="Times New Roman" panose="02020603050405020304" pitchFamily="18" charset="0"/>
                <a:cs typeface="Times New Roman" panose="02020603050405020304" pitchFamily="18" charset="0"/>
              </a:rPr>
              <a:t>Простая </a:t>
            </a:r>
            <a:r>
              <a:rPr lang="ru-RU" sz="2400" i="1" dirty="0" err="1">
                <a:latin typeface="Times New Roman" panose="02020603050405020304" pitchFamily="18" charset="0"/>
                <a:cs typeface="Times New Roman" panose="02020603050405020304" pitchFamily="18" charset="0"/>
              </a:rPr>
              <a:t>валидация</a:t>
            </a:r>
            <a:r>
              <a:rPr lang="ru-RU" sz="2400" i="1" dirty="0">
                <a:latin typeface="Times New Roman" panose="02020603050405020304" pitchFamily="18" charset="0"/>
                <a:cs typeface="Times New Roman" panose="02020603050405020304" pitchFamily="18" charset="0"/>
              </a:rPr>
              <a:t> может встречаться даже в представлении, но чаще они встречаются в контроллере или модели</a:t>
            </a:r>
          </a:p>
          <a:p>
            <a:pPr algn="just"/>
            <a:endParaRPr lang="be-BY" sz="2400" i="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18435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8712968" cy="4524315"/>
          </a:xfrm>
          <a:prstGeom prst="rect">
            <a:avLst/>
          </a:prstGeom>
          <a:noFill/>
        </p:spPr>
        <p:txBody>
          <a:bodyPr wrap="square" rtlCol="0">
            <a:spAutoFit/>
          </a:bodyPr>
          <a:lstStyle/>
          <a:p>
            <a:pPr algn="just">
              <a:lnSpc>
                <a:spcPct val="150000"/>
              </a:lnSpc>
            </a:pPr>
            <a:r>
              <a:rPr lang="ru-RU" sz="2400" dirty="0" smtClean="0">
                <a:latin typeface="Times New Roman" panose="02020603050405020304" pitchFamily="18" charset="0"/>
                <a:cs typeface="Times New Roman" panose="02020603050405020304" pitchFamily="18" charset="0"/>
              </a:rPr>
              <a:t>	Контроллер </a:t>
            </a:r>
            <a:r>
              <a:rPr lang="ru-RU" sz="2400" dirty="0">
                <a:latin typeface="Times New Roman" panose="02020603050405020304" pitchFamily="18" charset="0"/>
                <a:cs typeface="Times New Roman" panose="02020603050405020304" pitchFamily="18" charset="0"/>
              </a:rPr>
              <a:t>определяет, </a:t>
            </a:r>
            <a:r>
              <a:rPr lang="ru-RU" sz="2400" dirty="0" smtClean="0">
                <a:latin typeface="Times New Roman" panose="02020603050405020304" pitchFamily="18" charset="0"/>
                <a:cs typeface="Times New Roman" panose="02020603050405020304" pitchFamily="18" charset="0"/>
              </a:rPr>
              <a:t>какое </a:t>
            </a:r>
            <a:r>
              <a:rPr lang="ru-RU" sz="2400" dirty="0">
                <a:latin typeface="Times New Roman" panose="02020603050405020304" pitchFamily="18" charset="0"/>
                <a:cs typeface="Times New Roman" panose="02020603050405020304" pitchFamily="18" charset="0"/>
              </a:rPr>
              <a:t>представление должно быть отображено в данный </a:t>
            </a:r>
            <a:r>
              <a:rPr lang="ru-RU" sz="2400" dirty="0" smtClean="0">
                <a:latin typeface="Times New Roman" panose="02020603050405020304" pitchFamily="18" charset="0"/>
                <a:cs typeface="Times New Roman" panose="02020603050405020304" pitchFamily="18" charset="0"/>
              </a:rPr>
              <a:t>момент.</a:t>
            </a:r>
            <a:endParaRPr lang="ru-RU" sz="2400" dirty="0">
              <a:latin typeface="Times New Roman" panose="02020603050405020304" pitchFamily="18" charset="0"/>
              <a:cs typeface="Times New Roman" panose="02020603050405020304" pitchFamily="18" charset="0"/>
            </a:endParaRPr>
          </a:p>
          <a:p>
            <a:pPr algn="just">
              <a:lnSpc>
                <a:spcPct val="150000"/>
              </a:lnSpc>
            </a:pPr>
            <a:r>
              <a:rPr lang="ru-RU" sz="2400" dirty="0" smtClean="0">
                <a:latin typeface="Times New Roman" panose="02020603050405020304" pitchFamily="18" charset="0"/>
                <a:cs typeface="Times New Roman" panose="02020603050405020304" pitchFamily="18" charset="0"/>
              </a:rPr>
              <a:t>	События </a:t>
            </a:r>
            <a:r>
              <a:rPr lang="ru-RU" sz="2400" dirty="0">
                <a:latin typeface="Times New Roman" panose="02020603050405020304" pitchFamily="18" charset="0"/>
                <a:cs typeface="Times New Roman" panose="02020603050405020304" pitchFamily="18" charset="0"/>
              </a:rPr>
              <a:t>представления могут повлиять только на контроллер</a:t>
            </a:r>
            <a:r>
              <a:rPr lang="ru-RU" sz="2400" dirty="0" smtClean="0">
                <a:latin typeface="Times New Roman" panose="02020603050405020304" pitchFamily="18" charset="0"/>
                <a:cs typeface="Times New Roman" panose="02020603050405020304" pitchFamily="18" charset="0"/>
              </a:rPr>
              <a:t>. Контроллер </a:t>
            </a:r>
            <a:r>
              <a:rPr lang="ru-RU" sz="2400" dirty="0">
                <a:latin typeface="Times New Roman" panose="02020603050405020304" pitchFamily="18" charset="0"/>
                <a:cs typeface="Times New Roman" panose="02020603050405020304" pitchFamily="18" charset="0"/>
              </a:rPr>
              <a:t>может повлиять на модель и определить другое представление.</a:t>
            </a:r>
          </a:p>
          <a:p>
            <a:pPr algn="just">
              <a:lnSpc>
                <a:spcPct val="150000"/>
              </a:lnSpc>
            </a:pPr>
            <a:r>
              <a:rPr lang="ru-RU" sz="2400" dirty="0" smtClean="0">
                <a:latin typeface="Times New Roman" panose="02020603050405020304" pitchFamily="18" charset="0"/>
                <a:cs typeface="Times New Roman" panose="02020603050405020304" pitchFamily="18" charset="0"/>
              </a:rPr>
              <a:t>	Возможно </a:t>
            </a:r>
            <a:r>
              <a:rPr lang="ru-RU" sz="2400" dirty="0">
                <a:latin typeface="Times New Roman" panose="02020603050405020304" pitchFamily="18" charset="0"/>
                <a:cs typeface="Times New Roman" panose="02020603050405020304" pitchFamily="18" charset="0"/>
              </a:rPr>
              <a:t>несколько представлений только для одного контроллера</a:t>
            </a:r>
          </a:p>
          <a:p>
            <a:pPr algn="just">
              <a:lnSpc>
                <a:spcPct val="150000"/>
              </a:lnSpc>
            </a:pPr>
            <a:endParaRPr lang="be-BY" sz="2400" dirty="0" smtClean="0">
              <a:latin typeface="Times New Roman" pitchFamily="18" charset="0"/>
              <a:cs typeface="Times New Roman" pitchFamily="18" charset="0"/>
            </a:endParaRPr>
          </a:p>
        </p:txBody>
      </p:sp>
      <p:grpSp>
        <p:nvGrpSpPr>
          <p:cNvPr id="4" name="Группа 3"/>
          <p:cNvGrpSpPr/>
          <p:nvPr/>
        </p:nvGrpSpPr>
        <p:grpSpPr>
          <a:xfrm>
            <a:off x="2987824" y="3811618"/>
            <a:ext cx="5976664" cy="2647951"/>
            <a:chOff x="2987824" y="3811618"/>
            <a:chExt cx="5976664" cy="2647951"/>
          </a:xfrm>
        </p:grpSpPr>
        <p:pic>
          <p:nvPicPr>
            <p:cNvPr id="2050" name="Picture 2" descr="ÐÐ°ÑÑÐµÑÐ½ MV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811618"/>
              <a:ext cx="4591050" cy="2647951"/>
            </a:xfrm>
            <a:prstGeom prst="rect">
              <a:avLst/>
            </a:prstGeom>
            <a:noFill/>
            <a:extLst>
              <a:ext uri="{909E8E84-426E-40DD-AFC4-6F175D3DCCD1}">
                <a14:hiddenFill xmlns:a14="http://schemas.microsoft.com/office/drawing/2010/main">
                  <a:solidFill>
                    <a:srgbClr val="FFFFFF"/>
                  </a:solidFill>
                </a14:hiddenFill>
              </a:ext>
            </a:extLst>
          </p:spPr>
        </p:pic>
        <p:sp>
          <p:nvSpPr>
            <p:cNvPr id="3" name="Скругленная прямоугольная выноска 2"/>
            <p:cNvSpPr/>
            <p:nvPr/>
          </p:nvSpPr>
          <p:spPr>
            <a:xfrm>
              <a:off x="7308304" y="4005064"/>
              <a:ext cx="1512168" cy="792088"/>
            </a:xfrm>
            <a:prstGeom prst="wedgeRoundRectCallout">
              <a:avLst>
                <a:gd name="adj1" fmla="val -72493"/>
                <a:gd name="adj2" fmla="val 862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Не обязательно</a:t>
              </a:r>
              <a:endParaRPr lang="be-BY" dirty="0"/>
            </a:p>
          </p:txBody>
        </p:sp>
        <p:sp>
          <p:nvSpPr>
            <p:cNvPr id="5" name="Скругленная прямоугольная выноска 4"/>
            <p:cNvSpPr/>
            <p:nvPr/>
          </p:nvSpPr>
          <p:spPr>
            <a:xfrm>
              <a:off x="7452320" y="5013176"/>
              <a:ext cx="1512168" cy="792088"/>
            </a:xfrm>
            <a:prstGeom prst="wedgeRoundRectCallout">
              <a:avLst>
                <a:gd name="adj1" fmla="val -72493"/>
                <a:gd name="adj2" fmla="val 862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Не обязательно</a:t>
              </a:r>
              <a:endParaRPr lang="be-BY" dirty="0"/>
            </a:p>
          </p:txBody>
        </p:sp>
      </p:grpSp>
      <p:sp>
        <p:nvSpPr>
          <p:cNvPr id="6" name="TextBox 5"/>
          <p:cNvSpPr txBox="1"/>
          <p:nvPr/>
        </p:nvSpPr>
        <p:spPr>
          <a:xfrm>
            <a:off x="179512" y="4077072"/>
            <a:ext cx="2808312" cy="1184940"/>
          </a:xfrm>
          <a:prstGeom prst="rect">
            <a:avLst/>
          </a:prstGeom>
          <a:noFill/>
        </p:spPr>
        <p:txBody>
          <a:bodyPr wrap="square" rtlCol="0">
            <a:spAutoFit/>
          </a:bodyPr>
          <a:lstStyle/>
          <a:p>
            <a:pPr algn="just"/>
            <a:r>
              <a:rPr lang="ru-RU" sz="2000" b="1" dirty="0" smtClean="0">
                <a:latin typeface="Times New Roman" pitchFamily="18" charset="0"/>
                <a:cs typeface="Times New Roman" pitchFamily="18" charset="0"/>
              </a:rPr>
              <a:t>Пример.</a:t>
            </a:r>
          </a:p>
          <a:p>
            <a:pPr algn="just"/>
            <a:r>
              <a:rPr lang="en-US" sz="1100" b="1" dirty="0">
                <a:latin typeface="Times New Roman" pitchFamily="18" charset="0"/>
                <a:cs typeface="Times New Roman" pitchFamily="18" charset="0"/>
              </a:rPr>
              <a:t>http://skillcoding.com/Default.aspx?id=230</a:t>
            </a:r>
            <a:endParaRPr lang="ru-RU" sz="1100" b="1" dirty="0">
              <a:latin typeface="Times New Roman" pitchFamily="18" charset="0"/>
              <a:cs typeface="Times New Roman" pitchFamily="18" charset="0"/>
            </a:endParaRPr>
          </a:p>
          <a:p>
            <a:pPr algn="just"/>
            <a:r>
              <a:rPr lang="ru-RU" sz="2000" b="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Покупатель в книжном магазине</a:t>
            </a:r>
            <a:endParaRPr lang="be-BY"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45678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Ð¨Ð°Ð±Ð»Ð¾Ð½ MV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5" y="188640"/>
            <a:ext cx="4680520" cy="2482487"/>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97771" y="2708920"/>
            <a:ext cx="8766717" cy="4031873"/>
          </a:xfrm>
          <a:prstGeom prst="rect">
            <a:avLst/>
          </a:prstGeom>
        </p:spPr>
        <p:txBody>
          <a:bodyPr wrap="square">
            <a:spAutoFit/>
          </a:bodyPr>
          <a:lstStyle/>
          <a:p>
            <a:r>
              <a:rPr lang="en-US" sz="1600" dirty="0">
                <a:solidFill>
                  <a:srgbClr val="000000"/>
                </a:solidFill>
                <a:latin typeface="Consolas"/>
              </a:rPr>
              <a:t> </a:t>
            </a:r>
            <a:r>
              <a:rPr lang="en-US" sz="1600" b="1" dirty="0">
                <a:solidFill>
                  <a:srgbClr val="006699"/>
                </a:solidFill>
                <a:latin typeface="Consolas"/>
              </a:rPr>
              <a:t>public</a:t>
            </a:r>
            <a:r>
              <a:rPr lang="en-US" sz="1600" dirty="0">
                <a:solidFill>
                  <a:srgbClr val="000000"/>
                </a:solidFill>
                <a:latin typeface="Consolas"/>
              </a:rPr>
              <a:t> partial </a:t>
            </a:r>
            <a:r>
              <a:rPr lang="en-US" sz="1600" b="1" dirty="0">
                <a:solidFill>
                  <a:srgbClr val="006699"/>
                </a:solidFill>
                <a:latin typeface="Consolas"/>
              </a:rPr>
              <a:t>class</a:t>
            </a:r>
            <a:r>
              <a:rPr lang="en-US" sz="1600" dirty="0">
                <a:solidFill>
                  <a:srgbClr val="000000"/>
                </a:solidFill>
                <a:latin typeface="Consolas"/>
              </a:rPr>
              <a:t> View : Form  </a:t>
            </a:r>
            <a:endParaRPr lang="en-US" sz="1600" dirty="0">
              <a:solidFill>
                <a:srgbClr val="5C5C5C"/>
              </a:solidFill>
              <a:latin typeface="Consolas"/>
            </a:endParaRPr>
          </a:p>
          <a:p>
            <a:r>
              <a:rPr lang="en-US" sz="1600" dirty="0">
                <a:solidFill>
                  <a:srgbClr val="000000"/>
                </a:solidFill>
                <a:latin typeface="Consolas"/>
              </a:rPr>
              <a:t>    {  </a:t>
            </a:r>
            <a:endParaRPr lang="en-US" sz="1600" dirty="0">
              <a:solidFill>
                <a:srgbClr val="5C5C5C"/>
              </a:solidFill>
              <a:latin typeface="Consolas"/>
            </a:endParaRPr>
          </a:p>
          <a:p>
            <a:r>
              <a:rPr lang="en-US" sz="1600" dirty="0">
                <a:solidFill>
                  <a:srgbClr val="000000"/>
                </a:solidFill>
                <a:latin typeface="Consolas"/>
              </a:rPr>
              <a:t>        </a:t>
            </a:r>
            <a:r>
              <a:rPr lang="en-US" sz="1600" dirty="0">
                <a:solidFill>
                  <a:srgbClr val="008200"/>
                </a:solidFill>
                <a:latin typeface="Verdana"/>
              </a:rPr>
              <a:t>// </a:t>
            </a:r>
            <a:r>
              <a:rPr lang="be-BY" sz="1600" dirty="0">
                <a:solidFill>
                  <a:srgbClr val="008200"/>
                </a:solidFill>
                <a:latin typeface="Verdana"/>
              </a:rPr>
              <a:t>создаем объект класса </a:t>
            </a:r>
            <a:r>
              <a:rPr lang="en-US" sz="1600" dirty="0">
                <a:solidFill>
                  <a:srgbClr val="008200"/>
                </a:solidFill>
                <a:latin typeface="Verdana"/>
              </a:rPr>
              <a:t>Controller</a:t>
            </a:r>
            <a:r>
              <a:rPr lang="en-US" sz="1600" dirty="0">
                <a:solidFill>
                  <a:srgbClr val="000000"/>
                </a:solidFill>
                <a:latin typeface="Consolas"/>
              </a:rPr>
              <a:t>  </a:t>
            </a:r>
            <a:endParaRPr lang="en-US" sz="1600" dirty="0">
              <a:solidFill>
                <a:srgbClr val="5C5C5C"/>
              </a:solidFill>
              <a:latin typeface="Consolas"/>
            </a:endParaRPr>
          </a:p>
          <a:p>
            <a:r>
              <a:rPr lang="en-US" sz="1600" dirty="0">
                <a:solidFill>
                  <a:srgbClr val="000000"/>
                </a:solidFill>
                <a:latin typeface="Consolas"/>
              </a:rPr>
              <a:t>        Controller </a:t>
            </a:r>
            <a:r>
              <a:rPr lang="en-US" sz="1600" dirty="0" err="1">
                <a:solidFill>
                  <a:srgbClr val="000000"/>
                </a:solidFill>
                <a:latin typeface="Consolas"/>
              </a:rPr>
              <a:t>controller</a:t>
            </a:r>
            <a:r>
              <a:rPr lang="en-US" sz="1600" dirty="0">
                <a:solidFill>
                  <a:srgbClr val="000000"/>
                </a:solidFill>
                <a:latin typeface="Consolas"/>
              </a:rPr>
              <a:t> = </a:t>
            </a:r>
            <a:r>
              <a:rPr lang="en-US" sz="1600" b="1" dirty="0">
                <a:solidFill>
                  <a:srgbClr val="006699"/>
                </a:solidFill>
                <a:latin typeface="Consolas"/>
              </a:rPr>
              <a:t>new</a:t>
            </a:r>
            <a:r>
              <a:rPr lang="en-US" sz="1600" dirty="0">
                <a:solidFill>
                  <a:srgbClr val="000000"/>
                </a:solidFill>
                <a:latin typeface="Consolas"/>
              </a:rPr>
              <a:t> Controller();   </a:t>
            </a:r>
            <a:endParaRPr lang="en-US" sz="1600" dirty="0">
              <a:solidFill>
                <a:srgbClr val="5C5C5C"/>
              </a:solidFill>
              <a:latin typeface="Consolas"/>
            </a:endParaRPr>
          </a:p>
          <a:p>
            <a:r>
              <a:rPr lang="en-US" sz="1600" dirty="0">
                <a:solidFill>
                  <a:srgbClr val="000000"/>
                </a:solidFill>
                <a:latin typeface="Consolas"/>
              </a:rPr>
              <a:t>        </a:t>
            </a:r>
            <a:r>
              <a:rPr lang="en-US" sz="1600" b="1" dirty="0">
                <a:solidFill>
                  <a:srgbClr val="006699"/>
                </a:solidFill>
                <a:latin typeface="Consolas"/>
              </a:rPr>
              <a:t>public</a:t>
            </a:r>
            <a:r>
              <a:rPr lang="en-US" sz="1600" dirty="0">
                <a:solidFill>
                  <a:srgbClr val="000000"/>
                </a:solidFill>
                <a:latin typeface="Consolas"/>
              </a:rPr>
              <a:t> View()  </a:t>
            </a:r>
            <a:endParaRPr lang="en-US" sz="1600" dirty="0">
              <a:solidFill>
                <a:srgbClr val="5C5C5C"/>
              </a:solidFill>
              <a:latin typeface="Consolas"/>
            </a:endParaRPr>
          </a:p>
          <a:p>
            <a:r>
              <a:rPr lang="en-US" sz="1600" dirty="0">
                <a:solidFill>
                  <a:srgbClr val="000000"/>
                </a:solidFill>
                <a:latin typeface="Consolas"/>
              </a:rPr>
              <a:t>        {  </a:t>
            </a:r>
            <a:endParaRPr lang="en-US" sz="1600" dirty="0">
              <a:solidFill>
                <a:srgbClr val="5C5C5C"/>
              </a:solidFill>
              <a:latin typeface="Consolas"/>
            </a:endParaRPr>
          </a:p>
          <a:p>
            <a:r>
              <a:rPr lang="en-US" sz="1600" dirty="0">
                <a:solidFill>
                  <a:srgbClr val="000000"/>
                </a:solidFill>
                <a:latin typeface="Consolas"/>
              </a:rPr>
              <a:t>            </a:t>
            </a:r>
            <a:r>
              <a:rPr lang="en-US" sz="1600" dirty="0" err="1">
                <a:solidFill>
                  <a:srgbClr val="000000"/>
                </a:solidFill>
                <a:latin typeface="Consolas"/>
              </a:rPr>
              <a:t>InitializeComponent</a:t>
            </a:r>
            <a:r>
              <a:rPr lang="en-US" sz="1600" dirty="0">
                <a:solidFill>
                  <a:srgbClr val="000000"/>
                </a:solidFill>
                <a:latin typeface="Consolas"/>
              </a:rPr>
              <a:t>();  </a:t>
            </a:r>
            <a:endParaRPr lang="en-US" sz="1600" dirty="0">
              <a:solidFill>
                <a:srgbClr val="5C5C5C"/>
              </a:solidFill>
              <a:latin typeface="Consolas"/>
            </a:endParaRPr>
          </a:p>
          <a:p>
            <a:r>
              <a:rPr lang="en-US" sz="1600" dirty="0">
                <a:solidFill>
                  <a:srgbClr val="000000"/>
                </a:solidFill>
                <a:latin typeface="Consolas"/>
              </a:rPr>
              <a:t>        }  </a:t>
            </a:r>
            <a:endParaRPr lang="en-US" sz="1600" dirty="0">
              <a:solidFill>
                <a:srgbClr val="5C5C5C"/>
              </a:solidFill>
              <a:latin typeface="Consolas"/>
            </a:endParaRPr>
          </a:p>
          <a:p>
            <a:r>
              <a:rPr lang="en-US" sz="1600" dirty="0">
                <a:solidFill>
                  <a:srgbClr val="000000"/>
                </a:solidFill>
                <a:latin typeface="Consolas"/>
              </a:rPr>
              <a:t>  </a:t>
            </a:r>
            <a:endParaRPr lang="en-US" sz="1600" dirty="0">
              <a:solidFill>
                <a:srgbClr val="5C5C5C"/>
              </a:solidFill>
              <a:latin typeface="Consolas"/>
            </a:endParaRPr>
          </a:p>
          <a:p>
            <a:r>
              <a:rPr lang="en-US" sz="1600" dirty="0">
                <a:solidFill>
                  <a:srgbClr val="000000"/>
                </a:solidFill>
                <a:latin typeface="Consolas"/>
              </a:rPr>
              <a:t>        </a:t>
            </a:r>
            <a:r>
              <a:rPr lang="en-US" sz="1600" b="1" dirty="0">
                <a:solidFill>
                  <a:srgbClr val="006699"/>
                </a:solidFill>
                <a:latin typeface="Consolas"/>
              </a:rPr>
              <a:t>private</a:t>
            </a:r>
            <a:r>
              <a:rPr lang="en-US" sz="1600" dirty="0">
                <a:solidFill>
                  <a:srgbClr val="000000"/>
                </a:solidFill>
                <a:latin typeface="Consolas"/>
              </a:rPr>
              <a:t> </a:t>
            </a:r>
            <a:r>
              <a:rPr lang="en-US" sz="1600" b="1" dirty="0">
                <a:solidFill>
                  <a:srgbClr val="006699"/>
                </a:solidFill>
                <a:latin typeface="Consolas"/>
              </a:rPr>
              <a:t>void</a:t>
            </a:r>
            <a:r>
              <a:rPr lang="en-US" sz="1600" dirty="0">
                <a:solidFill>
                  <a:srgbClr val="000000"/>
                </a:solidFill>
                <a:latin typeface="Consolas"/>
              </a:rPr>
              <a:t> button1_Click(</a:t>
            </a:r>
            <a:r>
              <a:rPr lang="en-US" sz="1600" b="1" dirty="0">
                <a:solidFill>
                  <a:srgbClr val="006699"/>
                </a:solidFill>
                <a:latin typeface="Consolas"/>
              </a:rPr>
              <a:t>object</a:t>
            </a:r>
            <a:r>
              <a:rPr lang="en-US" sz="1600" dirty="0">
                <a:solidFill>
                  <a:srgbClr val="000000"/>
                </a:solidFill>
                <a:latin typeface="Consolas"/>
              </a:rPr>
              <a:t> sender, </a:t>
            </a:r>
            <a:r>
              <a:rPr lang="en-US" sz="1600" dirty="0" err="1">
                <a:solidFill>
                  <a:srgbClr val="000000"/>
                </a:solidFill>
                <a:latin typeface="Consolas"/>
              </a:rPr>
              <a:t>EventArgs</a:t>
            </a:r>
            <a:r>
              <a:rPr lang="en-US" sz="1600" dirty="0">
                <a:solidFill>
                  <a:srgbClr val="000000"/>
                </a:solidFill>
                <a:latin typeface="Consolas"/>
              </a:rPr>
              <a:t> e)  </a:t>
            </a:r>
            <a:endParaRPr lang="en-US" sz="1600" dirty="0">
              <a:solidFill>
                <a:srgbClr val="5C5C5C"/>
              </a:solidFill>
              <a:latin typeface="Consolas"/>
            </a:endParaRPr>
          </a:p>
          <a:p>
            <a:r>
              <a:rPr lang="en-US" sz="1600" dirty="0">
                <a:solidFill>
                  <a:srgbClr val="000000"/>
                </a:solidFill>
                <a:latin typeface="Consolas"/>
              </a:rPr>
              <a:t>        {  </a:t>
            </a:r>
            <a:endParaRPr lang="en-US" sz="1600" dirty="0">
              <a:solidFill>
                <a:srgbClr val="5C5C5C"/>
              </a:solidFill>
              <a:latin typeface="Consolas"/>
            </a:endParaRPr>
          </a:p>
          <a:p>
            <a:r>
              <a:rPr lang="en-US" sz="1600" dirty="0">
                <a:solidFill>
                  <a:srgbClr val="000000"/>
                </a:solidFill>
                <a:latin typeface="Consolas"/>
              </a:rPr>
              <a:t>            </a:t>
            </a:r>
            <a:r>
              <a:rPr lang="en-US" sz="1600" b="1" dirty="0">
                <a:solidFill>
                  <a:srgbClr val="006699"/>
                </a:solidFill>
                <a:latin typeface="Consolas"/>
              </a:rPr>
              <a:t>if</a:t>
            </a:r>
            <a:r>
              <a:rPr lang="en-US" sz="1600" dirty="0">
                <a:solidFill>
                  <a:srgbClr val="000000"/>
                </a:solidFill>
                <a:latin typeface="Consolas"/>
              </a:rPr>
              <a:t> (textBox1.Text != </a:t>
            </a:r>
            <a:r>
              <a:rPr lang="en-US" sz="1600" dirty="0">
                <a:solidFill>
                  <a:srgbClr val="0000FF"/>
                </a:solidFill>
                <a:latin typeface="Consolas"/>
              </a:rPr>
              <a:t>""</a:t>
            </a:r>
            <a:r>
              <a:rPr lang="en-US" sz="1600" dirty="0">
                <a:solidFill>
                  <a:srgbClr val="000000"/>
                </a:solidFill>
                <a:latin typeface="Consolas"/>
              </a:rPr>
              <a:t>)  </a:t>
            </a:r>
            <a:endParaRPr lang="en-US" sz="1600" dirty="0">
              <a:solidFill>
                <a:srgbClr val="5C5C5C"/>
              </a:solidFill>
              <a:latin typeface="Consolas"/>
            </a:endParaRPr>
          </a:p>
          <a:p>
            <a:r>
              <a:rPr lang="en-US" sz="1600" dirty="0">
                <a:solidFill>
                  <a:srgbClr val="000000"/>
                </a:solidFill>
                <a:latin typeface="Consolas"/>
              </a:rPr>
              <a:t>                </a:t>
            </a:r>
            <a:r>
              <a:rPr lang="en-US" sz="1600" dirty="0">
                <a:solidFill>
                  <a:srgbClr val="008200"/>
                </a:solidFill>
                <a:latin typeface="Verdana"/>
              </a:rPr>
              <a:t>// </a:t>
            </a:r>
            <a:r>
              <a:rPr lang="be-BY" sz="1600" dirty="0">
                <a:solidFill>
                  <a:srgbClr val="008200"/>
                </a:solidFill>
                <a:latin typeface="Verdana"/>
              </a:rPr>
              <a:t>выводим результат</a:t>
            </a:r>
            <a:r>
              <a:rPr lang="be-BY" sz="1600" dirty="0">
                <a:solidFill>
                  <a:srgbClr val="000000"/>
                </a:solidFill>
                <a:latin typeface="Consolas"/>
              </a:rPr>
              <a:t>  </a:t>
            </a:r>
            <a:endParaRPr lang="be-BY" sz="1600" dirty="0">
              <a:solidFill>
                <a:srgbClr val="5C5C5C"/>
              </a:solidFill>
              <a:latin typeface="Consolas"/>
            </a:endParaRPr>
          </a:p>
          <a:p>
            <a:r>
              <a:rPr lang="be-BY" sz="1600" dirty="0">
                <a:solidFill>
                  <a:srgbClr val="000000"/>
                </a:solidFill>
                <a:latin typeface="Consolas"/>
              </a:rPr>
              <a:t>                </a:t>
            </a:r>
            <a:r>
              <a:rPr lang="en-US" sz="1600" dirty="0" err="1">
                <a:solidFill>
                  <a:srgbClr val="000000"/>
                </a:solidFill>
                <a:latin typeface="Consolas"/>
              </a:rPr>
              <a:t>MessageBox.Show</a:t>
            </a:r>
            <a:r>
              <a:rPr lang="en-US" sz="1600" dirty="0">
                <a:solidFill>
                  <a:srgbClr val="000000"/>
                </a:solidFill>
                <a:latin typeface="Consolas"/>
              </a:rPr>
              <a:t>(</a:t>
            </a:r>
            <a:r>
              <a:rPr lang="en-US" sz="1600" dirty="0" err="1">
                <a:solidFill>
                  <a:srgbClr val="000000"/>
                </a:solidFill>
                <a:latin typeface="Consolas"/>
              </a:rPr>
              <a:t>controller.Question</a:t>
            </a:r>
            <a:r>
              <a:rPr lang="en-US" sz="1600" dirty="0">
                <a:solidFill>
                  <a:srgbClr val="000000"/>
                </a:solidFill>
                <a:latin typeface="Consolas"/>
              </a:rPr>
              <a:t>(textBox1.Text));  </a:t>
            </a:r>
            <a:endParaRPr lang="en-US" sz="1600" dirty="0">
              <a:solidFill>
                <a:srgbClr val="5C5C5C"/>
              </a:solidFill>
              <a:latin typeface="Consolas"/>
            </a:endParaRPr>
          </a:p>
          <a:p>
            <a:r>
              <a:rPr lang="en-US" sz="1600" dirty="0">
                <a:solidFill>
                  <a:srgbClr val="000000"/>
                </a:solidFill>
                <a:latin typeface="Consolas"/>
              </a:rPr>
              <a:t>        }  </a:t>
            </a:r>
            <a:endParaRPr lang="en-US" sz="1600" dirty="0">
              <a:solidFill>
                <a:srgbClr val="5C5C5C"/>
              </a:solidFill>
              <a:latin typeface="Consolas"/>
            </a:endParaRPr>
          </a:p>
          <a:p>
            <a:r>
              <a:rPr lang="en-US" sz="1600" dirty="0">
                <a:solidFill>
                  <a:srgbClr val="000000"/>
                </a:solidFill>
                <a:latin typeface="Consolas"/>
              </a:rPr>
              <a:t>    }  </a:t>
            </a:r>
            <a:endParaRPr lang="en-US" sz="1600" b="0" i="0" dirty="0">
              <a:solidFill>
                <a:srgbClr val="5C5C5C"/>
              </a:solidFill>
              <a:effectLst/>
              <a:latin typeface="Consolas"/>
            </a:endParaRPr>
          </a:p>
        </p:txBody>
      </p:sp>
      <p:sp>
        <p:nvSpPr>
          <p:cNvPr id="5" name="Скругленная прямоугольная выноска 4"/>
          <p:cNvSpPr/>
          <p:nvPr/>
        </p:nvSpPr>
        <p:spPr>
          <a:xfrm>
            <a:off x="6826485" y="1772816"/>
            <a:ext cx="1872208" cy="1224136"/>
          </a:xfrm>
          <a:prstGeom prst="wedgeRoundRectCallout">
            <a:avLst>
              <a:gd name="adj1" fmla="val -195199"/>
              <a:gd name="adj2" fmla="val 548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Представление</a:t>
            </a:r>
            <a:endParaRPr lang="be-BY" dirty="0"/>
          </a:p>
        </p:txBody>
      </p:sp>
    </p:spTree>
    <p:extLst>
      <p:ext uri="{BB962C8B-B14F-4D97-AF65-F5344CB8AC3E}">
        <p14:creationId xmlns:p14="http://schemas.microsoft.com/office/powerpoint/2010/main" val="10223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476671"/>
            <a:ext cx="8424936" cy="2585323"/>
          </a:xfrm>
          <a:prstGeom prst="rect">
            <a:avLst/>
          </a:prstGeom>
        </p:spPr>
        <p:txBody>
          <a:bodyPr wrap="square">
            <a:spAutoFit/>
          </a:bodyPr>
          <a:lstStyle/>
          <a:p>
            <a:r>
              <a:rPr lang="en-US" b="1" dirty="0">
                <a:solidFill>
                  <a:srgbClr val="006699"/>
                </a:solidFill>
                <a:latin typeface="Consolas"/>
              </a:rPr>
              <a:t>class</a:t>
            </a:r>
            <a:r>
              <a:rPr lang="en-US" dirty="0">
                <a:solidFill>
                  <a:srgbClr val="000000"/>
                </a:solidFill>
                <a:latin typeface="Consolas"/>
              </a:rPr>
              <a:t> Controller  </a:t>
            </a:r>
            <a:endParaRPr lang="en-US" dirty="0">
              <a:solidFill>
                <a:srgbClr val="5C5C5C"/>
              </a:solidFill>
              <a:latin typeface="Consolas"/>
            </a:endParaRPr>
          </a:p>
          <a:p>
            <a:r>
              <a:rPr lang="en-US" dirty="0">
                <a:solidFill>
                  <a:srgbClr val="000000"/>
                </a:solidFill>
                <a:latin typeface="Consolas"/>
              </a:rPr>
              <a:t>    {  </a:t>
            </a:r>
            <a:endParaRPr lang="en-US" dirty="0">
              <a:solidFill>
                <a:srgbClr val="5C5C5C"/>
              </a:solidFill>
              <a:latin typeface="Consolas"/>
            </a:endParaRPr>
          </a:p>
          <a:p>
            <a:r>
              <a:rPr lang="en-US" dirty="0">
                <a:solidFill>
                  <a:srgbClr val="000000"/>
                </a:solidFill>
                <a:latin typeface="Consolas"/>
              </a:rPr>
              <a:t>        </a:t>
            </a:r>
            <a:r>
              <a:rPr lang="en-US" b="1" dirty="0">
                <a:solidFill>
                  <a:srgbClr val="006699"/>
                </a:solidFill>
                <a:latin typeface="Consolas"/>
              </a:rPr>
              <a:t>public</a:t>
            </a:r>
            <a:r>
              <a:rPr lang="en-US" dirty="0">
                <a:solidFill>
                  <a:srgbClr val="000000"/>
                </a:solidFill>
                <a:latin typeface="Consolas"/>
              </a:rPr>
              <a:t> </a:t>
            </a:r>
            <a:r>
              <a:rPr lang="en-US" b="1" dirty="0">
                <a:solidFill>
                  <a:srgbClr val="006699"/>
                </a:solidFill>
                <a:latin typeface="Consolas"/>
              </a:rPr>
              <a:t>string</a:t>
            </a:r>
            <a:r>
              <a:rPr lang="en-US" dirty="0">
                <a:solidFill>
                  <a:srgbClr val="000000"/>
                </a:solidFill>
                <a:latin typeface="Consolas"/>
              </a:rPr>
              <a:t> Question(</a:t>
            </a:r>
            <a:r>
              <a:rPr lang="en-US" b="1" dirty="0">
                <a:solidFill>
                  <a:srgbClr val="006699"/>
                </a:solidFill>
                <a:latin typeface="Consolas"/>
              </a:rPr>
              <a:t>string</a:t>
            </a:r>
            <a:r>
              <a:rPr lang="en-US" dirty="0">
                <a:solidFill>
                  <a:srgbClr val="000000"/>
                </a:solidFill>
                <a:latin typeface="Consolas"/>
              </a:rPr>
              <a:t> </a:t>
            </a:r>
            <a:r>
              <a:rPr lang="en-US" dirty="0" err="1">
                <a:solidFill>
                  <a:srgbClr val="000000"/>
                </a:solidFill>
                <a:latin typeface="Consolas"/>
              </a:rPr>
              <a:t>msg</a:t>
            </a:r>
            <a:r>
              <a:rPr lang="en-US" dirty="0">
                <a:solidFill>
                  <a:srgbClr val="000000"/>
                </a:solidFill>
                <a:latin typeface="Consolas"/>
              </a:rPr>
              <a:t>)</a:t>
            </a:r>
            <a:r>
              <a:rPr lang="en-US" dirty="0">
                <a:solidFill>
                  <a:srgbClr val="008200"/>
                </a:solidFill>
                <a:latin typeface="Verdana"/>
              </a:rPr>
              <a:t>//</a:t>
            </a:r>
            <a:r>
              <a:rPr lang="en-US" dirty="0" err="1">
                <a:solidFill>
                  <a:srgbClr val="008200"/>
                </a:solidFill>
                <a:latin typeface="Verdana"/>
              </a:rPr>
              <a:t>msg</a:t>
            </a:r>
            <a:r>
              <a:rPr lang="en-US" dirty="0">
                <a:solidFill>
                  <a:srgbClr val="008200"/>
                </a:solidFill>
                <a:latin typeface="Verdana"/>
              </a:rPr>
              <a:t> - </a:t>
            </a:r>
            <a:r>
              <a:rPr lang="en-US" dirty="0" err="1">
                <a:solidFill>
                  <a:srgbClr val="008200"/>
                </a:solidFill>
                <a:latin typeface="Verdana"/>
              </a:rPr>
              <a:t>то</a:t>
            </a:r>
            <a:r>
              <a:rPr lang="en-US" dirty="0">
                <a:solidFill>
                  <a:srgbClr val="008200"/>
                </a:solidFill>
                <a:latin typeface="Verdana"/>
              </a:rPr>
              <a:t> </a:t>
            </a:r>
            <a:r>
              <a:rPr lang="en-US" dirty="0" err="1">
                <a:solidFill>
                  <a:srgbClr val="008200"/>
                </a:solidFill>
                <a:latin typeface="Verdana"/>
              </a:rPr>
              <a:t>что</a:t>
            </a:r>
            <a:r>
              <a:rPr lang="en-US" dirty="0">
                <a:solidFill>
                  <a:srgbClr val="008200"/>
                </a:solidFill>
                <a:latin typeface="Verdana"/>
              </a:rPr>
              <a:t> </a:t>
            </a:r>
            <a:r>
              <a:rPr lang="en-US" dirty="0" err="1">
                <a:solidFill>
                  <a:srgbClr val="008200"/>
                </a:solidFill>
                <a:latin typeface="Verdana"/>
              </a:rPr>
              <a:t>ищем</a:t>
            </a:r>
            <a:r>
              <a:rPr lang="en-US" dirty="0">
                <a:solidFill>
                  <a:srgbClr val="000000"/>
                </a:solidFill>
                <a:latin typeface="Consolas"/>
              </a:rPr>
              <a:t>  </a:t>
            </a:r>
            <a:endParaRPr lang="en-US" dirty="0">
              <a:solidFill>
                <a:srgbClr val="5C5C5C"/>
              </a:solidFill>
              <a:latin typeface="Consolas"/>
            </a:endParaRPr>
          </a:p>
          <a:p>
            <a:r>
              <a:rPr lang="en-US" dirty="0">
                <a:solidFill>
                  <a:srgbClr val="000000"/>
                </a:solidFill>
                <a:latin typeface="Consolas"/>
              </a:rPr>
              <a:t>        {   </a:t>
            </a:r>
            <a:endParaRPr lang="en-US" dirty="0">
              <a:solidFill>
                <a:srgbClr val="5C5C5C"/>
              </a:solidFill>
              <a:latin typeface="Consolas"/>
            </a:endParaRPr>
          </a:p>
          <a:p>
            <a:r>
              <a:rPr lang="en-US" dirty="0">
                <a:solidFill>
                  <a:srgbClr val="000000"/>
                </a:solidFill>
                <a:latin typeface="Consolas"/>
              </a:rPr>
              <a:t>            Model </a:t>
            </a:r>
            <a:r>
              <a:rPr lang="en-US" dirty="0" err="1">
                <a:solidFill>
                  <a:srgbClr val="000000"/>
                </a:solidFill>
                <a:latin typeface="Consolas"/>
              </a:rPr>
              <a:t>model</a:t>
            </a:r>
            <a:r>
              <a:rPr lang="en-US" dirty="0">
                <a:solidFill>
                  <a:srgbClr val="000000"/>
                </a:solidFill>
                <a:latin typeface="Consolas"/>
              </a:rPr>
              <a:t> =  </a:t>
            </a:r>
            <a:r>
              <a:rPr lang="en-US" b="1" dirty="0">
                <a:solidFill>
                  <a:srgbClr val="006699"/>
                </a:solidFill>
                <a:latin typeface="Consolas"/>
              </a:rPr>
              <a:t>new</a:t>
            </a:r>
            <a:r>
              <a:rPr lang="en-US" dirty="0">
                <a:solidFill>
                  <a:srgbClr val="000000"/>
                </a:solidFill>
                <a:latin typeface="Consolas"/>
              </a:rPr>
              <a:t> Model();  </a:t>
            </a:r>
            <a:endParaRPr lang="en-US" dirty="0">
              <a:solidFill>
                <a:srgbClr val="5C5C5C"/>
              </a:solidFill>
              <a:latin typeface="Consolas"/>
            </a:endParaRPr>
          </a:p>
          <a:p>
            <a:r>
              <a:rPr lang="en-US" dirty="0">
                <a:solidFill>
                  <a:srgbClr val="000000"/>
                </a:solidFill>
                <a:latin typeface="Consolas"/>
              </a:rPr>
              <a:t>            </a:t>
            </a:r>
            <a:r>
              <a:rPr lang="en-US" b="1" dirty="0">
                <a:solidFill>
                  <a:srgbClr val="006699"/>
                </a:solidFill>
                <a:latin typeface="Consolas"/>
              </a:rPr>
              <a:t>return</a:t>
            </a:r>
            <a:r>
              <a:rPr lang="en-US" dirty="0">
                <a:solidFill>
                  <a:srgbClr val="000000"/>
                </a:solidFill>
                <a:latin typeface="Consolas"/>
              </a:rPr>
              <a:t> </a:t>
            </a:r>
            <a:r>
              <a:rPr lang="en-US" dirty="0">
                <a:solidFill>
                  <a:srgbClr val="0000FF"/>
                </a:solidFill>
                <a:latin typeface="Consolas"/>
              </a:rPr>
              <a:t>"</a:t>
            </a:r>
            <a:r>
              <a:rPr lang="en-US" dirty="0" err="1">
                <a:solidFill>
                  <a:srgbClr val="0000FF"/>
                </a:solidFill>
                <a:latin typeface="Consolas"/>
              </a:rPr>
              <a:t>На</a:t>
            </a:r>
            <a:r>
              <a:rPr lang="en-US" dirty="0">
                <a:solidFill>
                  <a:srgbClr val="0000FF"/>
                </a:solidFill>
                <a:latin typeface="Consolas"/>
              </a:rPr>
              <a:t> </a:t>
            </a:r>
            <a:r>
              <a:rPr lang="en-US" dirty="0" err="1">
                <a:solidFill>
                  <a:srgbClr val="0000FF"/>
                </a:solidFill>
                <a:latin typeface="Consolas"/>
              </a:rPr>
              <a:t>даный</a:t>
            </a:r>
            <a:r>
              <a:rPr lang="en-US" dirty="0">
                <a:solidFill>
                  <a:srgbClr val="0000FF"/>
                </a:solidFill>
                <a:latin typeface="Consolas"/>
              </a:rPr>
              <a:t> </a:t>
            </a:r>
            <a:r>
              <a:rPr lang="en-US" dirty="0" err="1">
                <a:solidFill>
                  <a:srgbClr val="0000FF"/>
                </a:solidFill>
                <a:latin typeface="Consolas"/>
              </a:rPr>
              <a:t>момент</a:t>
            </a:r>
            <a:r>
              <a:rPr lang="en-US" dirty="0">
                <a:solidFill>
                  <a:srgbClr val="0000FF"/>
                </a:solidFill>
                <a:latin typeface="Consolas"/>
              </a:rPr>
              <a:t> у </a:t>
            </a:r>
            <a:r>
              <a:rPr lang="en-US" dirty="0" err="1">
                <a:solidFill>
                  <a:srgbClr val="0000FF"/>
                </a:solidFill>
                <a:latin typeface="Consolas"/>
              </a:rPr>
              <a:t>нас</a:t>
            </a:r>
            <a:r>
              <a:rPr lang="en-US" dirty="0">
                <a:solidFill>
                  <a:srgbClr val="0000FF"/>
                </a:solidFill>
                <a:latin typeface="Consolas"/>
              </a:rPr>
              <a:t> </a:t>
            </a:r>
            <a:r>
              <a:rPr lang="en-US" dirty="0" err="1">
                <a:solidFill>
                  <a:srgbClr val="0000FF"/>
                </a:solidFill>
                <a:latin typeface="Consolas"/>
              </a:rPr>
              <a:t>товар</a:t>
            </a:r>
            <a:r>
              <a:rPr lang="en-US" dirty="0">
                <a:solidFill>
                  <a:srgbClr val="0000FF"/>
                </a:solidFill>
                <a:latin typeface="Consolas"/>
              </a:rPr>
              <a:t> "</a:t>
            </a:r>
            <a:r>
              <a:rPr lang="en-US" dirty="0">
                <a:solidFill>
                  <a:srgbClr val="000000"/>
                </a:solidFill>
                <a:latin typeface="Consolas"/>
              </a:rPr>
              <a:t>  </a:t>
            </a:r>
            <a:endParaRPr lang="en-US" dirty="0">
              <a:solidFill>
                <a:srgbClr val="5C5C5C"/>
              </a:solidFill>
              <a:latin typeface="Consolas"/>
            </a:endParaRPr>
          </a:p>
          <a:p>
            <a:r>
              <a:rPr lang="en-US" dirty="0">
                <a:solidFill>
                  <a:srgbClr val="000000"/>
                </a:solidFill>
                <a:latin typeface="Consolas"/>
              </a:rPr>
              <a:t>                + </a:t>
            </a:r>
            <a:r>
              <a:rPr lang="en-US" dirty="0" err="1">
                <a:solidFill>
                  <a:srgbClr val="000000"/>
                </a:solidFill>
                <a:latin typeface="Consolas"/>
              </a:rPr>
              <a:t>model.GetAnser</a:t>
            </a:r>
            <a:r>
              <a:rPr lang="en-US" dirty="0">
                <a:solidFill>
                  <a:srgbClr val="000000"/>
                </a:solidFill>
                <a:latin typeface="Consolas"/>
              </a:rPr>
              <a:t>(</a:t>
            </a:r>
            <a:r>
              <a:rPr lang="en-US" dirty="0" err="1">
                <a:solidFill>
                  <a:srgbClr val="000000"/>
                </a:solidFill>
                <a:latin typeface="Consolas"/>
              </a:rPr>
              <a:t>msg</a:t>
            </a:r>
            <a:r>
              <a:rPr lang="en-US" dirty="0">
                <a:solidFill>
                  <a:srgbClr val="000000"/>
                </a:solidFill>
                <a:latin typeface="Consolas"/>
              </a:rPr>
              <a:t>);   </a:t>
            </a:r>
            <a:endParaRPr lang="en-US" dirty="0">
              <a:solidFill>
                <a:srgbClr val="5C5C5C"/>
              </a:solidFill>
              <a:latin typeface="Consolas"/>
            </a:endParaRPr>
          </a:p>
          <a:p>
            <a:r>
              <a:rPr lang="en-US" dirty="0">
                <a:solidFill>
                  <a:srgbClr val="000000"/>
                </a:solidFill>
                <a:latin typeface="Consolas"/>
              </a:rPr>
              <a:t>        }  </a:t>
            </a:r>
            <a:endParaRPr lang="en-US" dirty="0">
              <a:solidFill>
                <a:srgbClr val="5C5C5C"/>
              </a:solidFill>
              <a:latin typeface="Consolas"/>
            </a:endParaRPr>
          </a:p>
          <a:p>
            <a:r>
              <a:rPr lang="en-US" dirty="0">
                <a:solidFill>
                  <a:srgbClr val="000000"/>
                </a:solidFill>
                <a:latin typeface="Consolas"/>
              </a:rPr>
              <a:t>    }  </a:t>
            </a:r>
            <a:endParaRPr lang="en-US" b="0" i="0" dirty="0">
              <a:solidFill>
                <a:srgbClr val="5C5C5C"/>
              </a:solidFill>
              <a:effectLst/>
              <a:latin typeface="Consolas"/>
            </a:endParaRPr>
          </a:p>
        </p:txBody>
      </p:sp>
      <p:sp>
        <p:nvSpPr>
          <p:cNvPr id="3" name="Прямоугольник 2"/>
          <p:cNvSpPr/>
          <p:nvPr/>
        </p:nvSpPr>
        <p:spPr>
          <a:xfrm>
            <a:off x="395536" y="3573016"/>
            <a:ext cx="7776864" cy="2308324"/>
          </a:xfrm>
          <a:prstGeom prst="rect">
            <a:avLst/>
          </a:prstGeom>
        </p:spPr>
        <p:txBody>
          <a:bodyPr wrap="square">
            <a:spAutoFit/>
          </a:bodyPr>
          <a:lstStyle/>
          <a:p>
            <a:r>
              <a:rPr lang="en-US" b="1" dirty="0">
                <a:solidFill>
                  <a:srgbClr val="006699"/>
                </a:solidFill>
                <a:latin typeface="Consolas"/>
              </a:rPr>
              <a:t>class</a:t>
            </a:r>
            <a:r>
              <a:rPr lang="en-US" dirty="0">
                <a:solidFill>
                  <a:srgbClr val="000000"/>
                </a:solidFill>
                <a:latin typeface="Consolas"/>
              </a:rPr>
              <a:t> Model  </a:t>
            </a:r>
            <a:endParaRPr lang="en-US" dirty="0">
              <a:solidFill>
                <a:srgbClr val="5C5C5C"/>
              </a:solidFill>
              <a:latin typeface="Consolas"/>
            </a:endParaRPr>
          </a:p>
          <a:p>
            <a:r>
              <a:rPr lang="en-US" dirty="0">
                <a:solidFill>
                  <a:srgbClr val="000000"/>
                </a:solidFill>
                <a:latin typeface="Consolas"/>
              </a:rPr>
              <a:t>    {  </a:t>
            </a:r>
            <a:endParaRPr lang="en-US" dirty="0">
              <a:solidFill>
                <a:srgbClr val="5C5C5C"/>
              </a:solidFill>
              <a:latin typeface="Consolas"/>
            </a:endParaRPr>
          </a:p>
          <a:p>
            <a:r>
              <a:rPr lang="en-US" dirty="0">
                <a:solidFill>
                  <a:srgbClr val="000000"/>
                </a:solidFill>
                <a:latin typeface="Consolas"/>
              </a:rPr>
              <a:t>        </a:t>
            </a:r>
            <a:r>
              <a:rPr lang="en-US" dirty="0">
                <a:solidFill>
                  <a:srgbClr val="008200"/>
                </a:solidFill>
                <a:latin typeface="Verdana"/>
              </a:rPr>
              <a:t>//question - </a:t>
            </a:r>
            <a:r>
              <a:rPr lang="be-BY" dirty="0">
                <a:solidFill>
                  <a:srgbClr val="008200"/>
                </a:solidFill>
                <a:latin typeface="Verdana"/>
              </a:rPr>
              <a:t>то что ищем</a:t>
            </a:r>
            <a:r>
              <a:rPr lang="be-BY" dirty="0">
                <a:solidFill>
                  <a:srgbClr val="000000"/>
                </a:solidFill>
                <a:latin typeface="Consolas"/>
              </a:rPr>
              <a:t>  </a:t>
            </a:r>
            <a:endParaRPr lang="be-BY" dirty="0">
              <a:solidFill>
                <a:srgbClr val="5C5C5C"/>
              </a:solidFill>
              <a:latin typeface="Consolas"/>
            </a:endParaRPr>
          </a:p>
          <a:p>
            <a:r>
              <a:rPr lang="be-BY" dirty="0">
                <a:solidFill>
                  <a:srgbClr val="000000"/>
                </a:solidFill>
                <a:latin typeface="Consolas"/>
              </a:rPr>
              <a:t>        </a:t>
            </a:r>
            <a:r>
              <a:rPr lang="en-US" b="1" dirty="0">
                <a:solidFill>
                  <a:srgbClr val="006699"/>
                </a:solidFill>
                <a:latin typeface="Consolas"/>
              </a:rPr>
              <a:t>public</a:t>
            </a:r>
            <a:r>
              <a:rPr lang="en-US" dirty="0">
                <a:solidFill>
                  <a:srgbClr val="000000"/>
                </a:solidFill>
                <a:latin typeface="Consolas"/>
              </a:rPr>
              <a:t> </a:t>
            </a:r>
            <a:r>
              <a:rPr lang="en-US" b="1" dirty="0">
                <a:solidFill>
                  <a:srgbClr val="006699"/>
                </a:solidFill>
                <a:latin typeface="Consolas"/>
              </a:rPr>
              <a:t>string</a:t>
            </a:r>
            <a:r>
              <a:rPr lang="en-US" dirty="0">
                <a:solidFill>
                  <a:srgbClr val="000000"/>
                </a:solidFill>
                <a:latin typeface="Consolas"/>
              </a:rPr>
              <a:t> </a:t>
            </a:r>
            <a:r>
              <a:rPr lang="en-US" dirty="0" err="1">
                <a:solidFill>
                  <a:srgbClr val="000000"/>
                </a:solidFill>
                <a:latin typeface="Consolas"/>
              </a:rPr>
              <a:t>GetAnser</a:t>
            </a:r>
            <a:r>
              <a:rPr lang="en-US" dirty="0">
                <a:solidFill>
                  <a:srgbClr val="000000"/>
                </a:solidFill>
                <a:latin typeface="Consolas"/>
              </a:rPr>
              <a:t>(</a:t>
            </a:r>
            <a:r>
              <a:rPr lang="en-US" b="1" dirty="0">
                <a:solidFill>
                  <a:srgbClr val="006699"/>
                </a:solidFill>
                <a:latin typeface="Consolas"/>
              </a:rPr>
              <a:t>string</a:t>
            </a:r>
            <a:r>
              <a:rPr lang="en-US" dirty="0">
                <a:solidFill>
                  <a:srgbClr val="000000"/>
                </a:solidFill>
                <a:latin typeface="Consolas"/>
              </a:rPr>
              <a:t> question)  </a:t>
            </a:r>
            <a:endParaRPr lang="en-US" dirty="0">
              <a:solidFill>
                <a:srgbClr val="5C5C5C"/>
              </a:solidFill>
              <a:latin typeface="Consolas"/>
            </a:endParaRPr>
          </a:p>
          <a:p>
            <a:r>
              <a:rPr lang="en-US" dirty="0">
                <a:solidFill>
                  <a:srgbClr val="000000"/>
                </a:solidFill>
                <a:latin typeface="Consolas"/>
              </a:rPr>
              <a:t>        {  </a:t>
            </a:r>
            <a:endParaRPr lang="en-US" dirty="0">
              <a:solidFill>
                <a:srgbClr val="5C5C5C"/>
              </a:solidFill>
              <a:latin typeface="Consolas"/>
            </a:endParaRPr>
          </a:p>
          <a:p>
            <a:r>
              <a:rPr lang="en-US" dirty="0">
                <a:solidFill>
                  <a:srgbClr val="000000"/>
                </a:solidFill>
                <a:latin typeface="Consolas"/>
              </a:rPr>
              <a:t>            </a:t>
            </a:r>
            <a:r>
              <a:rPr lang="en-US" b="1" dirty="0">
                <a:solidFill>
                  <a:srgbClr val="006699"/>
                </a:solidFill>
                <a:latin typeface="Consolas"/>
              </a:rPr>
              <a:t>return</a:t>
            </a:r>
            <a:r>
              <a:rPr lang="en-US" dirty="0">
                <a:solidFill>
                  <a:srgbClr val="000000"/>
                </a:solidFill>
                <a:latin typeface="Consolas"/>
              </a:rPr>
              <a:t> </a:t>
            </a:r>
            <a:r>
              <a:rPr lang="en-US" dirty="0" err="1">
                <a:solidFill>
                  <a:srgbClr val="000000"/>
                </a:solidFill>
                <a:latin typeface="Consolas"/>
              </a:rPr>
              <a:t>DataBase.GetAnser</a:t>
            </a:r>
            <a:r>
              <a:rPr lang="en-US" dirty="0">
                <a:solidFill>
                  <a:srgbClr val="000000"/>
                </a:solidFill>
                <a:latin typeface="Consolas"/>
              </a:rPr>
              <a:t>(question);  </a:t>
            </a:r>
            <a:endParaRPr lang="en-US" dirty="0">
              <a:solidFill>
                <a:srgbClr val="5C5C5C"/>
              </a:solidFill>
              <a:latin typeface="Consolas"/>
            </a:endParaRPr>
          </a:p>
          <a:p>
            <a:r>
              <a:rPr lang="en-US" dirty="0">
                <a:solidFill>
                  <a:srgbClr val="000000"/>
                </a:solidFill>
                <a:latin typeface="Consolas"/>
              </a:rPr>
              <a:t>        }  </a:t>
            </a:r>
            <a:endParaRPr lang="en-US" dirty="0">
              <a:solidFill>
                <a:srgbClr val="5C5C5C"/>
              </a:solidFill>
              <a:latin typeface="Consolas"/>
            </a:endParaRPr>
          </a:p>
          <a:p>
            <a:r>
              <a:rPr lang="en-US" dirty="0">
                <a:solidFill>
                  <a:srgbClr val="000000"/>
                </a:solidFill>
                <a:latin typeface="Consolas"/>
              </a:rPr>
              <a:t>    }  </a:t>
            </a:r>
            <a:endParaRPr lang="en-US" b="0" i="0" dirty="0">
              <a:solidFill>
                <a:srgbClr val="5C5C5C"/>
              </a:solidFill>
              <a:effectLst/>
              <a:latin typeface="Consolas"/>
            </a:endParaRPr>
          </a:p>
        </p:txBody>
      </p:sp>
    </p:spTree>
    <p:extLst>
      <p:ext uri="{BB962C8B-B14F-4D97-AF65-F5344CB8AC3E}">
        <p14:creationId xmlns:p14="http://schemas.microsoft.com/office/powerpoint/2010/main" val="181488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04664"/>
            <a:ext cx="8784976" cy="1569660"/>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Инфраструктура </a:t>
            </a:r>
            <a:r>
              <a:rPr lang="ru-RU" sz="2400" dirty="0">
                <a:latin typeface="Times New Roman" pitchFamily="18" charset="0"/>
                <a:cs typeface="Times New Roman" pitchFamily="18" charset="0"/>
              </a:rPr>
              <a:t>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МVС реализует паттерн </a:t>
            </a:r>
            <a:r>
              <a:rPr lang="ru-RU" sz="2400" dirty="0" smtClean="0">
                <a:latin typeface="Times New Roman" pitchFamily="18" charset="0"/>
                <a:cs typeface="Times New Roman" pitchFamily="18" charset="0"/>
              </a:rPr>
              <a:t>МVС</a:t>
            </a:r>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На </a:t>
            </a:r>
            <a:r>
              <a:rPr lang="ru-RU" sz="2400" dirty="0">
                <a:latin typeface="Times New Roman" pitchFamily="18" charset="0"/>
                <a:cs typeface="Times New Roman" pitchFamily="18" charset="0"/>
              </a:rPr>
              <a:t>самом деле в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MVC внедрена разновидность паттерна MVC, которая особенно хорошо подходит для веб-приложений.</a:t>
            </a:r>
            <a:r>
              <a:rPr lang="ru-RU" sz="2400" b="1" dirty="0">
                <a:latin typeface="Times New Roman" pitchFamily="18" charset="0"/>
                <a:cs typeface="Times New Roman" pitchFamily="18" charset="0"/>
              </a:rPr>
              <a:t> </a:t>
            </a:r>
            <a:endParaRPr lang="be-BY" sz="2400" dirty="0" smtClean="0">
              <a:latin typeface="Times New Roman" pitchFamily="18" charset="0"/>
              <a:cs typeface="Times New Roman" pitchFamily="18" charset="0"/>
            </a:endParaRPr>
          </a:p>
        </p:txBody>
      </p:sp>
      <p:sp>
        <p:nvSpPr>
          <p:cNvPr id="3" name="AutoShape 2" descr="Паттерн MVC в ASP.N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e-BY"/>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491" t="32485" r="42163" b="29305"/>
          <a:stretch/>
        </p:blipFill>
        <p:spPr bwMode="auto">
          <a:xfrm>
            <a:off x="715804" y="2420888"/>
            <a:ext cx="7561384" cy="3785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6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476672"/>
            <a:ext cx="8820472" cy="1938992"/>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В </a:t>
            </a:r>
            <a:r>
              <a:rPr lang="ru-RU" sz="2400" dirty="0">
                <a:latin typeface="Times New Roman" pitchFamily="18" charset="0"/>
                <a:cs typeface="Times New Roman" pitchFamily="18" charset="0"/>
              </a:rPr>
              <a:t>инфраструктуре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MVC контроллеры - это классы С#, обычно производные от класса </a:t>
            </a:r>
            <a:r>
              <a:rPr lang="ru-RU" sz="2400" b="1" dirty="0" err="1" smtClean="0">
                <a:latin typeface="Times New Roman" pitchFamily="18" charset="0"/>
                <a:cs typeface="Times New Roman" pitchFamily="18" charset="0"/>
              </a:rPr>
              <a:t>Microsoft</a:t>
            </a:r>
            <a:r>
              <a:rPr lang="ru-RU" sz="2400" b="1" dirty="0" smtClean="0">
                <a:latin typeface="Times New Roman" pitchFamily="18" charset="0"/>
                <a:cs typeface="Times New Roman" pitchFamily="18" charset="0"/>
              </a:rPr>
              <a:t>. </a:t>
            </a:r>
            <a:r>
              <a:rPr lang="ru-RU" sz="2400" b="1" dirty="0" err="1" smtClean="0">
                <a:latin typeface="Times New Roman" pitchFamily="18" charset="0"/>
                <a:cs typeface="Times New Roman" pitchFamily="18" charset="0"/>
              </a:rPr>
              <a:t>AspNetCore.Mvc.Control</a:t>
            </a:r>
            <a:r>
              <a:rPr lang="en-US" sz="2400" b="1" dirty="0" smtClean="0">
                <a:latin typeface="Times New Roman" pitchFamily="18" charset="0"/>
                <a:cs typeface="Times New Roman" pitchFamily="18" charset="0"/>
              </a:rPr>
              <a:t>l</a:t>
            </a:r>
            <a:r>
              <a:rPr lang="ru-RU" sz="2400" b="1" dirty="0" err="1" smtClean="0">
                <a:latin typeface="Times New Roman" pitchFamily="18" charset="0"/>
                <a:cs typeface="Times New Roman" pitchFamily="18" charset="0"/>
              </a:rPr>
              <a:t>er</a:t>
            </a:r>
            <a:r>
              <a:rPr lang="ru-RU" sz="2400" b="1" dirty="0">
                <a:latin typeface="Times New Roman" pitchFamily="18" charset="0"/>
                <a:cs typeface="Times New Roman" pitchFamily="18" charset="0"/>
              </a:rPr>
              <a:t>.</a:t>
            </a:r>
            <a:r>
              <a:rPr lang="ru-RU" sz="2400" dirty="0">
                <a:latin typeface="Times New Roman" pitchFamily="18" charset="0"/>
                <a:cs typeface="Times New Roman" pitchFamily="18" charset="0"/>
              </a:rPr>
              <a:t> Каждый открытый метод в производном от </a:t>
            </a:r>
            <a:r>
              <a:rPr lang="ru-RU" sz="2400" dirty="0" err="1" smtClean="0">
                <a:latin typeface="Times New Roman" pitchFamily="18" charset="0"/>
                <a:cs typeface="Times New Roman" pitchFamily="18" charset="0"/>
              </a:rPr>
              <a:t>Controller</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классе является методом действия. который ассоциирован с каким-то URL. </a:t>
            </a:r>
          </a:p>
        </p:txBody>
      </p:sp>
      <p:sp>
        <p:nvSpPr>
          <p:cNvPr id="4" name="TextBox 3"/>
          <p:cNvSpPr txBox="1"/>
          <p:nvPr/>
        </p:nvSpPr>
        <p:spPr>
          <a:xfrm>
            <a:off x="251520" y="2492896"/>
            <a:ext cx="8424936" cy="1938992"/>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Когда </a:t>
            </a:r>
            <a:r>
              <a:rPr lang="ru-RU" sz="2400" dirty="0">
                <a:latin typeface="Times New Roman" pitchFamily="18" charset="0"/>
                <a:cs typeface="Times New Roman" pitchFamily="18" charset="0"/>
              </a:rPr>
              <a:t>запрос </a:t>
            </a:r>
            <a:r>
              <a:rPr lang="ru-RU" sz="2400" dirty="0" smtClean="0">
                <a:latin typeface="Times New Roman" pitchFamily="18" charset="0"/>
                <a:cs typeface="Times New Roman" pitchFamily="18" charset="0"/>
              </a:rPr>
              <a:t>посылается </a:t>
            </a:r>
            <a:r>
              <a:rPr lang="ru-RU" sz="2400" dirty="0">
                <a:latin typeface="Times New Roman" pitchFamily="18" charset="0"/>
                <a:cs typeface="Times New Roman" pitchFamily="18" charset="0"/>
              </a:rPr>
              <a:t>по URL, связанному с методом действия, операторы в данном </a:t>
            </a:r>
            <a:r>
              <a:rPr lang="ru-RU" sz="2400" dirty="0" smtClean="0">
                <a:latin typeface="Times New Roman" pitchFamily="18" charset="0"/>
                <a:cs typeface="Times New Roman" pitchFamily="18" charset="0"/>
              </a:rPr>
              <a:t>методе </a:t>
            </a:r>
            <a:r>
              <a:rPr lang="ru-RU" sz="2400" dirty="0">
                <a:latin typeface="Times New Roman" pitchFamily="18" charset="0"/>
                <a:cs typeface="Times New Roman" pitchFamily="18" charset="0"/>
              </a:rPr>
              <a:t>действия выполняются, чтобы провести некоторую операцию над моделью </a:t>
            </a:r>
            <a:r>
              <a:rPr lang="ru-RU" sz="2400" dirty="0" smtClean="0">
                <a:latin typeface="Times New Roman" pitchFamily="18" charset="0"/>
                <a:cs typeface="Times New Roman" pitchFamily="18" charset="0"/>
              </a:rPr>
              <a:t>предметной области, а </a:t>
            </a:r>
            <a:r>
              <a:rPr lang="ru-RU" sz="2400" dirty="0">
                <a:latin typeface="Times New Roman" pitchFamily="18" charset="0"/>
                <a:cs typeface="Times New Roman" pitchFamily="18" charset="0"/>
              </a:rPr>
              <a:t>затем выбрать представление для отображения клиенту. </a:t>
            </a:r>
          </a:p>
        </p:txBody>
      </p:sp>
      <p:sp>
        <p:nvSpPr>
          <p:cNvPr id="5" name="TextBox 4"/>
          <p:cNvSpPr txBox="1"/>
          <p:nvPr/>
        </p:nvSpPr>
        <p:spPr>
          <a:xfrm>
            <a:off x="251520" y="4725144"/>
            <a:ext cx="8496944" cy="1200329"/>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В </a:t>
            </a:r>
            <a:r>
              <a:rPr lang="ru-RU" sz="2400" dirty="0">
                <a:latin typeface="Times New Roman" pitchFamily="18" charset="0"/>
                <a:cs typeface="Times New Roman" pitchFamily="18" charset="0"/>
              </a:rPr>
              <a:t>приложении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MVC представление является файлом, содержащим НТМL-элементы и код С#, который обрабатывается для генерации </a:t>
            </a:r>
            <a:r>
              <a:rPr lang="ru-RU" sz="2400" dirty="0" smtClean="0">
                <a:latin typeface="Times New Roman" pitchFamily="18" charset="0"/>
                <a:cs typeface="Times New Roman" pitchFamily="18" charset="0"/>
              </a:rPr>
              <a:t>ответа. </a:t>
            </a: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322889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358" y="192793"/>
            <a:ext cx="8818138" cy="6001643"/>
          </a:xfrm>
          <a:prstGeom prst="rect">
            <a:avLst/>
          </a:prstGeom>
          <a:noFill/>
        </p:spPr>
        <p:txBody>
          <a:bodyPr wrap="square" rtlCol="0">
            <a:spAutoFit/>
          </a:bodyPr>
          <a:lstStyle/>
          <a:p>
            <a:pPr algn="just"/>
            <a:r>
              <a:rPr lang="be-BY" sz="2400" b="1" i="1" dirty="0">
                <a:latin typeface="Times New Roman" pitchFamily="18" charset="0"/>
                <a:cs typeface="Times New Roman" pitchFamily="18" charset="0"/>
              </a:rPr>
              <a:t>Преимущества </a:t>
            </a:r>
            <a:r>
              <a:rPr lang="en-US" sz="2400" b="1" i="1" dirty="0" err="1" smtClean="0">
                <a:latin typeface="Times New Roman" pitchFamily="18" charset="0"/>
                <a:cs typeface="Times New Roman" pitchFamily="18" charset="0"/>
              </a:rPr>
              <a:t>Asp.Net</a:t>
            </a:r>
            <a:r>
              <a:rPr lang="en-US" sz="2400" b="1" i="1" dirty="0" smtClean="0">
                <a:latin typeface="Times New Roman" pitchFamily="18" charset="0"/>
                <a:cs typeface="Times New Roman" pitchFamily="18" charset="0"/>
              </a:rPr>
              <a:t> Core MVC </a:t>
            </a:r>
            <a:endParaRPr lang="ru-RU" sz="2400" b="1" i="1" dirty="0" smtClean="0">
              <a:latin typeface="Times New Roman" pitchFamily="18" charset="0"/>
              <a:cs typeface="Times New Roman" pitchFamily="18" charset="0"/>
            </a:endParaRPr>
          </a:p>
          <a:p>
            <a:pPr algn="just"/>
            <a:endParaRPr lang="ru-RU" sz="2400" dirty="0">
              <a:latin typeface="Times New Roman" pitchFamily="18" charset="0"/>
              <a:cs typeface="Times New Roman" pitchFamily="18" charset="0"/>
            </a:endParaRPr>
          </a:p>
          <a:p>
            <a:pPr marL="342900" indent="-342900" algn="just">
              <a:buFontTx/>
              <a:buChar char="-"/>
            </a:pPr>
            <a:r>
              <a:rPr lang="be-BY" sz="2400" i="1" dirty="0" smtClean="0">
                <a:latin typeface="Times New Roman" pitchFamily="18" charset="0"/>
                <a:cs typeface="Times New Roman" pitchFamily="18" charset="0"/>
              </a:rPr>
              <a:t>Расширяемость</a:t>
            </a:r>
          </a:p>
          <a:p>
            <a:pPr algn="just"/>
            <a:endParaRPr lang="be-BY" sz="2400" i="1"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и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МVС построены в виде </a:t>
            </a:r>
            <a:r>
              <a:rPr lang="ru-RU" sz="2400" dirty="0" smtClean="0">
                <a:latin typeface="Times New Roman" pitchFamily="18" charset="0"/>
                <a:cs typeface="Times New Roman" pitchFamily="18" charset="0"/>
              </a:rPr>
              <a:t>последовательности </a:t>
            </a:r>
            <a:r>
              <a:rPr lang="ru-RU" sz="2400" dirty="0">
                <a:latin typeface="Times New Roman" pitchFamily="18" charset="0"/>
                <a:cs typeface="Times New Roman" pitchFamily="18" charset="0"/>
              </a:rPr>
              <a:t>независимых компонентов, которые </a:t>
            </a:r>
            <a:r>
              <a:rPr lang="ru-RU" sz="2400" dirty="0" smtClean="0">
                <a:latin typeface="Times New Roman" pitchFamily="18" charset="0"/>
                <a:cs typeface="Times New Roman" pitchFamily="18" charset="0"/>
              </a:rPr>
              <a:t>реализуют интерфейс </a:t>
            </a:r>
            <a:r>
              <a:rPr lang="ru-RU" sz="2400" dirty="0">
                <a:latin typeface="Times New Roman" pitchFamily="18" charset="0"/>
                <a:cs typeface="Times New Roman" pitchFamily="18" charset="0"/>
              </a:rPr>
              <a:t>.NET или </a:t>
            </a:r>
            <a:r>
              <a:rPr lang="ru-RU" sz="2400" dirty="0" smtClean="0">
                <a:latin typeface="Times New Roman" pitchFamily="18" charset="0"/>
                <a:cs typeface="Times New Roman" pitchFamily="18" charset="0"/>
              </a:rPr>
              <a:t>созданы </a:t>
            </a:r>
            <a:r>
              <a:rPr lang="ru-RU" sz="2400" dirty="0">
                <a:latin typeface="Times New Roman" pitchFamily="18" charset="0"/>
                <a:cs typeface="Times New Roman" pitchFamily="18" charset="0"/>
              </a:rPr>
              <a:t>на основе абстрактного </a:t>
            </a:r>
            <a:r>
              <a:rPr lang="ru-RU" sz="2400" dirty="0" smtClean="0">
                <a:latin typeface="Times New Roman" pitchFamily="18" charset="0"/>
                <a:cs typeface="Times New Roman" pitchFamily="18" charset="0"/>
              </a:rPr>
              <a:t>базо­вого </a:t>
            </a:r>
            <a:r>
              <a:rPr lang="ru-RU" sz="2400" dirty="0">
                <a:latin typeface="Times New Roman" pitchFamily="18" charset="0"/>
                <a:cs typeface="Times New Roman" pitchFamily="18" charset="0"/>
              </a:rPr>
              <a:t>класса. Основные компоненты можно легко заменять другими компонентами с собственной реализацией. </a:t>
            </a:r>
            <a:endParaRPr lang="be-BY" sz="2400"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	Для </a:t>
            </a:r>
            <a:r>
              <a:rPr lang="ru-RU" sz="2400" dirty="0">
                <a:latin typeface="Times New Roman" pitchFamily="18" charset="0"/>
                <a:cs typeface="Times New Roman" pitchFamily="18" charset="0"/>
              </a:rPr>
              <a:t>каждого компонента MVC </a:t>
            </a:r>
            <a:r>
              <a:rPr lang="ru-RU" sz="2400" dirty="0" err="1" smtClean="0">
                <a:latin typeface="Times New Roman" pitchFamily="18" charset="0"/>
                <a:cs typeface="Times New Roman" pitchFamily="18" charset="0"/>
              </a:rPr>
              <a:t>Framework</a:t>
            </a:r>
            <a:r>
              <a:rPr lang="ru-RU" sz="2400" dirty="0" smtClean="0">
                <a:latin typeface="Times New Roman" pitchFamily="18" charset="0"/>
                <a:cs typeface="Times New Roman" pitchFamily="18" charset="0"/>
              </a:rPr>
              <a:t>  разработчику представляет </a:t>
            </a:r>
            <a:r>
              <a:rPr lang="ru-RU" sz="2400" dirty="0">
                <a:latin typeface="Times New Roman" pitchFamily="18" charset="0"/>
                <a:cs typeface="Times New Roman" pitchFamily="18" charset="0"/>
              </a:rPr>
              <a:t>три возможности</a:t>
            </a:r>
            <a:r>
              <a:rPr lang="ru-RU" sz="2400" dirty="0" smtClean="0">
                <a:latin typeface="Times New Roman" pitchFamily="18" charset="0"/>
                <a:cs typeface="Times New Roman" pitchFamily="18" charset="0"/>
              </a:rPr>
              <a:t>:</a:t>
            </a:r>
          </a:p>
          <a:p>
            <a:endParaRPr lang="ru-RU" sz="2400" dirty="0">
              <a:latin typeface="Times New Roman" pitchFamily="18" charset="0"/>
              <a:cs typeface="Times New Roman" pitchFamily="18" charset="0"/>
            </a:endParaRPr>
          </a:p>
          <a:p>
            <a:r>
              <a:rPr lang="ru-RU" sz="2400" dirty="0" smtClean="0">
                <a:latin typeface="Times New Roman" pitchFamily="18" charset="0"/>
                <a:cs typeface="Times New Roman" pitchFamily="18" charset="0"/>
              </a:rPr>
              <a:t>•  Использование </a:t>
            </a:r>
            <a:r>
              <a:rPr lang="ru-RU" sz="2400" b="1" dirty="0" smtClean="0">
                <a:latin typeface="Times New Roman" pitchFamily="18" charset="0"/>
                <a:cs typeface="Times New Roman" pitchFamily="18" charset="0"/>
              </a:rPr>
              <a:t>стандартного  </a:t>
            </a:r>
            <a:r>
              <a:rPr lang="ru-RU" sz="2400" dirty="0" smtClean="0">
                <a:latin typeface="Times New Roman" pitchFamily="18" charset="0"/>
                <a:cs typeface="Times New Roman" pitchFamily="18" charset="0"/>
              </a:rPr>
              <a:t>компонента</a:t>
            </a:r>
            <a:endParaRPr lang="ru-RU" sz="2400" dirty="0">
              <a:latin typeface="Times New Roman" pitchFamily="18" charset="0"/>
              <a:cs typeface="Times New Roman" pitchFamily="18" charset="0"/>
            </a:endParaRPr>
          </a:p>
          <a:p>
            <a:r>
              <a:rPr lang="ru-RU" sz="2400" dirty="0" smtClean="0">
                <a:latin typeface="Times New Roman" pitchFamily="18" charset="0"/>
                <a:cs typeface="Times New Roman" pitchFamily="18" charset="0"/>
              </a:rPr>
              <a:t>•  </a:t>
            </a:r>
            <a:r>
              <a:rPr lang="ru-RU" sz="2400" b="1" dirty="0" smtClean="0">
                <a:latin typeface="Times New Roman" pitchFamily="18" charset="0"/>
                <a:cs typeface="Times New Roman" pitchFamily="18" charset="0"/>
              </a:rPr>
              <a:t>Порождение </a:t>
            </a:r>
            <a:r>
              <a:rPr lang="ru-RU" sz="2400" b="1" dirty="0">
                <a:latin typeface="Times New Roman" pitchFamily="18" charset="0"/>
                <a:cs typeface="Times New Roman" pitchFamily="18" charset="0"/>
              </a:rPr>
              <a:t>подкласса </a:t>
            </a:r>
            <a:r>
              <a:rPr lang="ru-RU" sz="2400" dirty="0">
                <a:latin typeface="Times New Roman" pitchFamily="18" charset="0"/>
                <a:cs typeface="Times New Roman" pitchFamily="18" charset="0"/>
              </a:rPr>
              <a:t>от стандартной реализации</a:t>
            </a:r>
          </a:p>
          <a:p>
            <a:r>
              <a:rPr lang="ru-RU" sz="2400" dirty="0" smtClean="0">
                <a:latin typeface="Times New Roman" pitchFamily="18" charset="0"/>
                <a:cs typeface="Times New Roman" pitchFamily="18" charset="0"/>
              </a:rPr>
              <a:t>•  Полная </a:t>
            </a:r>
            <a:r>
              <a:rPr lang="ru-RU" sz="2400" dirty="0">
                <a:latin typeface="Times New Roman" pitchFamily="18" charset="0"/>
                <a:cs typeface="Times New Roman" pitchFamily="18" charset="0"/>
              </a:rPr>
              <a:t>замена компонента новой </a:t>
            </a:r>
            <a:r>
              <a:rPr lang="ru-RU" sz="2400" b="1" dirty="0">
                <a:latin typeface="Times New Roman" pitchFamily="18" charset="0"/>
                <a:cs typeface="Times New Roman" pitchFamily="18" charset="0"/>
              </a:rPr>
              <a:t>реализацией интерфейса</a:t>
            </a:r>
            <a:endParaRPr lang="ru-RU" sz="2400" dirty="0">
              <a:latin typeface="Times New Roman" pitchFamily="18" charset="0"/>
              <a:cs typeface="Times New Roman" pitchFamily="18" charset="0"/>
            </a:endParaRPr>
          </a:p>
          <a:p>
            <a:pPr algn="just"/>
            <a:endParaRPr lang="be-BY"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8636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92696"/>
            <a:ext cx="8568952" cy="5262979"/>
          </a:xfrm>
          <a:prstGeom prst="rect">
            <a:avLst/>
          </a:prstGeom>
          <a:noFill/>
        </p:spPr>
        <p:txBody>
          <a:bodyPr wrap="square" rtlCol="0">
            <a:spAutoFit/>
          </a:bodyPr>
          <a:lstStyle/>
          <a:p>
            <a:r>
              <a:rPr lang="be-BY" sz="2400" dirty="0" smtClean="0">
                <a:latin typeface="Times New Roman" pitchFamily="18" charset="0"/>
                <a:cs typeface="Times New Roman" pitchFamily="18" charset="0"/>
              </a:rPr>
              <a:t>-</a:t>
            </a:r>
            <a:r>
              <a:rPr lang="be-BY" sz="2400" i="1" dirty="0" smtClean="0">
                <a:latin typeface="Times New Roman" pitchFamily="18" charset="0"/>
                <a:cs typeface="Times New Roman" pitchFamily="18" charset="0"/>
              </a:rPr>
              <a:t>Жесткий </a:t>
            </a:r>
            <a:r>
              <a:rPr lang="be-BY" sz="2400" i="1" dirty="0">
                <a:latin typeface="Times New Roman" pitchFamily="18" charset="0"/>
                <a:cs typeface="Times New Roman" pitchFamily="18" charset="0"/>
              </a:rPr>
              <a:t>контроль над </a:t>
            </a:r>
            <a:r>
              <a:rPr lang="en-US" sz="2400" i="1" dirty="0">
                <a:latin typeface="Times New Roman" pitchFamily="18" charset="0"/>
                <a:cs typeface="Times New Roman" pitchFamily="18" charset="0"/>
              </a:rPr>
              <a:t>HTML </a:t>
            </a:r>
            <a:r>
              <a:rPr lang="be-BY" sz="2400" i="1" dirty="0">
                <a:latin typeface="Times New Roman" pitchFamily="18" charset="0"/>
                <a:cs typeface="Times New Roman" pitchFamily="18" charset="0"/>
              </a:rPr>
              <a:t>и </a:t>
            </a:r>
            <a:r>
              <a:rPr lang="en-US" sz="2400" i="1" dirty="0">
                <a:latin typeface="Times New Roman" pitchFamily="18" charset="0"/>
                <a:cs typeface="Times New Roman" pitchFamily="18" charset="0"/>
              </a:rPr>
              <a:t>HTTP</a:t>
            </a:r>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r>
              <a:rPr lang="ru-RU" sz="2400" dirty="0" smtClean="0">
                <a:latin typeface="Times New Roman" pitchFamily="18" charset="0"/>
                <a:cs typeface="Times New Roman" pitchFamily="18" charset="0"/>
              </a:rPr>
              <a:t> </a:t>
            </a:r>
            <a:r>
              <a:rPr lang="be-BY" sz="2400" dirty="0" smtClean="0">
                <a:latin typeface="Times New Roman" pitchFamily="18" charset="0"/>
                <a:cs typeface="Times New Roman" pitchFamily="18" charset="0"/>
              </a:rPr>
              <a:t>Генерация разметки, </a:t>
            </a:r>
            <a:r>
              <a:rPr lang="be-BY" sz="2400" dirty="0">
                <a:latin typeface="Times New Roman" pitchFamily="18" charset="0"/>
                <a:cs typeface="Times New Roman" pitchFamily="18" charset="0"/>
              </a:rPr>
              <a:t>которая соответствует стандартам</a:t>
            </a:r>
          </a:p>
          <a:p>
            <a:pPr algn="just"/>
            <a:r>
              <a:rPr lang="be-BY"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Сгенерированные </a:t>
            </a:r>
            <a:r>
              <a:rPr lang="ru-RU" sz="2400" dirty="0" smtClean="0">
                <a:latin typeface="Times New Roman" pitchFamily="18" charset="0"/>
                <a:cs typeface="Times New Roman" pitchFamily="18" charset="0"/>
              </a:rPr>
              <a:t>ASP.NET </a:t>
            </a:r>
            <a:r>
              <a:rPr lang="en-US" sz="2400" dirty="0" smtClean="0">
                <a:latin typeface="Times New Roman" pitchFamily="18" charset="0"/>
                <a:cs typeface="Times New Roman" pitchFamily="18" charset="0"/>
              </a:rPr>
              <a:t>Core</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MVC страницы не содержат никаких данных </a:t>
            </a:r>
            <a:r>
              <a:rPr lang="ru-RU" sz="2400" dirty="0" err="1">
                <a:latin typeface="Times New Roman" pitchFamily="18" charset="0"/>
                <a:cs typeface="Times New Roman" pitchFamily="18" charset="0"/>
              </a:rPr>
              <a:t>View</a:t>
            </a:r>
            <a:r>
              <a:rPr lang="ru-RU" sz="2400" dirty="0">
                <a:latin typeface="Times New Roman" pitchFamily="18" charset="0"/>
                <a:cs typeface="Times New Roman" pitchFamily="18" charset="0"/>
              </a:rPr>
              <a:t> </a:t>
            </a:r>
            <a:r>
              <a:rPr lang="ru-RU" sz="2400" dirty="0" err="1">
                <a:latin typeface="Times New Roman" pitchFamily="18" charset="0"/>
                <a:cs typeface="Times New Roman" pitchFamily="18" charset="0"/>
              </a:rPr>
              <a:t>State</a:t>
            </a:r>
            <a:r>
              <a:rPr lang="ru-RU" sz="2400" dirty="0">
                <a:latin typeface="Times New Roman" pitchFamily="18" charset="0"/>
                <a:cs typeface="Times New Roman" pitchFamily="18" charset="0"/>
              </a:rPr>
              <a:t>, поэтому они меньше типовых страниц ASP.NET </a:t>
            </a:r>
            <a:r>
              <a:rPr lang="ru-RU" sz="2400" dirty="0" err="1">
                <a:latin typeface="Times New Roman" pitchFamily="18" charset="0"/>
                <a:cs typeface="Times New Roman" pitchFamily="18" charset="0"/>
              </a:rPr>
              <a:t>Web</a:t>
            </a:r>
            <a:r>
              <a:rPr lang="ru-RU" sz="2400" dirty="0">
                <a:latin typeface="Times New Roman" pitchFamily="18" charset="0"/>
                <a:cs typeface="Times New Roman" pitchFamily="18" charset="0"/>
              </a:rPr>
              <a:t> </a:t>
            </a:r>
            <a:r>
              <a:rPr lang="ru-RU" sz="2400" dirty="0" err="1">
                <a:latin typeface="Times New Roman" pitchFamily="18" charset="0"/>
                <a:cs typeface="Times New Roman" pitchFamily="18" charset="0"/>
              </a:rPr>
              <a:t>Forms</a:t>
            </a:r>
            <a:r>
              <a:rPr lang="ru-RU" sz="2400" dirty="0">
                <a:latin typeface="Times New Roman" pitchFamily="18" charset="0"/>
                <a:cs typeface="Times New Roman" pitchFamily="18" charset="0"/>
              </a:rPr>
              <a:t> по размеру.</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r>
              <a:rPr lang="ru-RU" sz="2400" dirty="0" smtClean="0">
                <a:latin typeface="Times New Roman" pitchFamily="18" charset="0"/>
                <a:cs typeface="Times New Roman" pitchFamily="18" charset="0"/>
              </a:rPr>
              <a:t> </a:t>
            </a:r>
            <a:r>
              <a:rPr lang="be-BY" sz="2400" dirty="0" smtClean="0">
                <a:latin typeface="Times New Roman" pitchFamily="18" charset="0"/>
                <a:cs typeface="Times New Roman" pitchFamily="18" charset="0"/>
              </a:rPr>
              <a:t>Полный </a:t>
            </a:r>
            <a:r>
              <a:rPr lang="be-BY" sz="2400" dirty="0">
                <a:latin typeface="Times New Roman" pitchFamily="18" charset="0"/>
                <a:cs typeface="Times New Roman" pitchFamily="18" charset="0"/>
              </a:rPr>
              <a:t>контроль над запросами</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МVС, позволяет легко использовать наилучшие клиентские </a:t>
            </a:r>
            <a:r>
              <a:rPr lang="ru-RU" sz="2400" dirty="0" smtClean="0">
                <a:latin typeface="Times New Roman" pitchFamily="18" charset="0"/>
                <a:cs typeface="Times New Roman" pitchFamily="18" charset="0"/>
              </a:rPr>
              <a:t>библиотеки: </a:t>
            </a:r>
            <a:r>
              <a:rPr lang="ru-RU" sz="2400" dirty="0" err="1" smtClean="0">
                <a:latin typeface="Times New Roman" pitchFamily="18" charset="0"/>
                <a:cs typeface="Times New Roman" pitchFamily="18" charset="0"/>
              </a:rPr>
              <a:t>jQuery</a:t>
            </a:r>
            <a:r>
              <a:rPr lang="ru-RU" sz="2400" dirty="0">
                <a:latin typeface="Times New Roman" pitchFamily="18" charset="0"/>
                <a:cs typeface="Times New Roman" pitchFamily="18" charset="0"/>
              </a:rPr>
              <a:t>, </a:t>
            </a:r>
            <a:r>
              <a:rPr lang="ru-RU" sz="2400" dirty="0" err="1">
                <a:latin typeface="Times New Roman" pitchFamily="18" charset="0"/>
                <a:cs typeface="Times New Roman" pitchFamily="18" charset="0"/>
              </a:rPr>
              <a:t>Aпgular</a:t>
            </a:r>
            <a:r>
              <a:rPr lang="ru-RU" sz="2400" dirty="0">
                <a:latin typeface="Times New Roman" pitchFamily="18" charset="0"/>
                <a:cs typeface="Times New Roman" pitchFamily="18" charset="0"/>
              </a:rPr>
              <a:t> или </a:t>
            </a:r>
            <a:r>
              <a:rPr lang="ru-RU" sz="2400" dirty="0" err="1">
                <a:latin typeface="Times New Roman" pitchFamily="18" charset="0"/>
                <a:cs typeface="Times New Roman" pitchFamily="18" charset="0"/>
              </a:rPr>
              <a:t>Bootstrap</a:t>
            </a:r>
            <a:r>
              <a:rPr lang="ru-RU" sz="2400" dirty="0">
                <a:latin typeface="Times New Roman" pitchFamily="18" charset="0"/>
                <a:cs typeface="Times New Roman" pitchFamily="18" charset="0"/>
              </a:rPr>
              <a:t> CSS. </a:t>
            </a:r>
            <a:r>
              <a:rPr lang="ru-RU" sz="2400" dirty="0" smtClean="0">
                <a:latin typeface="Times New Roman" pitchFamily="18" charset="0"/>
                <a:cs typeface="Times New Roman" pitchFamily="18" charset="0"/>
              </a:rPr>
              <a:t>Компания </a:t>
            </a:r>
            <a:r>
              <a:rPr lang="ru-RU" sz="2400" dirty="0" err="1">
                <a:latin typeface="Times New Roman" pitchFamily="18" charset="0"/>
                <a:cs typeface="Times New Roman" pitchFamily="18" charset="0"/>
              </a:rPr>
              <a:t>Microsoft</a:t>
            </a:r>
            <a:r>
              <a:rPr lang="ru-RU" sz="2400" dirty="0">
                <a:latin typeface="Times New Roman" pitchFamily="18" charset="0"/>
                <a:cs typeface="Times New Roman" pitchFamily="18" charset="0"/>
              </a:rPr>
              <a:t> включила их </a:t>
            </a:r>
            <a:r>
              <a:rPr lang="ru-RU" sz="2400" dirty="0" smtClean="0">
                <a:latin typeface="Times New Roman" pitchFamily="18" charset="0"/>
                <a:cs typeface="Times New Roman" pitchFamily="18" charset="0"/>
              </a:rPr>
              <a:t>поддержку </a:t>
            </a:r>
            <a:r>
              <a:rPr lang="ru-RU" sz="2400" dirty="0">
                <a:latin typeface="Times New Roman" pitchFamily="18" charset="0"/>
                <a:cs typeface="Times New Roman" pitchFamily="18" charset="0"/>
              </a:rPr>
              <a:t>как встроенных частей стандартного шаблона проектов для веб-приложений. </a:t>
            </a:r>
            <a:endParaRPr lang="be-BY"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0936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56580"/>
            <a:ext cx="8496944" cy="2308324"/>
          </a:xfrm>
          <a:prstGeom prst="rect">
            <a:avLst/>
          </a:prstGeom>
          <a:noFill/>
        </p:spPr>
        <p:txBody>
          <a:bodyPr wrap="square" rtlCol="0">
            <a:spAutoFit/>
          </a:bodyPr>
          <a:lstStyle/>
          <a:p>
            <a:r>
              <a:rPr lang="ru-RU" sz="2400" dirty="0" smtClean="0">
                <a:latin typeface="Times New Roman" pitchFamily="18" charset="0"/>
                <a:cs typeface="Times New Roman" pitchFamily="18" charset="0"/>
              </a:rPr>
              <a:t>- </a:t>
            </a:r>
            <a:r>
              <a:rPr lang="ru-RU" sz="2400" i="1" dirty="0" smtClean="0">
                <a:latin typeface="Times New Roman" pitchFamily="18" charset="0"/>
                <a:cs typeface="Times New Roman" pitchFamily="18" charset="0"/>
              </a:rPr>
              <a:t>Тестируемость</a:t>
            </a:r>
          </a:p>
          <a:p>
            <a:endParaRPr lang="ru-RU" sz="2400" dirty="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Разнесение </a:t>
            </a:r>
            <a:r>
              <a:rPr lang="ru-RU" sz="2400" dirty="0">
                <a:latin typeface="Times New Roman" pitchFamily="18" charset="0"/>
                <a:cs typeface="Times New Roman" pitchFamily="18" charset="0"/>
              </a:rPr>
              <a:t>различных задач приложения по разным, независимым друг от друга частям программного обеспечения, позволяет строить легко тестируемые приложения.</a:t>
            </a:r>
          </a:p>
          <a:p>
            <a:pPr algn="just"/>
            <a:endParaRPr lang="be-BY" sz="2400" dirty="0" smtClean="0">
              <a:latin typeface="Times New Roman" pitchFamily="18" charset="0"/>
              <a:cs typeface="Times New Roman" pitchFamily="18" charset="0"/>
            </a:endParaRPr>
          </a:p>
        </p:txBody>
      </p:sp>
      <p:sp>
        <p:nvSpPr>
          <p:cNvPr id="3" name="TextBox 2"/>
          <p:cNvSpPr txBox="1"/>
          <p:nvPr/>
        </p:nvSpPr>
        <p:spPr>
          <a:xfrm>
            <a:off x="109498" y="2204864"/>
            <a:ext cx="8640960" cy="1938992"/>
          </a:xfrm>
          <a:prstGeom prst="rect">
            <a:avLst/>
          </a:prstGeom>
          <a:noFill/>
        </p:spPr>
        <p:txBody>
          <a:bodyPr wrap="square" rtlCol="0">
            <a:spAutoFit/>
          </a:bodyPr>
          <a:lstStyle/>
          <a:p>
            <a:pPr marL="342900" indent="-342900" algn="just">
              <a:buFontTx/>
              <a:buChar char="-"/>
            </a:pPr>
            <a:r>
              <a:rPr lang="be-BY" sz="2400" i="1" dirty="0" smtClean="0"/>
              <a:t>Мощная </a:t>
            </a:r>
            <a:r>
              <a:rPr lang="be-BY" sz="2400" i="1" dirty="0"/>
              <a:t>система </a:t>
            </a:r>
            <a:r>
              <a:rPr lang="be-BY" sz="2400" i="1" dirty="0" smtClean="0"/>
              <a:t>маршрутизации</a:t>
            </a:r>
          </a:p>
          <a:p>
            <a:pPr marL="342900" indent="-342900" algn="just">
              <a:buFontTx/>
              <a:buChar char="-"/>
            </a:pPr>
            <a:endParaRPr lang="ru-RU" sz="2400" i="1" dirty="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В </a:t>
            </a:r>
            <a:r>
              <a:rPr lang="ru-RU" sz="2400" dirty="0">
                <a:latin typeface="Times New Roman" pitchFamily="18" charset="0"/>
                <a:cs typeface="Times New Roman" pitchFamily="18" charset="0"/>
              </a:rPr>
              <a:t>ASP.NET MVC применяется средство, известное как </a:t>
            </a:r>
            <a:r>
              <a:rPr lang="ru-RU" sz="2400" b="1" dirty="0">
                <a:latin typeface="Times New Roman" pitchFamily="18" charset="0"/>
                <a:cs typeface="Times New Roman" pitchFamily="18" charset="0"/>
              </a:rPr>
              <a:t>маршрутизация URL</a:t>
            </a:r>
            <a:r>
              <a:rPr lang="ru-RU" sz="2400" dirty="0">
                <a:latin typeface="Times New Roman" pitchFamily="18" charset="0"/>
                <a:cs typeface="Times New Roman" pitchFamily="18" charset="0"/>
              </a:rPr>
              <a:t>, которое обеспечивает предоставление понятных URL-адресов по умолчанию.</a:t>
            </a:r>
            <a:r>
              <a:rPr lang="ru-RU" sz="2400" dirty="0"/>
              <a:t> </a:t>
            </a:r>
            <a:endParaRPr lang="be-BY" sz="2400" i="1" dirty="0" smtClean="0">
              <a:latin typeface="Times New Roman" pitchFamily="18" charset="0"/>
              <a:cs typeface="Times New Roman" pitchFamily="18" charset="0"/>
            </a:endParaRPr>
          </a:p>
        </p:txBody>
      </p:sp>
      <p:sp>
        <p:nvSpPr>
          <p:cNvPr id="4" name="TextBox 3"/>
          <p:cNvSpPr txBox="1"/>
          <p:nvPr/>
        </p:nvSpPr>
        <p:spPr>
          <a:xfrm>
            <a:off x="174334" y="4183479"/>
            <a:ext cx="8856984" cy="2677656"/>
          </a:xfrm>
          <a:prstGeom prst="rect">
            <a:avLst/>
          </a:prstGeom>
          <a:noFill/>
        </p:spPr>
        <p:txBody>
          <a:bodyPr wrap="square" rtlCol="0">
            <a:spAutoFit/>
          </a:bodyPr>
          <a:lstStyle/>
          <a:p>
            <a:pPr marL="342900" indent="-342900" algn="just">
              <a:buFontTx/>
              <a:buChar char="-"/>
            </a:pPr>
            <a:r>
              <a:rPr lang="ru-RU" sz="2400" i="1" dirty="0" smtClean="0">
                <a:latin typeface="Times New Roman" pitchFamily="18" charset="0"/>
                <a:cs typeface="Times New Roman" pitchFamily="18" charset="0"/>
              </a:rPr>
              <a:t>Построение </a:t>
            </a:r>
            <a:r>
              <a:rPr lang="ru-RU" sz="2400" i="1" dirty="0">
                <a:latin typeface="Times New Roman" pitchFamily="18" charset="0"/>
                <a:cs typeface="Times New Roman" pitchFamily="18" charset="0"/>
              </a:rPr>
              <a:t>на основе лучших частей платформы </a:t>
            </a:r>
            <a:r>
              <a:rPr lang="ru-RU" sz="2400" i="1" dirty="0" smtClean="0">
                <a:latin typeface="Times New Roman" pitchFamily="18" charset="0"/>
                <a:cs typeface="Times New Roman" pitchFamily="18" charset="0"/>
              </a:rPr>
              <a:t>ASP.NET</a:t>
            </a:r>
          </a:p>
          <a:p>
            <a:pPr algn="just"/>
            <a:r>
              <a:rPr lang="ru-RU" sz="2400" dirty="0" smtClean="0">
                <a:latin typeface="Times New Roman" pitchFamily="18" charset="0"/>
                <a:cs typeface="Times New Roman" pitchFamily="18" charset="0"/>
              </a:rPr>
              <a:t>Код можно писать </a:t>
            </a:r>
            <a:r>
              <a:rPr lang="ru-RU" sz="2400" dirty="0">
                <a:latin typeface="Times New Roman" pitchFamily="18" charset="0"/>
                <a:cs typeface="Times New Roman" pitchFamily="18" charset="0"/>
              </a:rPr>
              <a:t>на любом языке .NET и при этом иметь доступ к одним и тем же </a:t>
            </a:r>
            <a:r>
              <a:rPr lang="ru-RU" sz="2400" dirty="0" smtClean="0">
                <a:latin typeface="Times New Roman" pitchFamily="18" charset="0"/>
                <a:cs typeface="Times New Roman" pitchFamily="18" charset="0"/>
              </a:rPr>
              <a:t>функциям, </a:t>
            </a:r>
            <a:r>
              <a:rPr lang="ru-RU" sz="2400" dirty="0">
                <a:latin typeface="Times New Roman" pitchFamily="18" charset="0"/>
                <a:cs typeface="Times New Roman" pitchFamily="18" charset="0"/>
              </a:rPr>
              <a:t>которые определены не только в MVC </a:t>
            </a:r>
            <a:r>
              <a:rPr lang="ru-RU" sz="2400" dirty="0" err="1">
                <a:latin typeface="Times New Roman" pitchFamily="18" charset="0"/>
                <a:cs typeface="Times New Roman" pitchFamily="18" charset="0"/>
              </a:rPr>
              <a:t>Framework</a:t>
            </a:r>
            <a:r>
              <a:rPr lang="ru-RU" sz="2400" dirty="0">
                <a:latin typeface="Times New Roman" pitchFamily="18" charset="0"/>
                <a:cs typeface="Times New Roman" pitchFamily="18" charset="0"/>
              </a:rPr>
              <a:t>, но и в </a:t>
            </a:r>
            <a:r>
              <a:rPr lang="ru-RU" sz="2400" dirty="0" smtClean="0">
                <a:latin typeface="Times New Roman" pitchFamily="18" charset="0"/>
                <a:cs typeface="Times New Roman" pitchFamily="18" charset="0"/>
              </a:rPr>
              <a:t>библиотеке </a:t>
            </a:r>
            <a:r>
              <a:rPr lang="ru-RU" sz="2400" dirty="0">
                <a:latin typeface="Times New Roman" pitchFamily="18" charset="0"/>
                <a:cs typeface="Times New Roman" pitchFamily="18" charset="0"/>
              </a:rPr>
              <a:t>классов .NET, а также в широком множестве библиотек .NET от независимых разработчиков.</a:t>
            </a:r>
          </a:p>
          <a:p>
            <a:pPr algn="just"/>
            <a:endParaRPr lang="be-BY"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8653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646" y="116632"/>
            <a:ext cx="8894850" cy="1569660"/>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Платформа </a:t>
            </a:r>
            <a:r>
              <a:rPr lang="ru-RU" sz="2400" b="1" dirty="0">
                <a:latin typeface="Times New Roman" pitchFamily="18" charset="0"/>
                <a:cs typeface="Times New Roman" pitchFamily="18" charset="0"/>
              </a:rPr>
              <a:t>ASP.NET </a:t>
            </a:r>
            <a:r>
              <a:rPr lang="ru-RU" sz="2400" b="1" dirty="0" err="1">
                <a:latin typeface="Times New Roman" pitchFamily="18" charset="0"/>
                <a:cs typeface="Times New Roman" pitchFamily="18" charset="0"/>
              </a:rPr>
              <a:t>Core</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 технология </a:t>
            </a:r>
            <a:r>
              <a:rPr lang="ru-RU" sz="2400" dirty="0">
                <a:latin typeface="Times New Roman" pitchFamily="18" charset="0"/>
                <a:cs typeface="Times New Roman" pitchFamily="18" charset="0"/>
              </a:rPr>
              <a:t>от компании </a:t>
            </a:r>
            <a:r>
              <a:rPr lang="ru-RU" sz="2400" dirty="0" err="1" smtClean="0">
                <a:latin typeface="Times New Roman" pitchFamily="18" charset="0"/>
                <a:cs typeface="Times New Roman" pitchFamily="18" charset="0"/>
              </a:rPr>
              <a:t>Microsoft</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для создания </a:t>
            </a:r>
            <a:r>
              <a:rPr lang="ru-RU" sz="2400" dirty="0" smtClean="0">
                <a:latin typeface="Times New Roman" pitchFamily="18" charset="0"/>
                <a:cs typeface="Times New Roman" pitchFamily="18" charset="0"/>
              </a:rPr>
              <a:t>веб-приложений.</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ru-RU" sz="2400" dirty="0">
                <a:latin typeface="Times New Roman" pitchFamily="18" charset="0"/>
                <a:cs typeface="Times New Roman" pitchFamily="18" charset="0"/>
              </a:rPr>
              <a:t>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является </a:t>
            </a:r>
            <a:r>
              <a:rPr lang="ru-RU" sz="2400" i="1" dirty="0" err="1" smtClean="0">
                <a:latin typeface="Times New Roman" pitchFamily="18" charset="0"/>
                <a:cs typeface="Times New Roman" pitchFamily="18" charset="0"/>
              </a:rPr>
              <a:t>opensource</a:t>
            </a:r>
            <a:r>
              <a:rPr lang="en-US"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фреймворком</a:t>
            </a:r>
            <a:r>
              <a:rPr lang="ru-RU" sz="2400" dirty="0">
                <a:latin typeface="Times New Roman" pitchFamily="18" charset="0"/>
                <a:cs typeface="Times New Roman" pitchFamily="18" charset="0"/>
              </a:rPr>
              <a:t>. Все исходные файлы </a:t>
            </a:r>
            <a:r>
              <a:rPr lang="ru-RU" sz="2400" dirty="0" smtClean="0">
                <a:latin typeface="Times New Roman" pitchFamily="18" charset="0"/>
                <a:cs typeface="Times New Roman" pitchFamily="18" charset="0"/>
              </a:rPr>
              <a:t>доступны </a:t>
            </a:r>
            <a:r>
              <a:rPr lang="ru-RU" sz="2400" dirty="0">
                <a:latin typeface="Times New Roman" pitchFamily="18" charset="0"/>
                <a:cs typeface="Times New Roman" pitchFamily="18" charset="0"/>
              </a:rPr>
              <a:t>на </a:t>
            </a:r>
            <a:r>
              <a:rPr lang="ru-RU" sz="2400" u="sng" dirty="0">
                <a:latin typeface="Times New Roman" pitchFamily="18" charset="0"/>
                <a:cs typeface="Times New Roman" pitchFamily="18" charset="0"/>
                <a:hlinkClick r:id="rId2"/>
              </a:rPr>
              <a:t>GitHub</a:t>
            </a:r>
            <a:r>
              <a:rPr lang="ru-RU" sz="2400" dirty="0">
                <a:latin typeface="Times New Roman" pitchFamily="18" charset="0"/>
                <a:cs typeface="Times New Roman" pitchFamily="18" charset="0"/>
              </a:rPr>
              <a:t>.</a:t>
            </a:r>
            <a:endParaRPr lang="ru-RU" sz="2400" dirty="0" smtClean="0">
              <a:latin typeface="Times New Roman" pitchFamily="18" charset="0"/>
              <a:cs typeface="Times New Roman" pitchFamily="18"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618309969"/>
              </p:ext>
            </p:extLst>
          </p:nvPr>
        </p:nvGraphicFramePr>
        <p:xfrm>
          <a:off x="474271" y="1772817"/>
          <a:ext cx="6762026" cy="3383078"/>
        </p:xfrm>
        <a:graphic>
          <a:graphicData uri="http://schemas.openxmlformats.org/drawingml/2006/table">
            <a:tbl>
              <a:tblPr/>
              <a:tblGrid>
                <a:gridCol w="3381013"/>
                <a:gridCol w="3381013"/>
              </a:tblGrid>
              <a:tr h="456998">
                <a:tc>
                  <a:txBody>
                    <a:bodyPr/>
                    <a:lstStyle/>
                    <a:p>
                      <a:r>
                        <a:rPr lang="be-BY" sz="1800" b="1" dirty="0">
                          <a:effectLst/>
                          <a:latin typeface="Calibri,sans-serif"/>
                        </a:rPr>
                        <a:t>Версия </a:t>
                      </a:r>
                      <a:endParaRPr lang="be-BY" sz="1800" dirty="0"/>
                    </a:p>
                  </a:txBody>
                  <a:tcPr anchor="ctr">
                    <a:lnL>
                      <a:noFill/>
                    </a:lnL>
                    <a:lnR>
                      <a:noFill/>
                    </a:lnR>
                    <a:lnT>
                      <a:noFill/>
                    </a:lnT>
                    <a:lnB>
                      <a:noFill/>
                    </a:lnB>
                  </a:tcPr>
                </a:tc>
                <a:tc>
                  <a:txBody>
                    <a:bodyPr/>
                    <a:lstStyle/>
                    <a:p>
                      <a:r>
                        <a:rPr lang="be-BY" sz="1800" b="1">
                          <a:effectLst/>
                          <a:latin typeface="Calibri,sans-serif"/>
                        </a:rPr>
                        <a:t>Дата</a:t>
                      </a:r>
                      <a:endParaRPr lang="be-BY"/>
                    </a:p>
                  </a:txBody>
                  <a:tcPr anchor="ctr">
                    <a:lnL>
                      <a:noFill/>
                    </a:lnL>
                    <a:lnR>
                      <a:noFill/>
                    </a:lnR>
                    <a:lnT>
                      <a:noFill/>
                    </a:lnT>
                    <a:lnB>
                      <a:noFill/>
                    </a:lnB>
                  </a:tcPr>
                </a:tc>
              </a:tr>
              <a:tr h="329918">
                <a:tc>
                  <a:txBody>
                    <a:bodyPr/>
                    <a:lstStyle/>
                    <a:p>
                      <a:r>
                        <a:rPr lang="en-US" sz="1800">
                          <a:effectLst/>
                          <a:latin typeface="Calibri,sans-serif"/>
                        </a:rPr>
                        <a:t>MVC 1</a:t>
                      </a:r>
                      <a:endParaRPr lang="en-US" sz="1800"/>
                    </a:p>
                  </a:txBody>
                  <a:tcPr anchor="ctr">
                    <a:lnL>
                      <a:noFill/>
                    </a:lnL>
                    <a:lnR>
                      <a:noFill/>
                    </a:lnR>
                    <a:lnT>
                      <a:noFill/>
                    </a:lnT>
                    <a:lnB>
                      <a:noFill/>
                    </a:lnB>
                  </a:tcPr>
                </a:tc>
                <a:tc>
                  <a:txBody>
                    <a:bodyPr/>
                    <a:lstStyle/>
                    <a:p>
                      <a:r>
                        <a:rPr lang="be-BY" sz="1800">
                          <a:effectLst/>
                          <a:latin typeface="Calibri,sans-serif"/>
                        </a:rPr>
                        <a:t>13 Марта 2009 </a:t>
                      </a:r>
                      <a:endParaRPr lang="be-BY"/>
                    </a:p>
                  </a:txBody>
                  <a:tcPr anchor="ctr">
                    <a:lnL>
                      <a:noFill/>
                    </a:lnL>
                    <a:lnR>
                      <a:noFill/>
                    </a:lnR>
                    <a:lnT>
                      <a:noFill/>
                    </a:lnT>
                    <a:lnB>
                      <a:noFill/>
                    </a:lnB>
                  </a:tcPr>
                </a:tc>
              </a:tr>
              <a:tr h="329918">
                <a:tc>
                  <a:txBody>
                    <a:bodyPr/>
                    <a:lstStyle/>
                    <a:p>
                      <a:r>
                        <a:rPr lang="en-US" sz="1800" dirty="0">
                          <a:effectLst/>
                          <a:latin typeface="Calibri,sans-serif"/>
                        </a:rPr>
                        <a:t>MVC 2</a:t>
                      </a:r>
                      <a:endParaRPr lang="en-US" sz="1800" dirty="0"/>
                    </a:p>
                  </a:txBody>
                  <a:tcPr anchor="ctr">
                    <a:lnL>
                      <a:noFill/>
                    </a:lnL>
                    <a:lnR>
                      <a:noFill/>
                    </a:lnR>
                    <a:lnT>
                      <a:noFill/>
                    </a:lnT>
                    <a:lnB>
                      <a:noFill/>
                    </a:lnB>
                  </a:tcPr>
                </a:tc>
                <a:tc>
                  <a:txBody>
                    <a:bodyPr/>
                    <a:lstStyle/>
                    <a:p>
                      <a:r>
                        <a:rPr lang="be-BY" sz="1800">
                          <a:effectLst/>
                          <a:latin typeface="Calibri,sans-serif"/>
                        </a:rPr>
                        <a:t>10Марта 2010</a:t>
                      </a:r>
                      <a:endParaRPr lang="be-BY"/>
                    </a:p>
                  </a:txBody>
                  <a:tcPr anchor="ctr">
                    <a:lnL>
                      <a:noFill/>
                    </a:lnL>
                    <a:lnR>
                      <a:noFill/>
                    </a:lnR>
                    <a:lnT>
                      <a:noFill/>
                    </a:lnT>
                    <a:lnB>
                      <a:noFill/>
                    </a:lnB>
                  </a:tcPr>
                </a:tc>
              </a:tr>
              <a:tr h="329918">
                <a:tc>
                  <a:txBody>
                    <a:bodyPr/>
                    <a:lstStyle/>
                    <a:p>
                      <a:r>
                        <a:rPr lang="en-US" sz="1800" dirty="0">
                          <a:effectLst/>
                          <a:latin typeface="Calibri,sans-serif"/>
                        </a:rPr>
                        <a:t>MVC 3</a:t>
                      </a:r>
                      <a:endParaRPr lang="en-US" sz="1800" dirty="0"/>
                    </a:p>
                  </a:txBody>
                  <a:tcPr anchor="ctr">
                    <a:lnL>
                      <a:noFill/>
                    </a:lnL>
                    <a:lnR>
                      <a:noFill/>
                    </a:lnR>
                    <a:lnT>
                      <a:noFill/>
                    </a:lnT>
                    <a:lnB>
                      <a:noFill/>
                    </a:lnB>
                  </a:tcPr>
                </a:tc>
                <a:tc>
                  <a:txBody>
                    <a:bodyPr/>
                    <a:lstStyle/>
                    <a:p>
                      <a:r>
                        <a:rPr lang="be-BY" sz="1800" dirty="0">
                          <a:effectLst/>
                          <a:latin typeface="Calibri,sans-serif"/>
                        </a:rPr>
                        <a:t>13 Января 2011 </a:t>
                      </a:r>
                      <a:endParaRPr lang="be-BY" dirty="0"/>
                    </a:p>
                  </a:txBody>
                  <a:tcPr anchor="ctr">
                    <a:lnL>
                      <a:noFill/>
                    </a:lnL>
                    <a:lnR>
                      <a:noFill/>
                    </a:lnR>
                    <a:lnT>
                      <a:noFill/>
                    </a:lnT>
                    <a:lnB>
                      <a:noFill/>
                    </a:lnB>
                  </a:tcPr>
                </a:tc>
              </a:tr>
              <a:tr h="329918">
                <a:tc>
                  <a:txBody>
                    <a:bodyPr/>
                    <a:lstStyle/>
                    <a:p>
                      <a:r>
                        <a:rPr lang="en-US" sz="1800" dirty="0">
                          <a:effectLst/>
                          <a:latin typeface="Calibri,sans-serif"/>
                        </a:rPr>
                        <a:t>MVC 4</a:t>
                      </a:r>
                      <a:endParaRPr lang="en-US" sz="1800" dirty="0"/>
                    </a:p>
                  </a:txBody>
                  <a:tcPr anchor="ctr">
                    <a:lnL>
                      <a:noFill/>
                    </a:lnL>
                    <a:lnR>
                      <a:noFill/>
                    </a:lnR>
                    <a:lnT>
                      <a:noFill/>
                    </a:lnT>
                    <a:lnB>
                      <a:noFill/>
                    </a:lnB>
                  </a:tcPr>
                </a:tc>
                <a:tc>
                  <a:txBody>
                    <a:bodyPr/>
                    <a:lstStyle/>
                    <a:p>
                      <a:r>
                        <a:rPr lang="be-BY" sz="1800" dirty="0">
                          <a:effectLst/>
                          <a:latin typeface="Calibri,sans-serif"/>
                        </a:rPr>
                        <a:t>15 Августа 2012 </a:t>
                      </a:r>
                      <a:endParaRPr lang="be-BY" dirty="0"/>
                    </a:p>
                  </a:txBody>
                  <a:tcPr anchor="ctr">
                    <a:lnL>
                      <a:noFill/>
                    </a:lnL>
                    <a:lnR>
                      <a:noFill/>
                    </a:lnR>
                    <a:lnT>
                      <a:noFill/>
                    </a:lnT>
                    <a:lnB>
                      <a:noFill/>
                    </a:lnB>
                  </a:tcPr>
                </a:tc>
              </a:tr>
              <a:tr h="329918">
                <a:tc>
                  <a:txBody>
                    <a:bodyPr/>
                    <a:lstStyle/>
                    <a:p>
                      <a:r>
                        <a:rPr lang="en-US" sz="1800" dirty="0">
                          <a:effectLst/>
                          <a:latin typeface="Calibri,sans-serif"/>
                        </a:rPr>
                        <a:t>MVC 5</a:t>
                      </a:r>
                      <a:endParaRPr lang="en-US" sz="1800" dirty="0"/>
                    </a:p>
                  </a:txBody>
                  <a:tcPr anchor="ctr">
                    <a:lnL>
                      <a:noFill/>
                    </a:lnL>
                    <a:lnR>
                      <a:noFill/>
                    </a:lnR>
                    <a:lnT>
                      <a:noFill/>
                    </a:lnT>
                    <a:lnB>
                      <a:noFill/>
                    </a:lnB>
                  </a:tcPr>
                </a:tc>
                <a:tc>
                  <a:txBody>
                    <a:bodyPr/>
                    <a:lstStyle/>
                    <a:p>
                      <a:r>
                        <a:rPr lang="be-BY" sz="1800" dirty="0">
                          <a:effectLst/>
                          <a:latin typeface="Calibri,sans-serif"/>
                        </a:rPr>
                        <a:t>17 Октября </a:t>
                      </a:r>
                      <a:r>
                        <a:rPr lang="be-BY" sz="1800" dirty="0" smtClean="0">
                          <a:effectLst/>
                          <a:latin typeface="Calibri,sans-serif"/>
                        </a:rPr>
                        <a:t>2013</a:t>
                      </a:r>
                    </a:p>
                  </a:txBody>
                  <a:tcPr anchor="ctr">
                    <a:lnL>
                      <a:noFill/>
                    </a:lnL>
                    <a:lnR>
                      <a:noFill/>
                    </a:lnR>
                    <a:lnT>
                      <a:noFill/>
                    </a:lnT>
                    <a:lnB>
                      <a:noFill/>
                    </a:lnB>
                  </a:tcPr>
                </a:tc>
              </a:tr>
              <a:tr h="329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Calibri,sans-serif"/>
                        </a:rPr>
                        <a:t>MVC </a:t>
                      </a:r>
                      <a:r>
                        <a:rPr lang="ru-RU" sz="1800" dirty="0" smtClean="0">
                          <a:effectLst/>
                          <a:latin typeface="Calibri,sans-serif"/>
                        </a:rPr>
                        <a:t>6  </a:t>
                      </a:r>
                      <a:r>
                        <a:rPr lang="en-US" sz="1800" dirty="0" smtClean="0">
                          <a:effectLst/>
                          <a:latin typeface="Calibri,sans-serif"/>
                        </a:rPr>
                        <a:t>Core</a:t>
                      </a:r>
                      <a:endParaRPr lang="en-US" sz="1800" dirty="0" smtClean="0"/>
                    </a:p>
                  </a:txBody>
                  <a:tcPr anchor="ctr">
                    <a:lnL>
                      <a:noFill/>
                    </a:lnL>
                    <a:lnR>
                      <a:noFill/>
                    </a:lnR>
                    <a:lnT>
                      <a:noFill/>
                    </a:lnT>
                    <a:lnB>
                      <a:noFill/>
                    </a:lnB>
                  </a:tcPr>
                </a:tc>
                <a:tc>
                  <a:txBody>
                    <a:bodyPr/>
                    <a:lstStyle/>
                    <a:p>
                      <a:r>
                        <a:rPr lang="ru-RU" sz="1800" dirty="0" smtClean="0">
                          <a:effectLst/>
                          <a:latin typeface="Calibri,sans-serif"/>
                        </a:rPr>
                        <a:t>2016</a:t>
                      </a:r>
                      <a:endParaRPr lang="be-BY" sz="1800" dirty="0" smtClean="0">
                        <a:effectLst/>
                        <a:latin typeface="Calibri,sans-serif"/>
                      </a:endParaRPr>
                    </a:p>
                  </a:txBody>
                  <a:tcPr anchor="ctr">
                    <a:lnL>
                      <a:noFill/>
                    </a:lnL>
                    <a:lnR>
                      <a:noFill/>
                    </a:lnR>
                    <a:lnT>
                      <a:noFill/>
                    </a:lnT>
                    <a:lnB>
                      <a:noFill/>
                    </a:lnB>
                  </a:tcPr>
                </a:tc>
              </a:tr>
              <a:tr h="329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j-lt"/>
                        </a:rPr>
                        <a:t>Core 2.1</a:t>
                      </a:r>
                    </a:p>
                  </a:txBody>
                  <a:tcPr anchor="ctr">
                    <a:lnL>
                      <a:noFill/>
                    </a:lnL>
                    <a:lnR>
                      <a:noFill/>
                    </a:lnR>
                    <a:lnT>
                      <a:noFill/>
                    </a:lnT>
                    <a:lnB>
                      <a:noFill/>
                    </a:lnB>
                  </a:tcPr>
                </a:tc>
                <a:tc>
                  <a:txBody>
                    <a:bodyPr/>
                    <a:lstStyle/>
                    <a:p>
                      <a:r>
                        <a:rPr lang="be-BY" sz="1800" b="0" i="0" kern="1200" dirty="0" smtClean="0">
                          <a:solidFill>
                            <a:schemeClr val="tx1"/>
                          </a:solidFill>
                          <a:effectLst/>
                          <a:latin typeface="+mn-lt"/>
                          <a:ea typeface="+mn-ea"/>
                          <a:cs typeface="+mn-cs"/>
                        </a:rPr>
                        <a:t>ма</a:t>
                      </a:r>
                      <a:r>
                        <a:rPr lang="ru-RU" sz="1800" b="0" i="0" kern="1200" dirty="0" smtClean="0">
                          <a:solidFill>
                            <a:schemeClr val="tx1"/>
                          </a:solidFill>
                          <a:effectLst/>
                          <a:latin typeface="+mn-lt"/>
                          <a:ea typeface="+mn-ea"/>
                          <a:cs typeface="+mn-cs"/>
                        </a:rPr>
                        <a:t>й</a:t>
                      </a:r>
                      <a:r>
                        <a:rPr lang="be-BY" sz="1800" b="0" i="0" kern="1200" dirty="0" smtClean="0">
                          <a:solidFill>
                            <a:schemeClr val="tx1"/>
                          </a:solidFill>
                          <a:effectLst/>
                          <a:latin typeface="+mn-lt"/>
                          <a:ea typeface="+mn-ea"/>
                          <a:cs typeface="+mn-cs"/>
                        </a:rPr>
                        <a:t> 2018</a:t>
                      </a:r>
                      <a:endParaRPr lang="be-BY" sz="1800" dirty="0" smtClean="0">
                        <a:effectLst/>
                        <a:latin typeface="Calibri,sans-serif"/>
                      </a:endParaRPr>
                    </a:p>
                  </a:txBody>
                  <a:tcPr anchor="ctr">
                    <a:lnL>
                      <a:noFill/>
                    </a:lnL>
                    <a:lnR>
                      <a:noFill/>
                    </a:lnR>
                    <a:lnT>
                      <a:noFill/>
                    </a:lnT>
                    <a:lnB>
                      <a:noFill/>
                    </a:lnB>
                  </a:tcPr>
                </a:tc>
              </a:tr>
              <a:tr h="329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ASP.NET Core 3</a:t>
                      </a:r>
                      <a:endParaRPr lang="en-US" sz="1800" dirty="0" smtClean="0">
                        <a:latin typeface="+mj-lt"/>
                      </a:endParaRPr>
                    </a:p>
                  </a:txBody>
                  <a:tcPr anchor="ctr">
                    <a:lnL>
                      <a:noFill/>
                    </a:lnL>
                    <a:lnR>
                      <a:noFill/>
                    </a:lnR>
                    <a:lnT>
                      <a:noFill/>
                    </a:lnT>
                    <a:lnB>
                      <a:noFill/>
                    </a:lnB>
                  </a:tcPr>
                </a:tc>
                <a:tc>
                  <a:txBody>
                    <a:bodyPr/>
                    <a:lstStyle/>
                    <a:p>
                      <a:r>
                        <a:rPr lang="ru-RU" sz="1800" b="0" i="0" kern="1200" dirty="0" smtClean="0">
                          <a:solidFill>
                            <a:schemeClr val="tx1"/>
                          </a:solidFill>
                          <a:effectLst/>
                          <a:latin typeface="+mn-lt"/>
                          <a:ea typeface="+mn-ea"/>
                          <a:cs typeface="+mn-cs"/>
                        </a:rPr>
                        <a:t>декабрь 2019 года</a:t>
                      </a:r>
                      <a:endParaRPr lang="be-BY" sz="1800" dirty="0" smtClean="0">
                        <a:effectLst/>
                        <a:latin typeface="Calibri,sans-serif"/>
                      </a:endParaRPr>
                    </a:p>
                  </a:txBody>
                  <a:tcPr anchor="ctr">
                    <a:lnL>
                      <a:noFill/>
                    </a:lnL>
                    <a:lnR>
                      <a:noFill/>
                    </a:lnR>
                    <a:lnT>
                      <a:noFill/>
                    </a:lnT>
                    <a:lnB>
                      <a:noFill/>
                    </a:lnB>
                  </a:tcPr>
                </a:tc>
              </a:tr>
            </a:tbl>
          </a:graphicData>
        </a:graphic>
      </p:graphicFrame>
      <p:sp>
        <p:nvSpPr>
          <p:cNvPr id="4" name="TextBox 3"/>
          <p:cNvSpPr txBox="1"/>
          <p:nvPr/>
        </p:nvSpPr>
        <p:spPr>
          <a:xfrm>
            <a:off x="13893" y="5589240"/>
            <a:ext cx="9073008" cy="83099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включает в себя </a:t>
            </a:r>
            <a:r>
              <a:rPr lang="ru-RU" sz="2400" dirty="0" err="1">
                <a:latin typeface="Times New Roman" pitchFamily="18" charset="0"/>
                <a:cs typeface="Times New Roman" pitchFamily="18" charset="0"/>
              </a:rPr>
              <a:t>фреймворк</a:t>
            </a:r>
            <a:r>
              <a:rPr lang="ru-RU" sz="2400" dirty="0">
                <a:latin typeface="Times New Roman" pitchFamily="18" charset="0"/>
                <a:cs typeface="Times New Roman" pitchFamily="18" charset="0"/>
              </a:rPr>
              <a:t> MVC, который объединяет функциональность MVC, </a:t>
            </a:r>
            <a:r>
              <a:rPr lang="ru-RU" sz="2400" dirty="0" err="1">
                <a:latin typeface="Times New Roman" pitchFamily="18" charset="0"/>
                <a:cs typeface="Times New Roman" pitchFamily="18" charset="0"/>
              </a:rPr>
              <a:t>Web</a:t>
            </a:r>
            <a:r>
              <a:rPr lang="ru-RU" sz="2400" dirty="0">
                <a:latin typeface="Times New Roman" pitchFamily="18" charset="0"/>
                <a:cs typeface="Times New Roman" pitchFamily="18" charset="0"/>
              </a:rPr>
              <a:t> API и </a:t>
            </a:r>
            <a:r>
              <a:rPr lang="ru-RU" sz="2400" dirty="0" err="1">
                <a:latin typeface="Times New Roman" pitchFamily="18" charset="0"/>
                <a:cs typeface="Times New Roman" pitchFamily="18" charset="0"/>
              </a:rPr>
              <a:t>Web</a:t>
            </a:r>
            <a:r>
              <a:rPr lang="ru-RU" sz="2400" dirty="0">
                <a:latin typeface="Times New Roman" pitchFamily="18" charset="0"/>
                <a:cs typeface="Times New Roman" pitchFamily="18" charset="0"/>
              </a:rPr>
              <a:t> </a:t>
            </a:r>
            <a:r>
              <a:rPr lang="ru-RU" sz="2400" dirty="0" err="1">
                <a:latin typeface="Times New Roman" pitchFamily="18" charset="0"/>
                <a:cs typeface="Times New Roman" pitchFamily="18" charset="0"/>
              </a:rPr>
              <a:t>Pages</a:t>
            </a:r>
            <a:r>
              <a:rPr lang="ru-RU" sz="2400" dirty="0">
                <a:latin typeface="Times New Roman" pitchFamily="18" charset="0"/>
                <a:cs typeface="Times New Roman" pitchFamily="18" charset="0"/>
              </a:rPr>
              <a:t>. </a:t>
            </a:r>
          </a:p>
        </p:txBody>
      </p:sp>
    </p:spTree>
    <p:extLst>
      <p:ext uri="{BB962C8B-B14F-4D97-AF65-F5344CB8AC3E}">
        <p14:creationId xmlns:p14="http://schemas.microsoft.com/office/powerpoint/2010/main" val="2099223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17" y="332656"/>
            <a:ext cx="8928992" cy="2677656"/>
          </a:xfrm>
          <a:prstGeom prst="rect">
            <a:avLst/>
          </a:prstGeom>
          <a:noFill/>
        </p:spPr>
        <p:txBody>
          <a:bodyPr wrap="square" rtlCol="0">
            <a:spAutoFit/>
          </a:bodyPr>
          <a:lstStyle/>
          <a:p>
            <a:pPr marL="342900" indent="-342900" algn="just">
              <a:buFontTx/>
              <a:buChar char="-"/>
            </a:pPr>
            <a:r>
              <a:rPr lang="ru-RU" sz="2400" i="1" dirty="0" smtClean="0">
                <a:latin typeface="Times New Roman" pitchFamily="18" charset="0"/>
                <a:cs typeface="Times New Roman" pitchFamily="18" charset="0"/>
              </a:rPr>
              <a:t>Инфраструктура   </a:t>
            </a:r>
            <a:r>
              <a:rPr lang="ru-RU" sz="2400" i="1" dirty="0">
                <a:latin typeface="Times New Roman" pitchFamily="18" charset="0"/>
                <a:cs typeface="Times New Roman" pitchFamily="18" charset="0"/>
              </a:rPr>
              <a:t>ASP.NET </a:t>
            </a:r>
            <a:r>
              <a:rPr lang="en-US" sz="2400" i="1" smtClean="0">
                <a:latin typeface="Times New Roman" pitchFamily="18" charset="0"/>
                <a:cs typeface="Times New Roman" pitchFamily="18" charset="0"/>
              </a:rPr>
              <a:t>Core</a:t>
            </a:r>
            <a:r>
              <a:rPr lang="ru-RU" sz="2400" i="1" smtClean="0">
                <a:latin typeface="Times New Roman" pitchFamily="18" charset="0"/>
                <a:cs typeface="Times New Roman" pitchFamily="18" charset="0"/>
              </a:rPr>
              <a:t>  </a:t>
            </a:r>
            <a:r>
              <a:rPr lang="ru-RU" sz="2400" i="1" dirty="0" smtClean="0">
                <a:latin typeface="Times New Roman" pitchFamily="18" charset="0"/>
                <a:cs typeface="Times New Roman" pitchFamily="18" charset="0"/>
              </a:rPr>
              <a:t>MVC   </a:t>
            </a:r>
            <a:r>
              <a:rPr lang="ru-RU" sz="2400" i="1" dirty="0">
                <a:latin typeface="Times New Roman" pitchFamily="18" charset="0"/>
                <a:cs typeface="Times New Roman" pitchFamily="18" charset="0"/>
              </a:rPr>
              <a:t>имеет открытый </a:t>
            </a:r>
            <a:r>
              <a:rPr lang="ru-RU" sz="2400" i="1" dirty="0" smtClean="0">
                <a:latin typeface="Times New Roman" pitchFamily="18" charset="0"/>
                <a:cs typeface="Times New Roman" pitchFamily="18" charset="0"/>
              </a:rPr>
              <a:t>код</a:t>
            </a:r>
          </a:p>
          <a:p>
            <a:pPr algn="just"/>
            <a:endParaRPr lang="ru-RU" sz="2400" dirty="0" smtClean="0">
              <a:latin typeface="Times New Roman" pitchFamily="18" charset="0"/>
              <a:cs typeface="Times New Roman" pitchFamily="18" charset="0"/>
            </a:endParaRPr>
          </a:p>
          <a:p>
            <a:pPr algn="just"/>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Исходный </a:t>
            </a:r>
            <a:r>
              <a:rPr lang="ru-RU" sz="2400" dirty="0">
                <a:latin typeface="Times New Roman" pitchFamily="18" charset="0"/>
                <a:cs typeface="Times New Roman" pitchFamily="18" charset="0"/>
              </a:rPr>
              <a:t>код можно изменять, развертывать и даже распространять в виде производного проекта.  Исходный код </a:t>
            </a:r>
            <a:r>
              <a:rPr lang="en-US" sz="2400" dirty="0">
                <a:latin typeface="Times New Roman" pitchFamily="18" charset="0"/>
                <a:cs typeface="Times New Roman" pitchFamily="18" charset="0"/>
              </a:rPr>
              <a:t>ASP.NET Core </a:t>
            </a:r>
            <a:r>
              <a:rPr lang="ru-RU" sz="2400" dirty="0">
                <a:latin typeface="Times New Roman" pitchFamily="18" charset="0"/>
                <a:cs typeface="Times New Roman" pitchFamily="18" charset="0"/>
              </a:rPr>
              <a:t>и </a:t>
            </a:r>
            <a:r>
              <a:rPr lang="en-US" sz="2400" dirty="0">
                <a:latin typeface="Times New Roman" pitchFamily="18" charset="0"/>
                <a:cs typeface="Times New Roman" pitchFamily="18" charset="0"/>
              </a:rPr>
              <a:t>ASP.NET Core </a:t>
            </a:r>
            <a:r>
              <a:rPr lang="ru-RU" sz="2400" dirty="0">
                <a:latin typeface="Times New Roman" pitchFamily="18" charset="0"/>
                <a:cs typeface="Times New Roman" pitchFamily="18" charset="0"/>
              </a:rPr>
              <a:t>М</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С доступен для загрузки по адресу: </a:t>
            </a:r>
            <a:r>
              <a:rPr lang="en-US" sz="2400" dirty="0">
                <a:latin typeface="Times New Roman" pitchFamily="18" charset="0"/>
                <a:cs typeface="Times New Roman" pitchFamily="18" charset="0"/>
              </a:rPr>
              <a:t>https://github .com/</a:t>
            </a:r>
            <a:r>
              <a:rPr lang="en-US" sz="2400" dirty="0" err="1">
                <a:latin typeface="Times New Roman" pitchFamily="18" charset="0"/>
                <a:cs typeface="Times New Roman" pitchFamily="18" charset="0"/>
              </a:rPr>
              <a:t>aspnet</a:t>
            </a:r>
            <a:r>
              <a:rPr lang="en-US"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a:endParaRPr lang="be-BY" sz="2400" dirty="0" smtClean="0">
              <a:latin typeface="Times New Roman" pitchFamily="18" charset="0"/>
              <a:cs typeface="Times New Roman" pitchFamily="18" charset="0"/>
            </a:endParaRPr>
          </a:p>
        </p:txBody>
      </p:sp>
      <p:sp>
        <p:nvSpPr>
          <p:cNvPr id="3" name="TextBox 2"/>
          <p:cNvSpPr txBox="1"/>
          <p:nvPr/>
        </p:nvSpPr>
        <p:spPr>
          <a:xfrm>
            <a:off x="251519" y="3068960"/>
            <a:ext cx="8834189" cy="2308324"/>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Неверно </a:t>
            </a:r>
            <a:r>
              <a:rPr lang="ru-RU" sz="2400" dirty="0">
                <a:latin typeface="Times New Roman" pitchFamily="18" charset="0"/>
                <a:cs typeface="Times New Roman" pitchFamily="18" charset="0"/>
              </a:rPr>
              <a:t>отождествлять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с </a:t>
            </a:r>
            <a:r>
              <a:rPr lang="ru-RU" sz="2400" dirty="0" err="1">
                <a:latin typeface="Times New Roman" pitchFamily="18" charset="0"/>
                <a:cs typeface="Times New Roman" pitchFamily="18" charset="0"/>
              </a:rPr>
              <a:t>фреймворком</a:t>
            </a:r>
            <a:r>
              <a:rPr lang="ru-RU" sz="2400" dirty="0">
                <a:latin typeface="Times New Roman" pitchFamily="18" charset="0"/>
                <a:cs typeface="Times New Roman" pitchFamily="18" charset="0"/>
              </a:rPr>
              <a:t>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MVC. Фреймворк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MVC работает поверх платформы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и предназначен для того, чтобы упростить создание приложения. Но </a:t>
            </a:r>
            <a:r>
              <a:rPr lang="ru-RU" sz="2400" dirty="0" smtClean="0">
                <a:latin typeface="Times New Roman" pitchFamily="18" charset="0"/>
                <a:cs typeface="Times New Roman" pitchFamily="18" charset="0"/>
              </a:rPr>
              <a:t>можно не </a:t>
            </a:r>
            <a:r>
              <a:rPr lang="ru-RU" sz="2400" dirty="0">
                <a:latin typeface="Times New Roman" pitchFamily="18" charset="0"/>
                <a:cs typeface="Times New Roman" pitchFamily="18" charset="0"/>
              </a:rPr>
              <a:t>использовать MVC, а применять чистый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и на нем всецело выстраивать логику приложения.</a:t>
            </a:r>
          </a:p>
        </p:txBody>
      </p:sp>
    </p:spTree>
    <p:extLst>
      <p:ext uri="{BB962C8B-B14F-4D97-AF65-F5344CB8AC3E}">
        <p14:creationId xmlns:p14="http://schemas.microsoft.com/office/powerpoint/2010/main" val="3608372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6408712" cy="461665"/>
          </a:xfrm>
          <a:prstGeom prst="rect">
            <a:avLst/>
          </a:prstGeom>
          <a:noFill/>
        </p:spPr>
        <p:txBody>
          <a:bodyPr wrap="square" rtlCol="0">
            <a:spAutoFit/>
          </a:bodyPr>
          <a:lstStyle/>
          <a:p>
            <a:pPr algn="just"/>
            <a:r>
              <a:rPr lang="ru-RU" sz="2400" b="1" i="1" dirty="0" smtClean="0">
                <a:latin typeface="Times New Roman" pitchFamily="18" charset="0"/>
                <a:cs typeface="Times New Roman" pitchFamily="18" charset="0"/>
              </a:rPr>
              <a:t>Создание простого проекта</a:t>
            </a:r>
            <a:endParaRPr lang="ru-RU" sz="2400" b="1" i="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764704"/>
            <a:ext cx="401211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633064"/>
            <a:ext cx="4032448" cy="279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723284"/>
            <a:ext cx="219224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3579953"/>
            <a:ext cx="1543872" cy="3256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513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wipe(down)">
                                      <p:cBhvr>
                                        <p:cTn id="1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7560840" cy="461665"/>
          </a:xfrm>
          <a:prstGeom prst="rect">
            <a:avLst/>
          </a:prstGeom>
          <a:noFill/>
        </p:spPr>
        <p:txBody>
          <a:bodyPr wrap="square" rtlCol="0">
            <a:spAutoFit/>
          </a:bodyPr>
          <a:lstStyle/>
          <a:p>
            <a:pPr algn="just"/>
            <a:r>
              <a:rPr lang="ru-RU" sz="2400" i="1" dirty="0" smtClean="0">
                <a:latin typeface="Times New Roman" pitchFamily="18" charset="0"/>
                <a:cs typeface="Times New Roman" pitchFamily="18" charset="0"/>
              </a:rPr>
              <a:t>Структура проекта</a:t>
            </a:r>
            <a:endParaRPr lang="be-BY" sz="2400" i="1" dirty="0" smtClean="0">
              <a:latin typeface="Times New Roman" pitchFamily="18" charset="0"/>
              <a:cs typeface="Times New Roman" pitchFamily="18" charset="0"/>
            </a:endParaRPr>
          </a:p>
        </p:txBody>
      </p:sp>
      <p:sp>
        <p:nvSpPr>
          <p:cNvPr id="3" name="AutoShape 2" descr="Стуктура проекта в ASP.NET MVC 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e-BY"/>
          </a:p>
        </p:txBody>
      </p:sp>
      <p:sp>
        <p:nvSpPr>
          <p:cNvPr id="4" name="AutoShape 4" descr="Стуктура проекта в ASP.NET MVC 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e-BY"/>
          </a:p>
        </p:txBody>
      </p:sp>
      <p:sp>
        <p:nvSpPr>
          <p:cNvPr id="5" name="TextBox 4"/>
          <p:cNvSpPr txBox="1"/>
          <p:nvPr/>
        </p:nvSpPr>
        <p:spPr>
          <a:xfrm>
            <a:off x="3419872" y="312738"/>
            <a:ext cx="5472608" cy="6740307"/>
          </a:xfrm>
          <a:prstGeom prst="rect">
            <a:avLst/>
          </a:prstGeom>
          <a:noFill/>
        </p:spPr>
        <p:txBody>
          <a:bodyPr wrap="square" rtlCol="0">
            <a:spAutoFit/>
          </a:bodyPr>
          <a:lstStyle/>
          <a:p>
            <a:pPr algn="just"/>
            <a:r>
              <a:rPr lang="ru-RU" sz="2400" b="1" dirty="0" err="1">
                <a:latin typeface="Times New Roman" pitchFamily="18" charset="0"/>
                <a:cs typeface="Times New Roman" pitchFamily="18" charset="0"/>
              </a:rPr>
              <a:t>Dependencies</a:t>
            </a:r>
            <a:r>
              <a:rPr lang="ru-RU" sz="2400" dirty="0">
                <a:latin typeface="Times New Roman" pitchFamily="18" charset="0"/>
                <a:cs typeface="Times New Roman" pitchFamily="18" charset="0"/>
              </a:rPr>
              <a:t>: все добавленные в проект пакеты и </a:t>
            </a:r>
            <a:r>
              <a:rPr lang="ru-RU" sz="2400" dirty="0" smtClean="0">
                <a:latin typeface="Times New Roman" pitchFamily="18" charset="0"/>
                <a:cs typeface="Times New Roman" pitchFamily="18" charset="0"/>
              </a:rPr>
              <a:t>библиотеки</a:t>
            </a:r>
          </a:p>
          <a:p>
            <a:pPr algn="just"/>
            <a:endParaRPr lang="en-US" sz="2400" dirty="0" smtClean="0">
              <a:latin typeface="Times New Roman" pitchFamily="18" charset="0"/>
              <a:cs typeface="Times New Roman" pitchFamily="18" charset="0"/>
            </a:endParaRPr>
          </a:p>
          <a:p>
            <a:pPr algn="just"/>
            <a:r>
              <a:rPr lang="ru-RU" sz="2400" b="1" dirty="0" err="1">
                <a:latin typeface="Times New Roman" pitchFamily="18" charset="0"/>
                <a:cs typeface="Times New Roman" pitchFamily="18" charset="0"/>
              </a:rPr>
              <a:t>wwwroot</a:t>
            </a:r>
            <a:r>
              <a:rPr lang="ru-RU" sz="2400" dirty="0">
                <a:latin typeface="Times New Roman" pitchFamily="18" charset="0"/>
                <a:cs typeface="Times New Roman" pitchFamily="18" charset="0"/>
              </a:rPr>
              <a:t>: этот узел </a:t>
            </a:r>
            <a:r>
              <a:rPr lang="ru-RU" sz="2400" dirty="0" smtClean="0">
                <a:latin typeface="Times New Roman" pitchFamily="18" charset="0"/>
                <a:cs typeface="Times New Roman" pitchFamily="18" charset="0"/>
              </a:rPr>
              <a:t>предназначен </a:t>
            </a:r>
            <a:r>
              <a:rPr lang="ru-RU" sz="2400" dirty="0">
                <a:latin typeface="Times New Roman" pitchFamily="18" charset="0"/>
                <a:cs typeface="Times New Roman" pitchFamily="18" charset="0"/>
              </a:rPr>
              <a:t>для хранения статических файлов - изображений, скриптов </a:t>
            </a:r>
            <a:r>
              <a:rPr lang="ru-RU" sz="2400" dirty="0" err="1">
                <a:latin typeface="Times New Roman" pitchFamily="18" charset="0"/>
                <a:cs typeface="Times New Roman" pitchFamily="18" charset="0"/>
              </a:rPr>
              <a:t>javascript</a:t>
            </a:r>
            <a:r>
              <a:rPr lang="ru-RU" sz="2400" dirty="0">
                <a:latin typeface="Times New Roman" pitchFamily="18" charset="0"/>
                <a:cs typeface="Times New Roman" pitchFamily="18" charset="0"/>
              </a:rPr>
              <a:t>, файлов </a:t>
            </a:r>
            <a:r>
              <a:rPr lang="ru-RU" sz="2400" dirty="0" err="1">
                <a:latin typeface="Times New Roman" pitchFamily="18" charset="0"/>
                <a:cs typeface="Times New Roman" pitchFamily="18" charset="0"/>
              </a:rPr>
              <a:t>css</a:t>
            </a:r>
            <a:r>
              <a:rPr lang="ru-RU" sz="2400" dirty="0">
                <a:latin typeface="Times New Roman" pitchFamily="18" charset="0"/>
                <a:cs typeface="Times New Roman" pitchFamily="18" charset="0"/>
              </a:rPr>
              <a:t> и т.д., которые используются </a:t>
            </a:r>
            <a:r>
              <a:rPr lang="ru-RU" sz="2400" dirty="0" smtClean="0">
                <a:latin typeface="Times New Roman" pitchFamily="18" charset="0"/>
                <a:cs typeface="Times New Roman" pitchFamily="18" charset="0"/>
              </a:rPr>
              <a:t>приложением.</a:t>
            </a:r>
          </a:p>
          <a:p>
            <a:pPr algn="just"/>
            <a:endParaRPr lang="ru-RU" sz="2400" dirty="0">
              <a:latin typeface="Times New Roman" pitchFamily="18" charset="0"/>
              <a:cs typeface="Times New Roman" pitchFamily="18" charset="0"/>
            </a:endParaRPr>
          </a:p>
          <a:p>
            <a:pPr algn="just"/>
            <a:r>
              <a:rPr lang="ru-RU" sz="2400" b="1" dirty="0" err="1">
                <a:latin typeface="Times New Roman" pitchFamily="18" charset="0"/>
                <a:cs typeface="Times New Roman" pitchFamily="18" charset="0"/>
              </a:rPr>
              <a:t>Controllers</a:t>
            </a:r>
            <a:r>
              <a:rPr lang="ru-RU" sz="2400" dirty="0">
                <a:latin typeface="Times New Roman" pitchFamily="18" charset="0"/>
                <a:cs typeface="Times New Roman" pitchFamily="18" charset="0"/>
              </a:rPr>
              <a:t>: </a:t>
            </a:r>
            <a:r>
              <a:rPr lang="ru-RU" sz="2400" dirty="0" err="1">
                <a:latin typeface="Times New Roman" pitchFamily="18" charset="0"/>
                <a:cs typeface="Times New Roman" pitchFamily="18" charset="0"/>
              </a:rPr>
              <a:t>содежит</a:t>
            </a:r>
            <a:r>
              <a:rPr lang="ru-RU" sz="2400" dirty="0">
                <a:latin typeface="Times New Roman" pitchFamily="18" charset="0"/>
                <a:cs typeface="Times New Roman" pitchFamily="18" charset="0"/>
              </a:rPr>
              <a:t> файлы классов контроллеров. По умолчанию в эту папку </a:t>
            </a:r>
            <a:r>
              <a:rPr lang="ru-RU" sz="2400" dirty="0" smtClean="0">
                <a:latin typeface="Times New Roman" pitchFamily="18" charset="0"/>
                <a:cs typeface="Times New Roman" pitchFamily="18" charset="0"/>
              </a:rPr>
              <a:t>добавляется </a:t>
            </a:r>
            <a:r>
              <a:rPr lang="ru-RU" sz="2400" dirty="0" err="1" smtClean="0">
                <a:latin typeface="Times New Roman" pitchFamily="18" charset="0"/>
                <a:cs typeface="Times New Roman" pitchFamily="18" charset="0"/>
              </a:rPr>
              <a:t>HomeController</a:t>
            </a:r>
            <a:endParaRPr lang="ru-RU" sz="2400" dirty="0" smtClean="0">
              <a:latin typeface="Times New Roman" pitchFamily="18" charset="0"/>
              <a:cs typeface="Times New Roman" pitchFamily="18" charset="0"/>
            </a:endParaRPr>
          </a:p>
          <a:p>
            <a:pPr algn="just"/>
            <a:endParaRPr lang="ru-RU" sz="2400" dirty="0" smtClean="0">
              <a:latin typeface="Times New Roman" pitchFamily="18" charset="0"/>
              <a:cs typeface="Times New Roman" pitchFamily="18" charset="0"/>
            </a:endParaRPr>
          </a:p>
          <a:p>
            <a:pPr algn="just"/>
            <a:r>
              <a:rPr lang="ru-RU" sz="2400" b="1" dirty="0" err="1">
                <a:latin typeface="Times New Roman" pitchFamily="18" charset="0"/>
                <a:cs typeface="Times New Roman" pitchFamily="18" charset="0"/>
              </a:rPr>
              <a:t>Models</a:t>
            </a:r>
            <a:r>
              <a:rPr lang="ru-RU" sz="2400" dirty="0">
                <a:latin typeface="Times New Roman" pitchFamily="18" charset="0"/>
                <a:cs typeface="Times New Roman" pitchFamily="18" charset="0"/>
              </a:rPr>
              <a:t>: содержит файлы моделей. По умолчанию </a:t>
            </a:r>
            <a:r>
              <a:rPr lang="ru-RU" sz="2400" dirty="0" err="1">
                <a:latin typeface="Times New Roman" pitchFamily="18" charset="0"/>
                <a:cs typeface="Times New Roman" pitchFamily="18" charset="0"/>
              </a:rPr>
              <a:t>Visual</a:t>
            </a:r>
            <a:r>
              <a:rPr lang="ru-RU" sz="2400" dirty="0">
                <a:latin typeface="Times New Roman" pitchFamily="18" charset="0"/>
                <a:cs typeface="Times New Roman" pitchFamily="18" charset="0"/>
              </a:rPr>
              <a:t> </a:t>
            </a:r>
            <a:r>
              <a:rPr lang="ru-RU" sz="2400" dirty="0" err="1">
                <a:latin typeface="Times New Roman" pitchFamily="18" charset="0"/>
                <a:cs typeface="Times New Roman" pitchFamily="18" charset="0"/>
              </a:rPr>
              <a:t>Studio</a:t>
            </a:r>
            <a:r>
              <a:rPr lang="ru-RU" sz="2400" dirty="0">
                <a:latin typeface="Times New Roman" pitchFamily="18" charset="0"/>
                <a:cs typeface="Times New Roman" pitchFamily="18" charset="0"/>
              </a:rPr>
              <a:t> добавляет пару моделей, служащих для аутентификации пользователя</a:t>
            </a:r>
          </a:p>
          <a:p>
            <a:pPr algn="just"/>
            <a:endParaRPr lang="be-BY" sz="2400" dirty="0" smtClean="0">
              <a:latin typeface="Times New Roman" pitchFamily="18" charset="0"/>
              <a:cs typeface="Times New Roman" pitchFamily="18"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45" y="1091918"/>
            <a:ext cx="2870796"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5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992" y="548680"/>
            <a:ext cx="8856984" cy="5632311"/>
          </a:xfrm>
          <a:prstGeom prst="rect">
            <a:avLst/>
          </a:prstGeom>
          <a:noFill/>
        </p:spPr>
        <p:txBody>
          <a:bodyPr wrap="square" rtlCol="0">
            <a:spAutoFit/>
          </a:bodyPr>
          <a:lstStyle/>
          <a:p>
            <a:pPr algn="just"/>
            <a:r>
              <a:rPr lang="ru-RU" sz="2400" b="1" dirty="0" err="1" smtClean="0">
                <a:latin typeface="Times New Roman" pitchFamily="18" charset="0"/>
                <a:cs typeface="Times New Roman" pitchFamily="18" charset="0"/>
              </a:rPr>
              <a:t>Views</a:t>
            </a:r>
            <a:r>
              <a:rPr lang="ru-RU" sz="2400" dirty="0">
                <a:latin typeface="Times New Roman" pitchFamily="18" charset="0"/>
                <a:cs typeface="Times New Roman" pitchFamily="18" charset="0"/>
              </a:rPr>
              <a:t>: здесь хранятся представления. Все представления группируются по папкам, каждая из которых соответствует одному контроллеру. После обработки запроса контроллер отправляет одно из этих представлений клиенту. </a:t>
            </a:r>
            <a:r>
              <a:rPr lang="ru-RU" sz="2400" dirty="0" smtClean="0">
                <a:latin typeface="Times New Roman" pitchFamily="18" charset="0"/>
                <a:cs typeface="Times New Roman" pitchFamily="18" charset="0"/>
              </a:rPr>
              <a:t>Каталог </a:t>
            </a:r>
            <a:r>
              <a:rPr lang="ru-RU" sz="2400" dirty="0" err="1" smtClean="0">
                <a:latin typeface="Times New Roman" pitchFamily="18" charset="0"/>
                <a:cs typeface="Times New Roman" pitchFamily="18" charset="0"/>
              </a:rPr>
              <a:t>Shared</a:t>
            </a:r>
            <a:r>
              <a:rPr lang="ru-RU" sz="2400" dirty="0" smtClean="0">
                <a:latin typeface="Times New Roman" pitchFamily="18" charset="0"/>
                <a:cs typeface="Times New Roman" pitchFamily="18" charset="0"/>
              </a:rPr>
              <a:t>  содержит </a:t>
            </a:r>
            <a:r>
              <a:rPr lang="ru-RU" sz="2400" dirty="0">
                <a:latin typeface="Times New Roman" pitchFamily="18" charset="0"/>
                <a:cs typeface="Times New Roman" pitchFamily="18" charset="0"/>
              </a:rPr>
              <a:t>общие для всех представления</a:t>
            </a:r>
          </a:p>
          <a:p>
            <a:pPr algn="just"/>
            <a:endParaRPr lang="en-US" sz="2400" dirty="0" smtClean="0">
              <a:latin typeface="Times New Roman" pitchFamily="18" charset="0"/>
              <a:cs typeface="Times New Roman" pitchFamily="18" charset="0"/>
            </a:endParaRPr>
          </a:p>
          <a:p>
            <a:pPr algn="just"/>
            <a:r>
              <a:rPr lang="ru-RU" sz="2400" b="1" dirty="0" err="1" smtClean="0">
                <a:latin typeface="Times New Roman" pitchFamily="18" charset="0"/>
                <a:cs typeface="Times New Roman" pitchFamily="18" charset="0"/>
              </a:rPr>
              <a:t>Startup.cs</a:t>
            </a:r>
            <a:r>
              <a:rPr lang="ru-RU" sz="2400" dirty="0">
                <a:latin typeface="Times New Roman" pitchFamily="18" charset="0"/>
                <a:cs typeface="Times New Roman" pitchFamily="18" charset="0"/>
              </a:rPr>
              <a:t>: файл, определяющий класс </a:t>
            </a:r>
            <a:r>
              <a:rPr lang="en-US" sz="2400" dirty="0" smtClean="0">
                <a:latin typeface="Times New Roman" pitchFamily="18" charset="0"/>
                <a:cs typeface="Times New Roman" pitchFamily="18" charset="0"/>
              </a:rPr>
              <a:t>Startup</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Этот класс производит конфигурацию приложения, настраивает сервисы, которые приложение будет использовать, устанавливает компоненты для обработки запроса или </a:t>
            </a:r>
            <a:r>
              <a:rPr lang="ru-RU" sz="2400" dirty="0" err="1">
                <a:latin typeface="Times New Roman" pitchFamily="18" charset="0"/>
                <a:cs typeface="Times New Roman" pitchFamily="18" charset="0"/>
              </a:rPr>
              <a:t>middleware</a:t>
            </a:r>
            <a:r>
              <a:rPr lang="ru-RU"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err="1" smtClean="0">
                <a:latin typeface="Times New Roman" pitchFamily="18" charset="0"/>
                <a:cs typeface="Times New Roman" pitchFamily="18" charset="0"/>
              </a:rPr>
              <a:t>appsettings.json</a:t>
            </a:r>
            <a:r>
              <a:rPr lang="en-US" sz="2400" dirty="0">
                <a:latin typeface="Times New Roman" pitchFamily="18" charset="0"/>
                <a:cs typeface="Times New Roman" pitchFamily="18" charset="0"/>
              </a:rPr>
              <a:t>: </a:t>
            </a:r>
            <a:r>
              <a:rPr lang="ru-RU" sz="2400" dirty="0">
                <a:latin typeface="Times New Roman" pitchFamily="18" charset="0"/>
                <a:cs typeface="Times New Roman" pitchFamily="18" charset="0"/>
              </a:rPr>
              <a:t>хранит конфигурацию </a:t>
            </a:r>
            <a:r>
              <a:rPr lang="ru-RU" sz="2400" dirty="0" smtClean="0">
                <a:latin typeface="Times New Roman" pitchFamily="18" charset="0"/>
                <a:cs typeface="Times New Roman" pitchFamily="18" charset="0"/>
              </a:rPr>
              <a:t>приложения</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ru-RU" sz="2400" b="1" dirty="0" err="1">
                <a:latin typeface="Times New Roman" pitchFamily="18" charset="0"/>
                <a:cs typeface="Times New Roman" pitchFamily="18" charset="0"/>
              </a:rPr>
              <a:t>Program.cs</a:t>
            </a:r>
            <a:r>
              <a:rPr lang="ru-RU" sz="2400" dirty="0">
                <a:latin typeface="Times New Roman" pitchFamily="18" charset="0"/>
                <a:cs typeface="Times New Roman" pitchFamily="18" charset="0"/>
              </a:rPr>
              <a:t>: файл, определяющий класс </a:t>
            </a:r>
            <a:r>
              <a:rPr lang="ru-RU" sz="2400" dirty="0" err="1">
                <a:latin typeface="Times New Roman" pitchFamily="18" charset="0"/>
                <a:cs typeface="Times New Roman" pitchFamily="18" charset="0"/>
              </a:rPr>
              <a:t>Program</a:t>
            </a:r>
            <a:r>
              <a:rPr lang="ru-RU" sz="2400" dirty="0">
                <a:latin typeface="Times New Roman" pitchFamily="18" charset="0"/>
                <a:cs typeface="Times New Roman" pitchFamily="18" charset="0"/>
              </a:rPr>
              <a:t>, который инициализирует и запускает хост с приложением.</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23003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2308324"/>
          </a:xfrm>
          <a:prstGeom prst="rect">
            <a:avLst/>
          </a:prstGeom>
          <a:noFill/>
        </p:spPr>
        <p:txBody>
          <a:bodyPr wrap="square" rtlCol="0">
            <a:spAutoFit/>
          </a:bodyPr>
          <a:lstStyle/>
          <a:p>
            <a:pPr fontAlgn="base"/>
            <a:r>
              <a:rPr lang="ru-RU" sz="2400" b="1" i="1" dirty="0">
                <a:latin typeface="Times New Roman" pitchFamily="18" charset="0"/>
                <a:cs typeface="Times New Roman" pitchFamily="18" charset="0"/>
              </a:rPr>
              <a:t>Соглашения в </a:t>
            </a:r>
            <a:r>
              <a:rPr lang="ru-RU" sz="2400" b="1" i="1" dirty="0" smtClean="0">
                <a:latin typeface="Times New Roman" pitchFamily="18" charset="0"/>
                <a:cs typeface="Times New Roman" pitchFamily="18" charset="0"/>
              </a:rPr>
              <a:t>MVC</a:t>
            </a:r>
          </a:p>
          <a:p>
            <a:pPr fontAlgn="base"/>
            <a:endParaRPr lang="ru-RU" sz="2400" b="1" i="1" dirty="0">
              <a:latin typeface="Times New Roman" pitchFamily="18" charset="0"/>
              <a:cs typeface="Times New Roman" pitchFamily="18" charset="0"/>
            </a:endParaRPr>
          </a:p>
          <a:p>
            <a:pPr fontAlgn="base"/>
            <a:r>
              <a:rPr lang="ru-RU" sz="2400" dirty="0" smtClean="0">
                <a:latin typeface="Times New Roman" pitchFamily="18" charset="0"/>
                <a:cs typeface="Times New Roman" pitchFamily="18" charset="0"/>
              </a:rPr>
              <a:t>	В </a:t>
            </a:r>
            <a:r>
              <a:rPr lang="ru-RU" sz="2400" dirty="0">
                <a:latin typeface="Times New Roman" pitchFamily="18" charset="0"/>
                <a:cs typeface="Times New Roman" pitchFamily="18" charset="0"/>
              </a:rPr>
              <a:t>проекте MVC применяются два вида соглашений. Соглашения первого вида - это просто предположения о том, как может выглядеть структура проекта.</a:t>
            </a:r>
          </a:p>
          <a:p>
            <a:pPr algn="just"/>
            <a:endParaRPr lang="be-BY" sz="2400" dirty="0" smtClean="0">
              <a:latin typeface="Times New Roman" pitchFamily="18" charset="0"/>
              <a:cs typeface="Times New Roman" pitchFamily="18" charset="0"/>
            </a:endParaRPr>
          </a:p>
        </p:txBody>
      </p:sp>
      <p:sp>
        <p:nvSpPr>
          <p:cNvPr id="3" name="TextBox 2"/>
          <p:cNvSpPr txBox="1"/>
          <p:nvPr/>
        </p:nvSpPr>
        <p:spPr>
          <a:xfrm>
            <a:off x="164704" y="1916832"/>
            <a:ext cx="8799784" cy="4154984"/>
          </a:xfrm>
          <a:prstGeom prst="rect">
            <a:avLst/>
          </a:prstGeom>
          <a:noFill/>
        </p:spPr>
        <p:txBody>
          <a:bodyPr wrap="square" rtlCol="0">
            <a:spAutoFit/>
          </a:bodyPr>
          <a:lstStyle/>
          <a:p>
            <a:r>
              <a:rPr lang="ru-RU" sz="2400" dirty="0">
                <a:latin typeface="Times New Roman" pitchFamily="18" charset="0"/>
                <a:cs typeface="Times New Roman" pitchFamily="18" charset="0"/>
              </a:rPr>
              <a:t>Например</a:t>
            </a:r>
            <a:r>
              <a:rPr lang="ru-RU" sz="2400" dirty="0" smtClean="0">
                <a:latin typeface="Times New Roman" pitchFamily="18" charset="0"/>
                <a:cs typeface="Times New Roman" pitchFamily="18" charset="0"/>
              </a:rPr>
              <a:t>:</a:t>
            </a:r>
          </a:p>
          <a:p>
            <a:endParaRPr lang="ru-RU" sz="2400" dirty="0">
              <a:latin typeface="Times New Roman" pitchFamily="18" charset="0"/>
              <a:cs typeface="Times New Roman" pitchFamily="18" charset="0"/>
            </a:endParaRPr>
          </a:p>
          <a:p>
            <a:r>
              <a:rPr lang="ru-RU" sz="2400" dirty="0">
                <a:latin typeface="Times New Roman" pitchFamily="18" charset="0"/>
                <a:cs typeface="Times New Roman" pitchFamily="18" charset="0"/>
              </a:rPr>
              <a:t>В папке </a:t>
            </a:r>
            <a:r>
              <a:rPr lang="ru-RU" sz="2400"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wwwroot</a:t>
            </a:r>
            <a:r>
              <a:rPr lang="ru-RU" sz="2400" b="1"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должны </a:t>
            </a:r>
            <a:r>
              <a:rPr lang="ru-RU" sz="2400" dirty="0">
                <a:latin typeface="Times New Roman" pitchFamily="18" charset="0"/>
                <a:cs typeface="Times New Roman" pitchFamily="18" charset="0"/>
              </a:rPr>
              <a:t>находится </a:t>
            </a:r>
            <a:r>
              <a:rPr lang="ru-RU" sz="2400" dirty="0" smtClean="0">
                <a:latin typeface="Times New Roman" pitchFamily="18" charset="0"/>
                <a:cs typeface="Times New Roman" pitchFamily="18" charset="0"/>
              </a:rPr>
              <a:t>изображения</a:t>
            </a:r>
            <a:r>
              <a:rPr lang="ru-RU" sz="2400" dirty="0">
                <a:latin typeface="Times New Roman" pitchFamily="18" charset="0"/>
                <a:cs typeface="Times New Roman" pitchFamily="18" charset="0"/>
              </a:rPr>
              <a:t>, CSS файлы и т.д.</a:t>
            </a:r>
          </a:p>
          <a:p>
            <a:r>
              <a:rPr lang="ru-RU" sz="2400" dirty="0" smtClean="0">
                <a:latin typeface="Times New Roman" pitchFamily="18" charset="0"/>
                <a:cs typeface="Times New Roman" pitchFamily="18" charset="0"/>
              </a:rPr>
              <a:t>В </a:t>
            </a:r>
            <a:r>
              <a:rPr lang="ru-RU" sz="2400" dirty="0">
                <a:latin typeface="Times New Roman" pitchFamily="18" charset="0"/>
                <a:cs typeface="Times New Roman" pitchFamily="18" charset="0"/>
              </a:rPr>
              <a:t>папке </a:t>
            </a:r>
            <a:r>
              <a:rPr lang="ru-RU" sz="2400" dirty="0" smtClean="0">
                <a:latin typeface="Times New Roman" pitchFamily="18" charset="0"/>
                <a:cs typeface="Times New Roman" pitchFamily="18" charset="0"/>
              </a:rPr>
              <a:t> </a:t>
            </a:r>
            <a:r>
              <a:rPr lang="ru-RU" sz="2400" b="1" dirty="0" err="1" smtClean="0">
                <a:latin typeface="Times New Roman" pitchFamily="18" charset="0"/>
                <a:cs typeface="Times New Roman" pitchFamily="18" charset="0"/>
              </a:rPr>
              <a:t>Content</a:t>
            </a:r>
            <a:r>
              <a:rPr lang="ru-RU" sz="2400" b="1"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изображения</a:t>
            </a:r>
          </a:p>
          <a:p>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Но это не является обязательным. Просто именно в соответствующих папках  </a:t>
            </a:r>
            <a:r>
              <a:rPr lang="ru-RU" sz="2400" dirty="0">
                <a:latin typeface="Times New Roman" pitchFamily="18" charset="0"/>
                <a:cs typeface="Times New Roman" pitchFamily="18" charset="0"/>
              </a:rPr>
              <a:t>рассчитывают обнаружить </a:t>
            </a:r>
            <a:r>
              <a:rPr lang="ru-RU" sz="2400" dirty="0" smtClean="0">
                <a:latin typeface="Times New Roman" pitchFamily="18" charset="0"/>
                <a:cs typeface="Times New Roman" pitchFamily="18" charset="0"/>
              </a:rPr>
              <a:t>указанные элементы другие </a:t>
            </a:r>
            <a:r>
              <a:rPr lang="ru-RU" sz="2400" dirty="0">
                <a:latin typeface="Times New Roman" pitchFamily="18" charset="0"/>
                <a:cs typeface="Times New Roman" pitchFamily="18" charset="0"/>
              </a:rPr>
              <a:t>разработчики, использующие </a:t>
            </a:r>
            <a:r>
              <a:rPr lang="ru-RU" sz="2400" dirty="0" smtClean="0">
                <a:latin typeface="Times New Roman" pitchFamily="18" charset="0"/>
                <a:cs typeface="Times New Roman" pitchFamily="18" charset="0"/>
              </a:rPr>
              <a:t>MVC. Но, например, классы </a:t>
            </a:r>
            <a:r>
              <a:rPr lang="ru-RU" sz="2400" dirty="0">
                <a:latin typeface="Times New Roman" pitchFamily="18" charset="0"/>
                <a:cs typeface="Times New Roman" pitchFamily="18" charset="0"/>
              </a:rPr>
              <a:t>моделей могут быть определены где угодно в текущем проекте или вообще вынесены в отдельный </a:t>
            </a:r>
            <a:r>
              <a:rPr lang="ru-RU" sz="2400" dirty="0" smtClean="0">
                <a:latin typeface="Times New Roman" pitchFamily="18" charset="0"/>
                <a:cs typeface="Times New Roman" pitchFamily="18" charset="0"/>
              </a:rPr>
              <a:t>проект. </a:t>
            </a:r>
            <a:endParaRPr lang="be-BY"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1409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496944" cy="2308324"/>
          </a:xfrm>
          <a:prstGeom prst="rect">
            <a:avLst/>
          </a:prstGeom>
          <a:noFill/>
        </p:spPr>
        <p:txBody>
          <a:bodyPr wrap="square" rtlCol="0">
            <a:spAutoFit/>
          </a:bodyPr>
          <a:lstStyle/>
          <a:p>
            <a:pPr algn="just"/>
            <a:r>
              <a:rPr lang="ru-RU" sz="2400" dirty="0">
                <a:latin typeface="Times New Roman" pitchFamily="18" charset="0"/>
                <a:cs typeface="Times New Roman" pitchFamily="18" charset="0"/>
              </a:rPr>
              <a:t>Соглашения второго вида </a:t>
            </a:r>
            <a:r>
              <a:rPr lang="ru-RU" sz="2400" dirty="0" smtClean="0">
                <a:latin typeface="Times New Roman" pitchFamily="18" charset="0"/>
                <a:cs typeface="Times New Roman" pitchFamily="18" charset="0"/>
              </a:rPr>
              <a:t> - это</a:t>
            </a:r>
            <a:r>
              <a:rPr lang="ru-RU" sz="2400" dirty="0">
                <a:latin typeface="Times New Roman" pitchFamily="18" charset="0"/>
                <a:cs typeface="Times New Roman" pitchFamily="18" charset="0"/>
              </a:rPr>
              <a:t> </a:t>
            </a:r>
            <a:r>
              <a:rPr lang="ru-RU" sz="2400" i="1" dirty="0">
                <a:latin typeface="Times New Roman" pitchFamily="18" charset="0"/>
                <a:cs typeface="Times New Roman" pitchFamily="18" charset="0"/>
              </a:rPr>
              <a:t>соглашения по конфигурации (</a:t>
            </a:r>
            <a:r>
              <a:rPr lang="ru-RU" sz="2400" i="1" dirty="0" err="1">
                <a:latin typeface="Times New Roman" pitchFamily="18" charset="0"/>
                <a:cs typeface="Times New Roman" pitchFamily="18" charset="0"/>
              </a:rPr>
              <a:t>convention</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over</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configuration</a:t>
            </a:r>
            <a:r>
              <a:rPr lang="ru-RU" sz="2400" i="1" dirty="0">
                <a:latin typeface="Times New Roman" pitchFamily="18" charset="0"/>
                <a:cs typeface="Times New Roman" pitchFamily="18" charset="0"/>
              </a:rPr>
              <a:t>)</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Соглашение по конфигурации означает, что </a:t>
            </a:r>
            <a:r>
              <a:rPr lang="ru-RU" sz="2400" dirty="0" smtClean="0">
                <a:latin typeface="Times New Roman" pitchFamily="18" charset="0"/>
                <a:cs typeface="Times New Roman" pitchFamily="18" charset="0"/>
              </a:rPr>
              <a:t>не нужно </a:t>
            </a:r>
            <a:r>
              <a:rPr lang="ru-RU" sz="2400" dirty="0">
                <a:latin typeface="Times New Roman" pitchFamily="18" charset="0"/>
                <a:cs typeface="Times New Roman" pitchFamily="18" charset="0"/>
              </a:rPr>
              <a:t>явно конфигурировать, к примеру, ассоциации между контроллерами и их представлениями. Нужно просто следовать определенному соглашению об именовании для файлов - и все будет работать. </a:t>
            </a:r>
            <a:endParaRPr lang="be-BY" sz="2400" dirty="0" smtClean="0">
              <a:latin typeface="Times New Roman" pitchFamily="18" charset="0"/>
              <a:cs typeface="Times New Roman" pitchFamily="18" charset="0"/>
            </a:endParaRPr>
          </a:p>
        </p:txBody>
      </p:sp>
      <p:sp>
        <p:nvSpPr>
          <p:cNvPr id="3" name="TextBox 2"/>
          <p:cNvSpPr txBox="1"/>
          <p:nvPr/>
        </p:nvSpPr>
        <p:spPr>
          <a:xfrm>
            <a:off x="178008" y="2780928"/>
            <a:ext cx="8640960" cy="3785652"/>
          </a:xfrm>
          <a:prstGeom prst="rect">
            <a:avLst/>
          </a:prstGeom>
          <a:noFill/>
        </p:spPr>
        <p:txBody>
          <a:bodyPr wrap="square" rtlCol="0">
            <a:spAutoFit/>
          </a:bodyPr>
          <a:lstStyle/>
          <a:p>
            <a:pPr algn="just"/>
            <a:r>
              <a:rPr lang="be-BY" sz="2400" dirty="0">
                <a:latin typeface="Times New Roman" pitchFamily="18" charset="0"/>
                <a:cs typeface="Times New Roman" pitchFamily="18" charset="0"/>
              </a:rPr>
              <a:t>Классы контроллера должны иметь имена, заканчивающиеся словом </a:t>
            </a:r>
            <a:r>
              <a:rPr lang="en-US" sz="2400" b="1" dirty="0">
                <a:latin typeface="Times New Roman" pitchFamily="18" charset="0"/>
                <a:cs typeface="Times New Roman" pitchFamily="18" charset="0"/>
              </a:rPr>
              <a:t>Controller.</a:t>
            </a:r>
            <a:endParaRPr lang="en-US" sz="2400" dirty="0">
              <a:latin typeface="Times New Roman" pitchFamily="18" charset="0"/>
              <a:cs typeface="Times New Roman" pitchFamily="18" charset="0"/>
            </a:endParaRPr>
          </a:p>
          <a:p>
            <a:pPr algn="just"/>
            <a:r>
              <a:rPr lang="be-BY" sz="2400" dirty="0">
                <a:latin typeface="Times New Roman" pitchFamily="18" charset="0"/>
                <a:cs typeface="Times New Roman" pitchFamily="18" charset="0"/>
              </a:rPr>
              <a:t>Например, </a:t>
            </a:r>
            <a:r>
              <a:rPr lang="en-US" sz="2400" dirty="0" err="1">
                <a:latin typeface="Times New Roman" pitchFamily="18" charset="0"/>
                <a:cs typeface="Times New Roman" pitchFamily="18" charset="0"/>
              </a:rPr>
              <a:t>ProductController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AdminController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HomeController</a:t>
            </a:r>
            <a:endParaRPr lang="en-US" sz="2400" dirty="0">
              <a:latin typeface="Times New Roman" pitchFamily="18" charset="0"/>
              <a:cs typeface="Times New Roman" pitchFamily="18" charset="0"/>
            </a:endParaRPr>
          </a:p>
          <a:p>
            <a:pPr algn="just"/>
            <a:endParaRPr lang="be-BY" sz="2400" dirty="0" smtClean="0">
              <a:latin typeface="Times New Roman" pitchFamily="18" charset="0"/>
              <a:cs typeface="Times New Roman" pitchFamily="18" charset="0"/>
            </a:endParaRPr>
          </a:p>
          <a:p>
            <a:pPr algn="just"/>
            <a:r>
              <a:rPr lang="be-BY" sz="2400" dirty="0" smtClean="0">
                <a:latin typeface="Times New Roman" pitchFamily="18" charset="0"/>
                <a:cs typeface="Times New Roman" pitchFamily="18" charset="0"/>
              </a:rPr>
              <a:t>Представления </a:t>
            </a:r>
            <a:r>
              <a:rPr lang="be-BY" sz="2400" dirty="0">
                <a:latin typeface="Times New Roman" pitchFamily="18" charset="0"/>
                <a:cs typeface="Times New Roman" pitchFamily="18" charset="0"/>
              </a:rPr>
              <a:t>должны располагаться в папке </a:t>
            </a:r>
            <a:r>
              <a:rPr lang="be-BY" sz="2400" b="1" dirty="0">
                <a:latin typeface="Times New Roman" pitchFamily="18" charset="0"/>
                <a:cs typeface="Times New Roman" pitchFamily="18" charset="0"/>
              </a:rPr>
              <a:t>/</a:t>
            </a:r>
            <a:r>
              <a:rPr lang="en-US" sz="2400" b="1" dirty="0">
                <a:latin typeface="Times New Roman" pitchFamily="18" charset="0"/>
                <a:cs typeface="Times New Roman" pitchFamily="18" charset="0"/>
              </a:rPr>
              <a:t>Views/</a:t>
            </a:r>
            <a:r>
              <a:rPr lang="be-BY" sz="2400" b="1" dirty="0">
                <a:latin typeface="Times New Roman" pitchFamily="18" charset="0"/>
                <a:cs typeface="Times New Roman" pitchFamily="18" charset="0"/>
              </a:rPr>
              <a:t>Имя_контроллера</a:t>
            </a:r>
            <a:endParaRPr lang="be-BY" sz="2400" dirty="0">
              <a:latin typeface="Times New Roman" pitchFamily="18" charset="0"/>
              <a:cs typeface="Times New Roman" pitchFamily="18" charset="0"/>
            </a:endParaRPr>
          </a:p>
          <a:p>
            <a:pPr algn="just"/>
            <a:r>
              <a:rPr lang="be-BY" sz="2400" dirty="0">
                <a:latin typeface="Times New Roman" pitchFamily="18" charset="0"/>
                <a:cs typeface="Times New Roman" pitchFamily="18" charset="0"/>
              </a:rPr>
              <a:t>Например, представления для </a:t>
            </a:r>
            <a:r>
              <a:rPr lang="en-US" sz="2400" dirty="0" err="1" smtClean="0">
                <a:latin typeface="Times New Roman" pitchFamily="18" charset="0"/>
                <a:cs typeface="Times New Roman" pitchFamily="18" charset="0"/>
              </a:rPr>
              <a:t>ProductController</a:t>
            </a:r>
            <a:r>
              <a:rPr lang="en-US" sz="2400" dirty="0" smtClean="0">
                <a:latin typeface="Times New Roman" pitchFamily="18" charset="0"/>
                <a:cs typeface="Times New Roman" pitchFamily="18" charset="0"/>
              </a:rPr>
              <a:t> </a:t>
            </a:r>
            <a:r>
              <a:rPr lang="be-BY" sz="2400" dirty="0" smtClean="0">
                <a:latin typeface="Times New Roman" pitchFamily="18" charset="0"/>
                <a:cs typeface="Times New Roman" pitchFamily="18" charset="0"/>
              </a:rPr>
              <a:t>должны </a:t>
            </a:r>
            <a:r>
              <a:rPr lang="be-BY" sz="2400" dirty="0">
                <a:latin typeface="Times New Roman" pitchFamily="18" charset="0"/>
                <a:cs typeface="Times New Roman" pitchFamily="18" charset="0"/>
              </a:rPr>
              <a:t>находится в каталоге</a:t>
            </a:r>
          </a:p>
          <a:p>
            <a:pPr algn="just"/>
            <a:r>
              <a:rPr lang="be-BY" sz="2400" dirty="0">
                <a:latin typeface="Times New Roman" pitchFamily="18" charset="0"/>
                <a:cs typeface="Times New Roman" pitchFamily="18" charset="0"/>
              </a:rPr>
              <a:t>/</a:t>
            </a:r>
            <a:r>
              <a:rPr lang="en-US" sz="2400" dirty="0">
                <a:latin typeface="Times New Roman" pitchFamily="18" charset="0"/>
                <a:cs typeface="Times New Roman" pitchFamily="18" charset="0"/>
              </a:rPr>
              <a:t>Views/Product</a:t>
            </a:r>
          </a:p>
          <a:p>
            <a:pPr algn="just"/>
            <a:endParaRPr lang="be-BY"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5481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ÐÐ¸Ð·ÐµÐ½Ð½ÑÐ¹ ÑÐ¸ÐºÐ» Ð·Ð°Ð¿ÑÐ¾ÑÐ° Ð² ASP.NET MV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4" descr="ÐÐ¸Ð·ÐµÐ½Ð½ÑÐ¹ ÑÐ¸ÐºÐ» Ð·Ð°Ð¿ÑÐ¾ÑÐ° Ð² ASP.NET MV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 name="AutoShape 6" descr="ÐÐ¸Ð·ÐµÐ½Ð½ÑÐ¹ ÑÐ¸ÐºÐ» Ð·Ð°Ð¿ÑÐ¾ÑÐ° Ð² ASP.NET MV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TextBox 4"/>
          <p:cNvSpPr txBox="1"/>
          <p:nvPr/>
        </p:nvSpPr>
        <p:spPr>
          <a:xfrm>
            <a:off x="612774" y="81905"/>
            <a:ext cx="8351713" cy="1569660"/>
          </a:xfrm>
          <a:prstGeom prst="rect">
            <a:avLst/>
          </a:prstGeom>
          <a:noFill/>
        </p:spPr>
        <p:txBody>
          <a:bodyPr wrap="square" rtlCol="0">
            <a:spAutoFit/>
          </a:bodyPr>
          <a:lstStyle/>
          <a:p>
            <a:pPr algn="ctr"/>
            <a:r>
              <a:rPr lang="ru-RU" sz="2400" b="1" i="1" dirty="0">
                <a:latin typeface="Times New Roman" pitchFamily="18" charset="0"/>
                <a:cs typeface="Times New Roman" pitchFamily="18" charset="0"/>
              </a:rPr>
              <a:t>Ж</a:t>
            </a:r>
            <a:r>
              <a:rPr lang="ru-RU" sz="2400" b="1" i="1" dirty="0" smtClean="0">
                <a:latin typeface="Times New Roman" pitchFamily="18" charset="0"/>
                <a:cs typeface="Times New Roman" pitchFamily="18" charset="0"/>
              </a:rPr>
              <a:t>изненный </a:t>
            </a:r>
            <a:r>
              <a:rPr lang="ru-RU" sz="2400" b="1" i="1" dirty="0">
                <a:latin typeface="Times New Roman" pitchFamily="18" charset="0"/>
                <a:cs typeface="Times New Roman" pitchFamily="18" charset="0"/>
              </a:rPr>
              <a:t>цикл приложения и </a:t>
            </a:r>
            <a:r>
              <a:rPr lang="ru-RU" sz="2400" b="1" i="1" dirty="0" smtClean="0">
                <a:latin typeface="Times New Roman" pitchFamily="18" charset="0"/>
                <a:cs typeface="Times New Roman" pitchFamily="18" charset="0"/>
              </a:rPr>
              <a:t>запроса</a:t>
            </a:r>
          </a:p>
          <a:p>
            <a:pPr algn="ctr"/>
            <a:r>
              <a:rPr lang="en-US" sz="2400" b="1" i="1" dirty="0">
                <a:latin typeface="Times New Roman" pitchFamily="18" charset="0"/>
                <a:cs typeface="Times New Roman" pitchFamily="18" charset="0"/>
                <a:hlinkClick r:id="rId2"/>
              </a:rPr>
              <a:t>https://stefaniuk.website/all/zhiznenny-cikl-zaprosov-v-asp-net-core-mvc</a:t>
            </a:r>
            <a:r>
              <a:rPr lang="en-US" sz="2400" b="1" i="1" dirty="0" smtClean="0">
                <a:latin typeface="Times New Roman" pitchFamily="18" charset="0"/>
                <a:cs typeface="Times New Roman" pitchFamily="18" charset="0"/>
                <a:hlinkClick r:id="rId2"/>
              </a:rPr>
              <a:t>/</a:t>
            </a:r>
            <a:r>
              <a:rPr lang="ru-RU" sz="2400" b="1" i="1" dirty="0" smtClean="0">
                <a:latin typeface="Times New Roman" pitchFamily="18" charset="0"/>
                <a:cs typeface="Times New Roman" pitchFamily="18" charset="0"/>
              </a:rPr>
              <a:t>      </a:t>
            </a:r>
            <a:r>
              <a:rPr lang="ru-RU" sz="2400" b="1" dirty="0">
                <a:hlinkClick r:id="rId3"/>
              </a:rPr>
              <a:t>Богдан </a:t>
            </a:r>
            <a:r>
              <a:rPr lang="ru-RU" sz="2400" b="1" dirty="0" err="1">
                <a:hlinkClick r:id="rId3"/>
              </a:rPr>
              <a:t>Стефанюк</a:t>
            </a:r>
            <a:endParaRPr lang="ru-RU" sz="2400" b="1" dirty="0"/>
          </a:p>
          <a:p>
            <a:pPr algn="ctr"/>
            <a:endParaRPr lang="ru-RU" sz="2400" b="1" i="1" dirty="0" smtClean="0">
              <a:latin typeface="Times New Roman" pitchFamily="18" charset="0"/>
              <a:cs typeface="Times New Roman" pitchFamily="18" charset="0"/>
            </a:endParaRPr>
          </a:p>
        </p:txBody>
      </p:sp>
      <p:pic>
        <p:nvPicPr>
          <p:cNvPr id="2050" name="Picture 2" descr="Приложение-IN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3" y="1147788"/>
            <a:ext cx="3744415" cy="33200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41477" y="4437112"/>
            <a:ext cx="8623011" cy="2308324"/>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Приложения </a:t>
            </a:r>
            <a:r>
              <a:rPr lang="ru-RU" sz="2400" dirty="0">
                <a:latin typeface="Times New Roman" pitchFamily="18" charset="0"/>
                <a:cs typeface="Times New Roman" pitchFamily="18" charset="0"/>
              </a:rPr>
              <a:t>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представляют собой приложение .NET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a:t>
            </a:r>
            <a:r>
              <a:rPr lang="ru-RU" sz="2400" dirty="0" err="1">
                <a:latin typeface="Times New Roman" pitchFamily="18" charset="0"/>
                <a:cs typeface="Times New Roman" pitchFamily="18" charset="0"/>
              </a:rPr>
              <a:t>Console</a:t>
            </a:r>
            <a:r>
              <a:rPr lang="ru-RU" sz="2400" dirty="0">
                <a:latin typeface="Times New Roman" pitchFamily="18" charset="0"/>
                <a:cs typeface="Times New Roman" pitchFamily="18" charset="0"/>
              </a:rPr>
              <a:t>, которое вызывает специальные библиотеки ASP.NET. Это фундаментальное изменение в разработке основных приложений ASP.NET. Вместо размещения приложения в IIS все библиотеки размещения ASP.NET выполняются из </a:t>
            </a:r>
            <a:r>
              <a:rPr lang="ru-RU" sz="2400" dirty="0" err="1">
                <a:latin typeface="Times New Roman" pitchFamily="18" charset="0"/>
                <a:cs typeface="Times New Roman" pitchFamily="18" charset="0"/>
              </a:rPr>
              <a:t>Program.cs</a:t>
            </a:r>
            <a:r>
              <a:rPr lang="ru-RU" sz="2400" dirty="0">
                <a:latin typeface="Times New Roman" pitchFamily="18" charset="0"/>
                <a:cs typeface="Times New Roman" pitchFamily="18" charset="0"/>
              </a:rPr>
              <a:t>.</a:t>
            </a:r>
          </a:p>
        </p:txBody>
      </p:sp>
    </p:spTree>
    <p:extLst>
      <p:ext uri="{BB962C8B-B14F-4D97-AF65-F5344CB8AC3E}">
        <p14:creationId xmlns:p14="http://schemas.microsoft.com/office/powerpoint/2010/main" val="1421058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stefaniuk.website/pictures/main-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8096250" cy="20574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3181" y="2420888"/>
            <a:ext cx="8640960" cy="2677656"/>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Middlewares</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(промежуточное программное обеспечение</a:t>
            </a:r>
            <a:r>
              <a:rPr lang="en-US" sz="2400" dirty="0" smtClean="0">
                <a:latin typeface="Times New Roman" pitchFamily="18" charset="0"/>
                <a:cs typeface="Times New Roman" pitchFamily="18" charset="0"/>
              </a:rPr>
              <a:t> - </a:t>
            </a:r>
            <a:r>
              <a:rPr lang="en-US" sz="2400" dirty="0"/>
              <a:t>software that acts as a bridge between an operating system or database and applications, especially on a network.</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представляют из себя базовые блоки, с помощью которых строится </a:t>
            </a:r>
            <a:r>
              <a:rPr lang="ru-RU" sz="2400" dirty="0" smtClean="0">
                <a:latin typeface="Times New Roman" pitchFamily="18" charset="0"/>
                <a:cs typeface="Times New Roman" pitchFamily="18" charset="0"/>
              </a:rPr>
              <a:t>конвейер</a:t>
            </a:r>
            <a:r>
              <a:rPr lang="ru-RU" sz="2400" dirty="0">
                <a:latin typeface="Times New Roman" pitchFamily="18" charset="0"/>
                <a:cs typeface="Times New Roman" pitchFamily="18" charset="0"/>
              </a:rPr>
              <a:t>, который обрабатывает каждый запрос. Каждый блок получает запрос и смотрит на него, если может предоставить ответ — возвращает его, если нет, передаёт запрос следующему блоку.</a:t>
            </a:r>
          </a:p>
        </p:txBody>
      </p:sp>
      <p:pic>
        <p:nvPicPr>
          <p:cNvPr id="1028" name="Picture 4" descr="https://www.stefaniuk.website/pictures/middlewar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5229200"/>
            <a:ext cx="3439494" cy="1476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3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stefaniuk.website/pictures/Ro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4270"/>
            <a:ext cx="5688632" cy="2574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8922" y="3140968"/>
            <a:ext cx="8496944" cy="2308324"/>
          </a:xfrm>
          <a:prstGeom prst="rect">
            <a:avLst/>
          </a:prstGeom>
          <a:noFill/>
        </p:spPr>
        <p:txBody>
          <a:bodyPr wrap="square" rtlCol="0">
            <a:spAutoFit/>
          </a:bodyPr>
          <a:lstStyle/>
          <a:p>
            <a:pPr algn="just" fontAlgn="base"/>
            <a:r>
              <a:rPr lang="ru-RU" sz="2400" dirty="0" smtClean="0">
                <a:latin typeface="Times New Roman" pitchFamily="18" charset="0"/>
                <a:cs typeface="Times New Roman" pitchFamily="18" charset="0"/>
              </a:rPr>
              <a:t>	Маршрутизация (</a:t>
            </a:r>
            <a:r>
              <a:rPr lang="en-US" sz="2400" dirty="0" smtClean="0">
                <a:latin typeface="Times New Roman" pitchFamily="18" charset="0"/>
                <a:cs typeface="Times New Roman" pitchFamily="18" charset="0"/>
              </a:rPr>
              <a:t>Routing</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позволяет найти для каждого URL подходящий обработчик, а также извлекает все параметры из </a:t>
            </a:r>
            <a:r>
              <a:rPr lang="ru-RU" sz="2400" dirty="0" smtClean="0">
                <a:latin typeface="Times New Roman" pitchFamily="18" charset="0"/>
                <a:cs typeface="Times New Roman" pitchFamily="18" charset="0"/>
              </a:rPr>
              <a:t>URL. </a:t>
            </a:r>
            <a:r>
              <a:rPr lang="ru-RU" sz="2400" dirty="0">
                <a:latin typeface="Times New Roman" pitchFamily="18" charset="0"/>
                <a:cs typeface="Times New Roman" pitchFamily="18" charset="0"/>
              </a:rPr>
              <a:t>Для </a:t>
            </a:r>
            <a:r>
              <a:rPr lang="ru-RU" sz="2400" dirty="0" smtClean="0">
                <a:latin typeface="Times New Roman" pitchFamily="18" charset="0"/>
                <a:cs typeface="Times New Roman" pitchFamily="18" charset="0"/>
              </a:rPr>
              <a:t>маршрутизации используются </a:t>
            </a:r>
            <a:r>
              <a:rPr lang="ru-RU" sz="2400" dirty="0">
                <a:latin typeface="Times New Roman" pitchFamily="18" charset="0"/>
                <a:cs typeface="Times New Roman" pitchFamily="18" charset="0"/>
              </a:rPr>
              <a:t>две </a:t>
            </a:r>
            <a:r>
              <a:rPr lang="ru-RU" sz="2400" dirty="0" err="1">
                <a:latin typeface="Times New Roman" pitchFamily="18" charset="0"/>
                <a:cs typeface="Times New Roman" pitchFamily="18" charset="0"/>
              </a:rPr>
              <a:t>middleware</a:t>
            </a:r>
            <a:r>
              <a:rPr lang="ru-RU" sz="2400" dirty="0">
                <a:latin typeface="Times New Roman" pitchFamily="18" charset="0"/>
                <a:cs typeface="Times New Roman" pitchFamily="18" charset="0"/>
              </a:rPr>
              <a:t>:</a:t>
            </a:r>
          </a:p>
          <a:p>
            <a:pPr algn="just" fontAlgn="base"/>
            <a:r>
              <a:rPr lang="ru-RU"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UseRouting</a:t>
            </a:r>
            <a:endParaRPr lang="ru-RU" sz="2400" dirty="0">
              <a:latin typeface="Times New Roman" pitchFamily="18" charset="0"/>
              <a:cs typeface="Times New Roman" pitchFamily="18" charset="0"/>
            </a:endParaRPr>
          </a:p>
          <a:p>
            <a:pPr algn="just" fontAlgn="base"/>
            <a:r>
              <a:rPr lang="ru-RU"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UseEndpoints</a:t>
            </a:r>
            <a:endParaRPr lang="ru-RU" sz="2400" dirty="0">
              <a:latin typeface="Times New Roman" pitchFamily="18" charset="0"/>
              <a:cs typeface="Times New Roman" pitchFamily="18" charset="0"/>
            </a:endParaRPr>
          </a:p>
          <a:p>
            <a:pPr algn="just"/>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183164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stefaniuk.website/pictures/ControllerInitial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755" y="23196"/>
            <a:ext cx="3574746"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7504" y="419472"/>
            <a:ext cx="4248472" cy="461665"/>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Инициализация контроллера:</a:t>
            </a:r>
            <a:endParaRPr lang="ru-RU" sz="2400" dirty="0">
              <a:latin typeface="Times New Roman" pitchFamily="18" charset="0"/>
              <a:cs typeface="Times New Roman" pitchFamily="18" charset="0"/>
            </a:endParaRPr>
          </a:p>
        </p:txBody>
      </p:sp>
      <p:sp>
        <p:nvSpPr>
          <p:cNvPr id="3" name="TextBox 2"/>
          <p:cNvSpPr txBox="1"/>
          <p:nvPr/>
        </p:nvSpPr>
        <p:spPr>
          <a:xfrm>
            <a:off x="251520" y="2060848"/>
            <a:ext cx="8712968" cy="830997"/>
          </a:xfrm>
          <a:prstGeom prst="rect">
            <a:avLst/>
          </a:prstGeom>
          <a:noFill/>
        </p:spPr>
        <p:txBody>
          <a:bodyPr wrap="square" rtlCol="0">
            <a:spAutoFit/>
          </a:bodyPr>
          <a:lstStyle/>
          <a:p>
            <a:pPr algn="just"/>
            <a:r>
              <a:rPr lang="ru-RU" sz="2400" dirty="0">
                <a:latin typeface="Times New Roman" pitchFamily="18" charset="0"/>
                <a:cs typeface="Times New Roman" pitchFamily="18" charset="0"/>
              </a:rPr>
              <a:t>Работа каждого метода контроллера состоит из своего жизненного цикла</a:t>
            </a:r>
            <a:r>
              <a:rPr lang="ru-RU" sz="2400" dirty="0" smtClean="0">
                <a:latin typeface="Times New Roman" pitchFamily="18" charset="0"/>
                <a:cs typeface="Times New Roman" pitchFamily="18" charset="0"/>
              </a:rPr>
              <a:t>. </a:t>
            </a:r>
            <a:endParaRPr lang="ru-RU" sz="2400" dirty="0">
              <a:latin typeface="Times New Roman" pitchFamily="18" charset="0"/>
              <a:cs typeface="Times New Roman" pitchFamily="18" charset="0"/>
            </a:endParaRPr>
          </a:p>
        </p:txBody>
      </p:sp>
      <p:sp>
        <p:nvSpPr>
          <p:cNvPr id="4" name="Прямоугольник 3"/>
          <p:cNvSpPr/>
          <p:nvPr/>
        </p:nvSpPr>
        <p:spPr>
          <a:xfrm>
            <a:off x="329488" y="3069096"/>
            <a:ext cx="3797706" cy="3139321"/>
          </a:xfrm>
          <a:prstGeom prst="rect">
            <a:avLst/>
          </a:prstGeom>
        </p:spPr>
        <p:txBody>
          <a:bodyPr wrap="none">
            <a:spAutoFit/>
          </a:bodyPr>
          <a:lstStyle/>
          <a:p>
            <a:r>
              <a:rPr lang="ru-RU" dirty="0">
                <a:latin typeface="Times New Roman" pitchFamily="18" charset="0"/>
                <a:cs typeface="Times New Roman" pitchFamily="18" charset="0"/>
              </a:rPr>
              <a:t>Общий вид этого жизненного цикла</a:t>
            </a:r>
            <a:r>
              <a:rPr lang="ru-RU" dirty="0" smtClean="0">
                <a:latin typeface="Times New Roman" pitchFamily="18" charset="0"/>
                <a:cs typeface="Times New Roman" pitchFamily="18" charset="0"/>
              </a:rPr>
              <a:t>:</a:t>
            </a:r>
          </a:p>
          <a:p>
            <a:pPr fontAlgn="base"/>
            <a:r>
              <a:rPr lang="ru-RU" i="1" dirty="0"/>
              <a:t>Фильтры авторизации</a:t>
            </a:r>
          </a:p>
          <a:p>
            <a:pPr fontAlgn="base"/>
            <a:r>
              <a:rPr lang="ru-RU" i="1" dirty="0"/>
              <a:t>Фильтры ресурсов</a:t>
            </a:r>
          </a:p>
          <a:p>
            <a:pPr fontAlgn="base"/>
            <a:r>
              <a:rPr lang="ru-RU" i="1" dirty="0"/>
              <a:t>Привязки моделей</a:t>
            </a:r>
          </a:p>
          <a:p>
            <a:pPr fontAlgn="base"/>
            <a:r>
              <a:rPr lang="ru-RU" i="1" dirty="0"/>
              <a:t>Фильтры действий</a:t>
            </a:r>
          </a:p>
          <a:p>
            <a:pPr fontAlgn="base"/>
            <a:r>
              <a:rPr lang="ru-RU" i="1" dirty="0"/>
              <a:t>Выполнение метода контроллера</a:t>
            </a:r>
          </a:p>
          <a:p>
            <a:pPr fontAlgn="base"/>
            <a:r>
              <a:rPr lang="ru-RU" i="1" dirty="0"/>
              <a:t>Фильтры исключений</a:t>
            </a:r>
          </a:p>
          <a:p>
            <a:pPr fontAlgn="base"/>
            <a:r>
              <a:rPr lang="ru-RU" i="1" dirty="0"/>
              <a:t>Фильтры результатов</a:t>
            </a:r>
          </a:p>
          <a:p>
            <a:pPr fontAlgn="base"/>
            <a:r>
              <a:rPr lang="ru-RU" i="1" dirty="0"/>
              <a:t>Выполнение результата</a:t>
            </a:r>
          </a:p>
          <a:p>
            <a:pPr fontAlgn="base"/>
            <a:r>
              <a:rPr lang="ru-RU" i="1" dirty="0"/>
              <a:t>Фильтры результатов</a:t>
            </a:r>
          </a:p>
          <a:p>
            <a:endParaRPr lang="ru-RU" dirty="0">
              <a:latin typeface="Times New Roman" pitchFamily="18" charset="0"/>
              <a:cs typeface="Times New Roman" pitchFamily="18" charset="0"/>
            </a:endParaRPr>
          </a:p>
        </p:txBody>
      </p:sp>
      <p:pic>
        <p:nvPicPr>
          <p:cNvPr id="3076" name="Picture 4" descr="https://www.stefaniuk.website/pictures/action-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194" y="3140968"/>
            <a:ext cx="4768920" cy="273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48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gosha20777.github.io/assets/img/posts/2018_02_22_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6632"/>
            <a:ext cx="6480720" cy="43326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4688175"/>
            <a:ext cx="9036496" cy="1569660"/>
          </a:xfrm>
          <a:prstGeom prst="rect">
            <a:avLst/>
          </a:prstGeom>
          <a:noFill/>
        </p:spPr>
        <p:txBody>
          <a:bodyPr wrap="square" rtlCol="0">
            <a:spAutoFit/>
          </a:bodyPr>
          <a:lstStyle/>
          <a:p>
            <a:pPr algn="just"/>
            <a:r>
              <a:rPr lang="en-US" sz="2400" dirty="0">
                <a:latin typeface="Times New Roman" pitchFamily="18" charset="0"/>
                <a:cs typeface="Times New Roman" pitchFamily="18" charset="0"/>
                <a:hlinkClick r:id="rId3"/>
              </a:rPr>
              <a:t>https://dou.ua/lenta/articles/net-evolution</a:t>
            </a:r>
            <a:r>
              <a:rPr lang="en-US" sz="2400" dirty="0" smtClean="0">
                <a:latin typeface="Times New Roman" pitchFamily="18" charset="0"/>
                <a:cs typeface="Times New Roman" pitchFamily="18" charset="0"/>
                <a:hlinkClick r:id="rId3"/>
              </a:rPr>
              <a:t>/</a:t>
            </a:r>
            <a:endParaRPr lang="ru-RU" sz="2400" dirty="0" smtClean="0">
              <a:latin typeface="Times New Roman" pitchFamily="18" charset="0"/>
              <a:cs typeface="Times New Roman" pitchFamily="18" charset="0"/>
            </a:endParaRPr>
          </a:p>
          <a:p>
            <a:pPr algn="just"/>
            <a:r>
              <a:rPr lang="ru-RU" sz="2400" b="1" dirty="0"/>
              <a:t>Эволюция .NET-стека: что изменилось за последние несколько лет</a:t>
            </a:r>
          </a:p>
          <a:p>
            <a:pPr algn="just"/>
            <a:r>
              <a:rPr lang="en-US" sz="2400" dirty="0">
                <a:latin typeface="Times New Roman" pitchFamily="18" charset="0"/>
                <a:cs typeface="Times New Roman" pitchFamily="18" charset="0"/>
                <a:hlinkClick r:id="rId4"/>
              </a:rPr>
              <a:t>https://habr.com/ru/company/raiffeisenbank/blog/451136</a:t>
            </a:r>
            <a:r>
              <a:rPr lang="en-US" sz="2400" dirty="0" smtClean="0">
                <a:latin typeface="Times New Roman" pitchFamily="18" charset="0"/>
                <a:cs typeface="Times New Roman" pitchFamily="18" charset="0"/>
                <a:hlinkClick r:id="rId4"/>
              </a:rPr>
              <a:t>/</a:t>
            </a:r>
            <a:endParaRPr lang="ru-RU" sz="2400" dirty="0" smtClean="0">
              <a:latin typeface="Times New Roman" pitchFamily="18" charset="0"/>
              <a:cs typeface="Times New Roman" pitchFamily="18" charset="0"/>
            </a:endParaRPr>
          </a:p>
          <a:p>
            <a:pPr algn="just"/>
            <a:r>
              <a:rPr lang="ru-RU" sz="2400" dirty="0"/>
              <a:t>Представлен .</a:t>
            </a:r>
            <a:r>
              <a:rPr lang="en-US" sz="2400" dirty="0"/>
              <a:t>NET </a:t>
            </a:r>
            <a:r>
              <a:rPr lang="en-US" sz="2400" dirty="0" smtClean="0"/>
              <a:t>5</a:t>
            </a:r>
            <a:endParaRPr lang="en-US" sz="2400" b="1" dirty="0"/>
          </a:p>
        </p:txBody>
      </p:sp>
    </p:spTree>
    <p:extLst>
      <p:ext uri="{BB962C8B-B14F-4D97-AF65-F5344CB8AC3E}">
        <p14:creationId xmlns:p14="http://schemas.microsoft.com/office/powerpoint/2010/main" val="6304357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0688"/>
            <a:ext cx="8784976" cy="1200329"/>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Методы </a:t>
            </a:r>
            <a:r>
              <a:rPr lang="ru-RU" sz="2400" dirty="0">
                <a:latin typeface="Times New Roman" pitchFamily="18" charset="0"/>
                <a:cs typeface="Times New Roman" pitchFamily="18" charset="0"/>
              </a:rPr>
              <a:t>контроллера возвращают объекты результата, которые в дальнейшем преобразовываются в соответствующее представление. </a:t>
            </a:r>
          </a:p>
        </p:txBody>
      </p:sp>
      <p:pic>
        <p:nvPicPr>
          <p:cNvPr id="4098" name="Picture 2" descr="https://www.stefaniuk.website/pictures/action-resul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2348880"/>
            <a:ext cx="5776317" cy="265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5714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16632"/>
            <a:ext cx="8568952" cy="1200329"/>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обеспечивает полный контроль над жизненным циклом приложения</a:t>
            </a:r>
            <a:r>
              <a:rPr lang="ru-RU" sz="2400" dirty="0" smtClean="0">
                <a:latin typeface="Times New Roman" pitchFamily="18" charset="0"/>
                <a:cs typeface="Times New Roman" pitchFamily="18" charset="0"/>
              </a:rPr>
              <a:t>.</a:t>
            </a:r>
          </a:p>
          <a:p>
            <a:pPr algn="just"/>
            <a:r>
              <a:rPr lang="ru-RU"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Раннер</a:t>
            </a:r>
            <a:r>
              <a:rPr lang="ru-RU" sz="2400"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71528"/>
            <a:ext cx="7020272" cy="453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334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114" y="188640"/>
            <a:ext cx="8784976" cy="3785652"/>
          </a:xfrm>
          <a:prstGeom prst="rect">
            <a:avLst/>
          </a:prstGeom>
          <a:noFill/>
        </p:spPr>
        <p:txBody>
          <a:bodyPr wrap="square" rtlCol="0">
            <a:spAutoFit/>
          </a:bodyPr>
          <a:lstStyle/>
          <a:p>
            <a:r>
              <a:rPr lang="ru-RU" sz="2400" dirty="0" smtClean="0">
                <a:latin typeface="Times New Roman" pitchFamily="18" charset="0"/>
                <a:cs typeface="Times New Roman" pitchFamily="18" charset="0"/>
              </a:rPr>
              <a:t>	При </a:t>
            </a:r>
            <a:r>
              <a:rPr lang="ru-RU" sz="2400" dirty="0">
                <a:latin typeface="Times New Roman" pitchFamily="18" charset="0"/>
                <a:cs typeface="Times New Roman" pitchFamily="18" charset="0"/>
              </a:rPr>
              <a:t>запуске приложение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создает </a:t>
            </a:r>
            <a:r>
              <a:rPr lang="ru-RU" sz="2400" i="1" dirty="0" smtClean="0">
                <a:latin typeface="Times New Roman" pitchFamily="18" charset="0"/>
                <a:cs typeface="Times New Roman" pitchFamily="18" charset="0"/>
              </a:rPr>
              <a:t>хост</a:t>
            </a:r>
            <a:r>
              <a:rPr lang="en-US" sz="2400" i="1"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a:t>
            </a:r>
            <a:r>
              <a:rPr lang="ru-RU" sz="2400" dirty="0" smtClean="0">
                <a:latin typeface="Times New Roman" pitchFamily="18" charset="0"/>
                <a:cs typeface="Times New Roman" pitchFamily="18" charset="0"/>
              </a:rPr>
              <a:t>объект</a:t>
            </a:r>
            <a:r>
              <a:rPr lang="ru-RU" sz="2400" dirty="0">
                <a:latin typeface="Times New Roman" pitchFamily="18" charset="0"/>
                <a:cs typeface="Times New Roman" pitchFamily="18" charset="0"/>
              </a:rPr>
              <a:t> </a:t>
            </a:r>
            <a:r>
              <a:rPr lang="ru-RU" sz="2400" b="1" dirty="0" err="1">
                <a:latin typeface="Times New Roman" pitchFamily="18" charset="0"/>
                <a:cs typeface="Times New Roman" pitchFamily="18" charset="0"/>
              </a:rPr>
              <a:t>IHost</a:t>
            </a:r>
            <a:r>
              <a:rPr lang="en-US" sz="2400" dirty="0" smtClean="0">
                <a:latin typeface="Times New Roman" pitchFamily="18" charset="0"/>
                <a:cs typeface="Times New Roman" pitchFamily="18" charset="0"/>
              </a:rPr>
              <a:t>)</a:t>
            </a:r>
            <a:r>
              <a:rPr lang="ru-RU" sz="2400" dirty="0">
                <a:latin typeface="Times New Roman" pitchFamily="18" charset="0"/>
                <a:cs typeface="Times New Roman" pitchFamily="18" charset="0"/>
              </a:rPr>
              <a:t> . </a:t>
            </a:r>
            <a:endParaRPr lang="ru-RU" sz="2400" dirty="0" smtClean="0">
              <a:latin typeface="Times New Roman" pitchFamily="18" charset="0"/>
              <a:cs typeface="Times New Roman" pitchFamily="18" charset="0"/>
            </a:endParaRPr>
          </a:p>
          <a:p>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Хост </a:t>
            </a:r>
            <a:r>
              <a:rPr lang="ru-RU" sz="2400" dirty="0">
                <a:latin typeface="Times New Roman" pitchFamily="18" charset="0"/>
                <a:cs typeface="Times New Roman" pitchFamily="18" charset="0"/>
              </a:rPr>
              <a:t>инкапсулирует </a:t>
            </a:r>
            <a:r>
              <a:rPr lang="ru-RU" sz="2400" dirty="0" smtClean="0">
                <a:latin typeface="Times New Roman" pitchFamily="18" charset="0"/>
                <a:cs typeface="Times New Roman" pitchFamily="18" charset="0"/>
              </a:rPr>
              <a:t>ресурсы </a:t>
            </a:r>
            <a:r>
              <a:rPr lang="ru-RU" sz="2400" dirty="0">
                <a:latin typeface="Times New Roman" pitchFamily="18" charset="0"/>
                <a:cs typeface="Times New Roman" pitchFamily="18" charset="0"/>
              </a:rPr>
              <a:t>приложения, такие как:</a:t>
            </a:r>
          </a:p>
          <a:p>
            <a:pPr marL="342900" indent="-342900">
              <a:buFont typeface="Wingdings" pitchFamily="2" charset="2"/>
              <a:buChar char="§"/>
            </a:pPr>
            <a:r>
              <a:rPr lang="ru-RU" sz="2400" dirty="0">
                <a:latin typeface="Times New Roman" pitchFamily="18" charset="0"/>
                <a:cs typeface="Times New Roman" pitchFamily="18" charset="0"/>
              </a:rPr>
              <a:t>Реализация HTTP-сервера</a:t>
            </a:r>
          </a:p>
          <a:p>
            <a:pPr marL="342900" indent="-342900">
              <a:buFont typeface="Wingdings" pitchFamily="2" charset="2"/>
              <a:buChar char="§"/>
            </a:pPr>
            <a:r>
              <a:rPr lang="ru-RU" sz="2400" dirty="0">
                <a:latin typeface="Times New Roman" pitchFamily="18" charset="0"/>
                <a:cs typeface="Times New Roman" pitchFamily="18" charset="0"/>
              </a:rPr>
              <a:t>Компоненты промежуточного программного </a:t>
            </a:r>
            <a:r>
              <a:rPr lang="ru-RU" sz="2400" dirty="0" smtClean="0">
                <a:latin typeface="Times New Roman" pitchFamily="18" charset="0"/>
                <a:cs typeface="Times New Roman" pitchFamily="18" charset="0"/>
              </a:rPr>
              <a:t>обеспечения (</a:t>
            </a:r>
            <a:r>
              <a:rPr lang="en-US" sz="2400" b="1" dirty="0"/>
              <a:t>middleware</a:t>
            </a:r>
            <a:r>
              <a:rPr lang="ru-RU" sz="2400"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marL="342900" indent="-342900">
              <a:buFont typeface="Wingdings" pitchFamily="2" charset="2"/>
              <a:buChar char="§"/>
            </a:pPr>
            <a:r>
              <a:rPr lang="ru-RU" sz="2400" dirty="0" err="1">
                <a:latin typeface="Times New Roman" pitchFamily="18" charset="0"/>
                <a:cs typeface="Times New Roman" pitchFamily="18" charset="0"/>
              </a:rPr>
              <a:t>логирование</a:t>
            </a:r>
            <a:endParaRPr lang="ru-RU" sz="2400" dirty="0">
              <a:latin typeface="Times New Roman" pitchFamily="18" charset="0"/>
              <a:cs typeface="Times New Roman" pitchFamily="18" charset="0"/>
            </a:endParaRPr>
          </a:p>
          <a:p>
            <a:pPr marL="342900" indent="-342900">
              <a:buFont typeface="Wingdings" pitchFamily="2" charset="2"/>
              <a:buChar char="§"/>
            </a:pPr>
            <a:r>
              <a:rPr lang="ru-RU" sz="2400" dirty="0">
                <a:latin typeface="Times New Roman" pitchFamily="18" charset="0"/>
                <a:cs typeface="Times New Roman" pitchFamily="18" charset="0"/>
              </a:rPr>
              <a:t>Услуги внедрения зависимостей (DI)</a:t>
            </a:r>
          </a:p>
          <a:p>
            <a:pPr marL="342900" indent="-342900">
              <a:buFont typeface="Wingdings" pitchFamily="2" charset="2"/>
              <a:buChar char="§"/>
            </a:pPr>
            <a:r>
              <a:rPr lang="ru-RU" sz="2400" dirty="0">
                <a:latin typeface="Times New Roman" pitchFamily="18" charset="0"/>
                <a:cs typeface="Times New Roman" pitchFamily="18" charset="0"/>
              </a:rPr>
              <a:t>конфигурация</a:t>
            </a:r>
          </a:p>
          <a:p>
            <a:pPr algn="just"/>
            <a:endParaRPr lang="ru-RU" sz="2400" dirty="0">
              <a:latin typeface="Times New Roman" pitchFamily="18" charset="0"/>
              <a:cs typeface="Times New Roman" pitchFamily="18" charset="0"/>
            </a:endParaRPr>
          </a:p>
        </p:txBody>
      </p:sp>
      <p:sp>
        <p:nvSpPr>
          <p:cNvPr id="4" name="TextBox 3"/>
          <p:cNvSpPr txBox="1"/>
          <p:nvPr/>
        </p:nvSpPr>
        <p:spPr>
          <a:xfrm>
            <a:off x="127114" y="3933056"/>
            <a:ext cx="8784976" cy="1200329"/>
          </a:xfrm>
          <a:prstGeom prst="rect">
            <a:avLst/>
          </a:prstGeom>
          <a:noFill/>
        </p:spPr>
        <p:txBody>
          <a:bodyPr wrap="square" rtlCol="0">
            <a:spAutoFit/>
          </a:bodyPr>
          <a:lstStyle/>
          <a:p>
            <a:pPr algn="just"/>
            <a:r>
              <a:rPr lang="ru-RU" sz="2400" dirty="0">
                <a:latin typeface="Times New Roman" pitchFamily="18" charset="0"/>
                <a:cs typeface="Times New Roman" pitchFamily="18" charset="0"/>
              </a:rPr>
              <a:t>В методе </a:t>
            </a:r>
            <a:r>
              <a:rPr lang="ru-RU" sz="2400" dirty="0" err="1">
                <a:latin typeface="Times New Roman" pitchFamily="18" charset="0"/>
                <a:cs typeface="Times New Roman" pitchFamily="18" charset="0"/>
              </a:rPr>
              <a:t>Main</a:t>
            </a:r>
            <a:r>
              <a:rPr lang="ru-RU" sz="2400" dirty="0">
                <a:latin typeface="Times New Roman" pitchFamily="18" charset="0"/>
                <a:cs typeface="Times New Roman" pitchFamily="18" charset="0"/>
              </a:rPr>
              <a:t> вызывается </a:t>
            </a:r>
            <a:r>
              <a:rPr lang="ru-RU" sz="2400" dirty="0" smtClean="0">
                <a:latin typeface="Times New Roman" pitchFamily="18" charset="0"/>
                <a:cs typeface="Times New Roman" pitchFamily="18" charset="0"/>
              </a:rPr>
              <a:t>метод </a:t>
            </a:r>
            <a:r>
              <a:rPr lang="ru-RU" sz="2400" b="1" dirty="0" err="1" smtClean="0">
                <a:latin typeface="Times New Roman" pitchFamily="18" charset="0"/>
                <a:cs typeface="Times New Roman" pitchFamily="18" charset="0"/>
              </a:rPr>
              <a:t>Build</a:t>
            </a:r>
            <a:r>
              <a:rPr lang="ru-RU" sz="2400" b="1" dirty="0">
                <a:latin typeface="Times New Roman" pitchFamily="18" charset="0"/>
                <a:cs typeface="Times New Roman" pitchFamily="18" charset="0"/>
              </a:rPr>
              <a:t>()</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у созданного объекта </a:t>
            </a:r>
            <a:r>
              <a:rPr lang="ru-RU" sz="2400" dirty="0" err="1">
                <a:latin typeface="Times New Roman" pitchFamily="18" charset="0"/>
                <a:cs typeface="Times New Roman" pitchFamily="18" charset="0"/>
              </a:rPr>
              <a:t>IHostBuilder</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который </a:t>
            </a:r>
            <a:r>
              <a:rPr lang="ru-RU" sz="2400" dirty="0" smtClean="0">
                <a:latin typeface="Times New Roman" pitchFamily="18" charset="0"/>
                <a:cs typeface="Times New Roman" pitchFamily="18" charset="0"/>
              </a:rPr>
              <a:t>создает </a:t>
            </a:r>
            <a:r>
              <a:rPr lang="ru-RU" sz="2400" dirty="0">
                <a:latin typeface="Times New Roman" pitchFamily="18" charset="0"/>
                <a:cs typeface="Times New Roman" pitchFamily="18" charset="0"/>
              </a:rPr>
              <a:t>хост - объект </a:t>
            </a:r>
            <a:r>
              <a:rPr lang="ru-RU" sz="2400" b="1" dirty="0" err="1">
                <a:latin typeface="Times New Roman" pitchFamily="18" charset="0"/>
                <a:cs typeface="Times New Roman" pitchFamily="18" charset="0"/>
              </a:rPr>
              <a:t>IHost</a:t>
            </a:r>
            <a:r>
              <a:rPr lang="ru-RU" sz="2400" dirty="0">
                <a:latin typeface="Times New Roman" pitchFamily="18" charset="0"/>
                <a:cs typeface="Times New Roman" pitchFamily="18" charset="0"/>
              </a:rPr>
              <a:t>, а</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затем для непосредственного запуска у </a:t>
            </a:r>
            <a:r>
              <a:rPr lang="ru-RU" sz="2400" dirty="0" err="1">
                <a:latin typeface="Times New Roman" pitchFamily="18" charset="0"/>
                <a:cs typeface="Times New Roman" pitchFamily="18" charset="0"/>
              </a:rPr>
              <a:t>IHost</a:t>
            </a:r>
            <a:r>
              <a:rPr lang="ru-RU" sz="2400" dirty="0">
                <a:latin typeface="Times New Roman" pitchFamily="18" charset="0"/>
                <a:cs typeface="Times New Roman" pitchFamily="18" charset="0"/>
              </a:rPr>
              <a:t> вызывается метод </a:t>
            </a:r>
            <a:r>
              <a:rPr lang="ru-RU" sz="2400" b="1" dirty="0" err="1" smtClean="0">
                <a:latin typeface="Times New Roman" pitchFamily="18" charset="0"/>
                <a:cs typeface="Times New Roman" pitchFamily="18" charset="0"/>
              </a:rPr>
              <a:t>Run</a:t>
            </a:r>
            <a:r>
              <a:rPr lang="ru-RU" sz="2400" b="1"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sp>
        <p:nvSpPr>
          <p:cNvPr id="5" name="TextBox 4"/>
          <p:cNvSpPr txBox="1"/>
          <p:nvPr/>
        </p:nvSpPr>
        <p:spPr>
          <a:xfrm>
            <a:off x="193260" y="5517232"/>
            <a:ext cx="8718830" cy="830997"/>
          </a:xfrm>
          <a:prstGeom prst="rect">
            <a:avLst/>
          </a:prstGeom>
          <a:noFill/>
        </p:spPr>
        <p:txBody>
          <a:bodyPr wrap="square" rtlCol="0">
            <a:spAutoFit/>
          </a:bodyPr>
          <a:lstStyle/>
          <a:p>
            <a:pPr algn="just"/>
            <a:r>
              <a:rPr lang="ru-RU" sz="2400" dirty="0">
                <a:latin typeface="Times New Roman" pitchFamily="18" charset="0"/>
                <a:cs typeface="Times New Roman" pitchFamily="18" charset="0"/>
              </a:rPr>
              <a:t>После этого приложение запущено, и веб-сервер начинает прослушивать все входящие HTTP-запросы.</a:t>
            </a:r>
          </a:p>
        </p:txBody>
      </p:sp>
    </p:spTree>
    <p:extLst>
      <p:ext uri="{BB962C8B-B14F-4D97-AF65-F5344CB8AC3E}">
        <p14:creationId xmlns:p14="http://schemas.microsoft.com/office/powerpoint/2010/main" val="24584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16632"/>
            <a:ext cx="8876594" cy="1938992"/>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Для </a:t>
            </a:r>
            <a:r>
              <a:rPr lang="ru-RU" sz="2400" dirty="0">
                <a:latin typeface="Times New Roman" pitchFamily="18" charset="0"/>
                <a:cs typeface="Times New Roman" pitchFamily="18" charset="0"/>
              </a:rPr>
              <a:t>создания </a:t>
            </a:r>
            <a:r>
              <a:rPr lang="ru-RU" sz="2400" dirty="0" err="1">
                <a:latin typeface="Times New Roman" pitchFamily="18" charset="0"/>
                <a:cs typeface="Times New Roman" pitchFamily="18" charset="0"/>
              </a:rPr>
              <a:t>IHost</a:t>
            </a:r>
            <a:r>
              <a:rPr lang="ru-RU" sz="2400" dirty="0">
                <a:latin typeface="Times New Roman" pitchFamily="18" charset="0"/>
                <a:cs typeface="Times New Roman" pitchFamily="18" charset="0"/>
              </a:rPr>
              <a:t> применяется объект </a:t>
            </a:r>
            <a:r>
              <a:rPr lang="ru-RU" sz="2400" b="1" dirty="0" err="1">
                <a:latin typeface="Times New Roman" pitchFamily="18" charset="0"/>
                <a:cs typeface="Times New Roman" pitchFamily="18" charset="0"/>
              </a:rPr>
              <a:t>IHostBuilder</a:t>
            </a:r>
            <a:r>
              <a:rPr lang="ru-RU"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C</a:t>
            </a:r>
            <a:r>
              <a:rPr lang="ru-RU" sz="2400" dirty="0" err="1" smtClean="0">
                <a:latin typeface="Times New Roman" pitchFamily="18" charset="0"/>
                <a:cs typeface="Times New Roman" pitchFamily="18" charset="0"/>
              </a:rPr>
              <a:t>оздание</a:t>
            </a:r>
            <a:r>
              <a:rPr lang="ru-RU"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IHostBuilder</a:t>
            </a:r>
            <a:r>
              <a:rPr lang="en-US" sz="2400" dirty="0">
                <a:latin typeface="Times New Roman" pitchFamily="18" charset="0"/>
                <a:cs typeface="Times New Roman" pitchFamily="18" charset="0"/>
              </a:rPr>
              <a:t> </a:t>
            </a:r>
            <a:r>
              <a:rPr lang="ru-RU" sz="2400" dirty="0">
                <a:latin typeface="Times New Roman" pitchFamily="18" charset="0"/>
                <a:cs typeface="Times New Roman" pitchFamily="18" charset="0"/>
              </a:rPr>
              <a:t>производится с помощью метода </a:t>
            </a:r>
            <a:r>
              <a:rPr lang="en-US" sz="2400" b="1" dirty="0" err="1">
                <a:latin typeface="Times New Roman" pitchFamily="18" charset="0"/>
                <a:cs typeface="Times New Roman" pitchFamily="18" charset="0"/>
              </a:rPr>
              <a:t>Host.CreateDefaultBuilder</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args</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r>
              <a:rPr lang="ru-RU" sz="2400" dirty="0" smtClean="0">
                <a:latin typeface="Times New Roman" pitchFamily="18" charset="0"/>
                <a:cs typeface="Times New Roman" pitchFamily="18" charset="0"/>
              </a:rPr>
              <a:t> </a:t>
            </a:r>
            <a:r>
              <a:rPr lang="ru-RU" sz="2400" i="1" dirty="0" smtClean="0">
                <a:latin typeface="Times New Roman" pitchFamily="18" charset="0"/>
                <a:cs typeface="Times New Roman" pitchFamily="18" charset="0"/>
              </a:rPr>
              <a:t>Тип результата – </a:t>
            </a:r>
            <a:r>
              <a:rPr lang="en-US" sz="2400" i="1" dirty="0" err="1" smtClean="0">
                <a:latin typeface="Times New Roman" pitchFamily="18" charset="0"/>
                <a:cs typeface="Times New Roman" pitchFamily="18" charset="0"/>
              </a:rPr>
              <a:t>IHostBuilder</a:t>
            </a:r>
            <a:r>
              <a:rPr lang="en-US" sz="2400" i="1" dirty="0" smtClean="0">
                <a:latin typeface="Times New Roman" pitchFamily="18" charset="0"/>
                <a:cs typeface="Times New Roman" pitchFamily="18" charset="0"/>
              </a:rPr>
              <a:t>.</a:t>
            </a:r>
            <a:endParaRPr lang="ru-RU" sz="2400" i="1" dirty="0" smtClean="0">
              <a:latin typeface="Times New Roman" pitchFamily="18" charset="0"/>
              <a:cs typeface="Times New Roman" pitchFamily="18" charset="0"/>
            </a:endParaRPr>
          </a:p>
          <a:p>
            <a:pPr algn="just"/>
            <a:endParaRPr lang="ru-RU" sz="2400" dirty="0">
              <a:latin typeface="Times New Roman" pitchFamily="18" charset="0"/>
              <a:cs typeface="Times New Roman" pitchFamily="18" charset="0"/>
            </a:endParaRPr>
          </a:p>
        </p:txBody>
      </p:sp>
      <p:sp>
        <p:nvSpPr>
          <p:cNvPr id="4" name="TextBox 3"/>
          <p:cNvSpPr txBox="1"/>
          <p:nvPr/>
        </p:nvSpPr>
        <p:spPr>
          <a:xfrm>
            <a:off x="107504" y="1575812"/>
            <a:ext cx="8972431" cy="5262979"/>
          </a:xfrm>
          <a:prstGeom prst="rect">
            <a:avLst/>
          </a:prstGeom>
          <a:noFill/>
        </p:spPr>
        <p:txBody>
          <a:bodyPr wrap="square" rtlCol="0">
            <a:spAutoFit/>
          </a:bodyPr>
          <a:lstStyle/>
          <a:p>
            <a:pPr algn="just"/>
            <a:r>
              <a:rPr lang="ru-RU" sz="2400" dirty="0">
                <a:latin typeface="Times New Roman" pitchFamily="18" charset="0"/>
                <a:cs typeface="Times New Roman" pitchFamily="18" charset="0"/>
              </a:rPr>
              <a:t>Данный метод </a:t>
            </a:r>
            <a:endParaRPr lang="ru-RU" sz="2400" dirty="0" smtClean="0">
              <a:latin typeface="Times New Roman" pitchFamily="18" charset="0"/>
              <a:cs typeface="Times New Roman" pitchFamily="18" charset="0"/>
            </a:endParaRPr>
          </a:p>
          <a:p>
            <a:pPr algn="just"/>
            <a:endParaRPr lang="ru-RU" sz="2400" dirty="0" smtClean="0">
              <a:latin typeface="Times New Roman" pitchFamily="18" charset="0"/>
              <a:cs typeface="Times New Roman" pitchFamily="18" charset="0"/>
            </a:endParaRPr>
          </a:p>
          <a:p>
            <a:pPr marL="342900" indent="-342900" algn="just">
              <a:buFont typeface="Wingdings" pitchFamily="2" charset="2"/>
              <a:buChar char="q"/>
            </a:pPr>
            <a:r>
              <a:rPr lang="ru-RU" sz="2400" dirty="0" smtClean="0">
                <a:latin typeface="Times New Roman" pitchFamily="18" charset="0"/>
                <a:cs typeface="Times New Roman" pitchFamily="18" charset="0"/>
              </a:rPr>
              <a:t>Устанавливает </a:t>
            </a:r>
            <a:r>
              <a:rPr lang="ru-RU" sz="2400" dirty="0">
                <a:latin typeface="Times New Roman" pitchFamily="18" charset="0"/>
                <a:cs typeface="Times New Roman" pitchFamily="18" charset="0"/>
              </a:rPr>
              <a:t>корневой каталог </a:t>
            </a:r>
            <a:endParaRPr lang="ru-RU" sz="2400" dirty="0" smtClean="0">
              <a:latin typeface="Times New Roman" pitchFamily="18" charset="0"/>
              <a:cs typeface="Times New Roman" pitchFamily="18" charset="0"/>
            </a:endParaRPr>
          </a:p>
          <a:p>
            <a:pPr marL="342900" indent="-342900" algn="just">
              <a:buFont typeface="Wingdings" pitchFamily="2" charset="2"/>
              <a:buChar char="q"/>
            </a:pPr>
            <a:r>
              <a:rPr lang="ru-RU" sz="2400" dirty="0" smtClean="0">
                <a:latin typeface="Times New Roman" pitchFamily="18" charset="0"/>
                <a:cs typeface="Times New Roman" pitchFamily="18" charset="0"/>
              </a:rPr>
              <a:t>Устанавливает </a:t>
            </a:r>
            <a:r>
              <a:rPr lang="ru-RU" sz="2400" dirty="0">
                <a:latin typeface="Times New Roman" pitchFamily="18" charset="0"/>
                <a:cs typeface="Times New Roman" pitchFamily="18" charset="0"/>
              </a:rPr>
              <a:t>конфигурацию хоста. Для этого загружаются переменные среды с префиксом "DOTNET_" и аргументы командной строки</a:t>
            </a:r>
          </a:p>
          <a:p>
            <a:pPr marL="342900" indent="-342900" algn="just">
              <a:buFont typeface="Wingdings" pitchFamily="2" charset="2"/>
              <a:buChar char="q"/>
            </a:pPr>
            <a:r>
              <a:rPr lang="ru-RU" sz="2400" dirty="0">
                <a:latin typeface="Times New Roman" pitchFamily="18" charset="0"/>
                <a:cs typeface="Times New Roman" pitchFamily="18" charset="0"/>
              </a:rPr>
              <a:t>Устанавливает конфигурацию </a:t>
            </a:r>
            <a:r>
              <a:rPr lang="ru-RU" sz="2400" dirty="0" smtClean="0">
                <a:latin typeface="Times New Roman" pitchFamily="18" charset="0"/>
                <a:cs typeface="Times New Roman" pitchFamily="18" charset="0"/>
              </a:rPr>
              <a:t>приложения</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(загружается </a:t>
            </a:r>
            <a:r>
              <a:rPr lang="ru-RU" sz="2400" dirty="0">
                <a:latin typeface="Times New Roman" pitchFamily="18" charset="0"/>
                <a:cs typeface="Times New Roman" pitchFamily="18" charset="0"/>
              </a:rPr>
              <a:t>содержимое из файлов </a:t>
            </a:r>
            <a:r>
              <a:rPr lang="ru-RU" sz="2400" dirty="0" err="1">
                <a:latin typeface="Times New Roman" pitchFamily="18" charset="0"/>
                <a:cs typeface="Times New Roman" pitchFamily="18" charset="0"/>
              </a:rPr>
              <a:t>appsettings.json</a:t>
            </a:r>
            <a:r>
              <a:rPr lang="ru-RU" sz="2400" dirty="0">
                <a:latin typeface="Times New Roman" pitchFamily="18" charset="0"/>
                <a:cs typeface="Times New Roman" pitchFamily="18" charset="0"/>
              </a:rPr>
              <a:t> и </a:t>
            </a:r>
            <a:r>
              <a:rPr lang="ru-RU" sz="2400" dirty="0" err="1">
                <a:latin typeface="Times New Roman" pitchFamily="18" charset="0"/>
                <a:cs typeface="Times New Roman" pitchFamily="18" charset="0"/>
              </a:rPr>
              <a:t>appsettings</a:t>
            </a:r>
            <a:r>
              <a:rPr lang="ru-RU" sz="2400" dirty="0">
                <a:latin typeface="Times New Roman" pitchFamily="18" charset="0"/>
                <a:cs typeface="Times New Roman" pitchFamily="18" charset="0"/>
              </a:rPr>
              <a:t>.{</a:t>
            </a:r>
            <a:r>
              <a:rPr lang="ru-RU" sz="2400" dirty="0" err="1">
                <a:latin typeface="Times New Roman" pitchFamily="18" charset="0"/>
                <a:cs typeface="Times New Roman" pitchFamily="18" charset="0"/>
              </a:rPr>
              <a:t>Environment</a:t>
            </a:r>
            <a:r>
              <a:rPr lang="ru-RU" sz="2400" dirty="0">
                <a:latin typeface="Times New Roman" pitchFamily="18" charset="0"/>
                <a:cs typeface="Times New Roman" pitchFamily="18" charset="0"/>
              </a:rPr>
              <a:t>}.</a:t>
            </a:r>
            <a:r>
              <a:rPr lang="ru-RU" sz="2400" dirty="0" err="1" smtClean="0">
                <a:latin typeface="Times New Roman" pitchFamily="18" charset="0"/>
                <a:cs typeface="Times New Roman" pitchFamily="18" charset="0"/>
              </a:rPr>
              <a:t>json</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а также переменные среды и аргументы командной строки. </a:t>
            </a:r>
            <a:endParaRPr lang="ru-RU" sz="2400" dirty="0" smtClean="0">
              <a:latin typeface="Times New Roman" pitchFamily="18" charset="0"/>
              <a:cs typeface="Times New Roman" pitchFamily="18" charset="0"/>
            </a:endParaRPr>
          </a:p>
          <a:p>
            <a:pPr marL="342900" indent="-342900" algn="just">
              <a:buFont typeface="Wingdings" pitchFamily="2" charset="2"/>
              <a:buChar char="q"/>
            </a:pPr>
            <a:r>
              <a:rPr lang="ru-RU" sz="2400" dirty="0" smtClean="0">
                <a:latin typeface="Times New Roman" pitchFamily="18" charset="0"/>
                <a:cs typeface="Times New Roman" pitchFamily="18" charset="0"/>
              </a:rPr>
              <a:t>Добавляет </a:t>
            </a:r>
            <a:r>
              <a:rPr lang="ru-RU" sz="2400" dirty="0">
                <a:latin typeface="Times New Roman" pitchFamily="18" charset="0"/>
                <a:cs typeface="Times New Roman" pitchFamily="18" charset="0"/>
              </a:rPr>
              <a:t>провайдеры </a:t>
            </a:r>
            <a:r>
              <a:rPr lang="ru-RU" sz="2400" dirty="0" err="1">
                <a:latin typeface="Times New Roman" pitchFamily="18" charset="0"/>
                <a:cs typeface="Times New Roman" pitchFamily="18" charset="0"/>
              </a:rPr>
              <a:t>логирования</a:t>
            </a:r>
            <a:endParaRPr lang="ru-RU" sz="2400" dirty="0">
              <a:latin typeface="Times New Roman" pitchFamily="18" charset="0"/>
              <a:cs typeface="Times New Roman" pitchFamily="18" charset="0"/>
            </a:endParaRPr>
          </a:p>
          <a:p>
            <a:pPr marL="342900" indent="-342900" algn="just">
              <a:buFont typeface="Wingdings" pitchFamily="2" charset="2"/>
              <a:buChar char="q"/>
            </a:pPr>
            <a:r>
              <a:rPr lang="ru-RU" sz="2400" dirty="0">
                <a:latin typeface="Times New Roman" pitchFamily="18" charset="0"/>
                <a:cs typeface="Times New Roman" pitchFamily="18" charset="0"/>
              </a:rPr>
              <a:t>Если проект в статусе разработки, то также обеспечивает </a:t>
            </a:r>
            <a:r>
              <a:rPr lang="ru-RU" sz="2400" dirty="0" err="1">
                <a:latin typeface="Times New Roman" pitchFamily="18" charset="0"/>
                <a:cs typeface="Times New Roman" pitchFamily="18" charset="0"/>
              </a:rPr>
              <a:t>валидацию</a:t>
            </a:r>
            <a:r>
              <a:rPr lang="ru-RU" sz="2400" dirty="0">
                <a:latin typeface="Times New Roman" pitchFamily="18" charset="0"/>
                <a:cs typeface="Times New Roman" pitchFamily="18" charset="0"/>
              </a:rPr>
              <a:t> сервисов</a:t>
            </a:r>
          </a:p>
          <a:p>
            <a:pPr algn="just"/>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211310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975" y="188640"/>
            <a:ext cx="8856984" cy="526297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Затем </a:t>
            </a:r>
            <a:r>
              <a:rPr lang="ru-RU" sz="2400" dirty="0">
                <a:latin typeface="Times New Roman" pitchFamily="18" charset="0"/>
                <a:cs typeface="Times New Roman" pitchFamily="18" charset="0"/>
              </a:rPr>
              <a:t>вызывается метод </a:t>
            </a:r>
            <a:r>
              <a:rPr lang="ru-RU" sz="2400" b="1" dirty="0" err="1">
                <a:latin typeface="Times New Roman" pitchFamily="18" charset="0"/>
                <a:cs typeface="Times New Roman" pitchFamily="18" charset="0"/>
              </a:rPr>
              <a:t>ConfigureWebHostDefaults</a:t>
            </a:r>
            <a:r>
              <a:rPr lang="ru-RU" sz="2400" b="1" dirty="0">
                <a:latin typeface="Times New Roman" pitchFamily="18" charset="0"/>
                <a:cs typeface="Times New Roman" pitchFamily="18" charset="0"/>
              </a:rPr>
              <a:t>()</a:t>
            </a:r>
            <a:r>
              <a:rPr lang="ru-RU" sz="2400" dirty="0">
                <a:latin typeface="Times New Roman" pitchFamily="18" charset="0"/>
                <a:cs typeface="Times New Roman" pitchFamily="18" charset="0"/>
              </a:rPr>
              <a:t>. </a:t>
            </a:r>
            <a:r>
              <a:rPr lang="ru-RU" sz="2400" i="1" dirty="0">
                <a:latin typeface="Times New Roman" pitchFamily="18" charset="0"/>
                <a:cs typeface="Times New Roman" pitchFamily="18" charset="0"/>
              </a:rPr>
              <a:t>Тип результата – </a:t>
            </a:r>
            <a:r>
              <a:rPr lang="en-US" sz="2400" i="1" dirty="0" err="1">
                <a:latin typeface="Times New Roman" pitchFamily="18" charset="0"/>
                <a:cs typeface="Times New Roman" pitchFamily="18" charset="0"/>
              </a:rPr>
              <a:t>IHostBuilder</a:t>
            </a:r>
            <a:r>
              <a:rPr lang="en-US" sz="2400" i="1" dirty="0" smtClean="0">
                <a:latin typeface="Times New Roman" pitchFamily="18" charset="0"/>
                <a:cs typeface="Times New Roman" pitchFamily="18" charset="0"/>
              </a:rPr>
              <a:t>.</a:t>
            </a:r>
            <a:endParaRPr lang="ru-RU" sz="2400" i="1" dirty="0" smtClean="0">
              <a:latin typeface="Times New Roman" pitchFamily="18" charset="0"/>
              <a:cs typeface="Times New Roman" pitchFamily="18" charset="0"/>
            </a:endParaRPr>
          </a:p>
          <a:p>
            <a:pPr algn="just"/>
            <a:endParaRPr lang="en-US" sz="2400" i="1"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Этот </a:t>
            </a:r>
            <a:r>
              <a:rPr lang="ru-RU" sz="2400" dirty="0">
                <a:latin typeface="Times New Roman" pitchFamily="18" charset="0"/>
                <a:cs typeface="Times New Roman" pitchFamily="18" charset="0"/>
              </a:rPr>
              <a:t>метод </a:t>
            </a:r>
            <a:r>
              <a:rPr lang="ru-RU" sz="2400" dirty="0" smtClean="0">
                <a:latin typeface="Times New Roman" pitchFamily="18" charset="0"/>
                <a:cs typeface="Times New Roman" pitchFamily="18" charset="0"/>
              </a:rPr>
              <a:t>выполняет </a:t>
            </a:r>
            <a:r>
              <a:rPr lang="ru-RU" sz="2400" dirty="0">
                <a:latin typeface="Times New Roman" pitchFamily="18" charset="0"/>
                <a:cs typeface="Times New Roman" pitchFamily="18" charset="0"/>
              </a:rPr>
              <a:t>конфигурацию параметров </a:t>
            </a:r>
            <a:r>
              <a:rPr lang="ru-RU" sz="2400" dirty="0" smtClean="0">
                <a:latin typeface="Times New Roman" pitchFamily="18" charset="0"/>
                <a:cs typeface="Times New Roman" pitchFamily="18" charset="0"/>
              </a:rPr>
              <a:t>хоста:</a:t>
            </a:r>
          </a:p>
          <a:p>
            <a:pPr algn="just"/>
            <a:endParaRPr lang="ru-RU" sz="2400" dirty="0">
              <a:latin typeface="Times New Roman" pitchFamily="18" charset="0"/>
              <a:cs typeface="Times New Roman" pitchFamily="18" charset="0"/>
            </a:endParaRPr>
          </a:p>
          <a:p>
            <a:pPr marL="342900" indent="-342900" algn="just">
              <a:buFont typeface="Wingdings" pitchFamily="2" charset="2"/>
              <a:buChar char="q"/>
            </a:pPr>
            <a:r>
              <a:rPr lang="ru-RU" sz="2400" dirty="0">
                <a:latin typeface="Times New Roman" pitchFamily="18" charset="0"/>
                <a:cs typeface="Times New Roman" pitchFamily="18" charset="0"/>
              </a:rPr>
              <a:t>Загружает конфигурацию из переменных среды с префиксом "ASPNETCORE_"</a:t>
            </a:r>
          </a:p>
          <a:p>
            <a:pPr marL="342900" indent="-342900" algn="just">
              <a:buFont typeface="Wingdings" pitchFamily="2" charset="2"/>
              <a:buChar char="q"/>
            </a:pPr>
            <a:r>
              <a:rPr lang="ru-RU" sz="2400" dirty="0">
                <a:latin typeface="Times New Roman" pitchFamily="18" charset="0"/>
                <a:cs typeface="Times New Roman" pitchFamily="18" charset="0"/>
              </a:rPr>
              <a:t>Запускает и настраивает веб-сервер </a:t>
            </a:r>
            <a:r>
              <a:rPr lang="ru-RU" sz="2400" dirty="0" err="1">
                <a:latin typeface="Times New Roman" pitchFamily="18" charset="0"/>
                <a:cs typeface="Times New Roman" pitchFamily="18" charset="0"/>
              </a:rPr>
              <a:t>Kestrel</a:t>
            </a:r>
            <a:r>
              <a:rPr lang="ru-RU" sz="2400" dirty="0">
                <a:latin typeface="Times New Roman" pitchFamily="18" charset="0"/>
                <a:cs typeface="Times New Roman" pitchFamily="18" charset="0"/>
              </a:rPr>
              <a:t>, в рамках которого будет разворачиваться приложение</a:t>
            </a:r>
          </a:p>
          <a:p>
            <a:pPr marL="342900" indent="-342900" algn="just">
              <a:buFont typeface="Wingdings" pitchFamily="2" charset="2"/>
              <a:buChar char="q"/>
            </a:pPr>
            <a:r>
              <a:rPr lang="ru-RU" sz="2400" dirty="0">
                <a:latin typeface="Times New Roman" pitchFamily="18" charset="0"/>
                <a:cs typeface="Times New Roman" pitchFamily="18" charset="0"/>
              </a:rPr>
              <a:t>Добавляет компонент </a:t>
            </a:r>
            <a:r>
              <a:rPr lang="ru-RU" sz="2400" dirty="0" err="1">
                <a:latin typeface="Times New Roman" pitchFamily="18" charset="0"/>
                <a:cs typeface="Times New Roman" pitchFamily="18" charset="0"/>
              </a:rPr>
              <a:t>Host</a:t>
            </a:r>
            <a:r>
              <a:rPr lang="ru-RU" sz="2400" dirty="0">
                <a:latin typeface="Times New Roman" pitchFamily="18" charset="0"/>
                <a:cs typeface="Times New Roman" pitchFamily="18" charset="0"/>
              </a:rPr>
              <a:t> </a:t>
            </a:r>
            <a:r>
              <a:rPr lang="ru-RU" sz="2400" dirty="0" err="1">
                <a:latin typeface="Times New Roman" pitchFamily="18" charset="0"/>
                <a:cs typeface="Times New Roman" pitchFamily="18" charset="0"/>
              </a:rPr>
              <a:t>Filtering</a:t>
            </a:r>
            <a:r>
              <a:rPr lang="ru-RU" sz="2400" dirty="0">
                <a:latin typeface="Times New Roman" pitchFamily="18" charset="0"/>
                <a:cs typeface="Times New Roman" pitchFamily="18" charset="0"/>
              </a:rPr>
              <a:t>, который позволяет настраивать адреса для веб-сервера </a:t>
            </a:r>
            <a:r>
              <a:rPr lang="ru-RU" sz="2400" dirty="0" err="1">
                <a:latin typeface="Times New Roman" pitchFamily="18" charset="0"/>
                <a:cs typeface="Times New Roman" pitchFamily="18" charset="0"/>
              </a:rPr>
              <a:t>Kestrel</a:t>
            </a:r>
            <a:endParaRPr lang="ru-RU" sz="2400" dirty="0">
              <a:latin typeface="Times New Roman" pitchFamily="18" charset="0"/>
              <a:cs typeface="Times New Roman" pitchFamily="18" charset="0"/>
            </a:endParaRPr>
          </a:p>
          <a:p>
            <a:pPr marL="342900" indent="-342900" algn="just">
              <a:buFont typeface="Wingdings" pitchFamily="2" charset="2"/>
              <a:buChar char="q"/>
            </a:pPr>
            <a:r>
              <a:rPr lang="ru-RU" sz="2400" dirty="0" smtClean="0">
                <a:latin typeface="Times New Roman" pitchFamily="18" charset="0"/>
                <a:cs typeface="Times New Roman" pitchFamily="18" charset="0"/>
              </a:rPr>
              <a:t>Если </a:t>
            </a:r>
            <a:r>
              <a:rPr lang="ru-RU" sz="2400" dirty="0">
                <a:latin typeface="Times New Roman" pitchFamily="18" charset="0"/>
                <a:cs typeface="Times New Roman" pitchFamily="18" charset="0"/>
              </a:rPr>
              <a:t>для работы приложения требуется IIS, то данный метод также обеспечивает интеграцию с IIS</a:t>
            </a:r>
          </a:p>
          <a:p>
            <a:pPr algn="just"/>
            <a:endParaRPr lang="ru-RU" sz="2400" dirty="0">
              <a:latin typeface="Times New Roman" pitchFamily="18" charset="0"/>
              <a:cs typeface="Times New Roman" pitchFamily="18" charset="0"/>
            </a:endParaRPr>
          </a:p>
        </p:txBody>
      </p:sp>
      <p:sp>
        <p:nvSpPr>
          <p:cNvPr id="3" name="TextBox 2"/>
          <p:cNvSpPr txBox="1"/>
          <p:nvPr/>
        </p:nvSpPr>
        <p:spPr>
          <a:xfrm>
            <a:off x="48296" y="5229200"/>
            <a:ext cx="9065197" cy="1569660"/>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Метод</a:t>
            </a:r>
            <a:r>
              <a:rPr lang="ru-RU" sz="2400" dirty="0">
                <a:latin typeface="Times New Roman" pitchFamily="18" charset="0"/>
                <a:cs typeface="Times New Roman" pitchFamily="18" charset="0"/>
              </a:rPr>
              <a:t> </a:t>
            </a:r>
            <a:r>
              <a:rPr lang="ru-RU" sz="2400" b="1" dirty="0" err="1">
                <a:latin typeface="Times New Roman" pitchFamily="18" charset="0"/>
                <a:cs typeface="Times New Roman" pitchFamily="18" charset="0"/>
              </a:rPr>
              <a:t>webBuilder.UseStartup</a:t>
            </a:r>
            <a:r>
              <a:rPr lang="ru-RU" sz="2400" b="1" dirty="0">
                <a:latin typeface="Times New Roman" pitchFamily="18" charset="0"/>
                <a:cs typeface="Times New Roman" pitchFamily="18" charset="0"/>
              </a:rPr>
              <a:t>&lt;</a:t>
            </a:r>
            <a:r>
              <a:rPr lang="ru-RU" sz="2400" b="1" dirty="0" err="1">
                <a:latin typeface="Times New Roman" pitchFamily="18" charset="0"/>
                <a:cs typeface="Times New Roman" pitchFamily="18" charset="0"/>
              </a:rPr>
              <a:t>Startup</a:t>
            </a:r>
            <a:r>
              <a:rPr lang="ru-RU" sz="2400" b="1" dirty="0">
                <a:latin typeface="Times New Roman" pitchFamily="18" charset="0"/>
                <a:cs typeface="Times New Roman" pitchFamily="18" charset="0"/>
              </a:rPr>
              <a:t>&gt;()</a:t>
            </a:r>
            <a:r>
              <a:rPr lang="ru-RU" sz="2400" dirty="0">
                <a:latin typeface="Times New Roman" pitchFamily="18" charset="0"/>
                <a:cs typeface="Times New Roman" pitchFamily="18" charset="0"/>
              </a:rPr>
              <a:t> устанавливает класс </a:t>
            </a:r>
            <a:r>
              <a:rPr lang="ru-RU" sz="2400" dirty="0" err="1">
                <a:latin typeface="Times New Roman" pitchFamily="18" charset="0"/>
                <a:cs typeface="Times New Roman" pitchFamily="18" charset="0"/>
              </a:rPr>
              <a:t>Startup</a:t>
            </a:r>
            <a:r>
              <a:rPr lang="ru-RU" sz="2400" dirty="0">
                <a:latin typeface="Times New Roman" pitchFamily="18" charset="0"/>
                <a:cs typeface="Times New Roman" pitchFamily="18" charset="0"/>
              </a:rPr>
              <a:t> в качестве стартового. И при запуске приложения среда ASP.NET будет искать в сборке приложения класс с именем </a:t>
            </a:r>
            <a:r>
              <a:rPr lang="ru-RU" sz="2400" dirty="0" err="1">
                <a:latin typeface="Times New Roman" pitchFamily="18" charset="0"/>
                <a:cs typeface="Times New Roman" pitchFamily="18" charset="0"/>
              </a:rPr>
              <a:t>Startup</a:t>
            </a:r>
            <a:r>
              <a:rPr lang="ru-RU" sz="2400" dirty="0">
                <a:latin typeface="Times New Roman" pitchFamily="18" charset="0"/>
                <a:cs typeface="Times New Roman" pitchFamily="18" charset="0"/>
              </a:rPr>
              <a:t> и загружать его.</a:t>
            </a:r>
          </a:p>
        </p:txBody>
      </p:sp>
    </p:spTree>
    <p:extLst>
      <p:ext uri="{BB962C8B-B14F-4D97-AF65-F5344CB8AC3E}">
        <p14:creationId xmlns:p14="http://schemas.microsoft.com/office/powerpoint/2010/main" val="27736581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8640"/>
            <a:ext cx="8424936" cy="2308324"/>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Самым </a:t>
            </a:r>
            <a:r>
              <a:rPr lang="ru-RU" sz="2400" dirty="0">
                <a:latin typeface="Times New Roman" pitchFamily="18" charset="0"/>
                <a:cs typeface="Times New Roman" pitchFamily="18" charset="0"/>
              </a:rPr>
              <a:t>важным компонентом является класс </a:t>
            </a:r>
            <a:r>
              <a:rPr lang="ru-RU" sz="2400" b="1" dirty="0" err="1">
                <a:latin typeface="Times New Roman" pitchFamily="18" charset="0"/>
                <a:cs typeface="Times New Roman" pitchFamily="18" charset="0"/>
              </a:rPr>
              <a:t>Startup</a:t>
            </a:r>
            <a:r>
              <a:rPr lang="ru-RU" sz="2400" dirty="0">
                <a:latin typeface="Times New Roman" pitchFamily="18" charset="0"/>
                <a:cs typeface="Times New Roman" pitchFamily="18" charset="0"/>
              </a:rPr>
              <a:t>, который применяется для создания служб (объектов, предоставляющих общую функциональность повсюду в приложении) и компонентов промежуточного программного обеспечения (ПО) , используемых для обработки </a:t>
            </a:r>
            <a:r>
              <a:rPr lang="ru-RU" sz="2400" dirty="0" smtClean="0">
                <a:latin typeface="Times New Roman" pitchFamily="18" charset="0"/>
                <a:cs typeface="Times New Roman" pitchFamily="18" charset="0"/>
              </a:rPr>
              <a:t>НТТР-запросов</a:t>
            </a:r>
            <a:r>
              <a:rPr lang="en-US"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sp>
        <p:nvSpPr>
          <p:cNvPr id="4" name="TextBox 3"/>
          <p:cNvSpPr txBox="1"/>
          <p:nvPr/>
        </p:nvSpPr>
        <p:spPr>
          <a:xfrm>
            <a:off x="146272" y="2420888"/>
            <a:ext cx="8856984" cy="120032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Класс </a:t>
            </a:r>
            <a:r>
              <a:rPr lang="ru-RU" sz="2400" dirty="0" err="1">
                <a:latin typeface="Times New Roman" pitchFamily="18" charset="0"/>
                <a:cs typeface="Times New Roman" pitchFamily="18" charset="0"/>
              </a:rPr>
              <a:t>Startup</a:t>
            </a:r>
            <a:r>
              <a:rPr lang="ru-RU" sz="2400" dirty="0">
                <a:latin typeface="Times New Roman" pitchFamily="18" charset="0"/>
                <a:cs typeface="Times New Roman" pitchFamily="18" charset="0"/>
              </a:rPr>
              <a:t> </a:t>
            </a:r>
            <a:r>
              <a:rPr lang="ru-RU" sz="2400" b="1" dirty="0">
                <a:latin typeface="Times New Roman" pitchFamily="18" charset="0"/>
                <a:cs typeface="Times New Roman" pitchFamily="18" charset="0"/>
              </a:rPr>
              <a:t>должен</a:t>
            </a:r>
            <a:r>
              <a:rPr lang="ru-RU" sz="2400" dirty="0">
                <a:latin typeface="Times New Roman" pitchFamily="18" charset="0"/>
                <a:cs typeface="Times New Roman" pitchFamily="18" charset="0"/>
              </a:rPr>
              <a:t> определять метод </a:t>
            </a:r>
            <a:r>
              <a:rPr lang="ru-RU" sz="2400" b="1" dirty="0">
                <a:latin typeface="Times New Roman" pitchFamily="18" charset="0"/>
                <a:cs typeface="Times New Roman" pitchFamily="18" charset="0"/>
              </a:rPr>
              <a:t>Configure()</a:t>
            </a:r>
            <a:r>
              <a:rPr lang="ru-RU" sz="2400" dirty="0">
                <a:latin typeface="Times New Roman" pitchFamily="18" charset="0"/>
                <a:cs typeface="Times New Roman" pitchFamily="18" charset="0"/>
              </a:rPr>
              <a:t>, и также </a:t>
            </a:r>
            <a:r>
              <a:rPr lang="ru-RU" sz="2400" dirty="0" smtClean="0">
                <a:latin typeface="Times New Roman" pitchFamily="18" charset="0"/>
                <a:cs typeface="Times New Roman" pitchFamily="18" charset="0"/>
              </a:rPr>
              <a:t>в </a:t>
            </a:r>
            <a:r>
              <a:rPr lang="ru-RU" sz="2400" dirty="0" err="1">
                <a:latin typeface="Times New Roman" pitchFamily="18" charset="0"/>
                <a:cs typeface="Times New Roman" pitchFamily="18" charset="0"/>
              </a:rPr>
              <a:t>Startup</a:t>
            </a:r>
            <a:r>
              <a:rPr lang="ru-RU" sz="2400" dirty="0">
                <a:latin typeface="Times New Roman" pitchFamily="18" charset="0"/>
                <a:cs typeface="Times New Roman" pitchFamily="18" charset="0"/>
              </a:rPr>
              <a:t> можно определить конструктор класса и метод </a:t>
            </a:r>
            <a:r>
              <a:rPr lang="ru-RU" sz="2400" b="1" dirty="0" err="1">
                <a:latin typeface="Times New Roman" pitchFamily="18" charset="0"/>
                <a:cs typeface="Times New Roman" pitchFamily="18" charset="0"/>
              </a:rPr>
              <a:t>ConfigureServices</a:t>
            </a:r>
            <a:r>
              <a:rPr lang="ru-RU" sz="2400" b="1" dirty="0">
                <a:latin typeface="Times New Roman" pitchFamily="18" charset="0"/>
                <a:cs typeface="Times New Roman" pitchFamily="18" charset="0"/>
              </a:rPr>
              <a:t>()</a:t>
            </a:r>
            <a:r>
              <a:rPr lang="ru-RU" sz="2400" dirty="0">
                <a:latin typeface="Times New Roman" pitchFamily="18" charset="0"/>
                <a:cs typeface="Times New Roman" pitchFamily="18" charset="0"/>
              </a:rPr>
              <a:t>.</a:t>
            </a:r>
          </a:p>
        </p:txBody>
      </p:sp>
      <p:sp>
        <p:nvSpPr>
          <p:cNvPr id="5" name="TextBox 4"/>
          <p:cNvSpPr txBox="1"/>
          <p:nvPr/>
        </p:nvSpPr>
        <p:spPr>
          <a:xfrm>
            <a:off x="0" y="3685444"/>
            <a:ext cx="9010704" cy="2677656"/>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Метод</a:t>
            </a:r>
            <a:r>
              <a:rPr lang="ru-RU" sz="2400" dirty="0">
                <a:latin typeface="Times New Roman" pitchFamily="18" charset="0"/>
                <a:cs typeface="Times New Roman" pitchFamily="18" charset="0"/>
              </a:rPr>
              <a:t> </a:t>
            </a:r>
            <a:r>
              <a:rPr lang="ru-RU" sz="2400" u="sng" dirty="0">
                <a:latin typeface="Times New Roman" pitchFamily="18" charset="0"/>
                <a:cs typeface="Times New Roman" pitchFamily="18" charset="0"/>
              </a:rPr>
              <a:t>Configure</a:t>
            </a:r>
            <a:r>
              <a:rPr lang="ru-RU" sz="2400" dirty="0">
                <a:latin typeface="Times New Roman" pitchFamily="18" charset="0"/>
                <a:cs typeface="Times New Roman" pitchFamily="18" charset="0"/>
              </a:rPr>
              <a:t> используется для указания того, как приложение отвечает на HTTP-запросы. Конвейер запросов настраивается путем добавления компонентов промежуточного </a:t>
            </a:r>
            <a:r>
              <a:rPr lang="ru-RU" sz="2400" dirty="0" smtClean="0">
                <a:latin typeface="Times New Roman" pitchFamily="18" charset="0"/>
                <a:cs typeface="Times New Roman" pitchFamily="18" charset="0"/>
              </a:rPr>
              <a:t>программного</a:t>
            </a:r>
            <a:r>
              <a:rPr lang="en-US" sz="2400" dirty="0" smtClean="0">
                <a:latin typeface="Times New Roman" pitchFamily="18" charset="0"/>
                <a:cs typeface="Times New Roman" pitchFamily="18" charset="0"/>
              </a:rPr>
              <a:t> o</a:t>
            </a:r>
            <a:r>
              <a:rPr lang="ru-RU" sz="2400" dirty="0" err="1" smtClean="0">
                <a:latin typeface="Times New Roman" pitchFamily="18" charset="0"/>
                <a:cs typeface="Times New Roman" pitchFamily="18" charset="0"/>
              </a:rPr>
              <a:t>беспечения</a:t>
            </a:r>
            <a:r>
              <a:rPr lang="ru-RU" sz="2400" dirty="0">
                <a:latin typeface="Times New Roman" pitchFamily="18" charset="0"/>
                <a:cs typeface="Times New Roman" pitchFamily="18" charset="0"/>
              </a:rPr>
              <a:t> в экземпляр </a:t>
            </a:r>
            <a:r>
              <a:rPr lang="ru-RU" sz="2400" u="sng" dirty="0" smtClean="0">
                <a:latin typeface="Times New Roman" pitchFamily="18" charset="0"/>
                <a:cs typeface="Times New Roman" pitchFamily="18" charset="0"/>
              </a:rPr>
              <a:t>IApplicationBuilder</a:t>
            </a:r>
            <a:r>
              <a:rPr lang="ru-RU"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r>
              <a:rPr lang="ru-RU"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Хостинг </a:t>
            </a:r>
            <a:r>
              <a:rPr lang="ru-RU" sz="2400" dirty="0">
                <a:latin typeface="Times New Roman" pitchFamily="18" charset="0"/>
                <a:cs typeface="Times New Roman" pitchFamily="18" charset="0"/>
              </a:rPr>
              <a:t>создает </a:t>
            </a:r>
            <a:r>
              <a:rPr lang="ru-RU" sz="2400" dirty="0" smtClean="0">
                <a:latin typeface="Times New Roman" pitchFamily="18" charset="0"/>
                <a:cs typeface="Times New Roman" pitchFamily="18" charset="0"/>
              </a:rPr>
              <a:t>IApplicationBuilder</a:t>
            </a:r>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и </a:t>
            </a:r>
            <a:r>
              <a:rPr lang="ru-RU" sz="2400" dirty="0">
                <a:latin typeface="Times New Roman" pitchFamily="18" charset="0"/>
                <a:cs typeface="Times New Roman" pitchFamily="18" charset="0"/>
              </a:rPr>
              <a:t>передает его непосредственно Configure.</a:t>
            </a:r>
          </a:p>
        </p:txBody>
      </p:sp>
    </p:spTree>
    <p:extLst>
      <p:ext uri="{BB962C8B-B14F-4D97-AF65-F5344CB8AC3E}">
        <p14:creationId xmlns:p14="http://schemas.microsoft.com/office/powerpoint/2010/main" val="39365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52"/>
            <a:ext cx="8429382" cy="668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055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928992" cy="1569660"/>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Метод</a:t>
            </a:r>
            <a:r>
              <a:rPr lang="ru-RU" sz="2400" dirty="0">
                <a:latin typeface="Times New Roman" pitchFamily="18" charset="0"/>
                <a:cs typeface="Times New Roman" pitchFamily="18" charset="0"/>
              </a:rPr>
              <a:t> </a:t>
            </a:r>
            <a:r>
              <a:rPr lang="ru-RU" sz="2400" b="1" dirty="0" err="1">
                <a:latin typeface="Times New Roman" pitchFamily="18" charset="0"/>
                <a:cs typeface="Times New Roman" pitchFamily="18" charset="0"/>
              </a:rPr>
              <a:t>ConfigureServices</a:t>
            </a:r>
            <a:r>
              <a:rPr lang="ru-RU" sz="2400" b="1" dirty="0">
                <a:latin typeface="Times New Roman" pitchFamily="18" charset="0"/>
                <a:cs typeface="Times New Roman" pitchFamily="18" charset="0"/>
              </a:rPr>
              <a:t>()</a:t>
            </a:r>
            <a:r>
              <a:rPr lang="ru-RU" sz="2400" dirty="0">
                <a:latin typeface="Times New Roman" pitchFamily="18" charset="0"/>
                <a:cs typeface="Times New Roman" pitchFamily="18" charset="0"/>
              </a:rPr>
              <a:t> регистрирует сервисы, которые используются приложением</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После добавления в коллекцию сервисов добавленные сервисы становятся доступными для приложения.</a:t>
            </a:r>
          </a:p>
        </p:txBody>
      </p:sp>
      <p:sp>
        <p:nvSpPr>
          <p:cNvPr id="3" name="TextBox 2"/>
          <p:cNvSpPr txBox="1"/>
          <p:nvPr/>
        </p:nvSpPr>
        <p:spPr>
          <a:xfrm>
            <a:off x="251520" y="1745812"/>
            <a:ext cx="8712968" cy="461665"/>
          </a:xfrm>
          <a:prstGeom prst="rect">
            <a:avLst/>
          </a:prstGeom>
          <a:noFill/>
        </p:spPr>
        <p:txBody>
          <a:bodyPr wrap="square" rtlCol="0">
            <a:spAutoFit/>
          </a:bodyPr>
          <a:lstStyle/>
          <a:p>
            <a:pPr algn="just"/>
            <a:r>
              <a:rPr lang="ru-RU" sz="2400" b="1" i="1" dirty="0">
                <a:latin typeface="Times New Roman" pitchFamily="18" charset="0"/>
                <a:cs typeface="Times New Roman" pitchFamily="18" charset="0"/>
              </a:rPr>
              <a:t>Конвейер обработки запроса и </a:t>
            </a:r>
            <a:r>
              <a:rPr lang="ru-RU" sz="2400" b="1" i="1" dirty="0" err="1" smtClean="0">
                <a:latin typeface="Times New Roman" pitchFamily="18" charset="0"/>
                <a:cs typeface="Times New Roman" pitchFamily="18" charset="0"/>
              </a:rPr>
              <a:t>middleware</a:t>
            </a:r>
            <a:endParaRPr lang="ru-RU" sz="2400" b="1" i="1" dirty="0">
              <a:latin typeface="Times New Roman" pitchFamily="18" charset="0"/>
              <a:cs typeface="Times New Roman" pitchFamily="18" charset="0"/>
            </a:endParaRPr>
          </a:p>
        </p:txBody>
      </p:sp>
      <p:sp>
        <p:nvSpPr>
          <p:cNvPr id="4" name="TextBox 3"/>
          <p:cNvSpPr txBox="1"/>
          <p:nvPr/>
        </p:nvSpPr>
        <p:spPr>
          <a:xfrm>
            <a:off x="146912" y="2209972"/>
            <a:ext cx="8784976" cy="1938992"/>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Обработка </a:t>
            </a:r>
            <a:r>
              <a:rPr lang="ru-RU" sz="2400" dirty="0">
                <a:latin typeface="Times New Roman" pitchFamily="18" charset="0"/>
                <a:cs typeface="Times New Roman" pitchFamily="18" charset="0"/>
              </a:rPr>
              <a:t>запроса в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устроена по принципу конвейера. </a:t>
            </a:r>
            <a:r>
              <a:rPr lang="ru-RU" sz="2400" dirty="0" smtClean="0">
                <a:latin typeface="Times New Roman" pitchFamily="18" charset="0"/>
                <a:cs typeface="Times New Roman" pitchFamily="18" charset="0"/>
              </a:rPr>
              <a:t>Данные </a:t>
            </a:r>
            <a:r>
              <a:rPr lang="ru-RU" sz="2400" dirty="0">
                <a:latin typeface="Times New Roman" pitchFamily="18" charset="0"/>
                <a:cs typeface="Times New Roman" pitchFamily="18" charset="0"/>
              </a:rPr>
              <a:t>запроса </a:t>
            </a:r>
            <a:r>
              <a:rPr lang="ru-RU" sz="2400" dirty="0" smtClean="0">
                <a:latin typeface="Times New Roman" pitchFamily="18" charset="0"/>
                <a:cs typeface="Times New Roman" pitchFamily="18" charset="0"/>
              </a:rPr>
              <a:t>по очереди получают компоненты </a:t>
            </a:r>
            <a:r>
              <a:rPr lang="ru-RU" sz="2400" dirty="0">
                <a:latin typeface="Times New Roman" pitchFamily="18" charset="0"/>
                <a:cs typeface="Times New Roman" pitchFamily="18" charset="0"/>
              </a:rPr>
              <a:t>в </a:t>
            </a:r>
            <a:r>
              <a:rPr lang="ru-RU" sz="2400" dirty="0" smtClean="0">
                <a:latin typeface="Times New Roman" pitchFamily="18" charset="0"/>
                <a:cs typeface="Times New Roman" pitchFamily="18" charset="0"/>
              </a:rPr>
              <a:t>конвейере, которые </a:t>
            </a:r>
            <a:r>
              <a:rPr lang="ru-RU" sz="2400" dirty="0">
                <a:latin typeface="Times New Roman" pitchFamily="18" charset="0"/>
                <a:cs typeface="Times New Roman" pitchFamily="18" charset="0"/>
              </a:rPr>
              <a:t>называются </a:t>
            </a:r>
            <a:r>
              <a:rPr lang="ru-RU" sz="2400" b="1" dirty="0" err="1">
                <a:latin typeface="Times New Roman" pitchFamily="18" charset="0"/>
                <a:cs typeface="Times New Roman" pitchFamily="18" charset="0"/>
              </a:rPr>
              <a:t>middleware</a:t>
            </a:r>
            <a:r>
              <a:rPr lang="ru-RU" sz="2400" dirty="0">
                <a:latin typeface="Times New Roman" pitchFamily="18" charset="0"/>
                <a:cs typeface="Times New Roman" pitchFamily="18" charset="0"/>
              </a:rPr>
              <a:t>. </a:t>
            </a:r>
            <a:endParaRPr lang="ru-RU" sz="2400" dirty="0" smtClean="0">
              <a:latin typeface="Times New Roman" pitchFamily="18" charset="0"/>
              <a:cs typeface="Times New Roman" pitchFamily="18" charset="0"/>
            </a:endParaRPr>
          </a:p>
          <a:p>
            <a:pPr algn="just"/>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В </a:t>
            </a:r>
            <a:r>
              <a:rPr lang="ru-RU" sz="2400" dirty="0">
                <a:latin typeface="Times New Roman" pitchFamily="18" charset="0"/>
                <a:cs typeface="Times New Roman" pitchFamily="18" charset="0"/>
              </a:rPr>
              <a:t>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для подключения компонентов </a:t>
            </a:r>
            <a:r>
              <a:rPr lang="ru-RU" sz="2400" dirty="0" err="1">
                <a:latin typeface="Times New Roman" pitchFamily="18" charset="0"/>
                <a:cs typeface="Times New Roman" pitchFamily="18" charset="0"/>
              </a:rPr>
              <a:t>middleware</a:t>
            </a:r>
            <a:r>
              <a:rPr lang="ru-RU" sz="2400" dirty="0">
                <a:latin typeface="Times New Roman" pitchFamily="18" charset="0"/>
                <a:cs typeface="Times New Roman" pitchFamily="18" charset="0"/>
              </a:rPr>
              <a:t> используется метод Configure из класса </a:t>
            </a:r>
            <a:r>
              <a:rPr lang="ru-RU" sz="2400" dirty="0" err="1">
                <a:latin typeface="Times New Roman" pitchFamily="18" charset="0"/>
                <a:cs typeface="Times New Roman" pitchFamily="18" charset="0"/>
              </a:rPr>
              <a:t>Startup</a:t>
            </a:r>
            <a:r>
              <a:rPr lang="ru-RU" sz="2400" dirty="0">
                <a:latin typeface="Times New Roman" pitchFamily="18" charset="0"/>
                <a:cs typeface="Times New Roman" pitchFamily="18" charset="0"/>
              </a:rPr>
              <a:t>.</a:t>
            </a:r>
          </a:p>
        </p:txBody>
      </p:sp>
      <p:sp>
        <p:nvSpPr>
          <p:cNvPr id="5" name="AutoShape 2" descr="Request processing pattern showing a request arriving, processing through three middlewares, and the response leaving the app. Each middleware runs its logic and hands off the request to the next middleware at the next() statement. After the third middleware processes the request, the request passes back through the prior two middlewares in reverse order for additional processing after their next() statements before leaving the app as a response to the cli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204955"/>
            <a:ext cx="4104456" cy="262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589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147"/>
                                        </p:tgtEl>
                                        <p:attrNameLst>
                                          <p:attrName>style.visibility</p:attrName>
                                        </p:attrNameLst>
                                      </p:cBhvr>
                                      <p:to>
                                        <p:strVal val="visible"/>
                                      </p:to>
                                    </p:set>
                                    <p:animEffect transition="in" filter="barn(inVertical)">
                                      <p:cBhvr>
                                        <p:cTn id="19"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56992"/>
            <a:ext cx="8568952" cy="2677656"/>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Порядок </a:t>
            </a:r>
            <a:r>
              <a:rPr lang="ru-RU" sz="2400" dirty="0">
                <a:latin typeface="Times New Roman" pitchFamily="18" charset="0"/>
                <a:cs typeface="Times New Roman" pitchFamily="18" charset="0"/>
              </a:rPr>
              <a:t>добавления компонентов промежуточного программного обеспечения в </a:t>
            </a:r>
            <a:r>
              <a:rPr lang="ru-RU" sz="2400" dirty="0" err="1" smtClean="0">
                <a:latin typeface="Times New Roman" pitchFamily="18" charset="0"/>
                <a:cs typeface="Times New Roman" pitchFamily="18" charset="0"/>
              </a:rPr>
              <a:t>Startup.Configure</a:t>
            </a:r>
            <a:r>
              <a:rPr lang="ru-RU" sz="2400" dirty="0" smtClean="0">
                <a:latin typeface="Times New Roman" pitchFamily="18" charset="0"/>
                <a:cs typeface="Times New Roman" pitchFamily="18" charset="0"/>
              </a:rPr>
              <a:t> методе </a:t>
            </a:r>
            <a:r>
              <a:rPr lang="ru-RU" sz="2400" dirty="0">
                <a:latin typeface="Times New Roman" pitchFamily="18" charset="0"/>
                <a:cs typeface="Times New Roman" pitchFamily="18" charset="0"/>
              </a:rPr>
              <a:t>определяет порядок, в котором компоненты промежуточного программного обеспечения вызываются по запросам, и обратный порядок ответа. Порядок имеет </a:t>
            </a:r>
            <a:r>
              <a:rPr lang="ru-RU" sz="2400" b="1" dirty="0">
                <a:latin typeface="Times New Roman" pitchFamily="18" charset="0"/>
                <a:cs typeface="Times New Roman" pitchFamily="18" charset="0"/>
              </a:rPr>
              <a:t>решающее значение</a:t>
            </a:r>
            <a:r>
              <a:rPr lang="ru-RU" sz="2400" dirty="0">
                <a:latin typeface="Times New Roman" pitchFamily="18" charset="0"/>
                <a:cs typeface="Times New Roman" pitchFamily="18" charset="0"/>
              </a:rPr>
              <a:t> для безопасности, производительности и функциональности.</a:t>
            </a:r>
          </a:p>
        </p:txBody>
      </p:sp>
      <p:sp>
        <p:nvSpPr>
          <p:cNvPr id="4" name="TextBox 3"/>
          <p:cNvSpPr txBox="1"/>
          <p:nvPr/>
        </p:nvSpPr>
        <p:spPr>
          <a:xfrm>
            <a:off x="323528" y="620688"/>
            <a:ext cx="8568952" cy="1938992"/>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Метод </a:t>
            </a:r>
            <a:r>
              <a:rPr lang="ru-RU" sz="2400" dirty="0">
                <a:latin typeface="Times New Roman" pitchFamily="18" charset="0"/>
                <a:cs typeface="Times New Roman" pitchFamily="18" charset="0"/>
              </a:rPr>
              <a:t>Configure выполняется один раз при создании объекта класса </a:t>
            </a:r>
            <a:r>
              <a:rPr lang="ru-RU" sz="2400" dirty="0" err="1">
                <a:latin typeface="Times New Roman" pitchFamily="18" charset="0"/>
                <a:cs typeface="Times New Roman" pitchFamily="18" charset="0"/>
              </a:rPr>
              <a:t>Startup</a:t>
            </a:r>
            <a:r>
              <a:rPr lang="ru-RU" sz="2400" dirty="0">
                <a:latin typeface="Times New Roman" pitchFamily="18" charset="0"/>
                <a:cs typeface="Times New Roman" pitchFamily="18" charset="0"/>
              </a:rPr>
              <a:t>, и компоненты </a:t>
            </a:r>
            <a:r>
              <a:rPr lang="ru-RU" sz="2400" dirty="0" err="1">
                <a:latin typeface="Times New Roman" pitchFamily="18" charset="0"/>
                <a:cs typeface="Times New Roman" pitchFamily="18" charset="0"/>
              </a:rPr>
              <a:t>middleware</a:t>
            </a:r>
            <a:r>
              <a:rPr lang="ru-RU" sz="2400" dirty="0">
                <a:latin typeface="Times New Roman" pitchFamily="18" charset="0"/>
                <a:cs typeface="Times New Roman" pitchFamily="18" charset="0"/>
              </a:rPr>
              <a:t> создаются один раз и живут в течение всего жизненного цикла приложения. То есть для последующей обработки запросов используются одни и те же компоненты.</a:t>
            </a:r>
          </a:p>
        </p:txBody>
      </p:sp>
    </p:spTree>
    <p:extLst>
      <p:ext uri="{BB962C8B-B14F-4D97-AF65-F5344CB8AC3E}">
        <p14:creationId xmlns:p14="http://schemas.microsoft.com/office/powerpoint/2010/main" val="347629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629" y="332656"/>
            <a:ext cx="8496944" cy="830997"/>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Полный </a:t>
            </a:r>
            <a:r>
              <a:rPr lang="ru-RU" sz="2400" dirty="0">
                <a:latin typeface="Times New Roman" pitchFamily="18" charset="0"/>
                <a:cs typeface="Times New Roman" pitchFamily="18" charset="0"/>
              </a:rPr>
              <a:t>конвейер обработки запросов для приложений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MVC и </a:t>
            </a:r>
            <a:r>
              <a:rPr lang="ru-RU" sz="2400" dirty="0" err="1">
                <a:latin typeface="Times New Roman" pitchFamily="18" charset="0"/>
                <a:cs typeface="Times New Roman" pitchFamily="18" charset="0"/>
              </a:rPr>
              <a:t>Razor</a:t>
            </a:r>
            <a:r>
              <a:rPr lang="ru-RU" sz="2400" dirty="0">
                <a:latin typeface="Times New Roman" pitchFamily="18" charset="0"/>
                <a:cs typeface="Times New Roman" pitchFamily="18" charset="0"/>
              </a:rPr>
              <a:t> </a:t>
            </a:r>
            <a:r>
              <a:rPr lang="ru-RU" sz="2400" dirty="0" err="1">
                <a:latin typeface="Times New Roman" pitchFamily="18" charset="0"/>
                <a:cs typeface="Times New Roman" pitchFamily="18" charset="0"/>
              </a:rPr>
              <a:t>Pages</a:t>
            </a:r>
            <a:endParaRPr lang="ru-RU" sz="2400" dirty="0">
              <a:latin typeface="Times New Roman" pitchFamily="18" charset="0"/>
              <a:cs typeface="Times New Roman" pitchFamily="18" charset="0"/>
            </a:endParaRPr>
          </a:p>
        </p:txBody>
      </p:sp>
      <p:sp>
        <p:nvSpPr>
          <p:cNvPr id="3" name="AutoShape 4" descr="ASP.NET Core промежуточный программный конвейер"/>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 name="AutoShape 6" descr="ASP.NET Core промежуточный программный конвейер"/>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8" descr="ASP.NET Core промежуточный программный конвейер"/>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13" descr="ASP.NET Core промежуточный программный конвейер"/>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183" name="Picture 15"/>
          <p:cNvPicPr>
            <a:picLocks noChangeAspect="1" noChangeArrowheads="1"/>
          </p:cNvPicPr>
          <p:nvPr/>
        </p:nvPicPr>
        <p:blipFill rotWithShape="1">
          <a:blip r:embed="rId2">
            <a:extLst>
              <a:ext uri="{28A0092B-C50C-407E-A947-70E740481C1C}">
                <a14:useLocalDpi xmlns:a14="http://schemas.microsoft.com/office/drawing/2010/main" val="0"/>
              </a:ext>
            </a:extLst>
          </a:blip>
          <a:srcRect l="28750" t="11312" r="21042" b="37408"/>
          <a:stretch/>
        </p:blipFill>
        <p:spPr bwMode="auto">
          <a:xfrm>
            <a:off x="297209" y="1700807"/>
            <a:ext cx="8247128" cy="4738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39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abrastorage.org/webt/ug/w7/zj/ugw7zjo96o89vjb_yzl1usznvj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647432" cy="4608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5013176"/>
            <a:ext cx="8352928" cy="1200329"/>
          </a:xfrm>
          <a:prstGeom prst="rect">
            <a:avLst/>
          </a:prstGeom>
          <a:noFill/>
        </p:spPr>
        <p:txBody>
          <a:bodyPr wrap="square" rtlCol="0">
            <a:spAutoFit/>
          </a:bodyPr>
          <a:lstStyle/>
          <a:p>
            <a:pPr algn="just"/>
            <a:r>
              <a:rPr lang="ru-RU" sz="2400" dirty="0"/>
              <a:t>Вышла новая версия платформы .NET под номером 5.0</a:t>
            </a:r>
          </a:p>
          <a:p>
            <a:pPr algn="just"/>
            <a:r>
              <a:rPr lang="en-US" sz="2400" dirty="0">
                <a:latin typeface="Times New Roman" pitchFamily="18" charset="0"/>
                <a:cs typeface="Times New Roman" pitchFamily="18" charset="0"/>
                <a:hlinkClick r:id="rId3"/>
              </a:rPr>
              <a:t>https://tproger.ru/news/dotnet-5-0-released</a:t>
            </a:r>
            <a:r>
              <a:rPr lang="en-US" sz="2400" dirty="0" smtClean="0">
                <a:latin typeface="Times New Roman" pitchFamily="18" charset="0"/>
                <a:cs typeface="Times New Roman" pitchFamily="18" charset="0"/>
                <a:hlinkClick r:id="rId3"/>
              </a:rPr>
              <a:t>/</a:t>
            </a:r>
            <a:endParaRPr lang="ru-RU" sz="2400" dirty="0" smtClean="0">
              <a:latin typeface="Times New Roman" pitchFamily="18" charset="0"/>
              <a:cs typeface="Times New Roman" pitchFamily="18" charset="0"/>
            </a:endParaRPr>
          </a:p>
          <a:p>
            <a:pPr algn="just"/>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41341562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679" y="0"/>
            <a:ext cx="8424936" cy="830997"/>
          </a:xfrm>
          <a:prstGeom prst="rect">
            <a:avLst/>
          </a:prstGeom>
          <a:noFill/>
        </p:spPr>
        <p:txBody>
          <a:bodyPr wrap="square" rtlCol="0">
            <a:spAutoFit/>
          </a:bodyPr>
          <a:lstStyle/>
          <a:p>
            <a:pPr algn="just"/>
            <a:r>
              <a:rPr lang="be-BY" sz="2400" b="1" i="1" dirty="0">
                <a:latin typeface="Times New Roman" pitchFamily="18" charset="0"/>
                <a:cs typeface="Times New Roman" pitchFamily="18" charset="0"/>
              </a:rPr>
              <a:t>Модели</a:t>
            </a:r>
          </a:p>
          <a:p>
            <a:pPr algn="just"/>
            <a:endParaRPr lang="be-BY" sz="2400" dirty="0" smtClean="0">
              <a:latin typeface="Times New Roman" pitchFamily="18" charset="0"/>
              <a:cs typeface="Times New Roman" pitchFamily="18" charset="0"/>
            </a:endParaRPr>
          </a:p>
        </p:txBody>
      </p:sp>
      <p:sp>
        <p:nvSpPr>
          <p:cNvPr id="3" name="TextBox 2"/>
          <p:cNvSpPr txBox="1"/>
          <p:nvPr/>
        </p:nvSpPr>
        <p:spPr>
          <a:xfrm>
            <a:off x="71671" y="532130"/>
            <a:ext cx="8856984" cy="2677656"/>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Все </a:t>
            </a:r>
            <a:r>
              <a:rPr lang="ru-RU" sz="2400" dirty="0">
                <a:latin typeface="Times New Roman" pitchFamily="18" charset="0"/>
                <a:cs typeface="Times New Roman" pitchFamily="18" charset="0"/>
              </a:rPr>
              <a:t>сущности в приложении принято выделять в отдельные модели. В зависимости от поставленной задачи и сложности приложения можно выделить различное количество моделей. </a:t>
            </a:r>
            <a:r>
              <a:rPr lang="ru-RU" sz="2400" dirty="0" smtClean="0">
                <a:latin typeface="Times New Roman" pitchFamily="18" charset="0"/>
                <a:cs typeface="Times New Roman" pitchFamily="18" charset="0"/>
              </a:rPr>
              <a:t>	Модели </a:t>
            </a:r>
            <a:r>
              <a:rPr lang="ru-RU" sz="2400" dirty="0">
                <a:latin typeface="Times New Roman" pitchFamily="18" charset="0"/>
                <a:cs typeface="Times New Roman" pitchFamily="18" charset="0"/>
              </a:rPr>
              <a:t>представляют собой простые классы и располагаются в проекте в каталоге </a:t>
            </a:r>
            <a:r>
              <a:rPr lang="ru-RU" sz="2400" i="1" dirty="0" err="1">
                <a:latin typeface="Times New Roman" pitchFamily="18" charset="0"/>
                <a:cs typeface="Times New Roman" pitchFamily="18" charset="0"/>
              </a:rPr>
              <a:t>Models</a:t>
            </a:r>
            <a:r>
              <a:rPr lang="ru-RU" sz="2400" dirty="0">
                <a:latin typeface="Times New Roman" pitchFamily="18" charset="0"/>
                <a:cs typeface="Times New Roman" pitchFamily="18" charset="0"/>
              </a:rPr>
              <a:t>. Модели описывают логику данных. </a:t>
            </a:r>
          </a:p>
          <a:p>
            <a:pPr algn="just"/>
            <a:endParaRPr lang="be-BY" sz="2400" dirty="0" smtClean="0">
              <a:latin typeface="Times New Roman" pitchFamily="18" charset="0"/>
              <a:cs typeface="Times New Roman" pitchFamily="18" charset="0"/>
            </a:endParaRPr>
          </a:p>
        </p:txBody>
      </p:sp>
      <p:sp>
        <p:nvSpPr>
          <p:cNvPr id="5" name="TextBox 4"/>
          <p:cNvSpPr txBox="1"/>
          <p:nvPr/>
        </p:nvSpPr>
        <p:spPr>
          <a:xfrm>
            <a:off x="138679" y="2852936"/>
            <a:ext cx="9005321" cy="3785652"/>
          </a:xfrm>
          <a:prstGeom prst="rect">
            <a:avLst/>
          </a:prstGeom>
          <a:noFill/>
        </p:spPr>
        <p:txBody>
          <a:bodyPr wrap="square" rtlCol="0">
            <a:spAutoFit/>
          </a:bodyPr>
          <a:lstStyle/>
          <a:p>
            <a:r>
              <a:rPr lang="ru-RU" sz="2400" dirty="0" smtClean="0">
                <a:latin typeface="Times New Roman" pitchFamily="18" charset="0"/>
                <a:cs typeface="Times New Roman" pitchFamily="18" charset="0"/>
              </a:rPr>
              <a:t>	В </a:t>
            </a:r>
            <a:r>
              <a:rPr lang="ru-RU" sz="2400" dirty="0">
                <a:latin typeface="Times New Roman" pitchFamily="18" charset="0"/>
                <a:cs typeface="Times New Roman" pitchFamily="18" charset="0"/>
              </a:rPr>
              <a:t>приложении ASP.NET MVC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модели можно разделить по степени применения на несколько групп:</a:t>
            </a:r>
          </a:p>
          <a:p>
            <a:pPr marL="342900" indent="-342900" algn="just">
              <a:buFont typeface="Wingdings" pitchFamily="2" charset="2"/>
              <a:buChar char="q"/>
            </a:pPr>
            <a:r>
              <a:rPr lang="ru-RU" sz="2400" dirty="0">
                <a:latin typeface="Times New Roman" pitchFamily="18" charset="0"/>
                <a:cs typeface="Times New Roman" pitchFamily="18" charset="0"/>
              </a:rPr>
              <a:t>Модели, объекты которых хранятся в специальных хранилищах данных (например, в базах данных, файлах </a:t>
            </a:r>
            <a:r>
              <a:rPr lang="ru-RU" sz="2400" dirty="0" err="1">
                <a:latin typeface="Times New Roman" pitchFamily="18" charset="0"/>
                <a:cs typeface="Times New Roman" pitchFamily="18" charset="0"/>
              </a:rPr>
              <a:t>xml</a:t>
            </a:r>
            <a:r>
              <a:rPr lang="ru-RU" sz="2400" dirty="0">
                <a:latin typeface="Times New Roman" pitchFamily="18" charset="0"/>
                <a:cs typeface="Times New Roman" pitchFamily="18" charset="0"/>
              </a:rPr>
              <a:t> и т.д.)</a:t>
            </a:r>
          </a:p>
          <a:p>
            <a:pPr marL="342900" indent="-342900" algn="just">
              <a:buFont typeface="Wingdings" pitchFamily="2" charset="2"/>
              <a:buChar char="q"/>
            </a:pPr>
            <a:r>
              <a:rPr lang="ru-RU" sz="2400" dirty="0">
                <a:latin typeface="Times New Roman" pitchFamily="18" charset="0"/>
                <a:cs typeface="Times New Roman" pitchFamily="18" charset="0"/>
              </a:rPr>
              <a:t>Модели, которые используются для передачи данных представление или наоборот, для получения данных из представления. Такие модели </a:t>
            </a:r>
            <a:r>
              <a:rPr lang="ru-RU" sz="2400" dirty="0" smtClean="0">
                <a:latin typeface="Times New Roman" pitchFamily="18" charset="0"/>
                <a:cs typeface="Times New Roman" pitchFamily="18" charset="0"/>
              </a:rPr>
              <a:t>называются</a:t>
            </a:r>
            <a:r>
              <a:rPr lang="ru-RU" sz="2400" dirty="0">
                <a:latin typeface="Times New Roman" pitchFamily="18" charset="0"/>
                <a:cs typeface="Times New Roman" pitchFamily="18" charset="0"/>
              </a:rPr>
              <a:t> </a:t>
            </a:r>
            <a:r>
              <a:rPr lang="ru-RU" sz="2400" b="1" dirty="0">
                <a:latin typeface="Times New Roman" pitchFamily="18" charset="0"/>
                <a:cs typeface="Times New Roman" pitchFamily="18" charset="0"/>
              </a:rPr>
              <a:t>моделями представления</a:t>
            </a:r>
            <a:endParaRPr lang="ru-RU" sz="2400" dirty="0">
              <a:latin typeface="Times New Roman" pitchFamily="18" charset="0"/>
              <a:cs typeface="Times New Roman" pitchFamily="18" charset="0"/>
            </a:endParaRPr>
          </a:p>
          <a:p>
            <a:pPr marL="342900" indent="-342900">
              <a:buFont typeface="Wingdings" pitchFamily="2" charset="2"/>
              <a:buChar char="q"/>
            </a:pPr>
            <a:r>
              <a:rPr lang="ru-RU" sz="2400" dirty="0">
                <a:latin typeface="Times New Roman" pitchFamily="18" charset="0"/>
                <a:cs typeface="Times New Roman" pitchFamily="18" charset="0"/>
              </a:rPr>
              <a:t>Вспомогательные модели для промежуточных вычислений</a:t>
            </a:r>
          </a:p>
          <a:p>
            <a:pPr marL="342900" indent="-342900" algn="just">
              <a:buFont typeface="Wingdings" pitchFamily="2" charset="2"/>
              <a:buChar char="q"/>
            </a:pP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161407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640960" cy="6555641"/>
          </a:xfrm>
          <a:prstGeom prst="rect">
            <a:avLst/>
          </a:prstGeom>
          <a:noFill/>
        </p:spPr>
        <p:txBody>
          <a:bodyPr wrap="square" rtlCol="0">
            <a:spAutoFit/>
          </a:bodyPr>
          <a:lstStyle/>
          <a:p>
            <a:pPr algn="just" fontAlgn="base"/>
            <a:r>
              <a:rPr lang="ru-RU" sz="2000" b="1" dirty="0"/>
              <a:t>POCO</a:t>
            </a:r>
            <a:r>
              <a:rPr lang="ru-RU" sz="2000" dirty="0"/>
              <a:t> — это класс, который не прибит гвоздями к архитектуре какой-либо библиотеки. Программист сам волен выбирать иерархию классов (или отсутствие оной). Например, библиотека для работы с БД не будет заставлять наследовать "пользователя" от "сущности" или "активной записи". В идеале чистоты классов не нужны даже атрибуты.</a:t>
            </a:r>
          </a:p>
          <a:p>
            <a:pPr algn="just" fontAlgn="base"/>
            <a:r>
              <a:rPr lang="ru-RU" sz="2000" dirty="0"/>
              <a:t>Подобный подход развязывает руки программистам и позволяет строить удобную им архитектуру, использовать уже имеющиеся классы для работы со </a:t>
            </a:r>
            <a:r>
              <a:rPr lang="ru-RU" sz="2000" dirty="0" err="1"/>
              <a:t>сторониими</a:t>
            </a:r>
            <a:r>
              <a:rPr lang="ru-RU" sz="2000" dirty="0"/>
              <a:t> библиотеками и т. п. Впрочем, не обходится и без проблем, например, использование POCO может требовать магии во время выполнения: генерации унаследованных классов в памяти и т. п.</a:t>
            </a:r>
          </a:p>
          <a:p>
            <a:pPr algn="just" fontAlgn="base"/>
            <a:r>
              <a:rPr lang="ru-RU" sz="2000" i="1" dirty="0"/>
              <a:t>Примером</a:t>
            </a:r>
            <a:r>
              <a:rPr lang="ru-RU" sz="2000" dirty="0"/>
              <a:t> POCO является любой класс, который не унаследован от специфического для некоторой библиотеки базового класса, не загромождён конвенциями и атрибутами, но который тем не менее может этой библиотекой полноценно использоваться.</a:t>
            </a:r>
          </a:p>
          <a:p>
            <a:pPr algn="just" fontAlgn="base"/>
            <a:r>
              <a:rPr lang="ru-RU" sz="2000" b="1" dirty="0"/>
              <a:t>DTO</a:t>
            </a:r>
            <a:r>
              <a:rPr lang="ru-RU" sz="2000" dirty="0"/>
              <a:t> — это класс с данными, но без логики. Он используется для передачи данных между слоями приложения и между приложениями, для </a:t>
            </a:r>
            <a:r>
              <a:rPr lang="ru-RU" sz="2000" dirty="0" err="1"/>
              <a:t>сериализации</a:t>
            </a:r>
            <a:r>
              <a:rPr lang="ru-RU" sz="2000" dirty="0"/>
              <a:t> и аналогичных целей.</a:t>
            </a:r>
          </a:p>
          <a:p>
            <a:pPr algn="just" fontAlgn="base"/>
            <a:r>
              <a:rPr lang="ru-RU" sz="2000" i="1" dirty="0"/>
              <a:t>Примером</a:t>
            </a:r>
            <a:r>
              <a:rPr lang="ru-RU" sz="2000" dirty="0"/>
              <a:t> DTO является любой класс, который содержит только поля и свойства. Он не должен содержать методов для получения и изменения данных.</a:t>
            </a:r>
          </a:p>
          <a:p>
            <a:pPr algn="just"/>
            <a:r>
              <a:rPr lang="en-US" sz="2000" dirty="0">
                <a:hlinkClick r:id="rId2"/>
              </a:rPr>
              <a:t>https://habr.com/ru/post/268371/</a:t>
            </a:r>
            <a:endParaRPr lang="ru-RU"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64980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928992" cy="830997"/>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Для </a:t>
            </a:r>
            <a:r>
              <a:rPr lang="ru-RU" sz="2400" dirty="0">
                <a:latin typeface="Times New Roman" pitchFamily="18" charset="0"/>
                <a:cs typeface="Times New Roman" pitchFamily="18" charset="0"/>
              </a:rPr>
              <a:t>развертывания веб-приложения можно использовать традиционный </a:t>
            </a:r>
            <a:r>
              <a:rPr lang="ru-RU" sz="2400" b="1" dirty="0" smtClean="0">
                <a:latin typeface="Times New Roman" pitchFamily="18" charset="0"/>
                <a:cs typeface="Times New Roman" pitchFamily="18" charset="0"/>
              </a:rPr>
              <a:t>IIS</a:t>
            </a:r>
            <a:r>
              <a:rPr lang="ru-RU" sz="2400" dirty="0" smtClean="0">
                <a:latin typeface="Times New Roman" pitchFamily="18" charset="0"/>
                <a:cs typeface="Times New Roman" pitchFamily="18" charset="0"/>
              </a:rPr>
              <a:t> или </a:t>
            </a:r>
            <a:r>
              <a:rPr lang="ru-RU" sz="2400" dirty="0">
                <a:latin typeface="Times New Roman" pitchFamily="18" charset="0"/>
                <a:cs typeface="Times New Roman" pitchFamily="18" charset="0"/>
              </a:rPr>
              <a:t>кросс-платформенный веб-сервер </a:t>
            </a:r>
            <a:r>
              <a:rPr lang="ru-RU" sz="2400" b="1" dirty="0" err="1">
                <a:latin typeface="Times New Roman" pitchFamily="18" charset="0"/>
                <a:cs typeface="Times New Roman" pitchFamily="18" charset="0"/>
              </a:rPr>
              <a:t>Kestrel</a:t>
            </a:r>
            <a:r>
              <a:rPr lang="ru-RU" sz="2400" dirty="0">
                <a:latin typeface="Times New Roman" pitchFamily="18" charset="0"/>
                <a:cs typeface="Times New Roman" pitchFamily="18" charset="0"/>
              </a:rPr>
              <a:t>.</a:t>
            </a:r>
          </a:p>
        </p:txBody>
      </p:sp>
      <p:sp>
        <p:nvSpPr>
          <p:cNvPr id="3" name="TextBox 2"/>
          <p:cNvSpPr txBox="1"/>
          <p:nvPr/>
        </p:nvSpPr>
        <p:spPr>
          <a:xfrm>
            <a:off x="73813" y="1268760"/>
            <a:ext cx="9036496" cy="1569660"/>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a:t>
            </a:r>
            <a:r>
              <a:rPr lang="ru-RU" sz="2400" b="1" dirty="0" err="1">
                <a:latin typeface="Times New Roman" pitchFamily="18" charset="0"/>
                <a:cs typeface="Times New Roman" pitchFamily="18" charset="0"/>
              </a:rPr>
              <a:t>Internet</a:t>
            </a:r>
            <a:r>
              <a:rPr lang="ru-RU" sz="2400" b="1" dirty="0">
                <a:latin typeface="Times New Roman" pitchFamily="18" charset="0"/>
                <a:cs typeface="Times New Roman" pitchFamily="18" charset="0"/>
              </a:rPr>
              <a:t> </a:t>
            </a:r>
            <a:r>
              <a:rPr lang="ru-RU" sz="2400" b="1" dirty="0" err="1">
                <a:latin typeface="Times New Roman" pitchFamily="18" charset="0"/>
                <a:cs typeface="Times New Roman" pitchFamily="18" charset="0"/>
              </a:rPr>
              <a:t>Information</a:t>
            </a:r>
            <a:r>
              <a:rPr lang="ru-RU" sz="2400" b="1" dirty="0">
                <a:latin typeface="Times New Roman" pitchFamily="18" charset="0"/>
                <a:cs typeface="Times New Roman" pitchFamily="18" charset="0"/>
              </a:rPr>
              <a:t> </a:t>
            </a:r>
            <a:r>
              <a:rPr lang="ru-RU" sz="2400" b="1" dirty="0" err="1">
                <a:latin typeface="Times New Roman" pitchFamily="18" charset="0"/>
                <a:cs typeface="Times New Roman" pitchFamily="18" charset="0"/>
              </a:rPr>
              <a:t>Services</a:t>
            </a:r>
            <a:r>
              <a:rPr lang="ru-RU" sz="2400" dirty="0">
                <a:latin typeface="Times New Roman" pitchFamily="18" charset="0"/>
                <a:cs typeface="Times New Roman" pitchFamily="18" charset="0"/>
              </a:rPr>
              <a:t>) — программное обеспечение </a:t>
            </a:r>
            <a:r>
              <a:rPr lang="ru-RU" sz="2400" dirty="0" smtClean="0">
                <a:latin typeface="Times New Roman" pitchFamily="18" charset="0"/>
                <a:cs typeface="Times New Roman" pitchFamily="18" charset="0"/>
              </a:rPr>
              <a:t>для </a:t>
            </a:r>
            <a:r>
              <a:rPr lang="ru-RU" sz="2400" dirty="0">
                <a:latin typeface="Times New Roman" pitchFamily="18" charset="0"/>
                <a:cs typeface="Times New Roman" pitchFamily="18" charset="0"/>
              </a:rPr>
              <a:t>развертывания веб-сервера.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Входит </a:t>
            </a:r>
            <a:r>
              <a:rPr lang="ru-RU" sz="2400" dirty="0">
                <a:latin typeface="Times New Roman" pitchFamily="18" charset="0"/>
                <a:cs typeface="Times New Roman" pitchFamily="18" charset="0"/>
              </a:rPr>
              <a:t>в состав </a:t>
            </a:r>
            <a:r>
              <a:rPr lang="ru-RU" sz="2400" dirty="0" smtClean="0">
                <a:latin typeface="Times New Roman" pitchFamily="18" charset="0"/>
                <a:cs typeface="Times New Roman" pitchFamily="18" charset="0"/>
              </a:rPr>
              <a:t>Windows. Поддерживает</a:t>
            </a:r>
            <a:r>
              <a:rPr lang="ru-RU" sz="2400" dirty="0">
                <a:latin typeface="Times New Roman" pitchFamily="18" charset="0"/>
                <a:cs typeface="Times New Roman" pitchFamily="18" charset="0"/>
              </a:rPr>
              <a:t> работу по </a:t>
            </a:r>
            <a:r>
              <a:rPr lang="ru-RU" sz="2400" dirty="0" smtClean="0">
                <a:latin typeface="Times New Roman" pitchFamily="18" charset="0"/>
                <a:cs typeface="Times New Roman" pitchFamily="18" charset="0"/>
              </a:rPr>
              <a:t>протоколам</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 HTTP</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 HTTPS</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 FTP</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 SMTP</a:t>
            </a:r>
            <a:r>
              <a:rPr lang="ru-RU" sz="2400" dirty="0">
                <a:latin typeface="Times New Roman" pitchFamily="18" charset="0"/>
                <a:cs typeface="Times New Roman" pitchFamily="18" charset="0"/>
              </a:rPr>
              <a:t>, POP3</a:t>
            </a:r>
            <a:r>
              <a:rPr lang="ru-RU" sz="2400"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sp>
        <p:nvSpPr>
          <p:cNvPr id="4" name="TextBox 3"/>
          <p:cNvSpPr txBox="1"/>
          <p:nvPr/>
        </p:nvSpPr>
        <p:spPr>
          <a:xfrm>
            <a:off x="107504" y="2838420"/>
            <a:ext cx="8784976" cy="1569660"/>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По </a:t>
            </a:r>
            <a:r>
              <a:rPr lang="ru-RU" sz="2400" dirty="0">
                <a:latin typeface="Times New Roman" pitchFamily="18" charset="0"/>
                <a:cs typeface="Times New Roman" pitchFamily="18" charset="0"/>
              </a:rPr>
              <a:t>сравнению с предыдущими версиями ASP.NET при работе с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IIS не использует инфраструктуру </a:t>
            </a:r>
            <a:r>
              <a:rPr lang="ru-RU" sz="2400" b="1" dirty="0" err="1">
                <a:latin typeface="Times New Roman" pitchFamily="18" charset="0"/>
                <a:cs typeface="Times New Roman" pitchFamily="18" charset="0"/>
              </a:rPr>
              <a:t>System.Web</a:t>
            </a:r>
            <a:r>
              <a:rPr lang="ru-RU" sz="2400" dirty="0">
                <a:latin typeface="Times New Roman" pitchFamily="18" charset="0"/>
                <a:cs typeface="Times New Roman" pitchFamily="18" charset="0"/>
              </a:rPr>
              <a:t>, что значительно повышает производительность приложения</a:t>
            </a:r>
          </a:p>
        </p:txBody>
      </p:sp>
      <p:sp>
        <p:nvSpPr>
          <p:cNvPr id="5" name="TextBox 4"/>
          <p:cNvSpPr txBox="1"/>
          <p:nvPr/>
        </p:nvSpPr>
        <p:spPr>
          <a:xfrm>
            <a:off x="73813" y="4443087"/>
            <a:ext cx="8890675" cy="2308324"/>
          </a:xfrm>
          <a:prstGeom prst="rect">
            <a:avLst/>
          </a:prstGeom>
          <a:noFill/>
        </p:spPr>
        <p:txBody>
          <a:bodyPr wrap="square" rtlCol="0">
            <a:spAutoFit/>
          </a:bodyPr>
          <a:lstStyle/>
          <a:p>
            <a:pPr algn="just"/>
            <a:r>
              <a:rPr lang="ru-RU" sz="2400" b="1" dirty="0" smtClean="0">
                <a:latin typeface="Times New Roman" pitchFamily="18" charset="0"/>
                <a:cs typeface="Times New Roman" pitchFamily="18" charset="0"/>
              </a:rPr>
              <a:t>	</a:t>
            </a:r>
            <a:r>
              <a:rPr lang="ru-RU" sz="2400" b="1" dirty="0" err="1" smtClean="0">
                <a:latin typeface="Times New Roman" pitchFamily="18" charset="0"/>
                <a:cs typeface="Times New Roman" pitchFamily="18" charset="0"/>
              </a:rPr>
              <a:t>Kestrel</a:t>
            </a:r>
            <a:r>
              <a:rPr lang="ru-RU" sz="2400" dirty="0">
                <a:latin typeface="Times New Roman" pitchFamily="18" charset="0"/>
                <a:cs typeface="Times New Roman" pitchFamily="18" charset="0"/>
              </a:rPr>
              <a:t> — это новый, </a:t>
            </a:r>
            <a:r>
              <a:rPr lang="ru-RU" sz="2400" b="1" i="1" dirty="0">
                <a:latin typeface="Times New Roman" pitchFamily="18" charset="0"/>
                <a:cs typeface="Times New Roman" pitchFamily="18" charset="0"/>
              </a:rPr>
              <a:t>открытый, кроссплатформенный </a:t>
            </a:r>
            <a:r>
              <a:rPr lang="ru-RU" sz="2400" dirty="0">
                <a:latin typeface="Times New Roman" pitchFamily="18" charset="0"/>
                <a:cs typeface="Times New Roman" pitchFamily="18" charset="0"/>
              </a:rPr>
              <a:t>(Windows, </a:t>
            </a:r>
            <a:r>
              <a:rPr lang="ru-RU" sz="2400" dirty="0" err="1">
                <a:latin typeface="Times New Roman" pitchFamily="18" charset="0"/>
                <a:cs typeface="Times New Roman" pitchFamily="18" charset="0"/>
              </a:rPr>
              <a:t>Linux</a:t>
            </a:r>
            <a:r>
              <a:rPr lang="ru-RU" sz="2400" dirty="0">
                <a:latin typeface="Times New Roman" pitchFamily="18" charset="0"/>
                <a:cs typeface="Times New Roman" pitchFamily="18" charset="0"/>
              </a:rPr>
              <a:t>, </a:t>
            </a:r>
            <a:r>
              <a:rPr lang="ru-RU" sz="2400" dirty="0" err="1">
                <a:latin typeface="Times New Roman" pitchFamily="18" charset="0"/>
                <a:cs typeface="Times New Roman" pitchFamily="18" charset="0"/>
              </a:rPr>
              <a:t>Mac</a:t>
            </a:r>
            <a:r>
              <a:rPr lang="ru-RU" sz="2400" dirty="0">
                <a:latin typeface="Times New Roman" pitchFamily="18" charset="0"/>
                <a:cs typeface="Times New Roman" pitchFamily="18" charset="0"/>
              </a:rPr>
              <a:t>) веб-сервер на базе Libuv. Libuv — это кроссплатформенная компонента для поддержки асинхронных операций ввода\вывода: асинхронная работа с TCP\UDP сокетами, DNS резервация, операции с файловой системой, управление потоками и </a:t>
            </a:r>
            <a:r>
              <a:rPr lang="ru-RU" sz="2400" dirty="0" smtClean="0">
                <a:latin typeface="Times New Roman" pitchFamily="18" charset="0"/>
                <a:cs typeface="Times New Roman" pitchFamily="18" charset="0"/>
              </a:rPr>
              <a:t>др.</a:t>
            </a: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302195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640960" cy="461665"/>
          </a:xfrm>
          <a:prstGeom prst="rect">
            <a:avLst/>
          </a:prstGeom>
          <a:noFill/>
        </p:spPr>
        <p:txBody>
          <a:bodyPr wrap="square" rtlCol="0">
            <a:spAutoFit/>
          </a:bodyPr>
          <a:lstStyle/>
          <a:p>
            <a:pPr algn="just"/>
            <a:r>
              <a:rPr lang="ru-RU" sz="2400" dirty="0" err="1">
                <a:latin typeface="Times New Roman" pitchFamily="18" charset="0"/>
                <a:cs typeface="Times New Roman" pitchFamily="18" charset="0"/>
              </a:rPr>
              <a:t>Kestrel</a:t>
            </a:r>
            <a:r>
              <a:rPr lang="ru-RU" sz="2400" dirty="0">
                <a:latin typeface="Times New Roman" pitchFamily="18" charset="0"/>
                <a:cs typeface="Times New Roman" pitchFamily="18" charset="0"/>
              </a:rPr>
              <a:t> по умолчанию включается в проект ASP.NET </a:t>
            </a:r>
            <a:r>
              <a:rPr lang="ru-RU" sz="2400" dirty="0" err="1">
                <a:latin typeface="Times New Roman" pitchFamily="18" charset="0"/>
                <a:cs typeface="Times New Roman" pitchFamily="18" charset="0"/>
              </a:rPr>
              <a:t>Core</a:t>
            </a:r>
            <a:r>
              <a:rPr lang="ru-RU" sz="2400" dirty="0" smtClean="0">
                <a:latin typeface="Times New Roman" pitchFamily="18" charset="0"/>
                <a:cs typeface="Times New Roman" pitchFamily="18" charset="0"/>
              </a:rPr>
              <a:t>. </a:t>
            </a:r>
            <a:endParaRPr lang="ru-RU" sz="2400" dirty="0">
              <a:latin typeface="Times New Roman" pitchFamily="18" charset="0"/>
              <a:cs typeface="Times New Roman" pitchFamily="18" charset="0"/>
            </a:endParaRPr>
          </a:p>
        </p:txBody>
      </p:sp>
      <p:sp>
        <p:nvSpPr>
          <p:cNvPr id="3" name="TextBox 2"/>
          <p:cNvSpPr txBox="1"/>
          <p:nvPr/>
        </p:nvSpPr>
        <p:spPr>
          <a:xfrm>
            <a:off x="92608" y="764704"/>
            <a:ext cx="8784976" cy="1938992"/>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При </a:t>
            </a:r>
            <a:r>
              <a:rPr lang="ru-RU" sz="2400" dirty="0">
                <a:latin typeface="Times New Roman" pitchFamily="18" charset="0"/>
                <a:cs typeface="Times New Roman" pitchFamily="18" charset="0"/>
              </a:rPr>
              <a:t>развертывании на Windows </a:t>
            </a:r>
            <a:r>
              <a:rPr lang="ru-RU" sz="2400" dirty="0" err="1">
                <a:latin typeface="Times New Roman" pitchFamily="18" charset="0"/>
                <a:cs typeface="Times New Roman" pitchFamily="18" charset="0"/>
              </a:rPr>
              <a:t>Kestrel</a:t>
            </a:r>
            <a:r>
              <a:rPr lang="ru-RU" sz="2400" dirty="0">
                <a:latin typeface="Times New Roman" pitchFamily="18" charset="0"/>
                <a:cs typeface="Times New Roman" pitchFamily="18" charset="0"/>
              </a:rPr>
              <a:t> может применять IIS в качестве прокси-сервера, а при развертывании на </a:t>
            </a:r>
            <a:r>
              <a:rPr lang="ru-RU" sz="2400" dirty="0" err="1">
                <a:latin typeface="Times New Roman" pitchFamily="18" charset="0"/>
                <a:cs typeface="Times New Roman" pitchFamily="18" charset="0"/>
              </a:rPr>
              <a:t>Linux</a:t>
            </a:r>
            <a:r>
              <a:rPr lang="ru-RU" sz="2400" dirty="0">
                <a:latin typeface="Times New Roman" pitchFamily="18" charset="0"/>
                <a:cs typeface="Times New Roman" pitchFamily="18" charset="0"/>
              </a:rPr>
              <a:t> как прокси-серверы могут использоваться </a:t>
            </a:r>
            <a:r>
              <a:rPr lang="ru-RU" sz="2400" dirty="0" err="1">
                <a:latin typeface="Times New Roman" pitchFamily="18" charset="0"/>
                <a:cs typeface="Times New Roman" pitchFamily="18" charset="0"/>
              </a:rPr>
              <a:t>Apache</a:t>
            </a:r>
            <a:r>
              <a:rPr lang="ru-RU" sz="2400" dirty="0">
                <a:latin typeface="Times New Roman" pitchFamily="18" charset="0"/>
                <a:cs typeface="Times New Roman" pitchFamily="18" charset="0"/>
              </a:rPr>
              <a:t> и </a:t>
            </a:r>
            <a:r>
              <a:rPr lang="ru-RU" sz="2400" dirty="0" err="1">
                <a:latin typeface="Times New Roman" pitchFamily="18" charset="0"/>
                <a:cs typeface="Times New Roman" pitchFamily="18" charset="0"/>
              </a:rPr>
              <a:t>Nginx</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Т</a:t>
            </a:r>
            <a:r>
              <a:rPr lang="ru-RU" sz="2400" dirty="0" smtClean="0">
                <a:latin typeface="Times New Roman" pitchFamily="18" charset="0"/>
                <a:cs typeface="Times New Roman" pitchFamily="18" charset="0"/>
              </a:rPr>
              <a:t>акже </a:t>
            </a:r>
            <a:r>
              <a:rPr lang="ru-RU" sz="2400" dirty="0" err="1">
                <a:latin typeface="Times New Roman" pitchFamily="18" charset="0"/>
                <a:cs typeface="Times New Roman" pitchFamily="18" charset="0"/>
              </a:rPr>
              <a:t>Kestrel</a:t>
            </a:r>
            <a:r>
              <a:rPr lang="ru-RU" sz="2400" dirty="0">
                <a:latin typeface="Times New Roman" pitchFamily="18" charset="0"/>
                <a:cs typeface="Times New Roman" pitchFamily="18" charset="0"/>
              </a:rPr>
              <a:t> может работать самостоятельно </a:t>
            </a:r>
            <a:r>
              <a:rPr lang="ru-RU" sz="2400" dirty="0" smtClean="0">
                <a:latin typeface="Times New Roman" pitchFamily="18" charset="0"/>
                <a:cs typeface="Times New Roman" pitchFamily="18" charset="0"/>
              </a:rPr>
              <a:t>внутри </a:t>
            </a:r>
            <a:r>
              <a:rPr lang="ru-RU" sz="2400" dirty="0">
                <a:latin typeface="Times New Roman" pitchFamily="18" charset="0"/>
                <a:cs typeface="Times New Roman" pitchFamily="18" charset="0"/>
              </a:rPr>
              <a:t>своего процесса без IIS.</a:t>
            </a:r>
          </a:p>
        </p:txBody>
      </p:sp>
      <p:sp>
        <p:nvSpPr>
          <p:cNvPr id="4" name="TextBox 3"/>
          <p:cNvSpPr txBox="1"/>
          <p:nvPr/>
        </p:nvSpPr>
        <p:spPr>
          <a:xfrm>
            <a:off x="32237" y="2852936"/>
            <a:ext cx="9129104" cy="3785652"/>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По </a:t>
            </a:r>
            <a:r>
              <a:rPr lang="ru-RU" sz="2400" dirty="0">
                <a:latin typeface="Times New Roman" pitchFamily="18" charset="0"/>
                <a:cs typeface="Times New Roman" pitchFamily="18" charset="0"/>
              </a:rPr>
              <a:t>умолчанию в </a:t>
            </a:r>
            <a:r>
              <a:rPr lang="ru-RU" sz="2400" dirty="0" err="1">
                <a:latin typeface="Times New Roman" pitchFamily="18" charset="0"/>
                <a:cs typeface="Times New Roman" pitchFamily="18" charset="0"/>
              </a:rPr>
              <a:t>Visual</a:t>
            </a:r>
            <a:r>
              <a:rPr lang="ru-RU" sz="2400" dirty="0">
                <a:latin typeface="Times New Roman" pitchFamily="18" charset="0"/>
                <a:cs typeface="Times New Roman" pitchFamily="18" charset="0"/>
              </a:rPr>
              <a:t> </a:t>
            </a:r>
            <a:r>
              <a:rPr lang="ru-RU" sz="2400" dirty="0" err="1">
                <a:latin typeface="Times New Roman" pitchFamily="18" charset="0"/>
                <a:cs typeface="Times New Roman" pitchFamily="18" charset="0"/>
              </a:rPr>
              <a:t>Studio</a:t>
            </a:r>
            <a:r>
              <a:rPr lang="ru-RU" sz="2400" dirty="0">
                <a:latin typeface="Times New Roman" pitchFamily="18" charset="0"/>
                <a:cs typeface="Times New Roman" pitchFamily="18" charset="0"/>
              </a:rPr>
              <a:t> доступны </a:t>
            </a:r>
            <a:r>
              <a:rPr lang="ru-RU" sz="2400" dirty="0" smtClean="0">
                <a:latin typeface="Times New Roman" pitchFamily="18" charset="0"/>
                <a:cs typeface="Times New Roman" pitchFamily="18" charset="0"/>
              </a:rPr>
              <a:t>для запуска два </a:t>
            </a:r>
            <a:r>
              <a:rPr lang="ru-RU" sz="2400" dirty="0">
                <a:latin typeface="Times New Roman" pitchFamily="18" charset="0"/>
                <a:cs typeface="Times New Roman" pitchFamily="18" charset="0"/>
              </a:rPr>
              <a:t>профиля</a:t>
            </a:r>
            <a:r>
              <a:rPr lang="ru-RU" sz="2400" dirty="0" smtClean="0">
                <a:latin typeface="Times New Roman" pitchFamily="18" charset="0"/>
                <a:cs typeface="Times New Roman" pitchFamily="18" charset="0"/>
              </a:rPr>
              <a:t>:</a:t>
            </a:r>
          </a:p>
          <a:p>
            <a:pPr algn="just"/>
            <a:endParaRPr lang="ru-RU" sz="2400" dirty="0">
              <a:latin typeface="Times New Roman" pitchFamily="18" charset="0"/>
              <a:cs typeface="Times New Roman" pitchFamily="18" charset="0"/>
            </a:endParaRPr>
          </a:p>
          <a:p>
            <a:pPr marL="342900" indent="-342900" algn="just">
              <a:buFont typeface="Wingdings" pitchFamily="2" charset="2"/>
              <a:buChar char="Ø"/>
            </a:pPr>
            <a:r>
              <a:rPr lang="ru-RU" sz="2400" dirty="0">
                <a:latin typeface="Times New Roman" pitchFamily="18" charset="0"/>
                <a:cs typeface="Times New Roman" pitchFamily="18" charset="0"/>
              </a:rPr>
              <a:t>IIS </a:t>
            </a:r>
            <a:r>
              <a:rPr lang="ru-RU" sz="2400" dirty="0" err="1">
                <a:latin typeface="Times New Roman" pitchFamily="18" charset="0"/>
                <a:cs typeface="Times New Roman" pitchFamily="18" charset="0"/>
              </a:rPr>
              <a:t>Express</a:t>
            </a:r>
            <a:r>
              <a:rPr lang="ru-RU" sz="2400" dirty="0">
                <a:latin typeface="Times New Roman" pitchFamily="18" charset="0"/>
                <a:cs typeface="Times New Roman" pitchFamily="18" charset="0"/>
              </a:rPr>
              <a:t> (запуск с </a:t>
            </a:r>
            <a:r>
              <a:rPr lang="ru-RU" sz="2400" dirty="0" err="1">
                <a:latin typeface="Times New Roman" pitchFamily="18" charset="0"/>
                <a:cs typeface="Times New Roman" pitchFamily="18" charset="0"/>
              </a:rPr>
              <a:t>проксированием</a:t>
            </a:r>
            <a:r>
              <a:rPr lang="ru-RU" sz="2400" dirty="0">
                <a:latin typeface="Times New Roman" pitchFamily="18" charset="0"/>
                <a:cs typeface="Times New Roman" pitchFamily="18" charset="0"/>
              </a:rPr>
              <a:t> через IIS </a:t>
            </a:r>
            <a:r>
              <a:rPr lang="ru-RU" sz="2400" dirty="0" err="1">
                <a:latin typeface="Times New Roman" pitchFamily="18" charset="0"/>
                <a:cs typeface="Times New Roman" pitchFamily="18" charset="0"/>
              </a:rPr>
              <a:t>Express</a:t>
            </a:r>
            <a:r>
              <a:rPr lang="ru-RU" sz="2400" dirty="0" smtClean="0">
                <a:latin typeface="Times New Roman" pitchFamily="18" charset="0"/>
                <a:cs typeface="Times New Roman" pitchFamily="18" charset="0"/>
              </a:rPr>
              <a:t>)</a:t>
            </a:r>
          </a:p>
          <a:p>
            <a:pPr algn="just"/>
            <a:endParaRPr lang="ru-RU" sz="2400" dirty="0">
              <a:latin typeface="Times New Roman" pitchFamily="18" charset="0"/>
              <a:cs typeface="Times New Roman" pitchFamily="18" charset="0"/>
            </a:endParaRPr>
          </a:p>
          <a:p>
            <a:pPr marL="342900" indent="-342900" algn="just">
              <a:buFont typeface="Wingdings" pitchFamily="2" charset="2"/>
              <a:buChar char="Ø"/>
            </a:pPr>
            <a:r>
              <a:rPr lang="ru-RU" sz="2400" dirty="0">
                <a:latin typeface="Times New Roman" pitchFamily="18" charset="0"/>
                <a:cs typeface="Times New Roman" pitchFamily="18" charset="0"/>
              </a:rPr>
              <a:t>Профиль, который совпадает с названием проекта </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тот пункт, который позволяет запускать приложение в отдельном процессе без </a:t>
            </a:r>
            <a:r>
              <a:rPr lang="ru-RU" sz="2400" dirty="0" smtClean="0">
                <a:latin typeface="Times New Roman" pitchFamily="18" charset="0"/>
                <a:cs typeface="Times New Roman" pitchFamily="18" charset="0"/>
              </a:rPr>
              <a:t>IIS</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В </a:t>
            </a:r>
            <a:r>
              <a:rPr lang="ru-RU" sz="2400" dirty="0">
                <a:latin typeface="Times New Roman" pitchFamily="18" charset="0"/>
                <a:cs typeface="Times New Roman" pitchFamily="18" charset="0"/>
              </a:rPr>
              <a:t>данном случае приложение будет запускать именно </a:t>
            </a:r>
            <a:r>
              <a:rPr lang="ru-RU" sz="2400" dirty="0" err="1">
                <a:latin typeface="Times New Roman" pitchFamily="18" charset="0"/>
                <a:cs typeface="Times New Roman" pitchFamily="18" charset="0"/>
              </a:rPr>
              <a:t>Kestrel</a:t>
            </a:r>
            <a:r>
              <a:rPr lang="ru-RU" sz="2400" dirty="0">
                <a:latin typeface="Times New Roman" pitchFamily="18" charset="0"/>
                <a:cs typeface="Times New Roman" pitchFamily="18" charset="0"/>
              </a:rPr>
              <a:t>. Причем по умолчанию приложение будет запускаться на </a:t>
            </a:r>
            <a:r>
              <a:rPr lang="ru-RU" sz="2400" b="1" dirty="0">
                <a:latin typeface="Times New Roman" pitchFamily="18" charset="0"/>
                <a:cs typeface="Times New Roman" pitchFamily="18" charset="0"/>
              </a:rPr>
              <a:t>5000</a:t>
            </a:r>
            <a:r>
              <a:rPr lang="ru-RU" sz="2400" dirty="0">
                <a:latin typeface="Times New Roman" pitchFamily="18" charset="0"/>
                <a:cs typeface="Times New Roman" pitchFamily="18" charset="0"/>
              </a:rPr>
              <a:t>-порту</a:t>
            </a:r>
            <a:r>
              <a:rPr lang="ru-RU" sz="2400"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166790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3046988"/>
          </a:xfrm>
          <a:prstGeom prst="rect">
            <a:avLst/>
          </a:prstGeom>
          <a:noFill/>
        </p:spPr>
        <p:txBody>
          <a:bodyPr wrap="square" rtlCol="0">
            <a:spAutoFit/>
          </a:bodyPr>
          <a:lstStyle/>
          <a:p>
            <a:pPr fontAlgn="t"/>
            <a:r>
              <a:rPr lang="ru-RU" sz="2400" b="1" dirty="0">
                <a:latin typeface="Times New Roman" pitchFamily="18" charset="0"/>
                <a:cs typeface="Times New Roman" pitchFamily="18" charset="0"/>
              </a:rPr>
              <a:t>H</a:t>
            </a:r>
            <a:r>
              <a:rPr lang="en-US" sz="2400" b="1" dirty="0">
                <a:latin typeface="Times New Roman" pitchFamily="18" charset="0"/>
                <a:cs typeface="Times New Roman" pitchFamily="18" charset="0"/>
              </a:rPr>
              <a:t>TTP</a:t>
            </a:r>
            <a:r>
              <a:rPr lang="ru-RU" sz="2400" b="1" dirty="0">
                <a:latin typeface="Times New Roman" pitchFamily="18" charset="0"/>
                <a:cs typeface="Times New Roman" pitchFamily="18" charset="0"/>
              </a:rPr>
              <a:t>.</a:t>
            </a:r>
            <a:r>
              <a:rPr lang="en-US" sz="2400" b="1" dirty="0">
                <a:latin typeface="Times New Roman" pitchFamily="18" charset="0"/>
                <a:cs typeface="Times New Roman" pitchFamily="18" charset="0"/>
              </a:rPr>
              <a:t>s</a:t>
            </a:r>
            <a:r>
              <a:rPr lang="ru-RU" sz="2400" b="1" dirty="0" err="1" smtClean="0">
                <a:latin typeface="Times New Roman" pitchFamily="18" charset="0"/>
                <a:cs typeface="Times New Roman" pitchFamily="18" charset="0"/>
              </a:rPr>
              <a:t>ys</a:t>
            </a:r>
            <a:r>
              <a:rPr lang="ru-RU" sz="2400" b="1" dirty="0" smtClean="0">
                <a:latin typeface="Times New Roman" pitchFamily="18" charset="0"/>
                <a:cs typeface="Times New Roman" pitchFamily="18" charset="0"/>
              </a:rPr>
              <a:t> (раньше </a:t>
            </a:r>
            <a:r>
              <a:rPr lang="ru-RU" sz="2400" b="1" dirty="0" err="1">
                <a:latin typeface="Times New Roman" pitchFamily="18" charset="0"/>
                <a:cs typeface="Times New Roman" pitchFamily="18" charset="0"/>
              </a:rPr>
              <a:t>WebListener</a:t>
            </a:r>
            <a:r>
              <a:rPr lang="ru-RU" sz="2400" b="1" dirty="0" smtClean="0">
                <a:latin typeface="Times New Roman" pitchFamily="18" charset="0"/>
                <a:cs typeface="Times New Roman" pitchFamily="18" charset="0"/>
              </a:rPr>
              <a:t>)</a:t>
            </a:r>
          </a:p>
          <a:p>
            <a:pPr fontAlgn="t"/>
            <a:endParaRPr lang="ru-RU" sz="2400" b="1" dirty="0">
              <a:latin typeface="Times New Roman" pitchFamily="18" charset="0"/>
              <a:cs typeface="Times New Roman" pitchFamily="18" charset="0"/>
            </a:endParaRPr>
          </a:p>
          <a:p>
            <a:pPr algn="just" fontAlgn="t"/>
            <a:r>
              <a:rPr lang="ru-RU" sz="2400" dirty="0" smtClean="0">
                <a:latin typeface="Times New Roman" pitchFamily="18" charset="0"/>
                <a:cs typeface="Times New Roman" pitchFamily="18" charset="0"/>
              </a:rPr>
              <a:t>	Это </a:t>
            </a:r>
            <a:r>
              <a:rPr lang="ru-RU" sz="2400" dirty="0">
                <a:latin typeface="Times New Roman" pitchFamily="18" charset="0"/>
                <a:cs typeface="Times New Roman" pitchFamily="18" charset="0"/>
              </a:rPr>
              <a:t>HTTP-сервер для ASP.NET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который работает только в ОС </a:t>
            </a:r>
            <a:r>
              <a:rPr lang="ru-RU" sz="2400" dirty="0" smtClean="0">
                <a:latin typeface="Times New Roman" pitchFamily="18" charset="0"/>
                <a:cs typeface="Times New Roman" pitchFamily="18" charset="0"/>
              </a:rPr>
              <a:t>Windows и</a:t>
            </a:r>
            <a:r>
              <a:rPr lang="ru-RU" sz="2400" dirty="0">
                <a:latin typeface="Times New Roman" pitchFamily="18" charset="0"/>
                <a:cs typeface="Times New Roman" pitchFamily="18" charset="0"/>
              </a:rPr>
              <a:t> дает возможность </a:t>
            </a:r>
            <a:r>
              <a:rPr lang="ru-RU" sz="2400" dirty="0" err="1">
                <a:latin typeface="Times New Roman" pitchFamily="18" charset="0"/>
                <a:cs typeface="Times New Roman" pitchFamily="18" charset="0"/>
              </a:rPr>
              <a:t>хостить</a:t>
            </a:r>
            <a:r>
              <a:rPr lang="ru-RU" sz="2400" dirty="0">
                <a:latin typeface="Times New Roman" pitchFamily="18" charset="0"/>
                <a:cs typeface="Times New Roman" pitchFamily="18" charset="0"/>
              </a:rPr>
              <a:t> ASP.NET приложения без IIS. Он работает напрямую с </a:t>
            </a:r>
            <a:r>
              <a:rPr lang="ru-RU" sz="2400" dirty="0" err="1">
                <a:latin typeface="Times New Roman" pitchFamily="18" charset="0"/>
                <a:cs typeface="Times New Roman" pitchFamily="18" charset="0"/>
              </a:rPr>
              <a:t>Http.Sys</a:t>
            </a:r>
            <a:r>
              <a:rPr lang="ru-RU" sz="2400" dirty="0">
                <a:latin typeface="Times New Roman" pitchFamily="18" charset="0"/>
                <a:cs typeface="Times New Roman" pitchFamily="18" charset="0"/>
              </a:rPr>
              <a:t> (драйвер Kernel). Его основное достоинство — поддержка большинства интерфейсов IIS, но при этом малая ресурсоемкость</a:t>
            </a:r>
            <a:r>
              <a:rPr lang="ru-RU" sz="2400"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sp>
        <p:nvSpPr>
          <p:cNvPr id="3" name="TextBox 2"/>
          <p:cNvSpPr txBox="1"/>
          <p:nvPr/>
        </p:nvSpPr>
        <p:spPr>
          <a:xfrm>
            <a:off x="323528" y="3573016"/>
            <a:ext cx="8784976" cy="3416320"/>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Kestrel</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рекомендуется запускать вместе с </a:t>
            </a:r>
            <a:r>
              <a:rPr lang="ru-RU" sz="2400" dirty="0" err="1">
                <a:latin typeface="Times New Roman" pitchFamily="18" charset="0"/>
                <a:cs typeface="Times New Roman" pitchFamily="18" charset="0"/>
              </a:rPr>
              <a:t>проксирующими</a:t>
            </a:r>
            <a:r>
              <a:rPr lang="ru-RU" sz="2400" dirty="0">
                <a:latin typeface="Times New Roman" pitchFamily="18" charset="0"/>
                <a:cs typeface="Times New Roman" pitchFamily="18" charset="0"/>
              </a:rPr>
              <a:t> веб-серверами типа IIS, </a:t>
            </a:r>
            <a:r>
              <a:rPr lang="ru-RU" sz="2400" dirty="0" err="1" smtClean="0">
                <a:latin typeface="Times New Roman" pitchFamily="18" charset="0"/>
                <a:cs typeface="Times New Roman" pitchFamily="18" charset="0"/>
              </a:rPr>
              <a:t>Apache</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для обеспечения большей безопасности</a:t>
            </a:r>
            <a:r>
              <a:rPr lang="ru-RU" sz="2400" dirty="0" smtClean="0">
                <a:latin typeface="Times New Roman" pitchFamily="18" charset="0"/>
                <a:cs typeface="Times New Roman" pitchFamily="18" charset="0"/>
              </a:rPr>
              <a:t>. </a:t>
            </a:r>
          </a:p>
          <a:p>
            <a:pPr algn="just"/>
            <a:endParaRPr lang="ru-RU" sz="2400" dirty="0" smtClean="0">
              <a:latin typeface="Times New Roman" pitchFamily="18" charset="0"/>
              <a:cs typeface="Times New Roman" pitchFamily="18" charset="0"/>
            </a:endParaRPr>
          </a:p>
          <a:p>
            <a:r>
              <a:rPr lang="ru-RU" sz="2400" dirty="0" smtClean="0">
                <a:latin typeface="Times New Roman" pitchFamily="18" charset="0"/>
                <a:cs typeface="Times New Roman" pitchFamily="18" charset="0"/>
              </a:rPr>
              <a:t>	Для </a:t>
            </a:r>
            <a:r>
              <a:rPr lang="ru-RU" sz="2400" dirty="0">
                <a:latin typeface="Times New Roman" pitchFamily="18" charset="0"/>
                <a:cs typeface="Times New Roman" pitchFamily="18" charset="0"/>
              </a:rPr>
              <a:t>HTTP.sys не требуется </a:t>
            </a:r>
            <a:r>
              <a:rPr lang="ru-RU" sz="2400" dirty="0" err="1">
                <a:latin typeface="Times New Roman" pitchFamily="18" charset="0"/>
                <a:cs typeface="Times New Roman" pitchFamily="18" charset="0"/>
              </a:rPr>
              <a:t>проксирующего</a:t>
            </a:r>
            <a:r>
              <a:rPr lang="ru-RU" sz="2400" dirty="0">
                <a:latin typeface="Times New Roman" pitchFamily="18" charset="0"/>
                <a:cs typeface="Times New Roman" pitchFamily="18" charset="0"/>
              </a:rPr>
              <a:t> веб-сервера </a:t>
            </a:r>
            <a:r>
              <a:rPr lang="ru-RU" sz="2400" dirty="0" smtClean="0">
                <a:latin typeface="Times New Roman" pitchFamily="18" charset="0"/>
                <a:cs typeface="Times New Roman" pitchFamily="18" charset="0"/>
              </a:rPr>
              <a:t>(IIS и </a:t>
            </a:r>
            <a:r>
              <a:rPr lang="ru-RU" sz="2400" dirty="0">
                <a:latin typeface="Times New Roman" pitchFamily="18" charset="0"/>
                <a:cs typeface="Times New Roman" pitchFamily="18" charset="0"/>
              </a:rPr>
              <a:t>не может работать с HTTP.sys), так как </a:t>
            </a:r>
            <a:r>
              <a:rPr lang="ru-RU" sz="2400" dirty="0" err="1">
                <a:latin typeface="Times New Roman" pitchFamily="18" charset="0"/>
                <a:cs typeface="Times New Roman" pitchFamily="18" charset="0"/>
              </a:rPr>
              <a:t>Http.Sys</a:t>
            </a:r>
            <a:r>
              <a:rPr lang="ru-RU" sz="2400" dirty="0">
                <a:latin typeface="Times New Roman" pitchFamily="18" charset="0"/>
                <a:cs typeface="Times New Roman" pitchFamily="18" charset="0"/>
              </a:rPr>
              <a:t> позволяет обеспечить безопасность и надежность.</a:t>
            </a:r>
          </a:p>
          <a:p>
            <a:r>
              <a:rPr lang="ru-RU" sz="2400" dirty="0">
                <a:latin typeface="Times New Roman" pitchFamily="18" charset="0"/>
                <a:cs typeface="Times New Roman" pitchFamily="18" charset="0"/>
              </a:rPr>
              <a:t/>
            </a:r>
            <a:br>
              <a:rPr lang="ru-RU" sz="2400" dirty="0">
                <a:latin typeface="Times New Roman" pitchFamily="18" charset="0"/>
                <a:cs typeface="Times New Roman" pitchFamily="18" charset="0"/>
              </a:rPr>
            </a:br>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361069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508" y="908720"/>
            <a:ext cx="8784976" cy="1200329"/>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ASP.NET </a:t>
            </a:r>
            <a:r>
              <a:rPr lang="en-US" sz="2400" dirty="0" smtClean="0">
                <a:latin typeface="Times New Roman" pitchFamily="18" charset="0"/>
                <a:cs typeface="Times New Roman" pitchFamily="18" charset="0"/>
              </a:rPr>
              <a:t>Core </a:t>
            </a:r>
            <a:r>
              <a:rPr lang="ru-RU" sz="2400" dirty="0" smtClean="0">
                <a:latin typeface="Times New Roman" pitchFamily="18" charset="0"/>
                <a:cs typeface="Times New Roman" pitchFamily="18" charset="0"/>
              </a:rPr>
              <a:t>MVC – платформа </a:t>
            </a:r>
            <a:r>
              <a:rPr lang="ru-RU" sz="2400" dirty="0">
                <a:latin typeface="Times New Roman" pitchFamily="18" charset="0"/>
                <a:cs typeface="Times New Roman" pitchFamily="18" charset="0"/>
              </a:rPr>
              <a:t>для разработки </a:t>
            </a:r>
            <a:r>
              <a:rPr lang="ru-RU" sz="2400" dirty="0" smtClean="0">
                <a:latin typeface="Times New Roman" pitchFamily="18" charset="0"/>
                <a:cs typeface="Times New Roman" pitchFamily="18" charset="0"/>
              </a:rPr>
              <a:t>веб-приложений, реализующих паттерн </a:t>
            </a:r>
            <a:r>
              <a:rPr lang="ru-RU" sz="2400" b="1" dirty="0">
                <a:latin typeface="Times New Roman" pitchFamily="18" charset="0"/>
                <a:cs typeface="Times New Roman" pitchFamily="18" charset="0"/>
              </a:rPr>
              <a:t>«модель </a:t>
            </a:r>
            <a:r>
              <a:rPr lang="ru-RU" sz="2400" b="1" dirty="0" smtClean="0">
                <a:latin typeface="Times New Roman" pitchFamily="18" charset="0"/>
                <a:cs typeface="Times New Roman" pitchFamily="18" charset="0"/>
              </a:rPr>
              <a:t>- представление </a:t>
            </a:r>
            <a:r>
              <a:rPr lang="ru-RU" sz="2400" b="1" dirty="0">
                <a:latin typeface="Times New Roman" pitchFamily="18" charset="0"/>
                <a:cs typeface="Times New Roman" pitchFamily="18" charset="0"/>
              </a:rPr>
              <a:t>-контроллер»</a:t>
            </a:r>
            <a:endParaRPr lang="be-BY" sz="2400" b="1" dirty="0" smtClean="0">
              <a:latin typeface="Times New Roman" pitchFamily="18" charset="0"/>
              <a:cs typeface="Times New Roman" pitchFamily="18" charset="0"/>
            </a:endParaRPr>
          </a:p>
        </p:txBody>
      </p:sp>
      <p:sp>
        <p:nvSpPr>
          <p:cNvPr id="3" name="TextBox 2"/>
          <p:cNvSpPr txBox="1"/>
          <p:nvPr/>
        </p:nvSpPr>
        <p:spPr>
          <a:xfrm>
            <a:off x="251520" y="260648"/>
            <a:ext cx="8568952" cy="461665"/>
          </a:xfrm>
          <a:prstGeom prst="rect">
            <a:avLst/>
          </a:prstGeom>
          <a:noFill/>
        </p:spPr>
        <p:txBody>
          <a:bodyPr wrap="square" rtlCol="0">
            <a:spAutoFit/>
          </a:bodyPr>
          <a:lstStyle/>
          <a:p>
            <a:pPr algn="just"/>
            <a:r>
              <a:rPr lang="be-BY" sz="2400" b="1" i="1" dirty="0">
                <a:latin typeface="Times New Roman" pitchFamily="18" charset="0"/>
                <a:cs typeface="Times New Roman" pitchFamily="18" charset="0"/>
              </a:rPr>
              <a:t>Архитектура Модель – Вид – Контроллер</a:t>
            </a:r>
            <a:endParaRPr lang="be-BY" sz="2400" b="1" i="1" dirty="0" smtClean="0">
              <a:latin typeface="Times New Roman" pitchFamily="18" charset="0"/>
              <a:cs typeface="Times New Roman" pitchFamily="18" charset="0"/>
            </a:endParaRPr>
          </a:p>
        </p:txBody>
      </p:sp>
      <p:sp>
        <p:nvSpPr>
          <p:cNvPr id="4" name="TextBox 3"/>
          <p:cNvSpPr txBox="1"/>
          <p:nvPr/>
        </p:nvSpPr>
        <p:spPr>
          <a:xfrm>
            <a:off x="145050" y="2109049"/>
            <a:ext cx="8676964" cy="1200329"/>
          </a:xfrm>
          <a:prstGeom prst="rect">
            <a:avLst/>
          </a:prstGeom>
          <a:noFill/>
        </p:spPr>
        <p:txBody>
          <a:bodyPr wrap="square" rtlCol="0">
            <a:spAutoFit/>
          </a:bodyPr>
          <a:lstStyle/>
          <a:p>
            <a:pPr algn="just"/>
            <a:r>
              <a:rPr lang="ru-RU" sz="2400" dirty="0" smtClean="0">
                <a:latin typeface="Times New Roman" pitchFamily="18" charset="0"/>
                <a:cs typeface="Times New Roman" pitchFamily="18" charset="0"/>
              </a:rPr>
              <a:t>	Нужно различать </a:t>
            </a:r>
            <a:r>
              <a:rPr lang="ru-RU" sz="2400" dirty="0">
                <a:latin typeface="Times New Roman" pitchFamily="18" charset="0"/>
                <a:cs typeface="Times New Roman" pitchFamily="18" charset="0"/>
              </a:rPr>
              <a:t>архитектурный паттерн МVС и реализацию ASP.NEТ </a:t>
            </a:r>
            <a:r>
              <a:rPr lang="ru-RU" sz="2400" dirty="0" err="1">
                <a:latin typeface="Times New Roman" pitchFamily="18" charset="0"/>
                <a:cs typeface="Times New Roman" pitchFamily="18" charset="0"/>
              </a:rPr>
              <a:t>Core</a:t>
            </a:r>
            <a:r>
              <a:rPr lang="ru-RU" sz="2400" dirty="0">
                <a:latin typeface="Times New Roman" pitchFamily="18" charset="0"/>
                <a:cs typeface="Times New Roman" pitchFamily="18" charset="0"/>
              </a:rPr>
              <a:t> МVС. Паттерн МVС </a:t>
            </a:r>
            <a:r>
              <a:rPr lang="ru-RU" sz="2400" dirty="0" smtClean="0">
                <a:latin typeface="Times New Roman" pitchFamily="18" charset="0"/>
                <a:cs typeface="Times New Roman" pitchFamily="18" charset="0"/>
              </a:rPr>
              <a:t>появился в </a:t>
            </a:r>
            <a:r>
              <a:rPr lang="ru-RU" sz="2400" dirty="0">
                <a:latin typeface="Times New Roman" pitchFamily="18" charset="0"/>
                <a:cs typeface="Times New Roman" pitchFamily="18" charset="0"/>
              </a:rPr>
              <a:t>1978 </a:t>
            </a:r>
            <a:r>
              <a:rPr lang="ru-RU" sz="2400" dirty="0" smtClean="0">
                <a:latin typeface="Times New Roman" pitchFamily="18" charset="0"/>
                <a:cs typeface="Times New Roman" pitchFamily="18" charset="0"/>
              </a:rPr>
              <a:t>году </a:t>
            </a:r>
            <a:r>
              <a:rPr lang="ru-RU" sz="2400" dirty="0">
                <a:latin typeface="Times New Roman" pitchFamily="18" charset="0"/>
                <a:cs typeface="Times New Roman" pitchFamily="18" charset="0"/>
              </a:rPr>
              <a:t>и </a:t>
            </a:r>
            <a:r>
              <a:rPr lang="ru-RU" sz="2400" dirty="0" smtClean="0">
                <a:latin typeface="Times New Roman" pitchFamily="18" charset="0"/>
                <a:cs typeface="Times New Roman" pitchFamily="18" charset="0"/>
              </a:rPr>
              <a:t>связан </a:t>
            </a:r>
            <a:r>
              <a:rPr lang="ru-RU" sz="2400" dirty="0">
                <a:latin typeface="Times New Roman" pitchFamily="18" charset="0"/>
                <a:cs typeface="Times New Roman" pitchFamily="18" charset="0"/>
              </a:rPr>
              <a:t>с </a:t>
            </a:r>
            <a:r>
              <a:rPr lang="ru-RU" sz="2400" dirty="0" smtClean="0">
                <a:latin typeface="Times New Roman" pitchFamily="18" charset="0"/>
                <a:cs typeface="Times New Roman" pitchFamily="18" charset="0"/>
              </a:rPr>
              <a:t>проектом </a:t>
            </a:r>
            <a:r>
              <a:rPr lang="ru-RU" sz="2400" dirty="0" err="1">
                <a:latin typeface="Times New Roman" pitchFamily="18" charset="0"/>
                <a:cs typeface="Times New Roman" pitchFamily="18" charset="0"/>
              </a:rPr>
              <a:t>Smalltalk</a:t>
            </a:r>
            <a:r>
              <a:rPr lang="ru-RU" sz="2400" dirty="0">
                <a:latin typeface="Times New Roman" pitchFamily="18" charset="0"/>
                <a:cs typeface="Times New Roman" pitchFamily="18" charset="0"/>
              </a:rPr>
              <a:t> в </a:t>
            </a:r>
            <a:r>
              <a:rPr lang="ru-RU" sz="2400" dirty="0" err="1">
                <a:latin typeface="Times New Roman" pitchFamily="18" charset="0"/>
                <a:cs typeface="Times New Roman" pitchFamily="18" charset="0"/>
              </a:rPr>
              <a:t>Xerox</a:t>
            </a:r>
            <a:r>
              <a:rPr lang="ru-RU" sz="2400" dirty="0">
                <a:latin typeface="Times New Roman" pitchFamily="18" charset="0"/>
                <a:cs typeface="Times New Roman" pitchFamily="18" charset="0"/>
              </a:rPr>
              <a:t> </a:t>
            </a:r>
            <a:r>
              <a:rPr lang="ru-RU" sz="2400" dirty="0" smtClean="0">
                <a:latin typeface="Times New Roman" pitchFamily="18" charset="0"/>
                <a:cs typeface="Times New Roman" pitchFamily="18" charset="0"/>
              </a:rPr>
              <a:t>PARC. </a:t>
            </a:r>
            <a:endParaRPr lang="ru-RU" sz="2400" dirty="0">
              <a:latin typeface="Times New Roman" pitchFamily="18" charset="0"/>
              <a:cs typeface="Times New Roman" pitchFamily="18" charset="0"/>
            </a:endParaRPr>
          </a:p>
        </p:txBody>
      </p:sp>
      <p:sp>
        <p:nvSpPr>
          <p:cNvPr id="7" name="TextBox 6"/>
          <p:cNvSpPr txBox="1"/>
          <p:nvPr/>
        </p:nvSpPr>
        <p:spPr>
          <a:xfrm>
            <a:off x="124889" y="3717032"/>
            <a:ext cx="8822214" cy="1938992"/>
          </a:xfrm>
          <a:prstGeom prst="rect">
            <a:avLst/>
          </a:prstGeom>
          <a:noFill/>
        </p:spPr>
        <p:txBody>
          <a:bodyPr wrap="square" rtlCol="0">
            <a:spAutoFit/>
          </a:bodyPr>
          <a:lstStyle/>
          <a:p>
            <a:pPr algn="just"/>
            <a:r>
              <a:rPr lang="ru-RU" sz="2400" b="1" dirty="0" smtClean="0">
                <a:latin typeface="Times New Roman" panose="02020603050405020304" pitchFamily="18" charset="0"/>
                <a:cs typeface="Times New Roman" pitchFamily="18" charset="0"/>
              </a:rPr>
              <a:t>	</a:t>
            </a:r>
            <a:r>
              <a:rPr lang="ru-RU" sz="2400" b="1" dirty="0" err="1">
                <a:latin typeface="Times New Roman" panose="02020603050405020304" pitchFamily="18" charset="0"/>
                <a:cs typeface="Times New Roman" panose="02020603050405020304" pitchFamily="18" charset="0"/>
              </a:rPr>
              <a:t>Model-View-Controller</a:t>
            </a:r>
            <a:r>
              <a:rPr lang="ru-RU" sz="2400" dirty="0">
                <a:latin typeface="Times New Roman" panose="02020603050405020304" pitchFamily="18" charset="0"/>
                <a:cs typeface="Times New Roman" panose="02020603050405020304" pitchFamily="18" charset="0"/>
              </a:rPr>
              <a:t> (</a:t>
            </a:r>
            <a:r>
              <a:rPr lang="ru-RU" sz="2400" b="1" dirty="0" smtClean="0">
                <a:latin typeface="Times New Roman" panose="02020603050405020304" pitchFamily="18" charset="0"/>
                <a:cs typeface="Times New Roman" panose="02020603050405020304" pitchFamily="18" charset="0"/>
              </a:rPr>
              <a:t>MVC</a:t>
            </a:r>
            <a:r>
              <a:rPr lang="ru-RU" sz="2400" dirty="0" smtClean="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 </a:t>
            </a:r>
            <a:r>
              <a:rPr lang="ru-RU" sz="2400" dirty="0" smtClean="0">
                <a:latin typeface="Times New Roman" panose="02020603050405020304" pitchFamily="18" charset="0"/>
                <a:cs typeface="Times New Roman" panose="02020603050405020304" pitchFamily="18" charset="0"/>
              </a:rPr>
              <a:t>шаблон, позволяющий разделять данные </a:t>
            </a:r>
            <a:r>
              <a:rPr lang="ru-RU" sz="2400" dirty="0">
                <a:latin typeface="Times New Roman" panose="02020603050405020304" pitchFamily="18" charset="0"/>
                <a:cs typeface="Times New Roman" panose="02020603050405020304" pitchFamily="18" charset="0"/>
              </a:rPr>
              <a:t>приложения, </a:t>
            </a:r>
            <a:r>
              <a:rPr lang="ru-RU" sz="2400" dirty="0" smtClean="0">
                <a:latin typeface="Times New Roman" panose="02020603050405020304" pitchFamily="18" charset="0"/>
                <a:cs typeface="Times New Roman" panose="02020603050405020304" pitchFamily="18" charset="0"/>
              </a:rPr>
              <a:t>пользовательский интерфейс</a:t>
            </a:r>
            <a:r>
              <a:rPr lang="ru-RU" sz="2400" dirty="0">
                <a:latin typeface="Times New Roman" panose="02020603050405020304" pitchFamily="18" charset="0"/>
                <a:cs typeface="Times New Roman" panose="02020603050405020304" pitchFamily="18" charset="0"/>
              </a:rPr>
              <a:t> и </a:t>
            </a:r>
            <a:r>
              <a:rPr lang="ru-RU" sz="2400" dirty="0" smtClean="0">
                <a:latin typeface="Times New Roman" panose="02020603050405020304" pitchFamily="18" charset="0"/>
                <a:cs typeface="Times New Roman" panose="02020603050405020304" pitchFamily="18" charset="0"/>
              </a:rPr>
              <a:t>управляющую логику </a:t>
            </a:r>
            <a:r>
              <a:rPr lang="ru-RU" sz="2400" dirty="0">
                <a:latin typeface="Times New Roman" panose="02020603050405020304" pitchFamily="18" charset="0"/>
                <a:cs typeface="Times New Roman" panose="02020603050405020304" pitchFamily="18" charset="0"/>
              </a:rPr>
              <a:t>на три отдельных компонента: модель, представление и контроллер — таким образом, что модификация каждого компонента может осуществляться независимо</a:t>
            </a:r>
          </a:p>
        </p:txBody>
      </p:sp>
    </p:spTree>
    <p:extLst>
      <p:ext uri="{BB962C8B-B14F-4D97-AF65-F5344CB8AC3E}">
        <p14:creationId xmlns:p14="http://schemas.microsoft.com/office/powerpoint/2010/main" val="155885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VC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357762"/>
            <a:ext cx="4320481" cy="406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652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2400" dirty="0">
            <a:latin typeface="Times New Roman" pitchFamily="18" charset="0"/>
            <a:cs typeface="Times New Roman"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4590</TotalTime>
  <Words>645</Words>
  <Application>Microsoft Office PowerPoint</Application>
  <PresentationFormat>Экран (4:3)</PresentationFormat>
  <Paragraphs>242</Paragraphs>
  <Slides>41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41</vt:i4>
      </vt:variant>
    </vt:vector>
  </HeadingPairs>
  <TitlesOfParts>
    <vt:vector size="42" baseType="lpstr">
      <vt:lpstr>Тема Office</vt:lpstr>
      <vt:lpstr>Введение в ASP.Net Core MVC</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ran</dc:creator>
  <cp:lastModifiedBy>Таня</cp:lastModifiedBy>
  <cp:revision>298</cp:revision>
  <dcterms:created xsi:type="dcterms:W3CDTF">2016-11-05T17:05:33Z</dcterms:created>
  <dcterms:modified xsi:type="dcterms:W3CDTF">2022-05-05T08:12:16Z</dcterms:modified>
</cp:coreProperties>
</file>