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2" r:id="rId12"/>
    <p:sldId id="323" r:id="rId13"/>
    <p:sldId id="324" r:id="rId14"/>
    <p:sldId id="325" r:id="rId15"/>
    <p:sldId id="321" r:id="rId16"/>
    <p:sldId id="326" r:id="rId17"/>
    <p:sldId id="327" r:id="rId18"/>
    <p:sldId id="328" r:id="rId19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CD11-9430-42A9-AF33-8ACEFC4BB3D4}" type="datetimeFigureOut">
              <a:rPr lang="be-BY" smtClean="0"/>
              <a:pPr/>
              <a:t>09.02.22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abonga.net/blog/post/microservises-template" TargetMode="External"/><Relationship Id="rId2" Type="http://schemas.openxmlformats.org/officeDocument/2006/relationships/hyperlink" Target="https://docs.microsoft.com/ru-ru/dotnet/architecture/modern-web-apps-azure/modern-web-applications-characterist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u.ua/lenta/articles/architecture-mistakes/" TargetMode="External"/><Relationship Id="rId5" Type="http://schemas.openxmlformats.org/officeDocument/2006/relationships/hyperlink" Target="https://pcnews.ru/blogs/cistaa_arhitektura_dla_veb_prilozenij-980850.html#gsc.tab=0" TargetMode="External"/><Relationship Id="rId4" Type="http://schemas.openxmlformats.org/officeDocument/2006/relationships/hyperlink" Target="https://proglib.io/p/microservic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76672"/>
            <a:ext cx="7715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e-BY" sz="4000" b="1" dirty="0" smtClean="0">
                <a:solidFill>
                  <a:srgbClr val="FF0000"/>
                </a:solidFill>
              </a:rPr>
              <a:t>Архитектура </a:t>
            </a:r>
            <a:r>
              <a:rPr lang="en-US" sz="4000" b="1" dirty="0" smtClean="0">
                <a:solidFill>
                  <a:srgbClr val="FF0000"/>
                </a:solidFill>
              </a:rPr>
              <a:t>web-</a:t>
            </a:r>
            <a:r>
              <a:rPr lang="be-BY" sz="4000" b="1" dirty="0" smtClean="0">
                <a:solidFill>
                  <a:srgbClr val="FF0000"/>
                </a:solidFill>
              </a:rPr>
              <a:t>приложений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910" y="1484784"/>
            <a:ext cx="76735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docs.microsoft.com/ru-ru/dotnet/architecture/modern-web-apps-azure/modern-web-applications-characteristics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www.calabonga.net/blog/post/microservises-template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proglib.io/p/microservices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hlinkClick r:id="rId5"/>
              </a:rPr>
              <a:t>https://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pcnews.ru/blogs/cistaa_arhitektura_dla_veb_prilozenij-980850.html#gsc.tab=0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hlinkClick r:id="rId6"/>
              </a:rPr>
              <a:t>https://dou.ua/lenta/articles/architecture-mistakes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6"/>
              </a:rPr>
              <a:t>/</a:t>
            </a:r>
            <a:endParaRPr lang="ru-RU" sz="240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3265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§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Традиционные приложения с N-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слойной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архитектурой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Слои типового приложен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9" y="980728"/>
            <a:ext cx="332457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664733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9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3265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Микросервисная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архитектура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42005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3548" y="119675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err="1"/>
              <a:t>Микросервисы</a:t>
            </a:r>
            <a:r>
              <a:rPr lang="ru-RU" sz="2400" dirty="0"/>
              <a:t> </a:t>
            </a:r>
            <a:r>
              <a:rPr lang="ru-RU" sz="2400" dirty="0" smtClean="0"/>
              <a:t>отталкиваются </a:t>
            </a:r>
            <a:r>
              <a:rPr lang="ru-RU" sz="2400" dirty="0"/>
              <a:t>от бизнес-логики: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34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616" y="692696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Микросервисы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– это архитектурный шаблон. Все сервисы в этом шаблоне: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Маленькие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Сервис не должен требовать множества людей для разработки. Одна команда может разрабатывать несколько сервисов.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Сфокусированные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Один сервис – одна задача.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Слабосвязанные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Изменения в одном сервисе не влияют на другой.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Высокосогласованные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Компонент или класс создаются с учетом всех методов решения бизнес-задачи.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1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71296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Положительные стороны</a:t>
            </a:r>
          </a:p>
          <a:p>
            <a:pPr marL="342900" indent="-342900" algn="just">
              <a:buFont typeface="Courier New" pitchFamily="49" charset="0"/>
              <a:buChar char="o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Четкое деление по модулям. Всегда будет понятно, как работает та или иная часть кода. Просто добавлять новые функции.</a:t>
            </a:r>
          </a:p>
          <a:p>
            <a:pPr marL="342900" indent="-342900" algn="just">
              <a:buFont typeface="Courier New" pitchFamily="49" charset="0"/>
              <a:buChar char="o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Высокая доступность.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Сервисы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могут работать не все (не критические, вроде авторизации), но приложение при этом останется доступным.</a:t>
            </a:r>
          </a:p>
          <a:p>
            <a:pPr marL="342900" indent="-342900" algn="just">
              <a:buFont typeface="Courier New" pitchFamily="49" charset="0"/>
              <a:buChar char="o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Разнообразные технологии. При разработке каждого сервиса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можно выбирать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инструменты, которые лучше всего подойдут для конкретной бизнес-логики в этом сервисе. Например, выбрать оптимальную базу данных и удобные инструменты для работы с ней.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Микросервисная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архитектура также позволяет попробовать какую-то новую технологию на отдельном сервисе, не переписывая при этом все приложение.</a:t>
            </a:r>
          </a:p>
          <a:p>
            <a:pPr marL="342900" indent="-342900" algn="just">
              <a:buFont typeface="Courier New" pitchFamily="49" charset="0"/>
              <a:buChar char="o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Относительная простота развертывания. Каждый сервис поднимается самостоятельно, что делает процесс развертывания и отладки более чистым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64704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Недостатки:</a:t>
            </a:r>
          </a:p>
          <a:p>
            <a:pPr algn="just"/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Сложность разработки. Если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нужно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быстрое решение (прототип, небольшое приложение, сжатые сроки), то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микросервисы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подойдут. Скорость разработки – высокая плата за доступность и модульность.</a:t>
            </a:r>
          </a:p>
          <a:p>
            <a:pPr marL="342900" indent="-342900" algn="just">
              <a:buFont typeface="Courier New" pitchFamily="49" charset="0"/>
              <a:buChar char="o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Сложность поддержки. Каждый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микросервис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нуждается в отдельном обслуживании, поэтому нужен постоянный автоматический мониторинг.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Чистая (многослойная)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архитектура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091645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рамках чистой архитектуры центральным элементом приложения являются его бизнес-логика и модель. В этом случае бизнес-логика не зависит от доступа к данным или другим инфраструктурам, то есть стандартная зависимость инвертируется: инфраструктура и детали реализации зависят от ядра приложения. Эта функциональность достигается путем определения абстракций или интерфейсов в ядре приложения, которые реализуются типами, определенными в слое инфраструктуры.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Чистая архитектура (многослойное представление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6632"/>
            <a:ext cx="6397707" cy="352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1544" y="3643762"/>
            <a:ext cx="8714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Ядро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приложения не имеет зависимостей от других слоев приложения. Сущности и интерфейсы приложения находятся в самом центре. Сразу после них, но все еще в пределах ядра приложения, расположены доменные службы, которые обычно реализуют интерфейсы, определенные во внутренней окружности. За пределами ядра приложения располагаются слои пользовательского интерфейса и инфраструктуры, которые зависят от ядра приложения, но не друг от друга (обязательно).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123" y="16033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Горизонтальная схема слоев</a:t>
            </a:r>
          </a:p>
        </p:txBody>
      </p:sp>
      <p:sp>
        <p:nvSpPr>
          <p:cNvPr id="3" name="AutoShape 2" descr="Чистая архитектура (горизонтальное представление слоев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4" y="633835"/>
            <a:ext cx="5800010" cy="3155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9830" y="4437112"/>
            <a:ext cx="875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Сплошные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стрелки соответствуют зависимостям времени компиляции, а пунктирные — зависимостям, которые существуют только во время выполнения.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730" y="116632"/>
            <a:ext cx="8836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Слой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пользовательского интерфейса работает с интерфейсами, которые определены в ядре приложения во время компиляции, и в идеальном случае не должен знать ничего о типах реализации, определенных в слое инфраструктуры.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типы реализации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должны быть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привязаны к интерфейсам ядра приложения посредством внедрения зависимостей.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994" y="2454176"/>
            <a:ext cx="8836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	Представление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архитектуры приложения ASP.NET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, построенного с соблюдением этих рекомендаций</a:t>
            </a: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77037"/>
            <a:ext cx="6046674" cy="331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01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Архитектурные принципы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928670"/>
            <a:ext cx="8822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ru-RU" sz="2400" i="1" dirty="0"/>
              <a:t>"Если бы строители возводили здания так же, как программисты пишут программы, первый же дятел уничтожил бы всю цивилизацию</a:t>
            </a:r>
            <a:r>
              <a:rPr lang="ru-RU" sz="2400" i="1" dirty="0" smtClean="0"/>
              <a:t>".</a:t>
            </a:r>
            <a:endParaRPr lang="en-US" sz="2400" i="1" dirty="0" smtClean="0"/>
          </a:p>
          <a:p>
            <a:pPr algn="just"/>
            <a:r>
              <a:rPr lang="ru-RU" sz="2400" i="1" dirty="0"/>
              <a:t/>
            </a:r>
            <a:br>
              <a:rPr lang="ru-RU" sz="2400" i="1" dirty="0"/>
            </a:br>
            <a:r>
              <a:rPr lang="ru-RU" sz="2400" i="1" dirty="0"/>
              <a:t>- </a:t>
            </a:r>
            <a:r>
              <a:rPr lang="ru-RU" sz="2400" i="1" dirty="0" err="1"/>
              <a:t>Джеральд</a:t>
            </a:r>
            <a:r>
              <a:rPr lang="ru-RU" sz="2400" i="1" dirty="0"/>
              <a:t> </a:t>
            </a:r>
            <a:r>
              <a:rPr lang="ru-RU" sz="2400" i="1" dirty="0" err="1"/>
              <a:t>Вайнберг</a:t>
            </a:r>
            <a:r>
              <a:rPr lang="ru-RU" sz="2400" i="1" dirty="0"/>
              <a:t> (</a:t>
            </a:r>
            <a:r>
              <a:rPr lang="ru-RU" sz="2400" i="1" dirty="0" err="1"/>
              <a:t>Gerald</a:t>
            </a:r>
            <a:r>
              <a:rPr lang="ru-RU" sz="2400" i="1" dirty="0"/>
              <a:t> </a:t>
            </a:r>
            <a:r>
              <a:rPr lang="ru-RU" sz="2400" i="1" dirty="0" err="1"/>
              <a:t>Weinberg</a:t>
            </a:r>
            <a:r>
              <a:rPr lang="ru-RU" sz="2400" i="1" dirty="0"/>
              <a:t>)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3356992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Дже́ральд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Ва́йнберг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— американский учёный, автор и преподаватель психологии и антропологии разработки программного обеспечения. 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IAAcwMBIgACEQEDEQH/xAAcAAACAgMBAQAAAAAAAAAAAAAEBQMGAAIHAQj/xAA2EAACAQMDAgUCBAQGAwAAAAABAgMABBEFEiExQQYTIlFhFHEHI4GRMlKhsRUzQmLB0VPh8P/EABkBAAMBAQEAAAAAAAAAAAAAAAIDBAEABf/EACERAAICAwEAAgMBAAAAAAAAAAABAhEDITESIkEjMlEE/9oADAMBAAIRAxEAPwDllgeKs1h/lrVYsD2q2aXEZI1wKhyfsOZrqA/KWq2LGfULwW1sm+Rz07Ae5q1ajblIQWBx0xT3wlo62lsJ5F/Ol5Y/FYpedjcUfZB4d8J2umokkqrNc4/jI4H2q1W8HAz/AFqRYeQcAfFEpHgUttt2XRSiiMRL06140fsKKSP4rfy6w6xe0X+0V55fwaPeLFaGPniuBsW3NjFPGySxh1bqrDg1QPFXgIbJLrRlIIGTBng/aunkDoajkiHQ0zG2uCppNbPm2UMjlXUqynBBGCPvUZNdC/EzQVjk/wAUt0AJOJgo4PTBrnh4NXRl6VkM04ujKysryiFjqxJDVe9AlVbZQ3bNUC0kAfNW/RmMifGajyJ3Y6x/OqTyxR8H1ZP2q12CDZ0wAMCqvpkBe7LgZUcZq2Wy7RjtSZlf+ZasJC4IzU8SguBQ+71AUZABkUKKXwJVVQDj4qWSFccda8X2JFb7ueTmjJ2wWSOhmXnjrR8hGM1AVHX3rGjkwRl4yTk/3qGQ96nmODQ7Ec1sTmJfEFnHfWE8DDIdCOlcEuYmgnkibqjFT+lfQ90fy2471w/xlALfxDdAdGIb9xVWF7omzrViOsr2sp5MGRv66unhU7oCD/MeaCtfCzMwMp2gnHP3q5nR/D+kbbOy1C4vL0jmO3Xd6sc/FKbQx7HOnW8scKPAuc8nimIu08wRvhJCehGKq1vqeoQBoreFnMbYbMeCv35plcSalJFbG5ijLs4KkKf71JJbZfjpJJD9kI2Pg7SM1MlxGi7iTxQX1F/MJIfLtVEQwzl2GD7YxzSS7u5bJ8y8gnhudtBQ27RdoZo548oxyOtbEMDjt71T9N8W2rS+SoXzO4bcn7ZFWaK+S5t1nXGDxgHofY/NHTQuyaR+MVpLIFTiofNDs3IwK0nBChicL/M3ArDDSQ7uajK/NCXWr6fbkqbuNm/lT1E/tQT6tfzxmWy0e6aEdWmxGT9gea5HOg26/grjX4hgDxG2P/Cn/NdguJPLtVkvCsG7B2nkj9q5B+IEUg15pTgxSRgxOOjKOKfhfyE54vyVesrDWVUR2fSN/wCFklsWkAZXhzIuB14xVi8O6PpdpYR3FrZxRO6EyShfUffmnkUMbIysOGGDSOW5+i0m+glXaYsqo6jB6EfBpUklsOLb0UyJ1lmnnDIN7lumCOeKks7O5uJ2lS58qMHCIUDLx96xzshUYG4gDPenWnRhLfcOR3+9Rq2z04w8oh04bVazuyDNk7n/AJ+etQalpjYEiOW2dq2uIzJfrIJDHk5BA6/FeXl+ttKoY+knjFC0bFWb6ZBC6ZaFS4HDAAmhNduTYWkhitmJTaSF6kZ6/fFHwQwynzIsozcnZxmoNcsQbF2JO7bgZ7k9B/Wt9M6UEiqyalq81xIlr+XGzYifAyV9z80fbaAbiMTardTTyH/SXOBT+K1htVHloCe5xWk/pbPvWOTMSRBaWVnaIEtoo0x3C80WJ0iXk4J71CF9O6vfpUljwxJzwRnrmt3QLqzHtiI3mJDM4yTjp8Vzj8VLdEsLF+A3nMB9ivP9q6SbaSzYQJMzQEbtrHO0feuT/irqCz6rb2MbBltotz4P+tv/AFj96bh3IDK/x0UU9aysPWsq08+j7Ohbik3iS3FxZTjB3iM7W757U1iND3YVsq3Q0t8MTpnHYb6+URySyB41PqTbg090/wASWghaKW4CBTwh/wCu9A3Fh+ZdxjPoYnH61Jpdvpnmh90bS+3zUnGeopNpDiHUL69iH01moQ9HlOCfnFBXS30LP9dbwzIwIBTIx/Sm9pKoOAeOw9qJmKuDnnHWs6GpUVPTtXnglNuls8jIezdv1p8l1LqEiG7VYkj5SLOfV7k0Hq1qpCywFVmTkfPwa3smNxDu2lWHBHse4oXoNtSGDj0oa8KhnB+Kjh3Krq56Hitt5A+awBm+0qhJPHtXkGXG1DtAbJOK2QhkPf3oWO+iikaGQhWxvBJ60VaF/ZrrV7Fp9tc3MxCxomWYnlvgV8+6ndvf3891KSXmcsf1rrfj6Yapp0sQnjjVhldxwCRXIJYnjfa45qnBGlZPnlvyQ1lSbfivKeIPsSNh70JdMSetBPrVuGwJFqCbWLfaQXX96EVQh1BRaa2wI/LuFzn5qpa3pTfXMbGQRSMcnA4NWzxBdwXaxtE4MkZ4oKO0F1LuLFTgcg1LNVI9DDJOOyv2MWqoPLktpWfs0cwC4/XmmaaTrUzEJdeQDg4DFsfFOotOZGz5gz8Cj4jwMlj9zXeqHtRfGKLfRpbKMvLqFzcP1IkfKj7CjdOQJACercn7mi5CZ437EcUHA2yNVNJb2ctBcpyc4xgcULu3NgVk87HpU1pASwZv2rUrAnKjcjbGR7ikN3CtxcksoYLwCe1P71gkRx1IxSqZRbIqsJGLsFxGuWyfYUxoCL+2LbzQZb+e2W40nz7OQFVuDIVMR98f/cVQNf8AC93Y2N1czSwultOInGTu5wQce2COauGrafqS2tzLpcl5I9vIJI2a63LD1BVR/qYdOaUeMdUvj4dh07xBaPHqplH5rYDSRDkMcfJxVcU4xoik/UvRQPLxxXlSnGTk96yuswbnxHqTnJmI/WtW1zUD1nalpwGwvSpIYXmcJGpLHsKyjdD7wzqd3PrlrFNKWRn5rqEUbxv6ccDGD71ySPS7/T1+tdfJ2dNxwa6pod8t9EkqEPxz9xS8kfsbilQ5VmIPbt0/epBHGADyCB79aG8xmG0Y4zxUwcKPUfVikuLZVGUUrJIFAUge+agaNAePfNTiRSmFPPeoi+cADJJ/as8ASyW9HkUAZlwM4oqZgq+nAOKEL7TlDUM84hQySsAo5ZjRJ/wDvTS/uEt4TcXD7Y4+pPeufp4zvD4jjmiluI7MvhoYQCzLVo8S+H9T1PT2na5S2Q/5NsVJZiemfY0q/wAP0rwpHDa6t9Ssl6rb723UHbjqi9wOmT3p+KK6+ics7+K4eah4hm0DVIJktbf6G9Hmz2W3DKCRyf8Adjmqh421Uar4knlguXnt4lWKF2OfSBn+5NN9U8PaGtrNqFn4ptZVPIjkX8wn575qjx7gMt1NNaS4KTtnvHtWVmaysCCETvRlnP8AT3CSglcHkih814/TFcAXfUY9Pv0BvL2SaJkBVVPQ+1KfC2qHTb24ETMLROjOcH4HzSWxvrmxIEADBzjaOp+BT9NPOrXCS3UUttJ/AhEY2gj3rmEi6Qa/FM28n0e1FJqPnNuBAQfvXPbi2vLQzwZTGCPODk5Yf80w0t7tLeNmdnIHJPNJkqHR+R0G2nRlVmPbgdzWjXXJXoe5qu6bem6kEQJBHJzRl1JuOPNPlL/G3/VBYxKhl9UC22PLHvt559hSDxms2m6bYX91IQ5vExajnzFHJz8/FH2Pn2WswidFggjjFxIWzlI8HkgdTkYpZ4l8S2N34hivbLTpb+SwhLLID6VzznHbn9aZjx7sVknei32Jt/FYS8SWaNrWYejOAHwDhl78Gqr+NRbGkqoGxTISeDg4XH9M0j8NLqV1NqWo2F5PpcdyzbFiIZJJByVYnoB13H3pfp+izalfSXWt3DmMHEsnnAyyEnAK56jPU9hT1GnYhu0ViYkRsc4J9ORwagzR2vWbadqEloZEkCOdrxnKsPcHv7Z+9AV0+mxPayszWUI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1944216" cy="216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04664"/>
            <a:ext cx="871296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Общие принципы проектирования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196752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Разделение задач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принцип подразумевает разделение программного обеспечения на компоненты в соответствии с выполняемыми ими функциями.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958" y="3068960"/>
            <a:ext cx="88620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соблюдения этого принципа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следует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отделять бизнес-логику от инфраструктуры и функций пользовательского интерфейса. В идеальном случае бизнес-правила и логика должны размещаться в отдельном проекте, который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не должен зависеть от других проектов в приложении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Такое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разделение обеспечивает простоту тестирования бизнес-модели и ее совершенствование без тесной взаимосвязи с низкоуровневыми сведениями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 реализации.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342468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Инкапсуляция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отдельных частей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приложения. Позволяет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изолировать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части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друг от друга.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Правильно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реализованная инкапсуляция позволяет получить слабо связанную модульную структуру приложения, поскольку объекты и пакеты можно с легкостью заменять альтернативными реализациями, если при этом сохраняется один и тот же интерфейс.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359194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Инкапсуляция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классов реализуется посредством ограничения доступа извне к внутреннему состоянию класса. Если внешнему субъекту требуется изменить состояние объекта, он должен использовать четко определенную функцию (или метод задания свойств) вместо того, чтобы напрямую получать доступ к закрытому состоянию объекта.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7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Инверсия зависимостей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Зависимость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приложении должна быть направлена в сторону абстракции, а не на детали реализации.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862" y="1569456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Прямая схема зависимостей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4824586" cy="403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2080" y="2348880"/>
            <a:ext cx="33123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	Если </a:t>
            </a:r>
            <a:r>
              <a:rPr lang="ru-RU" sz="2400" dirty="0"/>
              <a:t>класс А вызывает метод </a:t>
            </a:r>
            <a:r>
              <a:rPr lang="ru-RU" sz="2400" dirty="0" smtClean="0"/>
              <a:t>класса</a:t>
            </a:r>
            <a:r>
              <a:rPr lang="en-US" sz="2400" dirty="0" smtClean="0"/>
              <a:t> B</a:t>
            </a:r>
            <a:r>
              <a:rPr lang="ru-RU" sz="2400" dirty="0" smtClean="0"/>
              <a:t>, </a:t>
            </a:r>
            <a:r>
              <a:rPr lang="ru-RU" sz="2400" dirty="0"/>
              <a:t>а класс </a:t>
            </a:r>
            <a:r>
              <a:rPr lang="en-US" sz="2400" dirty="0"/>
              <a:t>B</a:t>
            </a:r>
            <a:r>
              <a:rPr lang="ru-RU" sz="2400" dirty="0" smtClean="0"/>
              <a:t> </a:t>
            </a:r>
            <a:r>
              <a:rPr lang="ru-RU" sz="2400" dirty="0"/>
              <a:t>вызывает метод класса </a:t>
            </a:r>
            <a:r>
              <a:rPr lang="en-US" sz="2400" dirty="0" smtClean="0"/>
              <a:t>C</a:t>
            </a:r>
            <a:r>
              <a:rPr lang="ru-RU" sz="2400" dirty="0" smtClean="0"/>
              <a:t>, </a:t>
            </a:r>
            <a:r>
              <a:rPr lang="ru-RU" sz="2400" dirty="0"/>
              <a:t>то во время компиляции класс А будет зависеть от класса </a:t>
            </a:r>
            <a:r>
              <a:rPr lang="en-US" sz="2400" dirty="0" smtClean="0"/>
              <a:t>B</a:t>
            </a:r>
            <a:r>
              <a:rPr lang="ru-RU" sz="2400" dirty="0" smtClean="0"/>
              <a:t>, </a:t>
            </a:r>
            <a:r>
              <a:rPr lang="ru-RU" sz="2400" dirty="0"/>
              <a:t>а класс </a:t>
            </a:r>
            <a:r>
              <a:rPr lang="en-US" sz="2400" dirty="0" smtClean="0"/>
              <a:t>B</a:t>
            </a:r>
            <a:r>
              <a:rPr lang="ru-RU" sz="2400" dirty="0" smtClean="0"/>
              <a:t> </a:t>
            </a:r>
            <a:r>
              <a:rPr lang="ru-RU" sz="2400" dirty="0"/>
              <a:t>будет зависеть от </a:t>
            </a:r>
            <a:r>
              <a:rPr lang="ru-RU" sz="2400" dirty="0" smtClean="0"/>
              <a:t>класса</a:t>
            </a:r>
            <a:r>
              <a:rPr lang="en-US" sz="2400" dirty="0" smtClean="0"/>
              <a:t> C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0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Схема инвертированных зависимостей</a:t>
            </a: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836712"/>
            <a:ext cx="6192688" cy="322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9508" y="4293096"/>
            <a:ext cx="84729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Применение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принципа инверсии зависимостей позволяет модулю A вызывать методы абстракции, которые реализует модуль B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 время выполнения поток выполнения программы остается неизменным, однако при этом легко могут быть подключены новые реализации интерфейсов.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1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Явные зависимости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Методы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классы должны явно требовать наличия всех совместно работающих объектов, которые необходимы для их корректного функционирования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/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Благодаря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соблюдению этого принципа код и контракты программирования станут более понятными, так как пользователи будут уверены, что, если предоставлены все требуемые в параметрах метода или конструктора объекты, во время выполнения такой метод или конструктор будет работать корректно.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3978665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Единственная обязанность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Принцип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единственной обязанности применяется к объектно-ориентированному проектированию, но также может рассматриваться и как архитектурный принцип аналогично разделению задач. Этот принцип подразумевает, что объекты должны иметь только одну обязанность и только одну причину для изменения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345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7499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"Не повторяйся"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приложении не следует определять поведение, связанное с конкретной концепцией, в нескольких расположениях, так как такой подход часто приводит к ошибкам.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Вместо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того чтобы дублировать логику, ее следует инкапсулировать в конструкции программирования. Такая конструкция должна быть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единственным исполнителем нужного поведения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использоваться в любых других частях приложения в тех случаях, когда требуется реализовать это поведение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4077072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Независимость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сохраняемости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Принцип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 относится к типам, для которых требуется сохранение состояния, однако код которых не зависит от выбираемой для этих целей технологии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/>
              <a:t>	В </a:t>
            </a:r>
            <a:r>
              <a:rPr lang="ru-RU" sz="2400" dirty="0"/>
              <a:t>.NET </a:t>
            </a:r>
            <a:r>
              <a:rPr lang="ru-RU" sz="2400" dirty="0" smtClean="0"/>
              <a:t>это простые объекты </a:t>
            </a:r>
            <a:r>
              <a:rPr lang="ru-RU" sz="2400" dirty="0"/>
              <a:t>CLR (POCO), </a:t>
            </a:r>
            <a:r>
              <a:rPr lang="ru-RU" sz="2400" dirty="0" smtClean="0"/>
              <a:t>т.к. </a:t>
            </a:r>
            <a:r>
              <a:rPr lang="ru-RU" sz="2400" dirty="0"/>
              <a:t>они не наследуются от конкретного базового класса и не реализуют определенный интерфейс.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3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Архитектуры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веб-приложений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98072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Монолитная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896" y="1556792"/>
            <a:ext cx="8565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Комплексное приложение.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Архитектура приложения содержит как минимум один проект. В таком случае вся логика приложения заключена в одном проекте, компилируется в одну сборку и развертывается как один элемент.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495784"/>
            <a:ext cx="5594751" cy="315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91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defRPr sz="2400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357</Words>
  <Application>Microsoft Office PowerPoint</Application>
  <PresentationFormat>Экран (4:3)</PresentationFormat>
  <Paragraphs>66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ran</dc:creator>
  <cp:lastModifiedBy>ran</cp:lastModifiedBy>
  <cp:revision>422</cp:revision>
  <dcterms:created xsi:type="dcterms:W3CDTF">2016-03-21T17:29:20Z</dcterms:created>
  <dcterms:modified xsi:type="dcterms:W3CDTF">2022-02-09T17:27:19Z</dcterms:modified>
</cp:coreProperties>
</file>