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8" r:id="rId10"/>
    <p:sldId id="306" r:id="rId11"/>
    <p:sldId id="307" r:id="rId12"/>
    <p:sldId id="309" r:id="rId13"/>
    <p:sldId id="310" r:id="rId14"/>
    <p:sldId id="321" r:id="rId15"/>
    <p:sldId id="317" r:id="rId16"/>
    <p:sldId id="318" r:id="rId17"/>
    <p:sldId id="319" r:id="rId18"/>
    <p:sldId id="322" r:id="rId19"/>
    <p:sldId id="323" r:id="rId20"/>
    <p:sldId id="324" r:id="rId21"/>
    <p:sldId id="325" r:id="rId22"/>
    <p:sldId id="311" r:id="rId23"/>
    <p:sldId id="312" r:id="rId24"/>
    <p:sldId id="313" r:id="rId25"/>
    <p:sldId id="314" r:id="rId26"/>
    <p:sldId id="315" r:id="rId27"/>
    <p:sldId id="316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6" r:id="rId36"/>
    <p:sldId id="333" r:id="rId37"/>
    <p:sldId id="334" r:id="rId38"/>
    <p:sldId id="335" r:id="rId39"/>
    <p:sldId id="337" r:id="rId4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4-05T19:07:5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17398 2981,'-20'0,"20"18,-21-18,2 0,-2 0,-19 35,19-35,1 0,0 18,-1-18,1 0,0 17,-1-17,2 0,-2 18,-19-1,-2 1,-19 0,2-1,-2 1,0 0,0-1,19-17,-17 36,38-36,0 0,-19 35,40-18,-21 1,21 17,-19-17,19 17,-21 1,0-1,21 18,0-36,0 1,-19 17,-2 1,21-1,0 0,0 0,0 1,0 17,0-18,21-17,-21-1,19 36,2-35,-21-1,21 19,-2-19,-19 1,21 0,0-1,-21 1,19-18,2 35,19 0,0 1,-19-19,19 1,2 0,-23-1,-19 1,42-18,-23 0,42 35,-40-35,59 18,-38-18,-2 17,21-17,0 0,0 0,-21 0,41 0,-40 0,-21 0,21 0,-21 0,21 0,-21 0,0 0,21 0,-21 0,41 0,-21 0,1 0,20 0,40 0,1 0,40 0,-41 0,21 0,-61 0,20 0,-61 0,20 0,-19 0,19 0,21 0,21 0,-2 0,42 0,0 0,40 0,-40 0,40 0,-60 0,-21 0,-40 0,-1 0,-19 0,-1 0,0 0,41 0,20 0,-20 0,0 0,0 0,20 0,-41 0,1 0,0 0,-21 0,0 0,1 0,-2 0,2 0,19 0,2 0,-23 0,23 0,-2 0,21 0,19 0,-19 0,0 0,0 0,21 0,-21 0,0 0,-1 0,21 0,-41 0,42 0,-21 0,-21 0,-19 0,19 0,-19 0,19 0,-20 0,1 0,19 0,1 0,-21 0,0 0,1 0,-1 0,41 0,0-17,-21 17,1 0,-21 0,21-18,-21 18,20-17,-19 17,-1 0,0 0,1 0,-1 0,0 0,21 0,19 0,22 0,-21 0,20 0,-40 0,-1 0,-19 0,-2 0,23-36,-2 36,21-17,-42 17,2 0,0-18,-2 18,2 0,-21-18,0 1,0-1,0 0,0 1,0-1,0 1,0-1,0 0,0 1,0-1,0 0,0 1,21-1,-21 0,19-17,-19 0,0 17,0 1,21-19,-21 19,0-19,0 19,0-19,0 19,0-18,0 17,0-17,0 17,0-17,0 17,0-17,0 17,0-17,0 17,0-17,0 17,0 1,0-1,0-17,0-1,0 19,0-1,0 1,0-1,-21 0,2-17,-2 0,0 35,21-36,-19 36,-2-35,0 18,2-1,-21 0,19 1,-40-1,0 0,-20-17,-21 17,41 1,21-18,-21 35,0-18,0 0,21 18,-21-35,41 35,-21 0,1 0,-1 0,-20 0,20 0,-19-18,-1 18,20 0,1 0,-1 0,21 0,-21 0,1 0,-1 0,0 0,-39 0,19 0,-41 0,0 0,-20 0,-19 0,59 0,-19 0,-40 0,59 0,1 0,61 0,-41 0,40 0,-19 0,19 0,2 18,-22-18,21 0,-41 0,-21 0,-19 0,-61 0,-41 0,0 0,-21 0,-18 0,59 0,40 18,23-1,17-17,63 18,0-18,19 0,1 0,20 18,-20-18,-1 0,1 0,0 0,-1 0,1 0,0 0,-20 0,-1 17,21-17,-21 0,21 0,-41 0,0 0,20 0,-20 0,1 35,39-35,-19 18,-21-18,20 0,1 18,19-18,1 17,0-17,20 18,-21-18,-19 18,19-18,21 17</inkml:trace>
  <inkml:trace contextRef="#ctx0" brushRef="#br0" timeOffset="1423.1389">22531 1535,'0'17,"0"1,0 17,0-17,-21 35,2 17,-2-17,21-35,-20 52,0-34,-1 17,1-1,0-16,20-19,0 19,-21-36,21 17</inkml:trace>
  <inkml:trace contextRef="#ctx0" brushRef="#br0" timeOffset="3006.5207">22287 2381,'-40'0,"40"-17,0-1,20 18,21-18,-1 18,-19 0,-42 0,1 0</inkml:trace>
  <inkml:trace contextRef="#ctx0" brushRef="#br0" timeOffset="6110.9411">22897 1535,'0'17,"0"1,0 0,0-1,0 1,0-1,0 1,-21 17,0-35,21 18,-19 17,19-17,-21 17,21 0,0-17,-21-18,21 18,0-1,-19 1,19 0,0-1,-41 1,41 35,0-36,-20 1,-1 17,21-17,0 0,0-1,0 1,0 0,-19-1</inkml:trace>
  <inkml:trace contextRef="#ctx0" brushRef="#br0" timeOffset="6983.9451">22734 2328,'0'0,"-20"53,20-35,-21-18,2 0,-2 0,0-18,2 1,19-1</inkml:trace>
  <inkml:trace contextRef="#ctx0" brushRef="#br0" timeOffset="8271.0746">23404 1570,'-21'0,"0"0,2 18,19-1,0 18,-21 18,-19-17,19-1,1 0,20 0,0 1,0-19,0 1,0 17,0-17,-20-18,-1 35,21-17,0-1,0 1,0 0,0-1,-19 1,19 0,-21-18,0 17,2 1,19 0</inkml:trace>
  <inkml:trace contextRef="#ctx0" brushRef="#br0" timeOffset="10127.2616">23160 2593,'0'-18,"-21"18,-19-17,40-1,0-17,0 17,-21 0,2 1,19-1,-21 18,0-17,21-1,0 0,21 18,19 0,-19 0,-21 18,21-18,-21 18,0-1,0 1,-21-18,0-18,-19-35,40 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9159-687F-4161-AFE6-AA91F3A01991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176007/" TargetMode="External"/><Relationship Id="rId3" Type="http://schemas.openxmlformats.org/officeDocument/2006/relationships/hyperlink" Target="https://habr.com/ru/post/116232/" TargetMode="External"/><Relationship Id="rId7" Type="http://schemas.openxmlformats.org/officeDocument/2006/relationships/hyperlink" Target="http://80levelelf.com/Post?postId=20" TargetMode="External"/><Relationship Id="rId2" Type="http://schemas.openxmlformats.org/officeDocument/2006/relationships/hyperlink" Target="https://habr.com/ru/post/1319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xufocoder/a-quick-intro-to-dependency-injection-what-it-is-and-when-to-use-it-de1367295ba8" TargetMode="External"/><Relationship Id="rId5" Type="http://schemas.openxmlformats.org/officeDocument/2006/relationships/hyperlink" Target="https://habr.com/ru/post/434380/" TargetMode="External"/><Relationship Id="rId4" Type="http://schemas.openxmlformats.org/officeDocument/2006/relationships/hyperlink" Target="https://shwanoff.ru/ioc-and-d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80levelelf.com/Post?postId=22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marly.net/dependency-injection-in-net/di-containers/autofac/introducing-autofac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268371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docs.microsoft.com/en-us/dotnet/standard/assembly/frien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ru-ru/dotnet/api/system.runtime.compilerservices?view=net-5.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Inversion of Control. Dependency Injection </a:t>
            </a:r>
            <a:endParaRPr lang="be-BY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85293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hlinkClick r:id="rId2"/>
              </a:rPr>
              <a:t>https://habr.com/ru/post/131993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pPr algn="just"/>
            <a:r>
              <a:rPr lang="en-US" sz="2400" dirty="0">
                <a:hlinkClick r:id="rId3"/>
              </a:rPr>
              <a:t>https://habr.com/ru/post/116232</a:t>
            </a:r>
            <a:r>
              <a:rPr lang="en-US" sz="2400" dirty="0" smtClean="0">
                <a:hlinkClick r:id="rId3"/>
              </a:rPr>
              <a:t>/</a:t>
            </a:r>
            <a:endParaRPr lang="ru-RU" sz="2400" dirty="0" smtClean="0"/>
          </a:p>
          <a:p>
            <a:pPr algn="just"/>
            <a:r>
              <a:rPr lang="en-US" sz="2400" dirty="0">
                <a:hlinkClick r:id="rId4"/>
              </a:rPr>
              <a:t>https://shwanoff.ru/ioc-and-di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pPr algn="just"/>
            <a:r>
              <a:rPr lang="en-US" sz="2400" dirty="0">
                <a:hlinkClick r:id="rId5"/>
              </a:rPr>
              <a:t>https://habr.com/ru/post/434380</a:t>
            </a:r>
            <a:r>
              <a:rPr lang="en-US" sz="2400" dirty="0" smtClean="0">
                <a:hlinkClick r:id="rId5"/>
              </a:rPr>
              <a:t>/</a:t>
            </a:r>
            <a:endParaRPr lang="ru-RU" sz="2400" dirty="0" smtClean="0"/>
          </a:p>
          <a:p>
            <a:pPr algn="just"/>
            <a:r>
              <a:rPr lang="en-US" sz="2400" dirty="0">
                <a:hlinkClick r:id="rId6"/>
              </a:rPr>
              <a:t>https://medium.com/@</a:t>
            </a:r>
            <a:r>
              <a:rPr lang="en-US" sz="2400" dirty="0" smtClean="0">
                <a:hlinkClick r:id="rId6"/>
              </a:rPr>
              <a:t>xufocoder/a-quick-intro-to-dependency-injection-what-it-is-and-when-to-use-it-de1367295ba8</a:t>
            </a:r>
            <a:endParaRPr lang="en-US" sz="2400" dirty="0" smtClean="0"/>
          </a:p>
          <a:p>
            <a:pPr algn="just"/>
            <a:r>
              <a:rPr lang="en-US" sz="2400" dirty="0">
                <a:hlinkClick r:id="rId7"/>
              </a:rPr>
              <a:t>http://</a:t>
            </a:r>
            <a:r>
              <a:rPr lang="en-US" sz="2400" dirty="0" smtClean="0">
                <a:hlinkClick r:id="rId7"/>
              </a:rPr>
              <a:t>80levelelf.com/Post?postId=20</a:t>
            </a:r>
            <a:endParaRPr lang="en-US" sz="2400" dirty="0" smtClean="0"/>
          </a:p>
          <a:p>
            <a:pPr algn="just"/>
            <a:r>
              <a:rPr lang="en-US" sz="2400" dirty="0">
                <a:hlinkClick r:id="rId8"/>
              </a:rPr>
              <a:t>https://habr.com/ru/post/176007/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700/1*7cvzFZFJ3PtHDw3mg19y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140"/>
            <a:ext cx="4392488" cy="30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78904" y="3284984"/>
            <a:ext cx="4014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Menlo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C18401"/>
                </a:solidFill>
                <a:latin typeface="Menlo"/>
              </a:rPr>
              <a:t>ClassA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endParaRPr lang="ru-RU" dirty="0" smtClean="0">
              <a:solidFill>
                <a:srgbClr val="383A42"/>
              </a:solidFill>
              <a:latin typeface="Menlo"/>
            </a:endParaRPr>
          </a:p>
          <a:p>
            <a:r>
              <a:rPr lang="en-US" dirty="0" smtClean="0">
                <a:solidFill>
                  <a:srgbClr val="383A42"/>
                </a:solidFill>
                <a:latin typeface="Menlo"/>
              </a:rPr>
              <a:t>{ </a:t>
            </a:r>
            <a:endParaRPr lang="ru-RU" dirty="0" smtClean="0">
              <a:solidFill>
                <a:srgbClr val="383A42"/>
              </a:solidFill>
              <a:latin typeface="Menlo"/>
            </a:endParaRPr>
          </a:p>
          <a:p>
            <a:r>
              <a:rPr lang="ru-RU" dirty="0" smtClean="0">
                <a:solidFill>
                  <a:srgbClr val="A626A4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A626A4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classB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ClassB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endParaRPr lang="ru-RU" dirty="0" smtClean="0">
              <a:solidFill>
                <a:srgbClr val="383A42"/>
              </a:solidFill>
              <a:latin typeface="Menlo"/>
            </a:endParaRPr>
          </a:p>
          <a:p>
            <a:r>
              <a:rPr lang="en-US" dirty="0" smtClean="0">
                <a:solidFill>
                  <a:srgbClr val="383A42"/>
                </a:solidFill>
                <a:latin typeface="Menlo"/>
              </a:rPr>
              <a:t>}</a:t>
            </a:r>
            <a:endParaRPr lang="ru-RU" dirty="0" smtClean="0">
              <a:solidFill>
                <a:srgbClr val="383A42"/>
              </a:solidFill>
              <a:latin typeface="Menlo"/>
            </a:endParaRPr>
          </a:p>
          <a:p>
            <a:r>
              <a:rPr lang="en-US" dirty="0" smtClean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>
                <a:solidFill>
                  <a:srgbClr val="A626A4"/>
                </a:solidFill>
                <a:latin typeface="Menlo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C18401"/>
                </a:solidFill>
                <a:latin typeface="Menlo"/>
              </a:rPr>
              <a:t>ClassB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endParaRPr lang="ru-RU" dirty="0" smtClean="0">
              <a:solidFill>
                <a:srgbClr val="383A42"/>
              </a:solidFill>
              <a:latin typeface="Menlo"/>
            </a:endParaRPr>
          </a:p>
          <a:p>
            <a:r>
              <a:rPr lang="en-US" dirty="0" smtClean="0">
                <a:solidFill>
                  <a:srgbClr val="383A42"/>
                </a:solidFill>
                <a:latin typeface="Menlo"/>
              </a:rPr>
              <a:t>{ </a:t>
            </a:r>
            <a:endParaRPr lang="ru-RU" dirty="0" smtClean="0">
              <a:solidFill>
                <a:srgbClr val="383A42"/>
              </a:solidFill>
              <a:latin typeface="Menlo"/>
            </a:endParaRPr>
          </a:p>
          <a:p>
            <a:r>
              <a:rPr lang="ru-RU" dirty="0" smtClean="0">
                <a:solidFill>
                  <a:srgbClr val="A626A4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A626A4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classC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ClassC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endParaRPr lang="ru-RU" dirty="0" smtClean="0">
              <a:solidFill>
                <a:srgbClr val="383A42"/>
              </a:solidFill>
              <a:latin typeface="Menlo"/>
            </a:endParaRPr>
          </a:p>
          <a:p>
            <a:r>
              <a:rPr lang="en-US" dirty="0" smtClean="0">
                <a:solidFill>
                  <a:srgbClr val="383A42"/>
                </a:solidFill>
                <a:latin typeface="Menlo"/>
              </a:rPr>
              <a:t>} </a:t>
            </a:r>
            <a:endParaRPr lang="ru-RU" dirty="0" smtClean="0">
              <a:solidFill>
                <a:srgbClr val="383A42"/>
              </a:solidFill>
              <a:latin typeface="Menlo"/>
            </a:endParaRPr>
          </a:p>
          <a:p>
            <a:endParaRPr lang="ru-RU" dirty="0">
              <a:solidFill>
                <a:srgbClr val="383A42"/>
              </a:solidFill>
              <a:latin typeface="Menlo"/>
            </a:endParaRPr>
          </a:p>
          <a:p>
            <a:r>
              <a:rPr lang="en-US" dirty="0" smtClean="0">
                <a:solidFill>
                  <a:srgbClr val="A626A4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C18401"/>
                </a:solidFill>
                <a:latin typeface="Menlo"/>
              </a:rPr>
              <a:t>ClassC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{ }</a:t>
            </a:r>
            <a:endParaRPr lang="ru-RU" dirty="0"/>
          </a:p>
        </p:txBody>
      </p:sp>
      <p:sp>
        <p:nvSpPr>
          <p:cNvPr id="3" name="Овальная выноска 2"/>
          <p:cNvSpPr/>
          <p:nvPr/>
        </p:nvSpPr>
        <p:spPr>
          <a:xfrm>
            <a:off x="4067944" y="2852936"/>
            <a:ext cx="3888432" cy="1152128"/>
          </a:xfrm>
          <a:prstGeom prst="wedgeEllipseCallout">
            <a:avLst>
              <a:gd name="adj1" fmla="val -68752"/>
              <a:gd name="adj2" fmla="val 46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 </a:t>
            </a:r>
            <a:r>
              <a:rPr lang="ru-RU" dirty="0" err="1"/>
              <a:t>ClassB</a:t>
            </a:r>
            <a:r>
              <a:rPr lang="ru-RU" dirty="0"/>
              <a:t> является зависимостью класса </a:t>
            </a:r>
            <a:r>
              <a:rPr lang="ru-RU" dirty="0" err="1"/>
              <a:t>ClassA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8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92494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Подходы к созданию зависимостей: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/>
              <a:t>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зависимости в зависимом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внедрять зависимости через пользовательский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тветственность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 обработку зависимостей возлагается на третью сторону, вследствие чего ни зависимый, ни пользовательский классы не выполняли бы эту работу</a:t>
            </a:r>
            <a:r>
              <a:rPr lang="ru-RU" sz="2400" dirty="0"/>
              <a:t>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Паттерны внедрения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зависимостей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конструктор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свойство класса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Setter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аргумент метода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iro.medium.com/max/1000/1*hsfjFq_zD58umXDewyy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560840" cy="23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92494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Преимущества использования внедрения зависимостей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Помогает в модульном тестировании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Количество шаблонного кода сокращается, поскольку инициализация зависимостей выполняется компонентом инжектора;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Расширение приложения становится еще проще;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Помогает уменьшить связность кода, что важно при разработке приложений.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Недостатки использования внедрения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зависимостей</a:t>
            </a:r>
          </a:p>
          <a:p>
            <a:pPr algn="just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может быть немного сложным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изучения, а чрезмерное использование может привести к проблемам управления или другим проблемам.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Многие возможные ошибки из процесса компиляции перемещаются в процесс выполнения программы.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Внедрения зависимостей во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фреймворках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реализовано с помощью рефлексии или динамического программирования. Это может помешать использованию автоматизации разработки с помощью IDE, например, будет сложно воспользоваться функциями «найти ссылки», «показать иерархию вызовов» и будет сложно заниматься безопасно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рефакторингом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f/CSD_SCHEME.png/350px-CSD_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656"/>
            <a:ext cx="6480720" cy="57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 пусть, имеется приложение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51920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IDogInfo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List&lt;Dog&gt;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GetDogs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70250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нижнем слое: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0368" y="5877271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Реализации интерфейса </a:t>
            </a:r>
            <a:r>
              <a:rPr lang="en-US" sz="2400" dirty="0" err="1"/>
              <a:t>IDogInfo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9" y="532130"/>
            <a:ext cx="3571875" cy="624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6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ая прямоугольная выноска 2"/>
          <p:cNvSpPr/>
          <p:nvPr/>
        </p:nvSpPr>
        <p:spPr>
          <a:xfrm>
            <a:off x="5076056" y="1121886"/>
            <a:ext cx="3240360" cy="648072"/>
          </a:xfrm>
          <a:prstGeom prst="wedgeRoundRectCallout">
            <a:avLst>
              <a:gd name="adj1" fmla="val -100166"/>
              <a:gd name="adj2" fmla="val 6782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Зависимость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условном слое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8" y="1124744"/>
            <a:ext cx="8351837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слое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836712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dogManager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DogService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MemoryDogInfo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 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е данные 5"/>
              <p14:cNvContentPartPr/>
              <p14:nvPr/>
            </p14:nvContentPartPr>
            <p14:xfrm>
              <a:off x="4283968" y="272735"/>
              <a:ext cx="2520280" cy="102240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4608" y="263375"/>
                <a:ext cx="2538999" cy="1041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230719" y="1700808"/>
            <a:ext cx="871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Получается, что слой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UI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видит нижний слой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Но так быть не должно.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5" y="3235562"/>
            <a:ext cx="8793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Можно создать фабрику для создания объектов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DogWorkManager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 (реализовать паттерн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“Abstract factory”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16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ML-диаграмма классов паттерна Abstract Fact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8195017" cy="47863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UML-диаграмма классов паттерна </a:t>
            </a:r>
            <a:r>
              <a:rPr lang="ru-RU" sz="2400" b="1" dirty="0" err="1" smtClean="0"/>
              <a:t>Abstract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Factory</a:t>
            </a:r>
            <a:endParaRPr lang="ru-RU" sz="2400" b="1" dirty="0" smtClean="0"/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ресурса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http://cpp-reference.ru/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928670"/>
            <a:ext cx="81439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AbstractFactory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AbstractProductA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CreateProductA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AbstractProductB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CreateProductB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Определение паттерна на языке C#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ConcreteFactory1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AbstractFactory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AbstractProductA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CreateProductA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ProductA1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AbstractProductB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CreateProductB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ProductB1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5425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08" y="620688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Инверсия управления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400" dirty="0"/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принцип построения объектно-ориентированных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приложений,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определенный набор рекомендаций, позволяющих проектировать и реализовывать приложения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использованием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слабого связывания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отдельных компонентов</a:t>
            </a:r>
            <a:r>
              <a:rPr lang="ru-RU" sz="2400" dirty="0"/>
              <a:t>.</a:t>
            </a:r>
            <a:endParaRPr lang="be-BY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66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Инверсия управления (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Inversion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IoC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be-BY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252" y="4004578"/>
            <a:ext cx="892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Рекомендации: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реализовывать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компоненты, отвечающие за одну конкретную задачу;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компоненты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должны быть максимально независимыми друг от друга;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компоненты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должны зависеть от конкретной реализации друг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друга.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508" y="2420888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Суть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слабо связанного кода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том, что каждый компонент системы должен быть как можно более изолированным от других, не полагаясь в своей работе на детали конкретной реализации других компонентов.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836712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ConcreteFactory2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AbstractFactory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AbstractProductA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CreateProductA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ProductA2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AbstractProductB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CreateProductB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ProductB2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7049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585" y="1166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Урезанная реализация паттерна «Фабрика» (без абстракций)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537961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Тогда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90025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949280"/>
            <a:ext cx="87058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5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IoC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-контейнер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это какая-то библиотека, фреймворк,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программа,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которая позволит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автоматизировать написание кода с использованием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IOC-контейнер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 автоматизированная настраиваемая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фабрика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которая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берет на себя всю «черновую работу».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25450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Примеры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IoC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-контейнеров: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Autofac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Ninject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>
                <a:hlinkClick r:id="rId2"/>
              </a:rPr>
              <a:t>http://80levelelf.com/Post?postId=22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875" y="3573016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Ninject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Управление пакетами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Nuget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Install Ninject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53345" b="84409"/>
          <a:stretch/>
        </p:blipFill>
        <p:spPr bwMode="auto">
          <a:xfrm>
            <a:off x="4524198" y="3861048"/>
            <a:ext cx="1767280" cy="6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4515251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 startAt="2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Конфигурация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обычно состоит из правил типа: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+mj-lt"/>
                <a:cs typeface="Times New Roman" pitchFamily="18" charset="0"/>
              </a:rPr>
              <a:t>Bind</a:t>
            </a:r>
            <a:r>
              <a:rPr lang="ru-RU" sz="2400" b="1" dirty="0" smtClean="0">
                <a:latin typeface="+mj-lt"/>
                <a:cs typeface="Times New Roman" pitchFamily="18" charset="0"/>
              </a:rPr>
              <a:t>&lt;</a:t>
            </a:r>
            <a:r>
              <a:rPr lang="ru-RU" sz="2400" b="1" dirty="0" err="1" smtClean="0">
                <a:latin typeface="+mj-lt"/>
                <a:cs typeface="Times New Roman" pitchFamily="18" charset="0"/>
              </a:rPr>
              <a:t>ISomeInterface</a:t>
            </a:r>
            <a:r>
              <a:rPr lang="ru-RU" sz="2400" b="1" dirty="0">
                <a:latin typeface="+mj-lt"/>
                <a:cs typeface="Times New Roman" pitchFamily="18" charset="0"/>
              </a:rPr>
              <a:t>&gt;().</a:t>
            </a:r>
            <a:r>
              <a:rPr lang="ru-RU" sz="2400" b="1" dirty="0" err="1">
                <a:latin typeface="+mj-lt"/>
                <a:cs typeface="Times New Roman" pitchFamily="18" charset="0"/>
              </a:rPr>
              <a:t>To</a:t>
            </a:r>
            <a:r>
              <a:rPr lang="ru-RU" sz="2400" b="1" dirty="0">
                <a:latin typeface="+mj-lt"/>
                <a:cs typeface="Times New Roman" pitchFamily="18" charset="0"/>
              </a:rPr>
              <a:t>&lt;</a:t>
            </a:r>
            <a:r>
              <a:rPr lang="ru-RU" sz="2400" b="1" dirty="0" err="1">
                <a:latin typeface="+mj-lt"/>
                <a:cs typeface="Times New Roman" pitchFamily="18" charset="0"/>
              </a:rPr>
              <a:t>SomeRealization</a:t>
            </a:r>
            <a:r>
              <a:rPr lang="ru-RU" sz="2400" b="1" dirty="0" smtClean="0">
                <a:latin typeface="+mj-lt"/>
                <a:cs typeface="Times New Roman" pitchFamily="18" charset="0"/>
              </a:rPr>
              <a:t>&gt;();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описывается в отдельном классе, унаследованным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NinjectModul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4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8864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NinjectConfig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NinjectModule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Load()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Bind&lt;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IDogInfo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&gt;().To&lt;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MemoryDogInfo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752" y="2996952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Ограничения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Scope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умолчанию. Создает новый экземпляр объекта на каждый вызов.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Singleton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Scope,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который реализует паттерн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Singleton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 экземпляр объекта на все вызовы).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Scope,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который создает экземпляр объекта на каждый поток (который запрашивает получение экземпляра).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Scope,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используемый 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Asp.net MVC / Web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Создает новый экземпляр объекта на каждый новый запрос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(понадобится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установить пакет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Ninject.MVC5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для другой версии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5" y="2219965"/>
            <a:ext cx="91409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Или</a:t>
            </a: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Bind&lt;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IDogInfo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&gt;().To&lt;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FileDogInfo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WithConstructorArgument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"dogs.txt"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88640"/>
            <a:ext cx="6102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Выглядит это так: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Bind&lt;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&gt;().To&lt;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&gt;().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InTransientScope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 Bind&lt;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&gt;().To&lt;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&gt;().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InSingletonScope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 Bind&lt;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&gt;().To&lt;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&gt;().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InThreadScope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 Bind&lt;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&gt;().To&lt;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&gt;().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InRequestScope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916832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Inject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в конкретные типы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Через конструктор: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Ninject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сам передаст в конструктор нужную реализацию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ISomeDependence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Если же такой реализации нет –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Ninject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выбросит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исключение.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Посредством атрибута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Inject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отметить те методы или свойства, которые будут вызваны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Ninject’ом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сразу же после создания объекта.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0922"/>
            <a:ext cx="8856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Соединяем все вместе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Объединяющим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объектом для всего этого служит так называемое ядро.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Ядро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это экземпляр автоматизированной фабрики, которая принимает конфигурационные файлы при создании и умеет создавать «целостные» объекты (со всеми нужными зависимостями).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Стандартной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реализацией ядра является класс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StandardKernel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(унаследованный от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IKernel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но вы всегда можете реализовать свою версию ядра. Стандартное создание нового ядра выглядит примерно так: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IKernel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myKernel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StandardKernel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(module1, module2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module1 и module2 – и есть те самые модули конфигурации, реализующие интерфейс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INinjectModule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того как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ядро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создано,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его уже можно использовать для создания объектов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830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3967" y="33265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NinjectConfig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module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NinjectConfig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IKernel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myKernel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StandardKernel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(module);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DogService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dogManager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myKernel.Get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DogService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8031" y="155679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Знакомство с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Autofac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можно установить через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NuGet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https://smarly.net/dependency-injection-in-net/di-containers/autofac/introducing-autofac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storage.smarly.net/dependency-injection-in-net/13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63" y="2924945"/>
            <a:ext cx="4229953" cy="17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763" y="4797152"/>
            <a:ext cx="8820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услуга, предоставляемая любым DI-контейнером – разрешение компонентов. </a:t>
            </a:r>
            <a:r>
              <a:rPr lang="ru-RU" sz="2400" dirty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начала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создается и конфигурируется экземпляр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ContainerBuilder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Затем с помощью него создается контейнер, который впоследствии можно использовать для разрешения компонентов.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26988"/>
            <a:ext cx="9083675" cy="680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2" y="210323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Маппинг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моделей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552" y="2564904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может напрямую получать данные из базы данных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/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Уровень представления не может напрямую получать данные из базы данных. В данном случае BLL будет выступать в роли посредника между двумя уровнями</a:t>
            </a:r>
            <a:r>
              <a:rPr lang="ru-RU" sz="2400" dirty="0"/>
              <a:t>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29309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DTO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— один из шаблонов проектирования, используется для передачи данных между подсистемами приложения.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48" y="56612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Маппинг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нужен там, где объект переходит за границы приложения/уровня/слоя/компонента/...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52" y="1484784"/>
            <a:ext cx="85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Есть еще пакеты    </a:t>
            </a:r>
            <a:r>
              <a:rPr lang="en-US" sz="2400" dirty="0" smtClean="0"/>
              <a:t>Unity</a:t>
            </a:r>
            <a:r>
              <a:rPr lang="en-US" sz="2400" dirty="0"/>
              <a:t>, Windsor Castle, </a:t>
            </a:r>
            <a:r>
              <a:rPr lang="en-US" sz="2400" dirty="0" err="1"/>
              <a:t>StructureMap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224" y="332656"/>
            <a:ext cx="8699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В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UI:	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AutofacModule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autofacModule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AutofacModule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DogService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dogManager2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autofacModule.MemoryDogManager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5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000" b="1" dirty="0"/>
              <a:t>POCO</a:t>
            </a:r>
            <a:r>
              <a:rPr lang="ru-RU" sz="2000" dirty="0"/>
              <a:t> — это класс, который не прибит гвоздями к архитектуре какой-либо библиотеки. Программист сам волен выбирать иерархию классов (или отсутствие оной). Например, библиотека для работы с БД не будет заставлять наследовать "пользователя" от "сущности" или "активной записи". В идеале чистоты классов не нужны даже атрибуты.</a:t>
            </a:r>
          </a:p>
          <a:p>
            <a:pPr algn="just" fontAlgn="base"/>
            <a:r>
              <a:rPr lang="ru-RU" sz="2000" dirty="0"/>
              <a:t>Подобный подход развязывает руки программистам и позволяет строить удобную им архитектуру, использовать уже имеющиеся классы для работы со </a:t>
            </a:r>
            <a:r>
              <a:rPr lang="ru-RU" sz="2000" dirty="0" err="1"/>
              <a:t>сторониими</a:t>
            </a:r>
            <a:r>
              <a:rPr lang="ru-RU" sz="2000" dirty="0"/>
              <a:t> библиотеками и т. п. Впрочем, не обходится и без проблем, например, использование POCO может требовать магии во время выполнения: генерации унаследованных классов в памяти и т. п.</a:t>
            </a:r>
          </a:p>
          <a:p>
            <a:pPr algn="just" fontAlgn="base"/>
            <a:r>
              <a:rPr lang="ru-RU" sz="2000" i="1" dirty="0"/>
              <a:t>Примером</a:t>
            </a:r>
            <a:r>
              <a:rPr lang="ru-RU" sz="2000" dirty="0"/>
              <a:t> POCO является любой класс, который не унаследован от специфического для некоторой библиотеки базового класса, не загромождён конвенциями и атрибутами, но который тем не менее может этой библиотекой полноценно использоваться.</a:t>
            </a:r>
          </a:p>
          <a:p>
            <a:pPr algn="just" fontAlgn="base"/>
            <a:r>
              <a:rPr lang="ru-RU" sz="2000" b="1" dirty="0"/>
              <a:t>DTO</a:t>
            </a:r>
            <a:r>
              <a:rPr lang="ru-RU" sz="2000" dirty="0"/>
              <a:t> — это класс с данными, но без логики. Он используется для передачи данных между слоями приложения и между приложениями, для </a:t>
            </a:r>
            <a:r>
              <a:rPr lang="ru-RU" sz="2000" dirty="0" err="1"/>
              <a:t>сериализации</a:t>
            </a:r>
            <a:r>
              <a:rPr lang="ru-RU" sz="2000" dirty="0"/>
              <a:t> и аналогичных целей.</a:t>
            </a:r>
          </a:p>
          <a:p>
            <a:pPr algn="just" fontAlgn="base"/>
            <a:r>
              <a:rPr lang="ru-RU" sz="2000" i="1" dirty="0"/>
              <a:t>Примером</a:t>
            </a:r>
            <a:r>
              <a:rPr lang="ru-RU" sz="2000" dirty="0"/>
              <a:t> DTO является любой класс, который содержит только поля и свойства. Он не должен содержать методов для получения и изменения данных.</a:t>
            </a:r>
          </a:p>
          <a:p>
            <a:pPr algn="just"/>
            <a:r>
              <a:rPr lang="en-US" sz="2000" dirty="0">
                <a:hlinkClick r:id="rId2"/>
              </a:rPr>
              <a:t>https://habr.com/ru/post/268371/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7129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Предполагается, что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термин инверсии управления впервые появился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работе Джонсона и Фута Designing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Reusable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опубликованной в журнале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1988 году.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Затем термин вновь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появился в книге Gang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ru-RU" sz="2400" dirty="0"/>
              <a:t>. </a:t>
            </a:r>
            <a:endParaRPr lang="ru-RU" sz="2400" dirty="0" smtClean="0"/>
          </a:p>
          <a:p>
            <a:pPr algn="just"/>
            <a:r>
              <a:rPr lang="ru-RU" sz="2400" dirty="0"/>
              <a:t>	</a:t>
            </a:r>
          </a:p>
          <a:p>
            <a:pPr algn="just"/>
            <a:r>
              <a:rPr lang="ru-RU" sz="2400" dirty="0" smtClean="0"/>
              <a:t>«</a:t>
            </a:r>
            <a:r>
              <a:rPr lang="ru-RU" sz="2400" i="1" dirty="0" smtClean="0"/>
              <a:t>Одной </a:t>
            </a:r>
            <a:r>
              <a:rPr lang="ru-RU" sz="2400" i="1" dirty="0"/>
              <a:t>важной характеристикой </a:t>
            </a:r>
            <a:r>
              <a:rPr lang="ru-RU" sz="2400" i="1" dirty="0" err="1"/>
              <a:t>фреймворка</a:t>
            </a:r>
            <a:r>
              <a:rPr lang="ru-RU" sz="2400" i="1" dirty="0"/>
              <a:t> является то, что методы, определенные пользователем для адаптации </a:t>
            </a:r>
            <a:r>
              <a:rPr lang="ru-RU" sz="2400" i="1" dirty="0" err="1"/>
              <a:t>фреймворка</a:t>
            </a:r>
            <a:r>
              <a:rPr lang="ru-RU" sz="2400" i="1" dirty="0"/>
              <a:t> под свои нужды, будут чаще всего вызываться внутри самого же </a:t>
            </a:r>
            <a:r>
              <a:rPr lang="ru-RU" sz="2400" i="1" dirty="0" err="1"/>
              <a:t>фреймворка</a:t>
            </a:r>
            <a:r>
              <a:rPr lang="ru-RU" sz="2400" i="1" dirty="0"/>
              <a:t>, а не из кода приложения пользователя. Фреймворк часто играет роль главной программы в координации и последовательности действий приложения. Такая инверсия управления дает </a:t>
            </a:r>
            <a:r>
              <a:rPr lang="ru-RU" sz="2400" i="1" dirty="0" err="1"/>
              <a:t>фреймворку</a:t>
            </a:r>
            <a:r>
              <a:rPr lang="ru-RU" sz="2400" i="1" dirty="0"/>
              <a:t> возможность служить расширяемым скелетом приложения. Методы, предоставляемые пользователем, адаптируют общие алгоритмы, определенные </a:t>
            </a:r>
            <a:r>
              <a:rPr lang="ru-RU" sz="2400" i="1" dirty="0" err="1"/>
              <a:t>фреймворком</a:t>
            </a:r>
            <a:r>
              <a:rPr lang="ru-RU" sz="2400" i="1" dirty="0"/>
              <a:t>, под определенное приложение</a:t>
            </a:r>
            <a:r>
              <a:rPr lang="ru-RU" sz="2400" i="1" dirty="0" smtClean="0"/>
              <a:t>.»</a:t>
            </a:r>
          </a:p>
          <a:p>
            <a:pPr algn="r"/>
            <a:r>
              <a:rPr lang="ru-RU" sz="2400" b="1" dirty="0" smtClean="0"/>
              <a:t>Ральф </a:t>
            </a:r>
            <a:r>
              <a:rPr lang="ru-RU" sz="2400" b="1" dirty="0"/>
              <a:t>Джонсон и Брайан Фут</a:t>
            </a:r>
            <a:r>
              <a:rPr lang="ru-RU" sz="2400" dirty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061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маппер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можно написать самим. Например,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Weight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3789040"/>
            <a:ext cx="6390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DogDTO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Weight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4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404664"/>
            <a:ext cx="69847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DogMapper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FromDTO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item)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Dog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item.Id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Name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item.Name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Weight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item.Weight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Age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item.Age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item.DogKindId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и т.п.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...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5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AutoMapper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Можно установить через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NuGet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2474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DogProfile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Profile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DogProfile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CreateMap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Dog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&gt;()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ForMember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d.Ident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opt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opt.MapFrom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dd.Id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ReverseMap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264065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маппера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486916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mappingConfig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MapperConfiguration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(mc =&gt;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mc.AddProfile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DogProfile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IMapper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mapper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mappingConfig.CreateMapper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04664"/>
            <a:ext cx="58143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DogDTO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sobaken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DogDTO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Id = 7,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Шавка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Weight = 2.3,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Age = 5,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mapper.Map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&lt;Dog&gt;(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sobaken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3484119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DogDTO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pesDTO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mapper.Map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50912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list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mapper.Map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&lt;List&lt;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DogDTO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&gt;&gt;(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db.Dogs.ToList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0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Внедрение зависимостей в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приложении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Core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3284984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этого используется пакет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Microsoft.Extensions.DependencyInjectio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764704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встроенный контейнер внедрения зависимостей, который представлен интерфейсом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IServiceProvider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контейнер отвечает за сопоставление зависимостей с конкретными типами и за внедрение зависимостей в различные объекты.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725144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добавления сервисов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создают собственные методы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расширения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интерфейса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IServiceCollection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40466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DogDAL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329"/>
            <a:ext cx="3276600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6523" y="1412776"/>
            <a:ext cx="7020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Configuration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ConfigurateDalMemoryServices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services)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services.AddScoped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IDogInfo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MemoryDogInfo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ConfigurateDalFileServices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services)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services.AddScoped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IDogInfo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FileDogInfo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}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404663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412776"/>
            <a:ext cx="8961437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74" y="116632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Сервисы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которые создаются механизмом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Depedency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могут представлять один из следующих типов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при каждом обращении к сервису создается новый объект сервиса.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Scoped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для каждого запроса создается свой объект сервиса. То есть если в течение одного запроса есть несколько обращений к одному сервису, то при всех этих обращениях будет использоваться один и тот же объект сервиса.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Singleton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объект сервиса создается при первом обращении к нему, все последующие запросы используют один и тот же ранее созданный объект сервиса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010279"/>
            <a:ext cx="860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создания каждого типа сервиса предназначен соответствующий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AddTransient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AddScoped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AddSingleton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слое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268760"/>
            <a:ext cx="9034463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9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249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Дружественные сборки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docs.microsoft.com/en-us/dotnet/standard/assembly/friend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3410965" cy="26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86104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InternalsVisibleToAttribute</a:t>
            </a:r>
            <a:r>
              <a:rPr lang="en-US" sz="2400" b="1" dirty="0"/>
              <a:t> </a:t>
            </a:r>
            <a:r>
              <a:rPr lang="ru-RU" sz="2400" b="1" dirty="0"/>
              <a:t>Класс</a:t>
            </a:r>
          </a:p>
          <a:p>
            <a:endParaRPr lang="en-US" sz="2400" b="1" dirty="0" smtClean="0"/>
          </a:p>
          <a:p>
            <a:r>
              <a:rPr lang="en-US" sz="2400" dirty="0" err="1" smtClean="0">
                <a:hlinkClick r:id="rId4"/>
              </a:rPr>
              <a:t>System.Runtime.CompilerServices</a:t>
            </a:r>
            <a:r>
              <a:rPr lang="en-US" sz="2400" dirty="0" smtClean="0"/>
              <a:t> </a:t>
            </a:r>
            <a:r>
              <a:rPr lang="ru-RU" sz="2400" dirty="0" smtClean="0"/>
              <a:t>Сборки:</a:t>
            </a:r>
            <a:r>
              <a:rPr lang="en-US" sz="2400" dirty="0"/>
              <a:t>mscorlib.dll, System.Runtime.dll</a:t>
            </a:r>
          </a:p>
          <a:p>
            <a:r>
              <a:rPr lang="ru-RU" sz="2400" dirty="0"/>
              <a:t>Задает, что типы, видимые обычно только в пределах текущей сборки, являются видимыми для заданной сборки.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9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этого явления инверсии управления есть еще известное образное название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Принцип Голливуд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 — «Не звони нам, мы сами позвоним тебе» —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Hollywood Principle — «Don't call us, we'll call you»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Ð¡ÑÐµÐ¼Ð° Ð²Ð·Ð°Ð¸Ð¼Ð¾Ð´ÐµÐ¹ÑÑÐ²Ð¸Ñ ÐºÐ»Ð¸ÐµÐ½ÑÐ° Ñ ÑÐµÑÐ²Ð¸Ñ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4956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395536" y="3356992"/>
            <a:ext cx="3528392" cy="648072"/>
            <a:chOff x="395536" y="2564904"/>
            <a:chExt cx="3528392" cy="64807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95536" y="2564904"/>
              <a:ext cx="1512168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Times New Roman" pitchFamily="18" charset="0"/>
                </a:rPr>
                <a:t>Client</a:t>
              </a:r>
              <a:endParaRPr lang="ru-RU" sz="24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411760" y="2564904"/>
              <a:ext cx="1512168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Times New Roman" pitchFamily="18" charset="0"/>
                </a:rPr>
                <a:t>Service</a:t>
              </a:r>
              <a:endParaRPr lang="ru-RU" sz="24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endParaRPr>
            </a:p>
          </p:txBody>
        </p:sp>
        <p:sp>
          <p:nvSpPr>
            <p:cNvPr id="4" name="Стрелка вправо 3"/>
            <p:cNvSpPr/>
            <p:nvPr/>
          </p:nvSpPr>
          <p:spPr>
            <a:xfrm>
              <a:off x="1979712" y="2780928"/>
              <a:ext cx="432048" cy="2160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7544" y="263691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Без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IoC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Ð¡ÑÐµÐ¼Ð° Ð²Ð·Ð°Ð¸Ð¼Ð¾Ð´ÐµÐ¹ÑÑÐ²Ð¸Ñ ÐºÐ»Ð¸ÐµÐ½ÑÐ° Ñ ÑÐµÑÐ²Ð¸Ñ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636911"/>
            <a:ext cx="34956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34128" y="191683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использованием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IoC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1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08" y="0"/>
            <a:ext cx="90089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Inversion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-- это общий термин, который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применяется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обычно к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фреймворкам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-- инверсия управления является одной из характеристик.</a:t>
            </a:r>
          </a:p>
          <a:p>
            <a:pPr algn="just" fontAlgn="base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Фреймворки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предоставляют точки подключения, в которых вы можете писать свой код. Но при этом общим выполнением программы по-прежнему управляет фреймворк, время от времени вызывая ваш код. Инверсия заключается в том, что в отличии от традиционного подхода не вы вызываете библиотечный код, а библиотечный код вызывает вас. Примерами могут являться ASP.NET и WPF с их событиями.</a:t>
            </a:r>
          </a:p>
          <a:p>
            <a:pPr algn="just" fontAlgn="base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этом принцип инверсии управления может использоваться и в более мелком масштабе. Например, есть слой логики (BLL) и доступа к данным (DAL). Общеизвестно, что DAL не может обращаться к BLL. Но иногда возникает потребность на уровне DAL выполнить некий код, который должен принадлежать к BLL. В таком случае в DAL заводится некоторый интерфейс, этот интерфейс реализуется на уровне BLL, и экземпляр конкретной реализации передается из BLL в DAL.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обычной программе программист сам решает в какой последовательности делать вызовы процедур. Но, если используется фреймворк, программист может разместить свой код в определенных точках выполнения (используя callback или другие механизмы), затем запустить «главную функцию»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фреймворка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которая обеспечит все выполнение и вызовет код программиста тогда, когда это будет необходимо. Как следствие, происходит утеря контроля над выполнением кода — это и называется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инверсией управления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(фреймворк управляет кодом программиста, а не программист управляет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фреймворком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 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Википедия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5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470" y="40466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Способы реализации инверсии управления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Шаблон «Фабрика»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Локатор служб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Service Locator)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Внедрение зависимости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Dependency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конструктор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метод класса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Setter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интерфейс внедрения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Контекстный поиск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contextualized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lookup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Внедрение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зависимостей (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, DI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Механизм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DI (реализующий принцип </a:t>
            </a:r>
            <a:r>
              <a:rPr lang="ru-RU" sz="2400" dirty="0" err="1"/>
              <a:t>Dependency</a:t>
            </a:r>
            <a:r>
              <a:rPr lang="ru-RU" sz="2400" dirty="0"/>
              <a:t> </a:t>
            </a:r>
            <a:r>
              <a:rPr lang="ru-RU" sz="2400" dirty="0" err="1"/>
              <a:t>inversion</a:t>
            </a:r>
            <a:r>
              <a:rPr lang="ru-RU" sz="2400" dirty="0"/>
              <a:t> </a:t>
            </a:r>
            <a:r>
              <a:rPr lang="ru-RU" sz="2400" dirty="0" err="1"/>
              <a:t>principle</a:t>
            </a:r>
            <a:r>
              <a:rPr lang="ru-RU" sz="2400" dirty="0"/>
              <a:t> - именно "инверсия зависимостей", один из принципов </a:t>
            </a:r>
            <a:r>
              <a:rPr lang="ru-RU" sz="2400" dirty="0" smtClean="0"/>
              <a:t>SOLID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определяет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две основные рекомендации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модули верхних уровней не должны зависеть от модулей нижних уровней. Оба типа модулей должны зависеть от абстракций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абстракции не должны зависеть от деталей. Детали должны зависеть от абстракций.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94116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 есть,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реализовывать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связь между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связанными классами необходимо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напрямую, а через интерфейс. Это позволит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необходимости динамически менять реализацию зависимых классов.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441558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49911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2060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No DI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314" y="567821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       </a:t>
            </a:r>
            <a:r>
              <a:rPr lang="en-US" sz="2400" b="1" dirty="0" smtClean="0"/>
              <a:t>DI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1054</Words>
  <Application>Microsoft Office PowerPoint</Application>
  <PresentationFormat>Экран (4:3)</PresentationFormat>
  <Paragraphs>290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Inversion of Control. Dependency Injection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280</cp:revision>
  <dcterms:created xsi:type="dcterms:W3CDTF">2016-11-05T17:05:33Z</dcterms:created>
  <dcterms:modified xsi:type="dcterms:W3CDTF">2022-02-09T17:49:27Z</dcterms:modified>
</cp:coreProperties>
</file>