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82" r:id="rId3"/>
    <p:sldId id="284" r:id="rId4"/>
    <p:sldId id="286" r:id="rId5"/>
    <p:sldId id="390" r:id="rId6"/>
    <p:sldId id="290" r:id="rId7"/>
    <p:sldId id="291" r:id="rId8"/>
    <p:sldId id="330" r:id="rId9"/>
    <p:sldId id="331" r:id="rId10"/>
    <p:sldId id="332" r:id="rId11"/>
    <p:sldId id="333" r:id="rId12"/>
    <p:sldId id="391" r:id="rId13"/>
    <p:sldId id="334" r:id="rId14"/>
    <p:sldId id="335" r:id="rId15"/>
    <p:sldId id="336" r:id="rId16"/>
    <p:sldId id="337" r:id="rId17"/>
    <p:sldId id="338" r:id="rId18"/>
    <p:sldId id="340" r:id="rId19"/>
    <p:sldId id="339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2" r:id="rId30"/>
    <p:sldId id="353" r:id="rId31"/>
    <p:sldId id="350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51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297" r:id="rId55"/>
    <p:sldId id="311" r:id="rId56"/>
    <p:sldId id="312" r:id="rId57"/>
    <p:sldId id="313" r:id="rId58"/>
    <p:sldId id="378" r:id="rId59"/>
    <p:sldId id="379" r:id="rId60"/>
    <p:sldId id="380" r:id="rId61"/>
    <p:sldId id="381" r:id="rId62"/>
    <p:sldId id="382" r:id="rId63"/>
    <p:sldId id="383" r:id="rId64"/>
    <p:sldId id="384" r:id="rId65"/>
    <p:sldId id="385" r:id="rId66"/>
    <p:sldId id="386" r:id="rId67"/>
    <p:sldId id="387" r:id="rId68"/>
    <p:sldId id="388" r:id="rId69"/>
    <p:sldId id="389" r:id="rId70"/>
    <p:sldId id="375" r:id="rId71"/>
    <p:sldId id="376" r:id="rId72"/>
    <p:sldId id="377" r:id="rId73"/>
  </p:sldIdLst>
  <p:sldSz cx="9144000" cy="6858000" type="screen4x3"/>
  <p:notesSz cx="6858000" cy="9144000"/>
  <p:defaultTextStyle>
    <a:defPPr>
      <a:defRPr lang="ru-RU"/>
    </a:defPPr>
    <a:lvl1pPr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737" autoAdjust="0"/>
  </p:normalViewPr>
  <p:slideViewPr>
    <p:cSldViewPr>
      <p:cViewPr>
        <p:scale>
          <a:sx n="66" d="100"/>
          <a:sy n="66" d="100"/>
        </p:scale>
        <p:origin x="-2964" y="-10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8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25157" units="1/cm"/>
          <inkml:channelProperty channel="Y" name="resolution" value="40.29851" units="1/cm"/>
        </inkml:channelProperties>
      </inkml:inkSource>
      <inkml:timestamp xml:id="ts0" timeString="2020-03-22T15:16:31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21343 10231,'-18'0,"1"0,-1 0,0 0,-34 0,34 0,-17 0,17 0,-17 0,-36 17,18-17,18 0,-18 0,35 0,-34 0,34 0,-35 0,18 0,-1 0,1 0,18 0,-19 0,1 18,-18-18,0 35,18-35,-18 0,0 0,0 0,18 18,0-18,-18 0,17 17,1-17,0 0,17 18,0-18,18 18,-52-1,34-17,-17 0,-1 18,1 0,-18-1,18 19,-18-19,0 1,35-1,18 1,0 0,0 17,0-17,0 17,0 18,18-36,-18 1,18 0,-1-1,1 1,17 0,1 35,34-1,-17-34,18 0,17 35,-53-36,18-17,53 36,-53-36,0 17,-18-17,-17 0,34 0,-52 18,18-18,53 35,-36-17,18-1,0 19,53-19,-18 1,0 0,18-1,-53-17,-18 18,0-18,-17 18,0-18,17 0,0 17,-17-17,-1 18,36-1,-17-17,-1 0,18 18,0 17,0-35,-18 0,18 0,0 0,0 0,-18 0,0 0,-17 0,35 0,-36 0,36 0,18 0,-1 0,19 0,-19 0,1 0,-18 0,-18 0,0 0,0 0,1 0,-1 0,0 0,1 0,-19 0,19 0,-1 0,18 0,0 0,-36 0,19 0,16 0,-34 0,17 0,1 0,-19 0,1 0,0 0,17 0,-17 0,17-17,0 17,0 0,-17 0,53-53,-19 35,-34 18,0 0,17 0,-17-35,-1 35,1-18,35-17,-36 35,36-18,-17 1,69-1,-87-17,53 17,-36 18,53-35,-53 17,-17 18,0 0,-1 0,1-17,17-1,-17 0,0 1,-18-1,0 0,35 1,-35-1,0 0,17 1,-17-18,0-1,0 19,0-19,0 19,0-19,0 19,0-18,0 17,-17-17,-1 17,1-17,-19-1,1 19,17 17,-17-53,0 53,0-18,-1-17,1 17,-18 1,0-1,0 0,-17 18,-19 0,1-17,-18 17,36 0,-18 0,0 0,-36 0,-17 0,53 0,-53 0,17 0,1 0,-18 0,-1 0,37 0,-72 0,107 0,-19 0,37 0,16 0,19 0,-1 0,-17 17,-1-17,-16 18,-19 0,0-18,-52 0,35 0,-36 0,18 0,36 0,17 0,35 0,1 0,34 0,-17-18,-17 18,-1-18,0 1,1 17,-18 0,35-18,-18 18,0 0,1 0,-1-18,0 18,1 0,-19-17,1-1,17 18,1 0,-18 0,-1 0,1 0,35-17,-18 17,1 0,-1 0,0 0,1 0,-18 0,17 0,0 0,36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40.25157" units="1/cm"/>
          <inkml:channelProperty channel="Y" name="resolution" value="40.29851" units="1/cm"/>
        </inkml:channelProperties>
      </inkml:inkSource>
      <inkml:timestamp xml:id="ts0" timeString="2020-03-29T20:58:41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18680 2769,'-18'0,"0"0,1 0,-1 18,0-18,1 0,-19 0,1 18,18-18,-19 0,19 0,-1 0,18 17,-18-17,1 0,-1 18,0-18,1 18,-1-18,1 0,-1 17,-17 1,17-1,0 1,-17-18,17 18,1 17,-1-35,1 18,-1-1,0 1,1-18,17 35,-18-35,18 18,-18-1,1-17,17 36,-18-36,0 35,-17 18,35-35,-35-1,17 18,-17 1,17-19,1 19,-36 17,53-36,-18 18,-17 1,17-1,1-17,-1 35,0-18,1 0,17-17,0 17,-36 0,36 1,-17 17,-1-18,-17 53,35-53,0 18,-18 0,18-35,0 17,0-17,0 35,0-18,0 0,0 0,0 1,18-1,-1 18,1-18,0 0,-18-17,17 0,-17 17,36 0,-19 1,19-1,-19 0,18 18,1-18,-19-17,36 17,-17 1,-1-19,18 18,0 1,-18-19,0 1,1 0,-1-1,-18 1,1-18,17 0,-35 18,36-1,-19-17,36 18,-35-18,35 17,0 1,0-18,17 0,-17 18,35-18,-17 0,17 17,0 19,-17-19,-36-17,0 0,18 0,-18 0,18 0,-35 0,53 0,-18 0,17 0,1 0,17 0,-18 0,19-17,34-1,-52 18,17-18,-18-17,-34 35,-1-18,-17 1,-1 17,18 0,-35-18,18 18,0-17,-1-1,36 0,18-17,-54 35,19-35,17 17,-53 0,35 1,-17 17,17-35,-35 17,35 0,0-17,1 0,-19 17,19-17,-19 17,19-35,-36 36,52-19,-34 1,0-18,-1 35,19-17,-1 0,0 0,-17 17,-1 0,1 1,-18-19,18 1,-1 35,-17-35,18 0,-18-1,0 19,35-71,-17 70,-18-17,18-1,-18 1,0 17,0 1,35-19,-35 19,0-1,0 1,0-36,0 35,0 0,0-35,0 36,0-36,0 35,0-17,0 17,0-17,0 0,0 17,0 0,0 1,0-1,0 1,0-1,-18-35,18 18,-17-1,-1 36,0-52,1 34,-1-17,-17-1,35 19,-36-19,19 19,-18-18,-1-1,1 1,-53-18,70 35,-52 18,-19-52,37 34,-19 0,0-17,18 35,1 0,-1-35,-53-1,88 36,-52 0,52-17,-35 17,18 0,-1 0,1 0,18 0,-19 0,1 0,0 0,17 0,-17 0,0 17,-1-17,19 0,-19 0,-17 18,1-18,-54 35,35-35,18 18,-17-18,17 18,-18-18,18 0,18 0,-18 35,0-35,36 18,-19-18,19 0,-19 17,19 1,-1-18,-17 17,-1-17,1 0,0 0,0 0,-1 0,1 0,17 0,1 0,-18 0,17 0,18 18</inkml:trace>
  <inkml:trace contextRef="#ctx0" brushRef="#br0" timeOffset="983.2227">20020 2487,'18'0,"17"0,-17-18,35-17,-18 18,53-19,18-34,-36 34,36-34,-88 70,35-53,0 53,-53-18,35 1,-35-19</inkml:trace>
  <inkml:trace contextRef="#ctx0" brushRef="#br0" timeOffset="2151.035">20355 2593,'18'0,"0"0,-1 0,18 0,18-35,0 17,0 0,35-17,-52 17,-19 18,19-35,-1 18,0-1,-17 0,-1 1,1 17,-18-18,18 18,-1-18</inkml:trace>
  <inkml:trace contextRef="#ctx0" brushRef="#br0" timeOffset="8023.9705">21131 1658,'0'18,"0"-1,0 19,0-19,0 19,0-1,0 18,18-18,-18 0,0 1,0 16,0-34,0 35,0-18,0 18,0 0,0 0,0-35,0-1,0 1,0-53,0 17,0-17,0 17,0-52,0 17,0 0,0 17,18-16,17-1,-35 35,0-17,0 17,0 0,0 1,18-1,-18 1,0-1,17 0,1 18,-1 0,1 0,0 0,-18 18,0 0,0-1,0 1,0-1,0 1,0 0,0-1,0 1,0 0,0 17,0-17,0-1,0 1,0-1,0 1,0 0,0-1,0 1,17 0,1-18,0 0,-1 0,1 0,0 0,-1 0,19-18,-19 0,-17 1,18-1,-18 0,17 1,-17-1,18-17,-18 17,0-17,18 17,-18-35,0 36,0-1,0 1,0-1,0 0,0 1,0-1,0 0,0 1,0 70,0-36,0 19,0-19,0 18,0-17,0 17,0-17,0 17,0-17,0 17,0-17,0 17,17-17,1-18,0 0,-1 0,1 0,0 0,-1 0,1 0,-1 0,19-18,-36 0,35 1,-17 17,-18-18,35 1,-17-1,-18 0,17 18,1-35,-18 17,35 1,-35-1,18 0,-1-17,-17 18,0-1,0 0,18 18,-18-17,0-19,0 19,0-19,0 19,0-18,0 17,0 36,0 17,0-18,0 1,0 0,18-1,-1 1,-17 0,0-1,0 1,0 0,0-1,0 1,0-1,0 1,0 17,0-17,0 0,18-1,0 1,-1-18,1 0,0 0,-1 0,1 0,-1 0,1 0,0 0,-1 0,1 0,17 0,1 0,-36-18,35 1,0-19,-17 19,17-19,-17 36,-1-35,1 0,0 17,-18-17,17 17,1 18,-18-17,0-19,17 1,-17 18,18-1,0-17,-1-1,-17 19,0-1,18-17,0 17,-18 0,17-17,1 0,0 0,-1 17,-17 0,0 1,0-1,18 0,-18 1,18-1,-18-17,0 17,0 1,0-1,0 36,-18-18,18 35,0-17,-35 17,35-18,0 1,-18 35,0-35,18-1,0 1,0 0,0-1,-17 18,17-17,0 0,0 17,0-17,0 17,0-17,0-1,0 1,0 0,0-1,0 18,0-17,0 0,0-1,0 1,0 0,0-1,0 1,0 0,17-18,1 0,0 0,-1 0,19-18,-1 18,0-35,-17 17,-1 18,1 0,-18-18,18 18,-1-35,1 17,-18 1,18-1,-18 1,0-1,35-17,-35 17,17 0,-17-17,36 0,-36-1,0 19,17-18,1-1,-18 19,18-19,-1 19,-17-19,0 19,0-1,18-17,-18 17,0 1,18-19,-1 19,-17-1,0-17,0 17,0 0,-17 36,17 0,-36 35,19-18,-1-17,18-1,-18 36,1-35,17-1,-18 1,18 0,0-1,0 1,-18 17,18-17,0 0,0-1,0 1,-17 17,-1-17,18-1,0 1,0 0,0-1,0 19,0-19,0 1,0 0,0-1,18-17,-18 18,17-1,1-17,-18 18,0 0,18-1,-1-17,-17 18,18-18,0 0,17 0,0 0,18-18,0-17,-18 17,18-17,-17 18,-19-19,18 19,-35-1,36-17,-19 35,-17-18,0-17</inkml:trace>
  <inkml:trace contextRef="#ctx0" brushRef="#br0" timeOffset="9703.0814">22613 1429,'0'-18,"0"0,18 18,-1-35,1 35,-18-17,18 17,-18-18,17 18,1-18,-18 1,18-1,-1 18,-17-18,18 1,-18-1,17 0,-17 1,0-1,18 18,-18-17,18-1,-18 0,0 1,0-19,0 19,-18 17,18-18,0 0,-18 18,1 0,17 18,-18 0,1-1,-1 19,0-36,18 35,-17-17,17-1,0 1,-18-1,18 19,-18-19,18 19,-17-19,17 19,0-19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17-03-19T20:31:59.5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212 103,'0'17,"0"-17,0 16,0 18,0-18,-36 18,19 0,-1-1,0-33,18 34,-17-17,17-1,-18 1,1-1,-1 18,18-1,-18 1,18-1,0-16,-17 50,17-33,0-18,0 17,0 1,0-1,0-16,0 0,0 0,0 0,0 16,0-16,0 0,0 15,17-15,1 0,0 17,-1-18,-17 1,0 17,18-1,-1-16,1 0,-18 0,18 15,-18 2,35-17,-17 0,-18-17,17 33,1 1,-18-34,17 17,1-1,17 1,-17-17,17 34,-35-18,18-16,-1 0,1 16,-1-16,1 0,17 0,-17 17,-1 0,19-17,-19 17,19 0,-1-1,-18-16,1 0,35 0,17 17,-35-17,36 0,-1 0,18 0,-17 0,-1 0,-35 0,-17 0,0 0,-1 0,-17 0,18 0,17 0,53-17,-17 1,17-1,17 0,19-17,-19 18,-34 16,-18 0,17 0,-17 0,0 0,-18 0,18 0,-18 0,-18 0,19 0,17 0,-1 0,-34 0,17 0,-17 0,-1 0,1 0,0 0,52 0,-17 0,17 0,-34 0,16 0,1 0,0 0,-18 0,18 0,0 0,0 0,-18 0,18 0,0 0,-1 0,-16 0,16 0,1 0,-17 0,16 0,1 0,0 0,-35 0,-1 0,18-16,-35 16,36 0,-1-17,18 0,-36 0,19-16,16-1,-16 1,-1 33,-18-34,1 17,-18 0,0 17,0-16,0 0,0-1,0 0,0-16,0-35,-18 18,1 33,17 0,0-15,-18-35,1 50,17-17,-18 17,0 1,1-1,17-17,-18 34,1-17,-1 1,18 0,-35-1,17 0,0-16,-17 33,0-34,0 1,0 16,-1-17,1 1,0-1,-18 18,18-17,0-1,17 17,-17-16,-18 16,18-17,0 34,35-17,-36 1,-16-1,34 0,-17 17,-18-16,18-1,17 17,0 0,-17 0,0 0,-35-16,-1-1,1 17,-1 0,-17 0,0 0,-35 0,-36 0,19 0,-19 0,1 0,34 0,71 0,1 0,16 0,19 0,17 0,-18 0,-17 0,-18 0,-17 0,-18 0,-18 0,18 0,0 0,0 0,17 0,1 0,35 0,35 0,-18 0,1 0,-19 0,-16 0,-54 17,18 16,-18-17,18 1,35-17,0 0,36 0,-1 0,1 0,17 17,-18-17,0 0,-17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993D8-C5DD-44C2-83DA-42704B9EFE30}" type="datetimeFigureOut">
              <a:rPr lang="be-BY" smtClean="0"/>
              <a:pPr/>
              <a:t>16.02.22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AA21-6239-451C-8534-95591D06D5CB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6273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E3BCB-8189-47E6-82BD-9DA2DA3E31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BD2B4-B709-4F6E-8179-71A9D82274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35841-E328-4865-B4F1-52E4064A2D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0D86A-1950-4186-B6FA-9D1192A5FF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3C5F0-83FF-4849-BDDF-6CC02E7F1C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33162-5DFC-4C8B-AD98-F4E9928A9A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38B88-290A-49E7-92A3-5AC595761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96B05-0496-4920-B7E7-5062519B30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90B25-42BD-400F-A908-7CC7F2894F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404B0-5FE7-4797-9D3F-6D3BD679C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e-BY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CA4A-97E6-43B2-836A-FCD10D4E16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C1B63919-F227-4319-A88E-55324D1FB1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043608" y="1253187"/>
            <a:ext cx="6818331" cy="17851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e-BY" sz="4400" b="1" dirty="0" smtClean="0">
                <a:solidFill>
                  <a:srgbClr val="FF0000"/>
                </a:solidFill>
              </a:rPr>
              <a:t>Введение в </a:t>
            </a:r>
          </a:p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Entity Framework</a:t>
            </a:r>
            <a:r>
              <a:rPr lang="ru-RU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Core</a:t>
            </a:r>
            <a:endParaRPr lang="ru-RU" sz="4400" b="1" dirty="0">
              <a:solidFill>
                <a:srgbClr val="FF0066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Второй способ установки конфигурации подключения к БД - передача </a:t>
            </a:r>
            <a:r>
              <a:rPr lang="ru-RU" dirty="0"/>
              <a:t>конфигурации в конструктор базового класса </a:t>
            </a:r>
            <a:r>
              <a:rPr lang="ru-RU" dirty="0" err="1" smtClean="0"/>
              <a:t>DbContext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604993"/>
            <a:ext cx="91647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ApplicationContext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DbContextOptions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ApplicationContext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&gt; options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(options)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Database.EnsureCreated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43508" y="36371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Создается объект класса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DbContextOptions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0000"/>
                </a:solidFill>
                <a:cs typeface="Times New Roman" pitchFamily="18" charset="0"/>
              </a:rPr>
              <a:t>следующим образом: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3874" y="4468150"/>
            <a:ext cx="8676964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optionsBuilder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</a:t>
            </a:r>
            <a:endParaRPr lang="ru-RU" sz="18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DbContextOptionsBuilder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ApplicationContext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&gt;();</a:t>
            </a:r>
            <a:endParaRPr lang="ru-RU" sz="1800" dirty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DbContextOptions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ApplicationContext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&gt; options =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optionsBuilder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              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UseSqlServer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800000"/>
                </a:solidFill>
                <a:latin typeface="Consolas"/>
              </a:rPr>
              <a:t>@"Server=(</a:t>
            </a:r>
            <a:r>
              <a:rPr lang="en-US" sz="1800" dirty="0" err="1">
                <a:solidFill>
                  <a:srgbClr val="800000"/>
                </a:solidFill>
                <a:latin typeface="Consolas"/>
              </a:rPr>
              <a:t>localdb</a:t>
            </a:r>
            <a:r>
              <a:rPr lang="en-US" sz="1800" dirty="0">
                <a:solidFill>
                  <a:srgbClr val="800000"/>
                </a:solidFill>
                <a:latin typeface="Consolas"/>
              </a:rPr>
              <a:t>)\</a:t>
            </a:r>
            <a:r>
              <a:rPr lang="en-US" sz="1800" dirty="0" err="1">
                <a:solidFill>
                  <a:srgbClr val="800000"/>
                </a:solidFill>
                <a:latin typeface="Consolas"/>
              </a:rPr>
              <a:t>mssqllocaldb;Database</a:t>
            </a:r>
            <a:r>
              <a:rPr lang="en-US" sz="1800" dirty="0">
                <a:solidFill>
                  <a:srgbClr val="800000"/>
                </a:solidFill>
                <a:latin typeface="Consolas"/>
              </a:rPr>
              <a:t>=</a:t>
            </a:r>
            <a:r>
              <a:rPr lang="en-US" sz="1800" dirty="0" err="1">
                <a:solidFill>
                  <a:srgbClr val="800000"/>
                </a:solidFill>
                <a:latin typeface="Consolas"/>
              </a:rPr>
              <a:t>dogdb;Trusted_Connection</a:t>
            </a:r>
            <a:r>
              <a:rPr lang="en-US" sz="1800" dirty="0">
                <a:solidFill>
                  <a:srgbClr val="800000"/>
                </a:solidFill>
                <a:latin typeface="Consolas"/>
              </a:rPr>
              <a:t>=True;"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    .Options;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563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ru-RU" dirty="0" smtClean="0"/>
              <a:t>Для конфигурации подключения к БД также можно использовать внешний файл с настройками, например, в формате </a:t>
            </a:r>
            <a:r>
              <a:rPr lang="en-US" dirty="0" err="1" smtClean="0"/>
              <a:t>json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700808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добавления такого файла можно выполнить команду Добавить – Создать элемент – </a:t>
            </a:r>
            <a:r>
              <a:rPr lang="en-US" dirty="0" smtClean="0"/>
              <a:t>JSON </a:t>
            </a:r>
            <a:r>
              <a:rPr lang="ru-RU" dirty="0" smtClean="0"/>
              <a:t>файл: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607" y="2708920"/>
            <a:ext cx="5111315" cy="3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3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Или </a:t>
            </a:r>
            <a:r>
              <a:rPr lang="fr-FR" dirty="0"/>
              <a:t>элемент </a:t>
            </a:r>
            <a:r>
              <a:rPr lang="fr-FR" b="1" dirty="0"/>
              <a:t>JavaScript JSON Configuration File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045869" cy="3223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4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6632"/>
            <a:ext cx="8784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/>
              </a:rPr>
              <a:t>ConnectionStrings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/>
              </a:rPr>
              <a:t>DefaultConnection</a:t>
            </a:r>
            <a:r>
              <a:rPr lang="en-US" dirty="0">
                <a:solidFill>
                  <a:srgbClr val="2E75B6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"Server=(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localdb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)\\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mssqllocaldb;Database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dogdb;Trusted_Connection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=True;"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5157192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Затем нужно добавить через </a:t>
            </a:r>
            <a:r>
              <a:rPr lang="en-US" dirty="0" err="1" smtClean="0"/>
              <a:t>NuGet</a:t>
            </a:r>
            <a:r>
              <a:rPr lang="ru-RU" dirty="0" smtClean="0"/>
              <a:t> пакет </a:t>
            </a:r>
            <a:r>
              <a:rPr lang="en-US" b="1" dirty="0" err="1" smtClean="0"/>
              <a:t>Microsoft.Extensions.Configuration</a:t>
            </a:r>
            <a:r>
              <a:rPr lang="ru-RU" b="1" dirty="0" smtClean="0"/>
              <a:t>, </a:t>
            </a:r>
            <a:r>
              <a:rPr lang="en-US" b="1" dirty="0" err="1" smtClean="0"/>
              <a:t>Microsoft.Extensions.Configuration.FileExtensions</a:t>
            </a:r>
            <a:r>
              <a:rPr lang="en-US" b="1" dirty="0" smtClean="0"/>
              <a:t>,</a:t>
            </a:r>
          </a:p>
          <a:p>
            <a:r>
              <a:rPr lang="en-US" b="1" dirty="0" smtClean="0"/>
              <a:t> </a:t>
            </a:r>
            <a:r>
              <a:rPr lang="en-US" b="1" dirty="0" err="1" smtClean="0"/>
              <a:t>Microsoft.Extensions.Configuration.Json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53295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созданного файла установить свойство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122380" y="2549907"/>
            <a:ext cx="2676118" cy="2427754"/>
            <a:chOff x="6122380" y="3140968"/>
            <a:chExt cx="2676118" cy="242775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380" y="3140968"/>
              <a:ext cx="2676118" cy="2427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Рукописные данные 9"/>
                <p14:cNvContentPartPr/>
                <p14:nvPr/>
              </p14:nvContentPartPr>
              <p14:xfrm>
                <a:off x="7061040" y="3683160"/>
                <a:ext cx="1670400" cy="425520"/>
              </p14:xfrm>
            </p:contentPart>
          </mc:Choice>
          <mc:Fallback xmlns="">
            <p:pic>
              <p:nvPicPr>
                <p:cNvPr id="10" name="Рукописные данные 9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51680" y="3673800"/>
                  <a:ext cx="1689120" cy="44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48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9036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ru-RU" dirty="0" smtClean="0"/>
              <a:t>Для </a:t>
            </a:r>
            <a:r>
              <a:rPr lang="ru-RU" dirty="0"/>
              <a:t>создания конфигурации применяется класс </a:t>
            </a:r>
            <a:r>
              <a:rPr lang="ru-RU" b="1" dirty="0" err="1"/>
              <a:t>ConfigurationBuilder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Метод</a:t>
            </a:r>
            <a:r>
              <a:rPr lang="ru-RU" dirty="0"/>
              <a:t> </a:t>
            </a:r>
            <a:r>
              <a:rPr lang="ru-RU" dirty="0" err="1"/>
              <a:t>AddJsonFile</a:t>
            </a:r>
            <a:r>
              <a:rPr lang="ru-RU" dirty="0"/>
              <a:t>() добавляет все настройки из файла конфигурации. 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С </a:t>
            </a:r>
            <a:r>
              <a:rPr lang="ru-RU" dirty="0"/>
              <a:t>помощью метода </a:t>
            </a:r>
            <a:r>
              <a:rPr lang="ru-RU" dirty="0" err="1"/>
              <a:t>Build</a:t>
            </a:r>
            <a:r>
              <a:rPr lang="ru-RU" dirty="0"/>
              <a:t>() создается объект конфигурации, из которого </a:t>
            </a:r>
            <a:r>
              <a:rPr lang="ru-RU" dirty="0" smtClean="0"/>
              <a:t>можно получить </a:t>
            </a:r>
            <a:r>
              <a:rPr lang="ru-RU" dirty="0"/>
              <a:t>строку </a:t>
            </a:r>
            <a:r>
              <a:rPr lang="ru-RU" dirty="0" smtClean="0"/>
              <a:t>подключения.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53752" y="2794288"/>
            <a:ext cx="914400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	     </a:t>
            </a:r>
            <a:r>
              <a:rPr lang="en-US" sz="18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builder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ConfigurationBuilder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800" dirty="0">
                <a:solidFill>
                  <a:srgbClr val="008000"/>
                </a:solidFill>
                <a:latin typeface="Consolas"/>
              </a:rPr>
              <a:t>// установка пути к текущему каталогу</a:t>
            </a:r>
            <a:endParaRPr lang="ru-RU" sz="1800" dirty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builder.SetBasePath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Directory.GetCurrentDirectory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800" dirty="0">
                <a:solidFill>
                  <a:srgbClr val="008000"/>
                </a:solidFill>
                <a:latin typeface="Consolas"/>
              </a:rPr>
              <a:t>// получаем конфигурацию из файла </a:t>
            </a:r>
            <a:r>
              <a:rPr lang="ru-RU" sz="1800" dirty="0" err="1">
                <a:solidFill>
                  <a:srgbClr val="008000"/>
                </a:solidFill>
                <a:latin typeface="Consolas"/>
              </a:rPr>
              <a:t>appsettings.json</a:t>
            </a:r>
            <a:endParaRPr lang="ru-RU" sz="1800" dirty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builder.AddJsonFile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/>
              </a:rPr>
              <a:t>appsettings.json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800" dirty="0">
                <a:solidFill>
                  <a:srgbClr val="008000"/>
                </a:solidFill>
                <a:latin typeface="Consolas"/>
              </a:rPr>
              <a:t>// создаем конфигурацию</a:t>
            </a:r>
            <a:endParaRPr lang="ru-RU" sz="1800" dirty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config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builder.Build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800" dirty="0">
                <a:solidFill>
                  <a:srgbClr val="008000"/>
                </a:solidFill>
                <a:latin typeface="Consolas"/>
              </a:rPr>
              <a:t>// получаем строку подключения</a:t>
            </a:r>
            <a:endParaRPr lang="ru-RU" sz="1800" dirty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=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config.GetConnectionString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/>
              </a:rPr>
              <a:t>DefaultConnection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833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7198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Модели</a:t>
            </a:r>
            <a:endParaRPr lang="ru-R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908720"/>
            <a:ext cx="85689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Все сущности в </a:t>
            </a:r>
            <a:r>
              <a:rPr lang="ru-RU" dirty="0" err="1" smtClean="0"/>
              <a:t>Entity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 </a:t>
            </a:r>
            <a:r>
              <a:rPr lang="ru-RU" dirty="0"/>
              <a:t>определяются в виде классов </a:t>
            </a:r>
            <a:r>
              <a:rPr lang="ru-RU" dirty="0" smtClean="0"/>
              <a:t>моделей. Есть три подхода к созданию моделей: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 smtClean="0"/>
              <a:t>Соглашение (</a:t>
            </a:r>
            <a:r>
              <a:rPr lang="ru-RU" dirty="0" err="1"/>
              <a:t>conventions</a:t>
            </a:r>
            <a:r>
              <a:rPr lang="ru-RU" dirty="0"/>
              <a:t>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 err="1"/>
              <a:t>Fluent</a:t>
            </a:r>
            <a:r>
              <a:rPr lang="ru-RU" dirty="0"/>
              <a:t> API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Аннотации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6519" y="3401710"/>
            <a:ext cx="87759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По соглашению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 smtClean="0"/>
              <a:t>названия столбцов таблицы </a:t>
            </a:r>
            <a:r>
              <a:rPr lang="ru-RU" dirty="0"/>
              <a:t>должны соответствовать названиям </a:t>
            </a:r>
            <a:r>
              <a:rPr lang="ru-RU" dirty="0" smtClean="0"/>
              <a:t>свойств,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каждая сущность сопоставляется с таблицей, которая называется по имени свойства </a:t>
            </a:r>
            <a:r>
              <a:rPr lang="ru-RU" b="1" dirty="0" err="1"/>
              <a:t>DbSet</a:t>
            </a:r>
            <a:r>
              <a:rPr lang="ru-RU" b="1" dirty="0"/>
              <a:t>&lt;T&gt;</a:t>
            </a:r>
            <a:r>
              <a:rPr lang="ru-RU" dirty="0"/>
              <a:t> в контексте данных, представляющего данную сущность. Если в контексте данных подобного свойства не определено, то для названия таблицы используется имя класса сущности</a:t>
            </a:r>
          </a:p>
        </p:txBody>
      </p:sp>
    </p:spTree>
    <p:extLst>
      <p:ext uri="{BB962C8B-B14F-4D97-AF65-F5344CB8AC3E}">
        <p14:creationId xmlns:p14="http://schemas.microsoft.com/office/powerpoint/2010/main" val="300451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739" y="548680"/>
            <a:ext cx="871296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в качестве ключа используется свойство, которое называется </a:t>
            </a:r>
            <a:r>
              <a:rPr lang="ru-RU" b="1" dirty="0" err="1"/>
              <a:t>Id</a:t>
            </a:r>
            <a:r>
              <a:rPr lang="ru-RU" dirty="0"/>
              <a:t> или  </a:t>
            </a:r>
            <a:r>
              <a:rPr lang="ru-RU" b="1" dirty="0"/>
              <a:t>[</a:t>
            </a:r>
            <a:r>
              <a:rPr lang="ru-RU" b="1" dirty="0" err="1"/>
              <a:t>имя_класса</a:t>
            </a:r>
            <a:r>
              <a:rPr lang="ru-RU" b="1" dirty="0"/>
              <a:t>]</a:t>
            </a:r>
            <a:r>
              <a:rPr lang="ru-RU" b="1" dirty="0" err="1"/>
              <a:t>Id</a:t>
            </a:r>
            <a:r>
              <a:rPr lang="ru-RU" dirty="0" smtClean="0"/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свойство является необязательным к установке, если оно допускает значение </a:t>
            </a:r>
            <a:r>
              <a:rPr lang="ru-RU" b="1" dirty="0" err="1"/>
              <a:t>null</a:t>
            </a:r>
            <a:r>
              <a:rPr lang="ru-RU" dirty="0"/>
              <a:t>. Это свойства, которые имеют, например, такие типы как </a:t>
            </a:r>
            <a:r>
              <a:rPr lang="ru-RU" b="1" dirty="0" err="1"/>
              <a:t>string</a:t>
            </a:r>
            <a:r>
              <a:rPr lang="ru-RU" b="1" dirty="0"/>
              <a:t>, </a:t>
            </a:r>
            <a:r>
              <a:rPr lang="ru-RU" b="1" dirty="0" err="1"/>
              <a:t>int</a:t>
            </a:r>
            <a:r>
              <a:rPr lang="ru-RU" b="1" dirty="0"/>
              <a:t>?, </a:t>
            </a:r>
            <a:r>
              <a:rPr lang="ru-RU" b="1" dirty="0" err="1"/>
              <a:t>byte</a:t>
            </a:r>
            <a:r>
              <a:rPr lang="ru-RU" b="1" dirty="0"/>
              <a:t>[</a:t>
            </a:r>
            <a:r>
              <a:rPr lang="ru-RU" dirty="0"/>
              <a:t>], объекты классов и т.д. Хотя мы также можем настроить эти свойства как обязательные.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Свойство является обязательным, если значение </a:t>
            </a:r>
            <a:r>
              <a:rPr lang="ru-RU" dirty="0" err="1"/>
              <a:t>null</a:t>
            </a:r>
            <a:r>
              <a:rPr lang="ru-RU" dirty="0"/>
              <a:t> не является для него корректным. Это свойства типов </a:t>
            </a:r>
            <a:r>
              <a:rPr lang="ru-RU" b="1" dirty="0" err="1"/>
              <a:t>int</a:t>
            </a:r>
            <a:r>
              <a:rPr lang="ru-RU" b="1" dirty="0"/>
              <a:t>, </a:t>
            </a:r>
            <a:r>
              <a:rPr lang="ru-RU" b="1" dirty="0" err="1"/>
              <a:t>decimal</a:t>
            </a:r>
            <a:r>
              <a:rPr lang="ru-RU" b="1" dirty="0"/>
              <a:t>, </a:t>
            </a:r>
            <a:r>
              <a:rPr lang="ru-RU" b="1" dirty="0" err="1"/>
              <a:t>bool</a:t>
            </a:r>
            <a:r>
              <a:rPr lang="ru-RU" dirty="0"/>
              <a:t> и т.д.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По умолчанию провайдер определенной СУБД выбирает для столбцов типы данных </a:t>
            </a:r>
            <a:r>
              <a:rPr lang="ru-RU" i="1" dirty="0"/>
              <a:t>на основе типов данных свойств сущности</a:t>
            </a:r>
            <a:r>
              <a:rPr lang="ru-RU" i="1" dirty="0" smtClean="0"/>
              <a:t>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789178"/>
            <a:ext cx="33843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: </a:t>
            </a:r>
            <a:r>
              <a:rPr lang="ru-RU" b="1" dirty="0" smtClean="0"/>
              <a:t>        </a:t>
            </a:r>
            <a:r>
              <a:rPr lang="en-US" b="1" dirty="0" err="1" smtClean="0"/>
              <a:t>int</a:t>
            </a:r>
            <a:endParaRPr lang="en-US" b="1" dirty="0"/>
          </a:p>
          <a:p>
            <a:r>
              <a:rPr lang="en-US" b="1" dirty="0"/>
              <a:t>bit : </a:t>
            </a:r>
            <a:r>
              <a:rPr lang="ru-RU" b="1" dirty="0" smtClean="0"/>
              <a:t>         </a:t>
            </a:r>
            <a:r>
              <a:rPr lang="en-US" b="1" dirty="0" err="1" smtClean="0"/>
              <a:t>bool</a:t>
            </a:r>
            <a:endParaRPr lang="en-US" b="1" dirty="0"/>
          </a:p>
          <a:p>
            <a:r>
              <a:rPr lang="en-US" b="1" dirty="0"/>
              <a:t>char : </a:t>
            </a:r>
            <a:r>
              <a:rPr lang="ru-RU" b="1" dirty="0" smtClean="0"/>
              <a:t>      </a:t>
            </a:r>
            <a:r>
              <a:rPr lang="en-US" b="1" dirty="0" smtClean="0"/>
              <a:t>string</a:t>
            </a:r>
            <a:endParaRPr lang="en-US" b="1" dirty="0"/>
          </a:p>
          <a:p>
            <a:r>
              <a:rPr lang="en-US" b="1" dirty="0"/>
              <a:t>date : </a:t>
            </a:r>
            <a:r>
              <a:rPr lang="ru-RU" b="1" dirty="0" smtClean="0"/>
              <a:t>       </a:t>
            </a:r>
            <a:r>
              <a:rPr lang="en-US" b="1" dirty="0" err="1" smtClean="0"/>
              <a:t>DateTime</a:t>
            </a:r>
            <a:endParaRPr lang="en-US" b="1" dirty="0"/>
          </a:p>
          <a:p>
            <a:r>
              <a:rPr lang="en-US" b="1" dirty="0" err="1"/>
              <a:t>datetime</a:t>
            </a:r>
            <a:r>
              <a:rPr lang="en-US" b="1" dirty="0"/>
              <a:t> : </a:t>
            </a:r>
            <a:r>
              <a:rPr lang="en-US" b="1" dirty="0" err="1"/>
              <a:t>DateTime</a:t>
            </a:r>
            <a:endParaRPr lang="en-US" b="1" dirty="0"/>
          </a:p>
          <a:p>
            <a:r>
              <a:rPr lang="en-US" b="1" dirty="0"/>
              <a:t>datetime2 : </a:t>
            </a:r>
            <a:r>
              <a:rPr lang="en-US" b="1" dirty="0" err="1"/>
              <a:t>DateTime</a:t>
            </a:r>
            <a:endParaRPr lang="en-US" b="1" dirty="0"/>
          </a:p>
          <a:p>
            <a:r>
              <a:rPr lang="en-US" b="1" dirty="0"/>
              <a:t>decimal : </a:t>
            </a:r>
            <a:r>
              <a:rPr lang="ru-RU" b="1" dirty="0" smtClean="0"/>
              <a:t>   </a:t>
            </a:r>
            <a:r>
              <a:rPr lang="en-US" b="1" dirty="0" smtClean="0"/>
              <a:t>decimal</a:t>
            </a:r>
            <a:endParaRPr lang="en-US" b="1" dirty="0"/>
          </a:p>
          <a:p>
            <a:r>
              <a:rPr lang="en-US" b="1" dirty="0"/>
              <a:t>float : </a:t>
            </a:r>
            <a:r>
              <a:rPr lang="ru-RU" b="1" dirty="0" smtClean="0"/>
              <a:t>        </a:t>
            </a:r>
            <a:r>
              <a:rPr lang="en-US" b="1" dirty="0" smtClean="0"/>
              <a:t>double</a:t>
            </a:r>
            <a:endParaRPr lang="en-US" b="1" dirty="0"/>
          </a:p>
          <a:p>
            <a:r>
              <a:rPr lang="en-US" b="1" dirty="0"/>
              <a:t>money : </a:t>
            </a:r>
            <a:r>
              <a:rPr lang="ru-RU" b="1" dirty="0" smtClean="0"/>
              <a:t>    </a:t>
            </a:r>
            <a:r>
              <a:rPr lang="en-US" b="1" dirty="0" smtClean="0"/>
              <a:t>decimal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764704"/>
            <a:ext cx="32403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nchar</a:t>
            </a:r>
            <a:r>
              <a:rPr lang="en-US" b="1" dirty="0"/>
              <a:t> : </a:t>
            </a:r>
            <a:r>
              <a:rPr lang="ru-RU" b="1" dirty="0" smtClean="0"/>
              <a:t>    </a:t>
            </a:r>
            <a:r>
              <a:rPr lang="en-US" b="1" dirty="0" smtClean="0"/>
              <a:t>string</a:t>
            </a:r>
            <a:endParaRPr lang="en-US" b="1" dirty="0"/>
          </a:p>
          <a:p>
            <a:r>
              <a:rPr lang="en-US" b="1" dirty="0" err="1"/>
              <a:t>ntext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ru-RU" b="1" dirty="0" smtClean="0"/>
              <a:t>     </a:t>
            </a:r>
            <a:r>
              <a:rPr lang="en-US" b="1" dirty="0" smtClean="0"/>
              <a:t> </a:t>
            </a:r>
            <a:r>
              <a:rPr lang="en-US" b="1" dirty="0"/>
              <a:t>string</a:t>
            </a:r>
          </a:p>
          <a:p>
            <a:r>
              <a:rPr lang="en-US" b="1" dirty="0"/>
              <a:t>numeric : decimal</a:t>
            </a:r>
          </a:p>
          <a:p>
            <a:r>
              <a:rPr lang="en-US" b="1" dirty="0" err="1"/>
              <a:t>nvarchar</a:t>
            </a:r>
            <a:r>
              <a:rPr lang="en-US" b="1" dirty="0"/>
              <a:t> : string</a:t>
            </a:r>
          </a:p>
          <a:p>
            <a:r>
              <a:rPr lang="en-US" b="1" dirty="0"/>
              <a:t>real : </a:t>
            </a:r>
            <a:r>
              <a:rPr lang="ru-RU" b="1" dirty="0" smtClean="0"/>
              <a:t>         </a:t>
            </a:r>
            <a:r>
              <a:rPr lang="en-US" b="1" dirty="0" smtClean="0"/>
              <a:t>float</a:t>
            </a:r>
            <a:endParaRPr lang="en-US" b="1" dirty="0"/>
          </a:p>
          <a:p>
            <a:r>
              <a:rPr lang="en-US" b="1" dirty="0" err="1"/>
              <a:t>smallint</a:t>
            </a:r>
            <a:r>
              <a:rPr lang="en-US" b="1" dirty="0"/>
              <a:t> : </a:t>
            </a:r>
            <a:r>
              <a:rPr lang="ru-RU" b="1" dirty="0" smtClean="0"/>
              <a:t>  </a:t>
            </a:r>
            <a:r>
              <a:rPr lang="en-US" b="1" dirty="0" smtClean="0"/>
              <a:t>short</a:t>
            </a:r>
            <a:endParaRPr lang="en-US" b="1" dirty="0"/>
          </a:p>
          <a:p>
            <a:r>
              <a:rPr lang="en-US" b="1" dirty="0"/>
              <a:t>text : </a:t>
            </a:r>
            <a:r>
              <a:rPr lang="ru-RU" b="1" dirty="0" smtClean="0"/>
              <a:t>         </a:t>
            </a:r>
            <a:r>
              <a:rPr lang="en-US" b="1" dirty="0" smtClean="0"/>
              <a:t>string</a:t>
            </a:r>
            <a:endParaRPr lang="en-US" b="1" dirty="0"/>
          </a:p>
          <a:p>
            <a:r>
              <a:rPr lang="en-US" b="1" dirty="0" err="1"/>
              <a:t>tinyint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ru-RU" b="1" dirty="0" smtClean="0"/>
              <a:t>     </a:t>
            </a:r>
            <a:r>
              <a:rPr lang="en-US" b="1" dirty="0" smtClean="0"/>
              <a:t> </a:t>
            </a:r>
            <a:r>
              <a:rPr lang="en-US" b="1" dirty="0"/>
              <a:t>byte</a:t>
            </a:r>
          </a:p>
          <a:p>
            <a:r>
              <a:rPr lang="en-US" b="1" dirty="0" err="1"/>
              <a:t>varchar</a:t>
            </a:r>
            <a:r>
              <a:rPr lang="en-US" b="1" dirty="0"/>
              <a:t> : </a:t>
            </a:r>
            <a:r>
              <a:rPr lang="ru-RU" b="1" dirty="0" smtClean="0"/>
              <a:t>   </a:t>
            </a:r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84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06879"/>
            <a:ext cx="8152209" cy="3317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7504" y="424106"/>
            <a:ext cx="8892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DogKind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     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791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Fluent </a:t>
            </a:r>
            <a:r>
              <a:rPr lang="en-US" b="1" dirty="0" smtClean="0"/>
              <a:t>API</a:t>
            </a:r>
            <a:endParaRPr lang="ru-RU" dirty="0" smtClean="0"/>
          </a:p>
          <a:p>
            <a:r>
              <a:rPr lang="ru-RU" dirty="0" smtClean="0"/>
              <a:t>	Это</a:t>
            </a:r>
            <a:r>
              <a:rPr lang="en-US" dirty="0" smtClean="0"/>
              <a:t> </a:t>
            </a:r>
            <a:r>
              <a:rPr lang="ru-RU" dirty="0"/>
              <a:t>набор методов, которые определяют сопоставление между классами и таблицами, между  свойствами классов и столбцами таблиц</a:t>
            </a:r>
            <a:r>
              <a:rPr lang="ru-RU" dirty="0" smtClean="0"/>
              <a:t>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131846" y="1916832"/>
            <a:ext cx="878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Чаще всего методы	 </a:t>
            </a:r>
            <a:r>
              <a:rPr lang="ru-RU" dirty="0" err="1"/>
              <a:t>Fluent</a:t>
            </a:r>
            <a:r>
              <a:rPr lang="ru-RU" dirty="0"/>
              <a:t> API </a:t>
            </a:r>
            <a:r>
              <a:rPr lang="ru-RU" dirty="0" smtClean="0"/>
              <a:t>применяются </a:t>
            </a:r>
            <a:r>
              <a:rPr lang="ru-RU" dirty="0"/>
              <a:t>при переопределении метода </a:t>
            </a:r>
            <a:r>
              <a:rPr lang="ru-RU" b="1" dirty="0" err="1" smtClean="0"/>
              <a:t>OnModelCreating</a:t>
            </a:r>
            <a:r>
              <a:rPr lang="ru-RU" b="1" dirty="0" smtClean="0"/>
              <a:t> </a:t>
            </a:r>
            <a:r>
              <a:rPr lang="ru-RU" dirty="0" smtClean="0"/>
              <a:t>в контексте данных.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03284" y="2879158"/>
            <a:ext cx="8643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i="1" dirty="0"/>
              <a:t>Сопоставление класса с таблицей</a:t>
            </a:r>
          </a:p>
          <a:p>
            <a:r>
              <a:rPr lang="ru-RU" dirty="0" smtClean="0"/>
              <a:t>Используется метод </a:t>
            </a:r>
            <a:r>
              <a:rPr lang="ru-RU" b="1" dirty="0" err="1"/>
              <a:t>ToTable</a:t>
            </a:r>
            <a:r>
              <a:rPr lang="ru-RU" b="1" dirty="0" smtClean="0"/>
              <a:t>() класса </a:t>
            </a:r>
            <a:r>
              <a:rPr lang="en-US" b="1" dirty="0" smtClean="0"/>
              <a:t>Entity</a:t>
            </a:r>
            <a:r>
              <a:rPr lang="ru-RU" b="1" dirty="0" smtClean="0"/>
              <a:t> (</a:t>
            </a:r>
            <a:r>
              <a:rPr lang="be-BY" dirty="0" smtClean="0"/>
              <a:t>получаем через метод</a:t>
            </a:r>
            <a:r>
              <a:rPr lang="en-US" b="1" dirty="0" smtClean="0"/>
              <a:t> </a:t>
            </a:r>
            <a:r>
              <a:rPr lang="ru-RU" dirty="0" smtClean="0"/>
              <a:t>класса</a:t>
            </a:r>
            <a:r>
              <a:rPr lang="ru-RU" b="1" dirty="0" smtClean="0"/>
              <a:t> </a:t>
            </a:r>
            <a:r>
              <a:rPr lang="en-US" b="1" dirty="0" err="1" smtClean="0"/>
              <a:t>DbModelBuilder</a:t>
            </a:r>
            <a:r>
              <a:rPr lang="be-BY" b="1" dirty="0" smtClean="0"/>
              <a:t>)</a:t>
            </a:r>
            <a:r>
              <a:rPr lang="ru-RU" b="1" dirty="0" smtClean="0"/>
              <a:t>.</a:t>
            </a:r>
          </a:p>
          <a:p>
            <a:r>
              <a:rPr lang="ru-RU" dirty="0" smtClean="0"/>
              <a:t>	По </a:t>
            </a:r>
            <a:r>
              <a:rPr lang="ru-RU" dirty="0"/>
              <a:t>умолчанию EF сопоставляет модель с одноименной </a:t>
            </a:r>
            <a:r>
              <a:rPr lang="ru-RU" dirty="0" smtClean="0"/>
              <a:t>таблицей.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3284" y="5203619"/>
            <a:ext cx="878687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OnModelCreating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ModelBuilder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modelBuilder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&lt;Dog&gt;().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ToTable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/>
              </a:rPr>
              <a:t>Psiny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796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0"/>
            <a:ext cx="85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 smtClean="0"/>
              <a:t>Что такое </a:t>
            </a:r>
            <a:r>
              <a:rPr lang="en-US" b="1" dirty="0" smtClean="0"/>
              <a:t>Entity Framework?</a:t>
            </a:r>
            <a:r>
              <a:rPr lang="ru-RU" dirty="0" smtClean="0"/>
              <a:t>	</a:t>
            </a:r>
            <a:endParaRPr lang="be-BY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500042"/>
            <a:ext cx="89297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be-BY" dirty="0" smtClean="0"/>
              <a:t>	</a:t>
            </a:r>
            <a:r>
              <a:rPr lang="ru-RU" b="1" dirty="0" err="1" smtClean="0"/>
              <a:t>Entity</a:t>
            </a:r>
            <a:r>
              <a:rPr lang="ru-RU" b="1" dirty="0" smtClean="0"/>
              <a:t> </a:t>
            </a:r>
            <a:r>
              <a:rPr lang="ru-RU" b="1" dirty="0" err="1" smtClean="0"/>
              <a:t>Framework</a:t>
            </a:r>
            <a:r>
              <a:rPr lang="en-US" b="1" dirty="0" smtClean="0"/>
              <a:t> Core</a:t>
            </a:r>
            <a:r>
              <a:rPr lang="ru-RU" dirty="0" smtClean="0"/>
              <a:t> представляет специальную объектно-ориентированную технологию на базе .NET</a:t>
            </a:r>
            <a:r>
              <a:rPr lang="en-US" dirty="0" smtClean="0"/>
              <a:t> </a:t>
            </a:r>
            <a:r>
              <a:rPr lang="ru-RU" dirty="0" smtClean="0"/>
              <a:t> для работы с данными. </a:t>
            </a:r>
            <a:r>
              <a:rPr lang="be-BY" dirty="0" smtClean="0"/>
              <a:t>Является </a:t>
            </a:r>
            <a:r>
              <a:rPr lang="en-US" dirty="0" smtClean="0"/>
              <a:t>object-relational mapping (</a:t>
            </a:r>
            <a:r>
              <a:rPr lang="en-US" b="1" dirty="0" smtClean="0"/>
              <a:t>ORM</a:t>
            </a:r>
            <a:r>
              <a:rPr lang="en-US" dirty="0" smtClean="0"/>
              <a:t>) </a:t>
            </a:r>
            <a:r>
              <a:rPr lang="be-BY" dirty="0" smtClean="0"/>
              <a:t>решением </a:t>
            </a:r>
            <a:r>
              <a:rPr lang="en-US" dirty="0" smtClean="0"/>
              <a:t> </a:t>
            </a:r>
            <a:r>
              <a:rPr lang="be-BY" dirty="0" smtClean="0"/>
              <a:t>от </a:t>
            </a:r>
            <a:r>
              <a:rPr lang="en-US" dirty="0" smtClean="0"/>
              <a:t>Microsoft. </a:t>
            </a:r>
            <a:r>
              <a:rPr lang="ru-RU" dirty="0"/>
              <a:t>Текущая версия </a:t>
            </a:r>
            <a:r>
              <a:rPr lang="ru-RU" dirty="0"/>
              <a:t>EF </a:t>
            </a:r>
            <a:r>
              <a:rPr lang="ru-RU" dirty="0" err="1"/>
              <a:t>Core</a:t>
            </a:r>
            <a:r>
              <a:rPr lang="ru-RU" dirty="0"/>
              <a:t> - 6.0 была выпущена в ноябре 2021 года вместе с .NET 6. </a:t>
            </a:r>
            <a:r>
              <a:rPr lang="ru-RU" dirty="0" smtClean="0"/>
              <a:t>.</a:t>
            </a:r>
            <a:r>
              <a:rPr lang="ru-RU" dirty="0"/>
              <a:t> </a:t>
            </a:r>
            <a:endParaRPr lang="be-BY" dirty="0"/>
          </a:p>
        </p:txBody>
      </p:sp>
      <p:sp>
        <p:nvSpPr>
          <p:cNvPr id="9" name="TextBox 8"/>
          <p:cNvSpPr txBox="1"/>
          <p:nvPr/>
        </p:nvSpPr>
        <p:spPr>
          <a:xfrm>
            <a:off x="51225" y="3332792"/>
            <a:ext cx="8965122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	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</a:t>
            </a:r>
            <a:r>
              <a:rPr lang="ru-RU" dirty="0" err="1"/>
              <a:t>Core</a:t>
            </a:r>
            <a:r>
              <a:rPr lang="ru-RU" dirty="0"/>
              <a:t> может использоваться на различных платформах стека .NET. Это </a:t>
            </a:r>
            <a:r>
              <a:rPr lang="ru-RU" dirty="0" smtClean="0"/>
              <a:t>стандартные </a:t>
            </a:r>
            <a:r>
              <a:rPr lang="ru-RU" dirty="0"/>
              <a:t>платформы типа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Forms</a:t>
            </a:r>
            <a:r>
              <a:rPr lang="ru-RU" dirty="0"/>
              <a:t>, консольные приложения, WPF, UWP и ASP.NET </a:t>
            </a:r>
            <a:r>
              <a:rPr lang="ru-RU" dirty="0" err="1"/>
              <a:t>Core</a:t>
            </a:r>
            <a:r>
              <a:rPr lang="ru-RU" dirty="0"/>
              <a:t>. </a:t>
            </a:r>
            <a:r>
              <a:rPr lang="ru-RU" dirty="0" smtClean="0"/>
              <a:t>EF </a:t>
            </a:r>
            <a:r>
              <a:rPr lang="ru-RU" dirty="0" err="1"/>
              <a:t>Core</a:t>
            </a:r>
            <a:r>
              <a:rPr lang="ru-RU" dirty="0"/>
              <a:t> </a:t>
            </a:r>
            <a:r>
              <a:rPr lang="ru-RU" dirty="0" smtClean="0"/>
              <a:t>можно использовать не </a:t>
            </a:r>
            <a:r>
              <a:rPr lang="ru-RU" dirty="0"/>
              <a:t>только на ОС </a:t>
            </a:r>
            <a:r>
              <a:rPr lang="ru-RU" dirty="0" err="1"/>
              <a:t>Windows</a:t>
            </a:r>
            <a:r>
              <a:rPr lang="ru-RU" dirty="0"/>
              <a:t>, но и на </a:t>
            </a:r>
            <a:r>
              <a:rPr lang="ru-RU" dirty="0" err="1"/>
              <a:t>Linux</a:t>
            </a:r>
            <a:r>
              <a:rPr lang="ru-RU" dirty="0"/>
              <a:t> и </a:t>
            </a:r>
            <a:r>
              <a:rPr lang="ru-RU" dirty="0" err="1"/>
              <a:t>Mac</a:t>
            </a:r>
            <a:r>
              <a:rPr lang="ru-RU" dirty="0"/>
              <a:t> OS X.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Игнорирование сущности (для сущности не создается таблица)</a:t>
            </a:r>
          </a:p>
          <a:p>
            <a:r>
              <a:rPr lang="ru-RU" dirty="0" smtClean="0"/>
              <a:t>	Если </a:t>
            </a:r>
            <a:r>
              <a:rPr lang="ru-RU" dirty="0"/>
              <a:t>по </a:t>
            </a:r>
            <a:r>
              <a:rPr lang="ru-RU" dirty="0" smtClean="0"/>
              <a:t>сущности не нужно </a:t>
            </a:r>
            <a:r>
              <a:rPr lang="ru-RU" dirty="0"/>
              <a:t>создавать таблицу, то </a:t>
            </a:r>
            <a:r>
              <a:rPr lang="ru-RU" dirty="0" smtClean="0"/>
              <a:t>ее можно проигнорировать </a:t>
            </a:r>
            <a:r>
              <a:rPr lang="ru-RU" dirty="0"/>
              <a:t>с помощью метода </a:t>
            </a:r>
            <a:r>
              <a:rPr lang="ru-RU" b="1" dirty="0" err="1"/>
              <a:t>Ignore</a:t>
            </a:r>
            <a:r>
              <a:rPr lang="ru-RU" b="1" dirty="0"/>
              <a:t>()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0788" y="2321902"/>
            <a:ext cx="6030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modelBuilder.Ignore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&lt;Cat&gt;();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068960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i="1" dirty="0"/>
              <a:t>Переопределение первичного </a:t>
            </a:r>
            <a:r>
              <a:rPr lang="be-BY" b="1" i="1" dirty="0" smtClean="0"/>
              <a:t>ключа</a:t>
            </a:r>
          </a:p>
          <a:p>
            <a:r>
              <a:rPr lang="be-BY" dirty="0" smtClean="0"/>
              <a:t>Используется метод </a:t>
            </a:r>
            <a:r>
              <a:rPr lang="be-BY" dirty="0"/>
              <a:t>метод </a:t>
            </a:r>
            <a:r>
              <a:rPr lang="en-US" b="1" dirty="0" err="1"/>
              <a:t>HasKey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be-BY" dirty="0" smtClean="0"/>
              <a:t>для </a:t>
            </a:r>
            <a:r>
              <a:rPr lang="ru-RU" dirty="0" smtClean="0"/>
              <a:t>сущности</a:t>
            </a:r>
            <a:r>
              <a:rPr lang="ru-RU" b="1" dirty="0" smtClean="0"/>
              <a:t>.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9296" y="4506281"/>
            <a:ext cx="896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&lt;Dog&gt;().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HasKey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(u =&gt;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u.PesId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88012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i="1" dirty="0"/>
              <a:t>Сопоставление свойств</a:t>
            </a:r>
          </a:p>
          <a:p>
            <a:r>
              <a:rPr lang="ru-RU" dirty="0" smtClean="0"/>
              <a:t>	Для сопоставления свойства </a:t>
            </a:r>
            <a:r>
              <a:rPr lang="ru-RU" dirty="0"/>
              <a:t>с определенным столбцом, используется метод </a:t>
            </a:r>
            <a:r>
              <a:rPr lang="ru-RU" b="1" dirty="0" err="1"/>
              <a:t>HasColumnName</a:t>
            </a:r>
            <a:r>
              <a:rPr lang="ru-RU" b="1" dirty="0" smtClean="0"/>
              <a:t>().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924155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&lt;Dog&gt;()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.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Property(d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=&gt;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d.Name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HasColumnName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"Nickname"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02906" y="3932741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Для исключения свойства из таблицы используется метод </a:t>
            </a:r>
            <a:r>
              <a:rPr lang="en-US" b="1" dirty="0"/>
              <a:t>Ignore()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9756" y="5018923"/>
            <a:ext cx="896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&lt;User&gt;().Ignore(u =&gt;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u.Password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98901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Настройка </a:t>
            </a:r>
            <a:r>
              <a:rPr lang="en-US" b="1" i="1" dirty="0" smtClean="0"/>
              <a:t>NULL </a:t>
            </a:r>
            <a:r>
              <a:rPr lang="ru-RU" b="1" i="1" dirty="0" smtClean="0"/>
              <a:t>и </a:t>
            </a:r>
            <a:r>
              <a:rPr lang="en-US" b="1" i="1" dirty="0" smtClean="0"/>
              <a:t>Not NULL </a:t>
            </a:r>
            <a:r>
              <a:rPr lang="ru-RU" b="1" i="1" dirty="0" smtClean="0"/>
              <a:t>для столбцов</a:t>
            </a:r>
          </a:p>
          <a:p>
            <a:r>
              <a:rPr lang="ru-RU" dirty="0"/>
              <a:t>	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27427" y="840487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С </a:t>
            </a:r>
            <a:r>
              <a:rPr lang="ru-RU" dirty="0"/>
              <a:t>помощью метода </a:t>
            </a:r>
            <a:r>
              <a:rPr lang="ru-RU" b="1" dirty="0" err="1"/>
              <a:t>IsRequired</a:t>
            </a:r>
            <a:r>
              <a:rPr lang="ru-RU" b="1" dirty="0" smtClean="0"/>
              <a:t>() </a:t>
            </a:r>
            <a:r>
              <a:rPr lang="ru-RU" dirty="0" smtClean="0"/>
              <a:t>можно указать, </a:t>
            </a:r>
            <a:r>
              <a:rPr lang="ru-RU" dirty="0"/>
              <a:t>что значение для этого столбца и свойства требуется </a:t>
            </a:r>
            <a:r>
              <a:rPr lang="ru-RU" dirty="0" smtClean="0"/>
              <a:t>обязательною</a:t>
            </a:r>
            <a:endParaRPr lang="be-BY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3451" y="1700627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&lt;User&gt;()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.Property(u =&gt;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u.Login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IsRequired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430198" y="3933056"/>
            <a:ext cx="8377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Если надо </a:t>
            </a:r>
            <a:r>
              <a:rPr lang="ru-RU" dirty="0"/>
              <a:t>указать, чтобы столбец </a:t>
            </a:r>
            <a:r>
              <a:rPr lang="ru-RU" dirty="0" smtClean="0"/>
              <a:t>может </a:t>
            </a:r>
            <a:r>
              <a:rPr lang="ru-RU" dirty="0"/>
              <a:t>принимать значения NULL, </a:t>
            </a:r>
            <a:r>
              <a:rPr lang="ru-RU" dirty="0" smtClean="0"/>
              <a:t>используется </a:t>
            </a:r>
            <a:r>
              <a:rPr lang="ru-RU" dirty="0"/>
              <a:t>метод </a:t>
            </a:r>
            <a:r>
              <a:rPr lang="ru-RU" b="1" dirty="0" err="1"/>
              <a:t>IsOptional</a:t>
            </a:r>
            <a:r>
              <a:rPr lang="ru-RU" b="1" dirty="0" smtClean="0"/>
              <a:t>().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89347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1483"/>
            <a:ext cx="8712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i="1" dirty="0"/>
              <a:t>Настройка </a:t>
            </a:r>
            <a:r>
              <a:rPr lang="be-BY" b="1" i="1" dirty="0" smtClean="0"/>
              <a:t>данных</a:t>
            </a:r>
            <a:endParaRPr lang="be-BY" b="1" dirty="0"/>
          </a:p>
          <a:p>
            <a:r>
              <a:rPr lang="be-BY" dirty="0" smtClean="0"/>
              <a:t>	С </a:t>
            </a:r>
            <a:r>
              <a:rPr lang="be-BY" dirty="0"/>
              <a:t>помощью метода </a:t>
            </a:r>
            <a:r>
              <a:rPr lang="en-US" b="1" dirty="0" err="1"/>
              <a:t>HasMaxLength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можно указать </a:t>
            </a:r>
            <a:r>
              <a:rPr lang="be-BY" dirty="0" smtClean="0"/>
              <a:t>максимальную длину строки.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9536" y="1844824"/>
            <a:ext cx="87024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&lt;Dog&gt;()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ToTable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Psiny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.Property(d=&gt;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d.Name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HasMaxLength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(7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3000" y="4144162"/>
            <a:ext cx="90010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TABLE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dbo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Psiny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(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[Id]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IDENTITY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1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1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NULL,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[Name]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NVARCHAR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7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NULL,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[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DogKindId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NULL,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CONSTRAINT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PK_Psiny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PRIMARY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KEY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CLUSTERED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[Id]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ASC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)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ru-RU" sz="2000" dirty="0">
                <a:solidFill>
                  <a:srgbClr val="808080"/>
                </a:solidFill>
                <a:latin typeface="Consolas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4408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687" y="620688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Для определения, </a:t>
            </a:r>
            <a:r>
              <a:rPr lang="ru-RU" dirty="0"/>
              <a:t>будут ли </a:t>
            </a:r>
            <a:r>
              <a:rPr lang="ru-RU" dirty="0" smtClean="0"/>
              <a:t>строковые поля </a:t>
            </a:r>
            <a:r>
              <a:rPr lang="ru-RU" dirty="0"/>
              <a:t>храниться в кодировке </a:t>
            </a:r>
            <a:r>
              <a:rPr lang="ru-RU" dirty="0" err="1" smtClean="0"/>
              <a:t>Unicode</a:t>
            </a:r>
            <a:r>
              <a:rPr lang="ru-RU" dirty="0" smtClean="0"/>
              <a:t>, </a:t>
            </a:r>
            <a:r>
              <a:rPr lang="be-BY" dirty="0" smtClean="0"/>
              <a:t>іспользуется метод </a:t>
            </a:r>
            <a:r>
              <a:rPr lang="en-US" b="1" dirty="0" err="1" smtClean="0"/>
              <a:t>IsUnicode</a:t>
            </a:r>
            <a:r>
              <a:rPr lang="be-BY" b="1" dirty="0" smtClean="0"/>
              <a:t>()</a:t>
            </a:r>
            <a:endParaRPr lang="be-BY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7552" y="1772816"/>
            <a:ext cx="887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dirty="0" smtClean="0"/>
              <a:t>	Для указан</a:t>
            </a:r>
            <a:r>
              <a:rPr lang="ru-RU" dirty="0" err="1" smtClean="0"/>
              <a:t>ия</a:t>
            </a:r>
            <a:r>
              <a:rPr lang="ru-RU" dirty="0" smtClean="0"/>
              <a:t> </a:t>
            </a:r>
            <a:r>
              <a:rPr lang="ru-RU" dirty="0"/>
              <a:t> </a:t>
            </a:r>
            <a:r>
              <a:rPr lang="ru-RU" dirty="0" smtClean="0"/>
              <a:t> количества </a:t>
            </a:r>
            <a:r>
              <a:rPr lang="ru-RU" dirty="0"/>
              <a:t>цифр в </a:t>
            </a:r>
            <a:r>
              <a:rPr lang="ru-RU" dirty="0" smtClean="0"/>
              <a:t>числе </a:t>
            </a:r>
            <a:r>
              <a:rPr lang="en-US" dirty="0" smtClean="0"/>
              <a:t>decimal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числа </a:t>
            </a:r>
            <a:r>
              <a:rPr lang="ru-RU" dirty="0"/>
              <a:t>цифр после </a:t>
            </a:r>
            <a:r>
              <a:rPr lang="ru-RU" dirty="0" smtClean="0"/>
              <a:t>запятой используется метод </a:t>
            </a:r>
            <a:r>
              <a:rPr lang="en-US" b="1" dirty="0" err="1"/>
              <a:t>HasPrecision</a:t>
            </a:r>
            <a:endParaRPr lang="be-BY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3317" y="3356992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Сопоставление модели с несколькими таблицами</a:t>
            </a:r>
          </a:p>
          <a:p>
            <a:endParaRPr lang="ru-RU" dirty="0"/>
          </a:p>
          <a:p>
            <a:r>
              <a:rPr lang="ru-RU" dirty="0" smtClean="0"/>
              <a:t>Используя метод </a:t>
            </a:r>
            <a:r>
              <a:rPr lang="en-US" b="1" dirty="0" smtClean="0"/>
              <a:t>Map</a:t>
            </a:r>
            <a:r>
              <a:rPr lang="ru-RU" dirty="0" smtClean="0"/>
              <a:t>,  можно </a:t>
            </a:r>
            <a:r>
              <a:rPr lang="ru-RU" dirty="0"/>
              <a:t>поместить ряд свойств модели в одну таблицу, а другие свойства связать со столбцами из другой таблицы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01744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32656"/>
            <a:ext cx="903649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&lt;User&gt;()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    .Map(m =&gt;</a:t>
            </a:r>
          </a:p>
          <a:p>
            <a:r>
              <a:rPr lang="be-BY" sz="20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m.Properties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(p =&gt;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p.ClientId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p.Login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p.Password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});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m.ToTable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"Clients"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be-BY" sz="2000" dirty="0">
                <a:solidFill>
                  <a:srgbClr val="000000"/>
                </a:solidFill>
                <a:latin typeface="Consolas"/>
              </a:rPr>
              <a:t>            })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    .Map(m =&gt;</a:t>
            </a:r>
          </a:p>
          <a:p>
            <a:r>
              <a:rPr lang="be-BY" sz="20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m.Properties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(p =&gt;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p.ClientId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p.Age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p.Sex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p.ActivityLevel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});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m.ToTable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ClientProfiles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be-BY" sz="2000" dirty="0">
                <a:solidFill>
                  <a:srgbClr val="000000"/>
                </a:solidFill>
                <a:latin typeface="Consolas"/>
              </a:rPr>
              <a:t>            });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8197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Аннотации</a:t>
            </a:r>
            <a:endParaRPr lang="ru-R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836712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Представляют </a:t>
            </a:r>
            <a:r>
              <a:rPr lang="ru-RU" dirty="0"/>
              <a:t>настройку сопоставления моделей и таблиц с помощью атрибутов. 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Большинство </a:t>
            </a:r>
            <a:r>
              <a:rPr lang="ru-RU" dirty="0"/>
              <a:t>классов аннотаций располагаются в пространстве </a:t>
            </a:r>
            <a:r>
              <a:rPr lang="ru-RU" b="1" dirty="0" err="1"/>
              <a:t>System.ComponentModel.DataAnnotations</a:t>
            </a:r>
            <a:endParaRPr lang="be-BY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92494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[Key</a:t>
            </a:r>
            <a:r>
              <a:rPr lang="en-US" b="1" dirty="0" smtClean="0"/>
              <a:t>]</a:t>
            </a:r>
            <a:r>
              <a:rPr lang="ru-RU" b="1" dirty="0" smtClean="0"/>
              <a:t> </a:t>
            </a:r>
            <a:r>
              <a:rPr lang="ru-RU" dirty="0" smtClean="0"/>
              <a:t>используется для </a:t>
            </a:r>
            <a:r>
              <a:rPr lang="ru-RU" dirty="0"/>
              <a:t>установки свойства в качестве первичного ключа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4005064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b="1" dirty="0" err="1"/>
              <a:t>Key,DatabaseGenerated</a:t>
            </a:r>
            <a:r>
              <a:rPr lang="en-US" b="1" dirty="0"/>
              <a:t>(</a:t>
            </a:r>
            <a:r>
              <a:rPr lang="en-US" b="1" dirty="0" err="1"/>
              <a:t>DatabaseGeneratedOption.Identity</a:t>
            </a:r>
            <a:r>
              <a:rPr lang="en-US" b="1" dirty="0" smtClean="0"/>
              <a:t>)</a:t>
            </a:r>
            <a:r>
              <a:rPr lang="en-US" dirty="0" smtClean="0"/>
              <a:t>]</a:t>
            </a:r>
            <a:endParaRPr lang="ru-RU" dirty="0" smtClean="0"/>
          </a:p>
          <a:p>
            <a:r>
              <a:rPr lang="ru-RU" dirty="0" smtClean="0"/>
              <a:t>Для автоинкрементного ключа (если свойство </a:t>
            </a:r>
            <a:r>
              <a:rPr lang="en-US" dirty="0" err="1" smtClean="0"/>
              <a:t>int</a:t>
            </a:r>
            <a:r>
              <a:rPr lang="ru-RU" dirty="0" smtClean="0"/>
              <a:t>, то указывать не обязательно)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27929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</a:t>
            </a:r>
            <a:r>
              <a:rPr lang="ru-RU" b="1" dirty="0" err="1" smtClean="0"/>
              <a:t>Required</a:t>
            </a:r>
            <a:r>
              <a:rPr lang="en-US" b="1" dirty="0" smtClean="0"/>
              <a:t>]</a:t>
            </a:r>
            <a:r>
              <a:rPr lang="ru-RU" dirty="0"/>
              <a:t> указывает, что данное свойство обязательно для установки, то есть будет иметь определение NOT </a:t>
            </a:r>
            <a:r>
              <a:rPr lang="ru-RU" dirty="0" smtClean="0"/>
              <a:t>NULL</a:t>
            </a:r>
            <a:r>
              <a:rPr lang="ru-RU" dirty="0"/>
              <a:t>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412776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</a:t>
            </a:r>
            <a:r>
              <a:rPr lang="ru-RU" b="1" dirty="0" err="1" smtClean="0"/>
              <a:t>MaxLength</a:t>
            </a:r>
            <a:r>
              <a:rPr lang="en-US" b="1" dirty="0" smtClean="0"/>
              <a:t>]</a:t>
            </a:r>
            <a:r>
              <a:rPr lang="ru-RU" dirty="0"/>
              <a:t> и </a:t>
            </a:r>
            <a:r>
              <a:rPr lang="en-US" dirty="0" smtClean="0"/>
              <a:t>[</a:t>
            </a:r>
            <a:r>
              <a:rPr lang="ru-RU" b="1" dirty="0" err="1" smtClean="0"/>
              <a:t>MinLength</a:t>
            </a:r>
            <a:r>
              <a:rPr lang="en-US" b="1" dirty="0" smtClean="0"/>
              <a:t>]</a:t>
            </a:r>
            <a:r>
              <a:rPr lang="ru-RU" dirty="0"/>
              <a:t> устанавливают максимальное и минимальное количество символов в </a:t>
            </a:r>
            <a:r>
              <a:rPr lang="ru-RU" dirty="0" smtClean="0"/>
              <a:t>свойстве</a:t>
            </a:r>
            <a:r>
              <a:rPr lang="en-US" dirty="0" smtClean="0"/>
              <a:t> </a:t>
            </a:r>
            <a:r>
              <a:rPr lang="ru-RU" dirty="0" smtClean="0"/>
              <a:t>типа</a:t>
            </a:r>
            <a:r>
              <a:rPr lang="en-US" dirty="0" smtClean="0"/>
              <a:t> string</a:t>
            </a:r>
            <a:r>
              <a:rPr lang="ru-RU" dirty="0" smtClean="0"/>
              <a:t>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70892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</a:t>
            </a:r>
            <a:r>
              <a:rPr lang="ru-RU" b="1" dirty="0" err="1" smtClean="0"/>
              <a:t>NotMapped</a:t>
            </a:r>
            <a:r>
              <a:rPr lang="en-US" b="1" dirty="0" smtClean="0"/>
              <a:t>] </a:t>
            </a:r>
            <a:r>
              <a:rPr lang="ru-RU" dirty="0" smtClean="0"/>
              <a:t>используется, </a:t>
            </a:r>
            <a:r>
              <a:rPr lang="ru-RU" dirty="0"/>
              <a:t>чтобы для </a:t>
            </a:r>
            <a:r>
              <a:rPr lang="ru-RU" dirty="0" smtClean="0"/>
              <a:t>свойства </a:t>
            </a:r>
            <a:r>
              <a:rPr lang="ru-RU" dirty="0"/>
              <a:t>не создавался столбец в таблице. 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86104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[Table] </a:t>
            </a:r>
            <a:r>
              <a:rPr lang="ru-RU" dirty="0" smtClean="0"/>
              <a:t>используется для сопоставления с таблицей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458112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[Column] </a:t>
            </a:r>
            <a:r>
              <a:rPr lang="ru-RU" dirty="0" smtClean="0"/>
              <a:t>используется для сопоставления свойства со столбцом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373216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</a:t>
            </a:r>
            <a:r>
              <a:rPr lang="en-US" b="1" dirty="0" err="1" smtClean="0"/>
              <a:t>ForeignKey</a:t>
            </a:r>
            <a:r>
              <a:rPr lang="en-US" b="1" dirty="0" smtClean="0"/>
              <a:t>] </a:t>
            </a:r>
            <a:r>
              <a:rPr lang="ru-RU" dirty="0" smtClean="0"/>
              <a:t>устанавливает внешний ключ для связи с другой сущностью. Применяется к свойству навигации</a:t>
            </a:r>
            <a:r>
              <a:rPr lang="ru-RU" b="1" dirty="0" smtClean="0"/>
              <a:t>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36057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32656"/>
            <a:ext cx="91351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[Table(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Svora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Dog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[Key]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Ident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MinLength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(3,ErrorMessage =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onsolas"/>
              </a:rPr>
              <a:t>маловато будет("</a:t>
            </a:r>
            <a:r>
              <a:rPr lang="ru-RU" sz="2000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ru-RU" sz="2000" dirty="0">
                <a:solidFill>
                  <a:srgbClr val="008000"/>
                </a:solidFill>
                <a:latin typeface="Consolas"/>
              </a:rPr>
              <a:t>//на определение таблицы не влияет.</a:t>
            </a:r>
            <a:endParaRPr lang="ru-RU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[Column(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DogWeight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Weight {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	  public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DogKindId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/>
              </a:rPr>
              <a:t>  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053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i="1" dirty="0"/>
              <a:t>Конфигурация моделей</a:t>
            </a:r>
          </a:p>
          <a:p>
            <a:r>
              <a:rPr lang="ru-RU" dirty="0" smtClean="0"/>
              <a:t>	Настройки </a:t>
            </a:r>
            <a:r>
              <a:rPr lang="ru-RU" dirty="0"/>
              <a:t>для моделей и их </a:t>
            </a:r>
            <a:r>
              <a:rPr lang="ru-RU" dirty="0" smtClean="0"/>
              <a:t>свойств можно вынести в объект класса, реализующего</a:t>
            </a:r>
            <a:r>
              <a:rPr lang="ru-RU" dirty="0"/>
              <a:t> </a:t>
            </a:r>
            <a:r>
              <a:rPr lang="en-US" b="1" dirty="0" smtClean="0"/>
              <a:t>I</a:t>
            </a:r>
            <a:r>
              <a:rPr lang="ru-RU" b="1" dirty="0" err="1" smtClean="0"/>
              <a:t>EntityTypeConfiguration</a:t>
            </a:r>
            <a:r>
              <a:rPr lang="ru-RU" b="1" dirty="0" smtClean="0"/>
              <a:t>&lt;T&gt;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Например,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21839" y="2168038"/>
            <a:ext cx="91440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DogConfiguration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IEntityTypeConfiguration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&lt;Dog&gt;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Configure(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EntityTypeBuilder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&lt;Dog&gt; builder)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builder.ToTable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Svora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HasKey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(p =&gt;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p.Ident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builder.Property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(p =&gt;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p.Name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	.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IsRequired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	.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HasMaxLength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(7);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/>
              </a:rPr>
              <a:t>    }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3538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72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 smtClean="0"/>
              <a:t>	Объ</a:t>
            </a:r>
            <a:r>
              <a:rPr lang="ru-RU" b="1" dirty="0" err="1" smtClean="0"/>
              <a:t>ектная</a:t>
            </a:r>
            <a:r>
              <a:rPr lang="ru-RU" b="1" dirty="0" smtClean="0"/>
              <a:t> модель </a:t>
            </a:r>
            <a:r>
              <a:rPr lang="ru-RU" dirty="0" smtClean="0"/>
              <a:t>— это группа классов приложения, связанных между собой и использующихся для хранения, обработки и отображения данных из БД.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857364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ORM </a:t>
            </a:r>
            <a:r>
              <a:rPr lang="en-US" dirty="0" smtClean="0"/>
              <a:t>— </a:t>
            </a:r>
            <a:r>
              <a:rPr lang="en-US" b="1" dirty="0" smtClean="0"/>
              <a:t>Object </a:t>
            </a:r>
            <a:r>
              <a:rPr lang="en-US" b="1" dirty="0" err="1" smtClean="0"/>
              <a:t>Relationl</a:t>
            </a:r>
            <a:r>
              <a:rPr lang="en-US" b="1" dirty="0" smtClean="0"/>
              <a:t> Mapping</a:t>
            </a:r>
            <a:r>
              <a:rPr lang="en-US" dirty="0" smtClean="0"/>
              <a:t> </a:t>
            </a:r>
            <a:r>
              <a:rPr lang="be-BY" dirty="0" smtClean="0"/>
              <a:t>или «отображение объектов в связанные таблицы».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317994" y="2796786"/>
            <a:ext cx="8611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Центральное понятие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ru-RU" dirty="0"/>
              <a:t>понятие сущности или </a:t>
            </a:r>
            <a:r>
              <a:rPr lang="ru-RU" dirty="0" err="1"/>
              <a:t>entity</a:t>
            </a:r>
            <a:r>
              <a:rPr lang="ru-RU" dirty="0"/>
              <a:t>. Сущность определяет набор данных, которые связаны с определенным объектом. Поэтому данная технология предполагает работу не с таблицами, а с объектами и их коллекциями.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178942" y="4941168"/>
            <a:ext cx="8822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	</a:t>
            </a:r>
            <a:r>
              <a:rPr lang="en-US" dirty="0" smtClean="0"/>
              <a:t>C</a:t>
            </a:r>
            <a:r>
              <a:rPr lang="ru-RU" dirty="0" err="1" smtClean="0"/>
              <a:t>ущности</a:t>
            </a:r>
            <a:r>
              <a:rPr lang="ru-RU" dirty="0" smtClean="0"/>
              <a:t> </a:t>
            </a:r>
            <a:r>
              <a:rPr lang="ru-RU" dirty="0"/>
              <a:t>могут быть связаны ассоциативной связью один-ко-многим, один-ко-одному и многие-ко-многим, подобно тому, как в реальной базе данных происходит связь через внешние ключи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классе контекста данных: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443841"/>
            <a:ext cx="885698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	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OnModelCreating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ModelBuilder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modelBuilder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modelBuilder.ApplyConfiguration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          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DogConfiguration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1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Инициализация базы данных</a:t>
            </a:r>
            <a:endParaRPr lang="ru-R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14264" y="722313"/>
            <a:ext cx="8778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Для </a:t>
            </a:r>
            <a:r>
              <a:rPr lang="ru-RU" dirty="0"/>
              <a:t>инициализации БД в классе контекста данных необходимо использовать метод </a:t>
            </a:r>
            <a:r>
              <a:rPr lang="ru-RU" b="1" dirty="0" err="1"/>
              <a:t>OnModelCreating</a:t>
            </a:r>
            <a:r>
              <a:rPr lang="ru-RU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91" y="1555383"/>
            <a:ext cx="86409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Нужно для параметра, </a:t>
            </a:r>
            <a:r>
              <a:rPr lang="ru-RU" dirty="0"/>
              <a:t>который передается в </a:t>
            </a:r>
            <a:r>
              <a:rPr lang="ru-RU" dirty="0" err="1" smtClean="0"/>
              <a:t>OnModelCreating</a:t>
            </a:r>
            <a:r>
              <a:rPr lang="ru-RU" dirty="0" smtClean="0"/>
              <a:t>, вызвать </a:t>
            </a:r>
            <a:r>
              <a:rPr lang="ru-RU" dirty="0"/>
              <a:t>метод </a:t>
            </a:r>
            <a:r>
              <a:rPr lang="ru-RU" b="1" dirty="0" err="1"/>
              <a:t>Entity</a:t>
            </a:r>
            <a:r>
              <a:rPr lang="ru-RU" b="1" dirty="0"/>
              <a:t>&lt;T&gt;()</a:t>
            </a:r>
            <a:r>
              <a:rPr lang="ru-RU" dirty="0"/>
              <a:t>. Этот метод типизируется типом, </a:t>
            </a:r>
            <a:r>
              <a:rPr lang="ru-RU" i="1" dirty="0"/>
              <a:t>для которого будут добавляться начальные данные</a:t>
            </a:r>
            <a:r>
              <a:rPr lang="ru-RU" dirty="0" smtClean="0"/>
              <a:t>..</a:t>
            </a:r>
            <a:endParaRPr lang="ru-RU" dirty="0"/>
          </a:p>
          <a:p>
            <a:r>
              <a:rPr lang="ru-RU" dirty="0" smtClean="0"/>
              <a:t>	Далее </a:t>
            </a:r>
            <a:r>
              <a:rPr lang="ru-RU" dirty="0"/>
              <a:t>по цепочке </a:t>
            </a:r>
            <a:r>
              <a:rPr lang="ru-RU" dirty="0" smtClean="0"/>
              <a:t>вызвать </a:t>
            </a:r>
            <a:r>
              <a:rPr lang="ru-RU" dirty="0"/>
              <a:t>метод </a:t>
            </a:r>
            <a:r>
              <a:rPr lang="ru-RU" b="1" dirty="0" err="1"/>
              <a:t>HasData</a:t>
            </a:r>
            <a:r>
              <a:rPr lang="ru-RU" b="1" dirty="0"/>
              <a:t>()</a:t>
            </a:r>
            <a:r>
              <a:rPr lang="ru-RU" dirty="0"/>
              <a:t>, который собственно и определяет начальные данные.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074269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</a:t>
            </a:r>
            <a:r>
              <a:rPr lang="ru-RU" i="1" dirty="0" smtClean="0"/>
              <a:t>Инициализация будет </a:t>
            </a:r>
            <a:r>
              <a:rPr lang="ru-RU" i="1" dirty="0"/>
              <a:t>выполняться только в двух случаях</a:t>
            </a:r>
            <a:r>
              <a:rPr lang="ru-RU" dirty="0"/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При выполнении миграции. (При создании миграции добавляемые данные автоматически включаются в скрипт миграции)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При вызове метода </a:t>
            </a:r>
            <a:r>
              <a:rPr lang="ru-RU" b="1" dirty="0" err="1"/>
              <a:t>Database.EnsureCreated</a:t>
            </a:r>
            <a:r>
              <a:rPr lang="ru-RU" b="1" dirty="0"/>
              <a:t>()</a:t>
            </a:r>
            <a:r>
              <a:rPr lang="ru-RU" dirty="0"/>
              <a:t>, который создает БД при ее </a:t>
            </a:r>
            <a:r>
              <a:rPr lang="ru-RU" dirty="0" smtClean="0"/>
              <a:t>отсутствии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67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689" y="302359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DogKind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&gt;().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HasData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DogKind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{Id=1, Name=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Овчарка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DogKind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Id = 2, Name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Такса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&lt;Dog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&gt;().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HasData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Dog {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Ident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=1, Name=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Бим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Weight=23,DogKindId=1},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Dog {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Ident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=2, Name=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Жучка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Weight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5,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DogKindId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2 },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Dog {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Ident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=3, Name=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Мухтар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Weight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45,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DogKindId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 }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7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60648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Миграции</a:t>
            </a:r>
            <a:endParaRPr lang="ru-R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4808" y="1641486"/>
            <a:ext cx="912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Для </a:t>
            </a:r>
            <a:r>
              <a:rPr lang="ru-RU" dirty="0"/>
              <a:t>создания миграции в окне </a:t>
            </a:r>
            <a:r>
              <a:rPr lang="ru-RU" b="1" dirty="0" err="1"/>
              <a:t>Package</a:t>
            </a:r>
            <a:r>
              <a:rPr lang="ru-RU" b="1" dirty="0"/>
              <a:t> </a:t>
            </a:r>
            <a:r>
              <a:rPr lang="ru-RU" b="1" dirty="0" err="1"/>
              <a:t>Manager</a:t>
            </a:r>
            <a:r>
              <a:rPr lang="ru-RU" b="1" dirty="0"/>
              <a:t> </a:t>
            </a:r>
            <a:r>
              <a:rPr lang="ru-RU" b="1" dirty="0" err="1"/>
              <a:t>Console</a:t>
            </a:r>
            <a:r>
              <a:rPr lang="ru-RU" dirty="0"/>
              <a:t> вводится следующая команда: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4188" y="263691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Add-Migration </a:t>
            </a:r>
            <a:r>
              <a:rPr lang="ru-RU" b="1" dirty="0" err="1"/>
              <a:t>название_миграции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836712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Необходимо открыть окно диспетчера пакетов: Вид – Другие окна – Консоль диспетчера пакетов.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2920" y="3501007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Например, </a:t>
            </a:r>
            <a:r>
              <a:rPr lang="en-US" b="1" dirty="0"/>
              <a:t>Add-Migration </a:t>
            </a:r>
            <a:r>
              <a:rPr lang="en-US" b="1" dirty="0" err="1"/>
              <a:t>AddDogAgeMigration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5893" y="4422302"/>
            <a:ext cx="850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этом нужно убрать вызов метода </a:t>
            </a:r>
            <a:r>
              <a:rPr lang="en-US" dirty="0" err="1"/>
              <a:t>Database.EnsureCreated</a:t>
            </a:r>
            <a:r>
              <a:rPr lang="en-US" dirty="0"/>
              <a:t>();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99661" y="5157191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Это работает, если </a:t>
            </a:r>
            <a:r>
              <a:rPr lang="ru-RU" dirty="0"/>
              <a:t>настройки </a:t>
            </a:r>
            <a:r>
              <a:rPr lang="ru-RU" dirty="0" smtClean="0"/>
              <a:t>подключения устанавливаются  </a:t>
            </a:r>
            <a:r>
              <a:rPr lang="ru-RU" dirty="0"/>
              <a:t>в методе </a:t>
            </a:r>
            <a:r>
              <a:rPr lang="ru-RU" dirty="0" err="1"/>
              <a:t>OnConfiguring</a:t>
            </a:r>
            <a:r>
              <a:rPr lang="ru-RU" dirty="0" smtClean="0"/>
              <a:t>().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1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064" y="0"/>
            <a:ext cx="8892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Если настройки подключения к базе данных передаются через параметр конструктора, то </a:t>
            </a:r>
            <a:r>
              <a:rPr lang="ru-RU" dirty="0"/>
              <a:t>при выполнении миграции инструментарий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 </a:t>
            </a:r>
            <a:r>
              <a:rPr lang="ru-RU" dirty="0"/>
              <a:t>ищет класс, который реализует интерфейс </a:t>
            </a:r>
            <a:r>
              <a:rPr lang="ru-RU" b="1" dirty="0" err="1"/>
              <a:t>IDesignTimeDbContextFactory</a:t>
            </a:r>
            <a:r>
              <a:rPr lang="ru-RU" dirty="0"/>
              <a:t> и который задает конфигурацию контекста.</a:t>
            </a:r>
            <a:r>
              <a:rPr lang="ru-RU" dirty="0" smtClean="0"/>
              <a:t> Т.е. нужно создать такой класс.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42966" y="1964352"/>
            <a:ext cx="837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Этот </a:t>
            </a:r>
            <a:r>
              <a:rPr lang="ru-RU" dirty="0"/>
              <a:t>класс формально нигде не вызывается и никак не используется, фактически он вызывается инфраструктурой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при создании миграции.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1936" y="3164681"/>
            <a:ext cx="92525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ContextFactory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IDesignTimeDbContextFactory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ApplicationContext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&gt;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ApplicationContext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CreateDbContext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builder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ConfigurationBuilder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800" dirty="0">
                <a:solidFill>
                  <a:srgbClr val="008000"/>
                </a:solidFill>
                <a:latin typeface="Consolas"/>
              </a:rPr>
              <a:t>// установка пути к текущему каталогу</a:t>
            </a:r>
            <a:endParaRPr lang="ru-RU" sz="1800" dirty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builder.SetBasePath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Directory.GetCurrentDirectory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800" dirty="0">
                <a:solidFill>
                  <a:srgbClr val="008000"/>
                </a:solidFill>
                <a:latin typeface="Consolas"/>
              </a:rPr>
              <a:t>// получаем конфигурацию из файла </a:t>
            </a:r>
            <a:r>
              <a:rPr lang="ru-RU" sz="1800" dirty="0" err="1">
                <a:solidFill>
                  <a:srgbClr val="008000"/>
                </a:solidFill>
                <a:latin typeface="Consolas"/>
              </a:rPr>
              <a:t>appsettings.json</a:t>
            </a:r>
            <a:endParaRPr lang="ru-RU" sz="1800" dirty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builder.AddJsonFile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/>
              </a:rPr>
              <a:t>appsettings.json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48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31053"/>
            <a:ext cx="920726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/>
              </a:rPr>
              <a:t>создаем конфигурацию</a:t>
            </a:r>
            <a:endParaRPr lang="ru-RU" sz="1800" dirty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config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builder.Build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800" dirty="0">
                <a:solidFill>
                  <a:srgbClr val="008000"/>
                </a:solidFill>
                <a:latin typeface="Consolas"/>
              </a:rPr>
              <a:t>// получаем строку подключения</a:t>
            </a:r>
            <a:endParaRPr lang="ru-RU" sz="1800" dirty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connectionString</a:t>
            </a:r>
            <a:endParaRPr lang="ru-RU" sz="18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config.GetConnectionString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/>
              </a:rPr>
              <a:t>DefaultConnection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optionsBuilder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=</a:t>
            </a:r>
            <a:endParaRPr lang="ru-RU" sz="18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DbContextOptionsBuilder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ApplicationContext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&gt;();</a:t>
            </a:r>
          </a:p>
          <a:p>
            <a:endParaRPr lang="ru-RU" sz="1800" dirty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DbContextOptions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ApplicationContext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options</a:t>
            </a:r>
            <a:endParaRPr lang="ru-RU" sz="18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optionsBuilder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    .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UseSqlServer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    .Options;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ApplicationContext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optionsBuilder.Options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541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48680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Чтобы </a:t>
            </a:r>
            <a:r>
              <a:rPr lang="ru-RU" dirty="0"/>
              <a:t>выполнить </a:t>
            </a:r>
            <a:r>
              <a:rPr lang="ru-RU" dirty="0" smtClean="0"/>
              <a:t>миграцию</a:t>
            </a:r>
            <a:r>
              <a:rPr lang="en-US" dirty="0" smtClean="0"/>
              <a:t> </a:t>
            </a:r>
            <a:r>
              <a:rPr lang="ru-RU" dirty="0" smtClean="0"/>
              <a:t>нужно набрать </a:t>
            </a:r>
            <a:r>
              <a:rPr lang="ru-RU" dirty="0"/>
              <a:t>в той же консоли </a:t>
            </a:r>
            <a:r>
              <a:rPr lang="ru-RU" dirty="0" smtClean="0"/>
              <a:t>команду</a:t>
            </a:r>
          </a:p>
          <a:p>
            <a:r>
              <a:rPr lang="ru-RU" b="1" dirty="0" smtClean="0"/>
              <a:t>	</a:t>
            </a:r>
            <a:r>
              <a:rPr lang="en-US" b="1" dirty="0" smtClean="0"/>
              <a:t>Update-Database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460302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Чтобы удалить миграцию</a:t>
            </a:r>
            <a:r>
              <a:rPr lang="en-US" dirty="0" smtClean="0"/>
              <a:t> </a:t>
            </a:r>
            <a:r>
              <a:rPr lang="ru-RU" dirty="0" smtClean="0"/>
              <a:t>нужно набрать </a:t>
            </a:r>
            <a:r>
              <a:rPr lang="ru-RU" dirty="0"/>
              <a:t>в той же консоли </a:t>
            </a:r>
            <a:r>
              <a:rPr lang="ru-RU" dirty="0" smtClean="0"/>
              <a:t>команду</a:t>
            </a:r>
          </a:p>
          <a:p>
            <a:r>
              <a:rPr lang="ru-RU" b="1" dirty="0" smtClean="0"/>
              <a:t>	</a:t>
            </a:r>
            <a:r>
              <a:rPr lang="en-US" b="1" dirty="0"/>
              <a:t>Remove-Migration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437112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Если </a:t>
            </a:r>
            <a:r>
              <a:rPr lang="ru-RU" dirty="0"/>
              <a:t>планируется использовать миграции, то </a:t>
            </a:r>
            <a:r>
              <a:rPr lang="ru-RU" dirty="0" smtClean="0"/>
              <a:t>правильно будет использовать их сразу </a:t>
            </a:r>
            <a:r>
              <a:rPr lang="ru-RU" dirty="0"/>
              <a:t>при создании базы данных</a:t>
            </a:r>
            <a:r>
              <a:rPr lang="ru-RU" dirty="0" smtClean="0"/>
              <a:t>. При этом </a:t>
            </a:r>
            <a:r>
              <a:rPr lang="ru-RU" dirty="0"/>
              <a:t>метод </a:t>
            </a:r>
            <a:r>
              <a:rPr lang="ru-RU" dirty="0" err="1" smtClean="0"/>
              <a:t>Database.EnsureCreated</a:t>
            </a:r>
            <a:r>
              <a:rPr lang="ru-RU" dirty="0" smtClean="0"/>
              <a:t>() не </a:t>
            </a:r>
            <a:r>
              <a:rPr lang="ru-RU" dirty="0"/>
              <a:t>нужен. </a:t>
            </a:r>
            <a:r>
              <a:rPr lang="ru-RU" dirty="0" smtClean="0"/>
              <a:t>При </a:t>
            </a:r>
            <a:r>
              <a:rPr lang="ru-RU" dirty="0"/>
              <a:t>выполнении миграции этот метод вызывает ошибку. </a:t>
            </a:r>
          </a:p>
        </p:txBody>
      </p:sp>
    </p:spTree>
    <p:extLst>
      <p:ext uri="{BB962C8B-B14F-4D97-AF65-F5344CB8AC3E}">
        <p14:creationId xmlns:p14="http://schemas.microsoft.com/office/powerpoint/2010/main" val="25206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42797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CRUD </a:t>
            </a:r>
            <a:r>
              <a:rPr lang="ru-RU" b="1" i="1" dirty="0"/>
              <a:t>операции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8682" y="1124744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Добавление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db.Dogs.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Dog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Name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Ли"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Weight = 2.3,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DogKindId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=1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    });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333730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Автоинкрементное свойство задавать не нужно. Возникнет ошибка во время выполнения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14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16632"/>
            <a:ext cx="89644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db.Dogs.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AddRange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Dog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Name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/>
              </a:rPr>
              <a:t>Шавка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Weight = 2.3,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DogKindId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    },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Dog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Name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Му-му"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Weight = 5,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DogKindId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2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    });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0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421" y="188640"/>
            <a:ext cx="86409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Удаление</a:t>
            </a:r>
          </a:p>
          <a:p>
            <a:endParaRPr lang="ru-RU" dirty="0" smtClean="0"/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Dog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Dog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Ident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=4,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Name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Липа"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Weight = 2.3,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DogKindId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    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db.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Remove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(dog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17421" y="5805264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необходимо удалить сразу несколько объектов, то можно использовать метод </a:t>
            </a:r>
            <a:r>
              <a:rPr lang="ru-RU" b="1" dirty="0" err="1"/>
              <a:t>RemoveRange</a:t>
            </a:r>
            <a:r>
              <a:rPr lang="ru-RU" b="1" dirty="0" smtClean="0"/>
              <a:t>()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22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570" y="116632"/>
            <a:ext cx="8858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ru-RU" dirty="0" smtClean="0"/>
              <a:t>Отличительной </a:t>
            </a:r>
            <a:r>
              <a:rPr lang="ru-RU" dirty="0"/>
              <a:t>чертой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</a:t>
            </a:r>
            <a:r>
              <a:rPr lang="ru-RU" dirty="0" err="1" smtClean="0"/>
              <a:t>Core</a:t>
            </a:r>
            <a:r>
              <a:rPr lang="ru-RU" dirty="0" smtClean="0"/>
              <a:t> </a:t>
            </a:r>
            <a:r>
              <a:rPr lang="ru-RU" dirty="0"/>
              <a:t>является использование запросов </a:t>
            </a:r>
            <a:r>
              <a:rPr lang="ru-RU" b="1" dirty="0"/>
              <a:t>LINQ</a:t>
            </a:r>
            <a:r>
              <a:rPr lang="ru-RU" dirty="0"/>
              <a:t> для выборки данных из БД. С помощью LINQ </a:t>
            </a:r>
            <a:r>
              <a:rPr lang="ru-RU" dirty="0" smtClean="0"/>
              <a:t>можно </a:t>
            </a:r>
            <a:r>
              <a:rPr lang="ru-RU" dirty="0"/>
              <a:t>создавать различные запросы на выборку объектов, в том числе связанных различными ассоциативными связями. </a:t>
            </a:r>
            <a:r>
              <a:rPr lang="ru-RU" dirty="0" smtClean="0"/>
              <a:t> </a:t>
            </a:r>
            <a:r>
              <a:rPr lang="ru-RU" dirty="0" err="1" smtClean="0"/>
              <a:t>Entity</a:t>
            </a:r>
            <a:r>
              <a:rPr lang="ru-RU" dirty="0" smtClean="0"/>
              <a:t> </a:t>
            </a:r>
            <a:r>
              <a:rPr lang="ru-RU" dirty="0" err="1"/>
              <a:t>Framework</a:t>
            </a:r>
            <a:r>
              <a:rPr lang="ru-RU" dirty="0"/>
              <a:t> при выполнение запроса транслирует выражения LINQ в выражения, понятные для конкретной СУБД (как правило, в выражения SQL).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74" y="3140968"/>
            <a:ext cx="88810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Чтобы </a:t>
            </a:r>
            <a:r>
              <a:rPr lang="ru-RU" dirty="0"/>
              <a:t>воспользоваться </a:t>
            </a:r>
            <a:r>
              <a:rPr lang="ru-RU" dirty="0" smtClean="0"/>
              <a:t>функционалом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</a:t>
            </a:r>
            <a:r>
              <a:rPr lang="ru-RU" dirty="0" err="1" smtClean="0"/>
              <a:t>Core</a:t>
            </a:r>
            <a:r>
              <a:rPr lang="ru-RU" dirty="0" smtClean="0"/>
              <a:t>, надо добавить </a:t>
            </a:r>
            <a:r>
              <a:rPr lang="ru-RU" dirty="0"/>
              <a:t>пакет EF </a:t>
            </a:r>
            <a:r>
              <a:rPr lang="ru-RU" dirty="0" err="1" smtClean="0"/>
              <a:t>Core</a:t>
            </a:r>
            <a:r>
              <a:rPr lang="ru-RU" dirty="0" smtClean="0"/>
              <a:t>: </a:t>
            </a:r>
            <a:r>
              <a:rPr lang="ru-RU" dirty="0"/>
              <a:t>для </a:t>
            </a:r>
            <a:r>
              <a:rPr lang="en-US" dirty="0"/>
              <a:t>MS SQL </a:t>
            </a:r>
            <a:r>
              <a:rPr lang="en-US" dirty="0" smtClean="0"/>
              <a:t>Server</a:t>
            </a:r>
            <a:r>
              <a:rPr lang="ru-RU" dirty="0" smtClean="0"/>
              <a:t> пакет</a:t>
            </a:r>
            <a:r>
              <a:rPr lang="ru-RU" dirty="0"/>
              <a:t> </a:t>
            </a:r>
            <a:r>
              <a:rPr lang="en-US" b="1" dirty="0" err="1"/>
              <a:t>Microsoft.EntityFrameworkCore.SqlServer</a:t>
            </a:r>
            <a:r>
              <a:rPr lang="en-US" dirty="0"/>
              <a:t>. 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Если еще </a:t>
            </a:r>
            <a:r>
              <a:rPr lang="ru-RU" dirty="0"/>
              <a:t>надо создать базу данных, </a:t>
            </a:r>
            <a:r>
              <a:rPr lang="ru-RU" dirty="0" smtClean="0"/>
              <a:t>нужно добавить </a:t>
            </a:r>
            <a:r>
              <a:rPr lang="ru-RU" dirty="0"/>
              <a:t>через </a:t>
            </a:r>
            <a:r>
              <a:rPr lang="en-US" dirty="0" err="1"/>
              <a:t>NuGet</a:t>
            </a:r>
            <a:r>
              <a:rPr lang="en-US" dirty="0"/>
              <a:t> </a:t>
            </a:r>
            <a:r>
              <a:rPr lang="ru-RU" dirty="0"/>
              <a:t>и второй пакет </a:t>
            </a:r>
            <a:r>
              <a:rPr lang="en-US" b="1" dirty="0" err="1" smtClean="0"/>
              <a:t>Microsoft.EntityFrameworkCore.Tools</a:t>
            </a:r>
            <a:r>
              <a:rPr lang="ru-RU" b="1" dirty="0" smtClean="0"/>
              <a:t>. </a:t>
            </a:r>
          </a:p>
          <a:p>
            <a:r>
              <a:rPr lang="ru-RU" b="1" dirty="0"/>
              <a:t>	</a:t>
            </a:r>
            <a:r>
              <a:rPr lang="ru-RU" dirty="0" smtClean="0"/>
              <a:t>Для подключения к существующей БД нужно еще добавить </a:t>
            </a:r>
            <a:r>
              <a:rPr lang="en-US" b="1" dirty="0" err="1" smtClean="0"/>
              <a:t>Microsoft.EntityFrameworkCore.SqlServer.Design</a:t>
            </a:r>
            <a:r>
              <a:rPr lang="ru-RU" b="1" dirty="0" smtClean="0"/>
              <a:t>.</a:t>
            </a:r>
            <a:r>
              <a:rPr lang="ru-RU" dirty="0" smtClean="0"/>
              <a:t> 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27" y="0"/>
            <a:ext cx="9144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Редактирование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ApplicationContext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ApplicationContext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(options))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Dog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db.Dogs.FirstOrDefault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(dog 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dog.Name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Трамп"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    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db.SaveChanges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5589240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изменения вносятся в контексте, к которому относится объект, изменения вносятся в БД после </a:t>
            </a:r>
            <a:r>
              <a:rPr lang="en-US" dirty="0" err="1" smtClean="0"/>
              <a:t>SaveChange</a:t>
            </a:r>
            <a:r>
              <a:rPr lang="en-US" dirty="0" smtClean="0"/>
              <a:t> </a:t>
            </a:r>
            <a:r>
              <a:rPr lang="ru-RU" dirty="0" smtClean="0"/>
              <a:t>автоматически (без </a:t>
            </a:r>
            <a:r>
              <a:rPr lang="en-US" dirty="0" smtClean="0"/>
              <a:t>Update()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32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8640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Dog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ApplicationContext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ApplicationContext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(options))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dog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db.Dogs.FirstOrDefault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29592" y="3212976"/>
            <a:ext cx="93965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ApplicationContext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ApplicationContext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(options))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(dog 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       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dog.Name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Босс"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db.SaveChanges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	 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8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Изменения в БД не попадут. Нужно вызвать метод </a:t>
            </a:r>
            <a:r>
              <a:rPr lang="en-US" dirty="0" smtClean="0"/>
              <a:t>Update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52736"/>
            <a:ext cx="851948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ApplicationContext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ApplicationContext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(options))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(dog 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dog.Name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Босс"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    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db.Dogs.Update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(dog);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db.SaveChanges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2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58910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Поиск</a:t>
            </a:r>
            <a:r>
              <a:rPr lang="en-US" b="1" dirty="0" smtClean="0"/>
              <a:t> </a:t>
            </a:r>
            <a:r>
              <a:rPr lang="ru-RU" b="1" dirty="0" smtClean="0"/>
              <a:t>по ключу</a:t>
            </a:r>
          </a:p>
          <a:p>
            <a:endParaRPr lang="ru-RU" b="1" dirty="0"/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dog = (Dog)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db.Find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(Dog), 5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dog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db.Dogs.Find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(5);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613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330" y="101823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Отношения между моделями</a:t>
            </a:r>
            <a:endParaRPr lang="ru-R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204517" y="563488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Для </a:t>
            </a:r>
            <a:r>
              <a:rPr lang="ru-RU" dirty="0"/>
              <a:t>связей между моделями в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</a:t>
            </a:r>
            <a:r>
              <a:rPr lang="ru-RU" dirty="0" err="1"/>
              <a:t>Core</a:t>
            </a:r>
            <a:r>
              <a:rPr lang="ru-RU" dirty="0"/>
              <a:t> применяются внешние ключи и </a:t>
            </a:r>
            <a:r>
              <a:rPr lang="ru-RU" dirty="0" smtClean="0"/>
              <a:t>свойства навигации.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05" y="1446245"/>
            <a:ext cx="92525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[Table(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/>
              </a:rPr>
              <a:t>Svora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Dog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[Key]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Ident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	 public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Name {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[Column(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/>
              </a:rPr>
              <a:t>DogWeight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Weight {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Age {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DogKindId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;}</a:t>
            </a:r>
            <a:r>
              <a:rPr lang="en-US" sz="18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/>
              </a:rPr>
              <a:t>внешний</a:t>
            </a:r>
            <a:r>
              <a:rPr lang="en-US" sz="18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/>
              </a:rPr>
              <a:t>ключ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ru-RU" sz="1800" dirty="0">
                <a:solidFill>
                  <a:srgbClr val="008000"/>
                </a:solidFill>
                <a:latin typeface="Consolas"/>
              </a:rPr>
              <a:t>//свойство навигации</a:t>
            </a:r>
            <a:endParaRPr lang="ru-RU" sz="1800" dirty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DogKind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DogKind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182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92696"/>
            <a:ext cx="925252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DogKind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[Key]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//свойство навигации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List&lt;Dog&gt; Dogs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9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974" y="1124744"/>
            <a:ext cx="88924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TABLE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dbo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Svora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(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[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Ident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IDENTITY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1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1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NULL,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[Name]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NVARCHAR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7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NULL,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[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DogWeight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FLOAT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53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NULL,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[Age]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NULL,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[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DogKindId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NULL,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CONSTRAINT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PK_Svora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PRIMARY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KEY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CLUSTERED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Ident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ASC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),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CONSTRAINT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FK_Svora_DogKinds_DogKindId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FOREIGN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KEY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DogKindId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REFERENCES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dbo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DogKinds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]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[Id]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CASCADE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ru-RU" sz="2000" dirty="0">
                <a:solidFill>
                  <a:srgbClr val="808080"/>
                </a:solidFill>
                <a:latin typeface="Consolas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560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установить свойство в качестве внешнего ключа, </a:t>
            </a:r>
            <a:r>
              <a:rPr lang="ru-RU" dirty="0" smtClean="0"/>
              <a:t>можно применить  </a:t>
            </a:r>
            <a:r>
              <a:rPr lang="ru-RU" dirty="0"/>
              <a:t>атрибут </a:t>
            </a:r>
            <a:r>
              <a:rPr lang="ru-RU" b="1" dirty="0"/>
              <a:t>[</a:t>
            </a:r>
            <a:r>
              <a:rPr lang="ru-RU" b="1" dirty="0" err="1"/>
              <a:t>ForeignKey</a:t>
            </a:r>
            <a:r>
              <a:rPr lang="ru-RU" b="1" dirty="0"/>
              <a:t>]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21521" y="1340768"/>
            <a:ext cx="7632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ForeignKey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DogKindId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DogKind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DogKind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3021" y="2492896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Отношения между моделями можно установить с помощью </a:t>
            </a:r>
            <a:r>
              <a:rPr lang="en-US" dirty="0" err="1" smtClean="0"/>
              <a:t>FluentApi</a:t>
            </a:r>
            <a:r>
              <a:rPr lang="ru-RU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478" y="349392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Методы </a:t>
            </a:r>
            <a:r>
              <a:rPr lang="ru-RU" b="1" dirty="0" err="1" smtClean="0"/>
              <a:t>HasOne</a:t>
            </a:r>
            <a:r>
              <a:rPr lang="ru-RU" dirty="0"/>
              <a:t> и </a:t>
            </a:r>
            <a:r>
              <a:rPr lang="ru-RU" b="1" dirty="0" err="1"/>
              <a:t>HasMany</a:t>
            </a:r>
            <a:r>
              <a:rPr lang="ru-RU" dirty="0"/>
              <a:t> устанавливают навигационное свойство для сущности, для которой производится конфигурация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38" y="4744668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Методы </a:t>
            </a:r>
            <a:r>
              <a:rPr lang="ru-RU" b="1" dirty="0" smtClean="0"/>
              <a:t> </a:t>
            </a:r>
            <a:r>
              <a:rPr lang="ru-RU" b="1" dirty="0" err="1" smtClean="0"/>
              <a:t>WithOne</a:t>
            </a:r>
            <a:r>
              <a:rPr lang="ru-RU" dirty="0"/>
              <a:t> и </a:t>
            </a:r>
            <a:r>
              <a:rPr lang="ru-RU" b="1" dirty="0" err="1" smtClean="0"/>
              <a:t>WithMany</a:t>
            </a:r>
            <a:r>
              <a:rPr lang="ru-RU" dirty="0" smtClean="0"/>
              <a:t> идентифицируют </a:t>
            </a:r>
            <a:r>
              <a:rPr lang="ru-RU" dirty="0"/>
              <a:t>навигационное свойство на стороне связанной сущности.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979" y="5791426"/>
            <a:ext cx="857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 </a:t>
            </a:r>
            <a:r>
              <a:rPr lang="ru-RU" dirty="0"/>
              <a:t> </a:t>
            </a:r>
            <a:r>
              <a:rPr lang="en-US" b="1" dirty="0" err="1" smtClean="0"/>
              <a:t>HasForeignKey</a:t>
            </a:r>
            <a:r>
              <a:rPr lang="ru-RU" b="1" dirty="0" smtClean="0"/>
              <a:t> </a:t>
            </a:r>
            <a:r>
              <a:rPr lang="ru-RU" dirty="0" smtClean="0"/>
              <a:t>устанавливает внешний ключ.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90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77768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&lt;Dog&gt;()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HasOne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(d =&gt;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d.DogKind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WithMany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(k =&gt;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k.Dogs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HasForeignKey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(d =&gt;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d.DogKindId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97970" y="2745285"/>
            <a:ext cx="871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   Загрузка </a:t>
            </a:r>
            <a:r>
              <a:rPr lang="ru-RU" b="1" dirty="0"/>
              <a:t>связанных </a:t>
            </a:r>
            <a:r>
              <a:rPr lang="ru-RU" b="1" dirty="0" smtClean="0"/>
              <a:t>данных</a:t>
            </a:r>
            <a:r>
              <a:rPr lang="en-US" b="1" dirty="0" smtClean="0"/>
              <a:t> </a:t>
            </a:r>
            <a:r>
              <a:rPr lang="ru-RU" b="1" dirty="0" smtClean="0"/>
              <a:t>в свойства навигации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2756" y="3573016"/>
            <a:ext cx="85781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Существует три подхода: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/>
              <a:t>Eager loading</a:t>
            </a:r>
            <a:r>
              <a:rPr lang="en-US" dirty="0"/>
              <a:t> (</a:t>
            </a:r>
            <a:r>
              <a:rPr lang="ru-RU" dirty="0"/>
              <a:t>жадная загрузка)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/>
              <a:t>Explicit loading</a:t>
            </a:r>
            <a:r>
              <a:rPr lang="en-US" dirty="0"/>
              <a:t> (</a:t>
            </a:r>
            <a:r>
              <a:rPr lang="ru-RU" dirty="0"/>
              <a:t>явная загрузка)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/>
              <a:t>Lazy loading</a:t>
            </a:r>
            <a:r>
              <a:rPr lang="en-US" dirty="0"/>
              <a:t> (</a:t>
            </a:r>
            <a:r>
              <a:rPr lang="ru-RU" dirty="0"/>
              <a:t>ленивая загрузка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61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60648"/>
            <a:ext cx="9252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dogs =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db.Dogs.ToList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();                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(Dog u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dogs)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$"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u.Name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u.Weight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u.DogKind.Name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е данные 2"/>
              <p14:cNvContentPartPr/>
              <p14:nvPr/>
            </p14:nvContentPartPr>
            <p14:xfrm>
              <a:off x="6292800" y="342720"/>
              <a:ext cx="2159280" cy="1568880"/>
            </p14:xfrm>
          </p:contentPart>
        </mc:Choice>
        <mc:Fallback xmlns="">
          <p:pic>
            <p:nvPicPr>
              <p:cNvPr id="3" name="Рукописные данные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3440" y="333360"/>
                <a:ext cx="2178000" cy="1587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209374" y="2060848"/>
            <a:ext cx="8950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Жадная загрузка позволяет </a:t>
            </a:r>
            <a:r>
              <a:rPr lang="ru-RU" dirty="0"/>
              <a:t>загружать связанные данные с помощью метода </a:t>
            </a:r>
            <a:r>
              <a:rPr lang="ru-RU" b="1" dirty="0" err="1"/>
              <a:t>Include</a:t>
            </a:r>
            <a:r>
              <a:rPr lang="ru-RU" b="1" dirty="0"/>
              <a:t>()</a:t>
            </a:r>
            <a:r>
              <a:rPr lang="ru-RU" dirty="0"/>
              <a:t>, в который передается навигационное свойство.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30571" y="3502088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dogs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db.Dogs.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(d=&gt;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d.DogKind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37411" y="4218519"/>
            <a:ext cx="8697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в сущности есть другие навигационные свойства, их можно загрузить, используя </a:t>
            </a:r>
            <a:r>
              <a:rPr lang="ru-RU" dirty="0"/>
              <a:t>метод </a:t>
            </a:r>
            <a:r>
              <a:rPr lang="en-US" b="1" dirty="0" smtClean="0"/>
              <a:t>Include()</a:t>
            </a:r>
            <a:r>
              <a:rPr lang="ru-RU" b="1" dirty="0" smtClean="0"/>
              <a:t> </a:t>
            </a:r>
            <a:r>
              <a:rPr lang="ru-RU" dirty="0" smtClean="0"/>
              <a:t>по цепочке</a:t>
            </a:r>
            <a:r>
              <a:rPr lang="ru-RU" b="1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51720" y="5049516"/>
            <a:ext cx="603041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dogs =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db.Dogs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    .Include(d=&gt;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d.DogKind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    .Include(d=&gt;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d.Owner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    .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ToList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9033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855088"/>
              </p:ext>
            </p:extLst>
          </p:nvPr>
        </p:nvGraphicFramePr>
        <p:xfrm>
          <a:off x="251520" y="2492896"/>
          <a:ext cx="8229600" cy="304800"/>
        </p:xfrm>
        <a:graphic>
          <a:graphicData uri="http://schemas.openxmlformats.org/drawingml/2006/table">
            <a:tbl>
              <a:tblPr/>
              <a:tblGrid>
                <a:gridCol w="246981"/>
                <a:gridCol w="7982619"/>
              </a:tblGrid>
              <a:tr h="218594">
                <a:tc>
                  <a:txBody>
                    <a:bodyPr/>
                    <a:lstStyle/>
                    <a:p>
                      <a:pPr algn="r" fontAlgn="base"/>
                      <a:r>
                        <a:rPr lang="ru-RU" sz="2000" b="0" i="0" dirty="0">
                          <a:solidFill>
                            <a:srgbClr val="AFAFAF"/>
                          </a:solidFill>
                          <a:effectLst/>
                          <a:latin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i="0" dirty="0">
                          <a:effectLst/>
                          <a:latin typeface="Consolas"/>
                        </a:rPr>
                        <a:t>Scaffold-</a:t>
                      </a:r>
                      <a:r>
                        <a:rPr lang="en-US" sz="2000" b="0" i="0" dirty="0" err="1">
                          <a:effectLst/>
                          <a:latin typeface="Consolas"/>
                        </a:rPr>
                        <a:t>DbContext</a:t>
                      </a:r>
                      <a:r>
                        <a:rPr lang="en-US" sz="2000" b="0" i="0" dirty="0">
                          <a:effectLst/>
                          <a:latin typeface="Consolas"/>
                        </a:rPr>
                        <a:t> "</a:t>
                      </a:r>
                      <a:r>
                        <a:rPr lang="ru-RU" sz="2000" b="0" i="0" dirty="0">
                          <a:effectLst/>
                          <a:latin typeface="Consolas"/>
                        </a:rPr>
                        <a:t>строка подключения" </a:t>
                      </a:r>
                      <a:r>
                        <a:rPr lang="ru-RU" sz="2000" b="0" i="0" dirty="0" err="1">
                          <a:effectLst/>
                          <a:latin typeface="Consolas"/>
                        </a:rPr>
                        <a:t>провайдер_бд</a:t>
                      </a:r>
                      <a:endParaRPr lang="ru-RU" sz="2000" b="0" i="0" dirty="0"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40466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реверса базы данных и создания по ней классов C# в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в окне </a:t>
            </a:r>
            <a:r>
              <a:rPr lang="ru-RU" b="1" dirty="0" err="1"/>
              <a:t>Package</a:t>
            </a:r>
            <a:r>
              <a:rPr lang="ru-RU" b="1" dirty="0"/>
              <a:t> </a:t>
            </a:r>
            <a:r>
              <a:rPr lang="ru-RU" b="1" dirty="0" err="1"/>
              <a:t>Manager</a:t>
            </a:r>
            <a:r>
              <a:rPr lang="ru-RU" b="1" dirty="0"/>
              <a:t> </a:t>
            </a:r>
            <a:r>
              <a:rPr lang="ru-RU" b="1" dirty="0" err="1" smtClean="0"/>
              <a:t>Console</a:t>
            </a:r>
            <a:r>
              <a:rPr lang="en-US" b="1" dirty="0" smtClean="0"/>
              <a:t> </a:t>
            </a:r>
            <a:r>
              <a:rPr lang="fr-FR" dirty="0"/>
              <a:t>(оно доступно через меню </a:t>
            </a:r>
            <a:r>
              <a:rPr lang="fr-FR" b="1" dirty="0"/>
              <a:t>Tools</a:t>
            </a:r>
            <a:r>
              <a:rPr lang="fr-FR" dirty="0"/>
              <a:t> –&gt; </a:t>
            </a:r>
            <a:r>
              <a:rPr lang="fr-FR" b="1" dirty="0"/>
              <a:t>NuGet Package Manager</a:t>
            </a:r>
            <a:r>
              <a:rPr lang="fr-FR" dirty="0"/>
              <a:t> –&gt; </a:t>
            </a:r>
            <a:r>
              <a:rPr lang="fr-FR" b="1" dirty="0"/>
              <a:t>Package Manager Console</a:t>
            </a:r>
            <a:r>
              <a:rPr lang="fr-FR" dirty="0"/>
              <a:t>)</a:t>
            </a:r>
            <a:r>
              <a:rPr lang="ru-RU" dirty="0"/>
              <a:t> выполняется следующая команда: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6000" y="3861048"/>
            <a:ext cx="8839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Scaffold-</a:t>
            </a:r>
            <a:r>
              <a:rPr lang="en-US" sz="2000" dirty="0" err="1"/>
              <a:t>DbContext</a:t>
            </a:r>
            <a:r>
              <a:rPr lang="en-US" sz="2000" dirty="0"/>
              <a:t> "Server=(</a:t>
            </a:r>
            <a:r>
              <a:rPr lang="en-US" sz="2000" dirty="0" err="1"/>
              <a:t>localdb</a:t>
            </a:r>
            <a:r>
              <a:rPr lang="en-US" sz="2000" dirty="0"/>
              <a:t>)\</a:t>
            </a:r>
            <a:r>
              <a:rPr lang="en-US" sz="2000" dirty="0" err="1"/>
              <a:t>mssqllocaldb;Database</a:t>
            </a:r>
            <a:r>
              <a:rPr lang="en-US" sz="2000" dirty="0"/>
              <a:t>=</a:t>
            </a:r>
            <a:r>
              <a:rPr lang="en-US" sz="2000" dirty="0" err="1"/>
              <a:t>Dogs;Trusted_Connection</a:t>
            </a:r>
            <a:r>
              <a:rPr lang="en-US" sz="2000" dirty="0"/>
              <a:t>=True;" </a:t>
            </a:r>
            <a:r>
              <a:rPr lang="en-US" sz="2000" dirty="0" err="1"/>
              <a:t>Microsoft.EntityFrameworkCore.SqlServer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30689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Например,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06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3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Если в свою очередь в типе навигационного свойства тоже есть свойство навигации, для его загрузки надо использовать метод </a:t>
            </a:r>
            <a:r>
              <a:rPr lang="en-US" b="1" dirty="0" err="1"/>
              <a:t>ThenInclude</a:t>
            </a:r>
            <a:r>
              <a:rPr lang="en-US" b="1" dirty="0" smtClean="0"/>
              <a:t>()</a:t>
            </a:r>
            <a:r>
              <a:rPr lang="ru-RU" b="1" dirty="0" smtClean="0"/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6113" y="2547392"/>
            <a:ext cx="84043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dogs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db.Dogs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Include(d=&gt;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d.DogKind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Include(d=&gt;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d.Owner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ThenInclude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(o=&gt;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o.Address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ToList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78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129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Для явной загрузки используется метод </a:t>
            </a:r>
            <a:r>
              <a:rPr lang="en-US" b="1" dirty="0" smtClean="0"/>
              <a:t>Load(). </a:t>
            </a:r>
            <a:endParaRPr lang="ru-RU" b="1" dirty="0" smtClean="0"/>
          </a:p>
          <a:p>
            <a:r>
              <a:rPr lang="ru-RU" dirty="0"/>
              <a:t>Для </a:t>
            </a:r>
            <a:r>
              <a:rPr lang="ru-RU" dirty="0" err="1"/>
              <a:t>подгрузки</a:t>
            </a:r>
            <a:r>
              <a:rPr lang="ru-RU" dirty="0"/>
              <a:t> связанного объекта, который </a:t>
            </a:r>
            <a:r>
              <a:rPr lang="ru-RU" i="1" dirty="0"/>
              <a:t>не представляет коллекцию</a:t>
            </a:r>
            <a:r>
              <a:rPr lang="ru-RU" dirty="0"/>
              <a:t>, используется метод </a:t>
            </a:r>
            <a:r>
              <a:rPr lang="ru-RU" b="1" dirty="0" err="1"/>
              <a:t>Reference</a:t>
            </a:r>
            <a:r>
              <a:rPr lang="ru-RU" b="1" dirty="0"/>
              <a:t>()</a:t>
            </a:r>
            <a:r>
              <a:rPr lang="ru-RU" dirty="0"/>
              <a:t>. В этот метод передается навигационное свойство, по которому надо подгрузить данные.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18256" y="3284984"/>
            <a:ext cx="92525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Dog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psina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db.Dogs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	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FirstOrDefault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(d =&gt;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d.Weight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10);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db.Entry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psina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).Reference(p =&gt;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p.DogKind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).Load();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psina.Name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psina.DogKind.Name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09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ru-RU" dirty="0" smtClean="0"/>
              <a:t>Если навигационное свойство представляет собой коллекцию, применяется метод </a:t>
            </a:r>
            <a:r>
              <a:rPr lang="en-US" b="1" dirty="0" smtClean="0"/>
              <a:t>Collection()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2132856"/>
            <a:ext cx="842493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DogKind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kind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db.DogKinds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FirstOrDefault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(k =&gt;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k.Name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овчарка"</a:t>
            </a:r>
            <a:r>
              <a:rPr lang="ru-RU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db.Entry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(kind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).Collection(k =&gt;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k.Dogs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).Load();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kind.Name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(Dog d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kind.Dogs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d.Name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1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643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При ленивом способе загрузки при первом обращении к объекту, если связанные данные не нужны, то они не подгружаются. Однако при первом же обращении к навигационному свойству эти данные автоматически подгружаются из БД.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2428868"/>
            <a:ext cx="88583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Классы, использующие ленивую загрузку должны </a:t>
            </a:r>
            <a:r>
              <a:rPr lang="ru-RU" smtClean="0"/>
              <a:t>быть </a:t>
            </a:r>
            <a:r>
              <a:rPr lang="ru-RU" i="1" smtClean="0"/>
              <a:t>открытыми</a:t>
            </a:r>
            <a:r>
              <a:rPr lang="ru-RU" dirty="0" smtClean="0"/>
              <a:t>, а их свойства должны иметь модификаторы </a:t>
            </a:r>
            <a:r>
              <a:rPr lang="ru-RU" b="1" dirty="0" err="1" smtClean="0"/>
              <a:t>public</a:t>
            </a:r>
            <a:r>
              <a:rPr lang="ru-RU" dirty="0" smtClean="0"/>
              <a:t> и </a:t>
            </a:r>
            <a:r>
              <a:rPr lang="ru-RU" b="1" dirty="0" err="1" smtClean="0"/>
              <a:t>virtual</a:t>
            </a:r>
            <a:r>
              <a:rPr lang="ru-RU" dirty="0" smtClean="0"/>
              <a:t>. </a:t>
            </a:r>
            <a:endParaRPr lang="en-US" dirty="0" smtClean="0"/>
          </a:p>
          <a:p>
            <a:r>
              <a:rPr lang="en-US" dirty="0"/>
              <a:t>	</a:t>
            </a:r>
            <a:r>
              <a:rPr lang="ru-RU" dirty="0" smtClean="0"/>
              <a:t>При </a:t>
            </a:r>
            <a:r>
              <a:rPr lang="ru-RU" dirty="0"/>
              <a:t>конфигурации контекста </a:t>
            </a:r>
            <a:r>
              <a:rPr lang="ru-RU" dirty="0" smtClean="0"/>
              <a:t>данных</a:t>
            </a:r>
            <a:r>
              <a:rPr lang="en-US" dirty="0" smtClean="0"/>
              <a:t> </a:t>
            </a:r>
            <a:r>
              <a:rPr lang="ru-RU" dirty="0" smtClean="0"/>
              <a:t>нужно </a:t>
            </a:r>
            <a:r>
              <a:rPr lang="ru-RU" dirty="0"/>
              <a:t>вызвать метод </a:t>
            </a:r>
            <a:r>
              <a:rPr lang="ru-RU" b="1" dirty="0" err="1"/>
              <a:t>UseLazyLoadingProxies</a:t>
            </a:r>
            <a:r>
              <a:rPr lang="ru-RU" b="1" dirty="0" smtClean="0"/>
              <a:t>(), а для этого установить </a:t>
            </a:r>
            <a:r>
              <a:rPr lang="en-US" b="1" dirty="0" err="1" smtClean="0"/>
              <a:t>NuGet</a:t>
            </a:r>
            <a:r>
              <a:rPr lang="en-US" b="1" dirty="0" smtClean="0"/>
              <a:t> </a:t>
            </a:r>
            <a:r>
              <a:rPr lang="ru-RU" b="1" dirty="0" smtClean="0"/>
              <a:t>пакет </a:t>
            </a:r>
            <a:r>
              <a:rPr lang="en-US" b="1" dirty="0" err="1" smtClean="0"/>
              <a:t>Microsoft.EntityFrameworkCore.Proxies</a:t>
            </a:r>
            <a:r>
              <a:rPr lang="ru-RU" b="1" dirty="0" smtClean="0"/>
              <a:t>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96656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LINQ to Entities</a:t>
            </a:r>
            <a:endParaRPr lang="be-BY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571480"/>
            <a:ext cx="8429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При работе с базой данных применяются запросы </a:t>
            </a:r>
            <a:r>
              <a:rPr lang="ru-RU" b="1" dirty="0" smtClean="0"/>
              <a:t>LINQ</a:t>
            </a:r>
            <a:r>
              <a:rPr lang="ru-RU" dirty="0" smtClean="0"/>
              <a:t>, но база данных понимает только запросы на языке SQL.</a:t>
            </a:r>
          </a:p>
          <a:p>
            <a:r>
              <a:rPr lang="ru-RU" dirty="0" smtClean="0"/>
              <a:t>	 Поэтому между LINQ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Entities</a:t>
            </a:r>
            <a:r>
              <a:rPr lang="ru-RU" dirty="0" smtClean="0"/>
              <a:t> и базой данных есть проводник, который позволяет им взаимодействовать. Этим проводником является провайдер </a:t>
            </a:r>
            <a:r>
              <a:rPr lang="ru-RU" b="1" dirty="0" err="1" smtClean="0"/>
              <a:t>EntityClient</a:t>
            </a:r>
            <a:r>
              <a:rPr lang="ru-RU" dirty="0" smtClean="0"/>
              <a:t>. Он создает интерфейс для взаимодействия с провайдером ADO.NET для SQL </a:t>
            </a:r>
            <a:r>
              <a:rPr lang="ru-RU" dirty="0" err="1" smtClean="0"/>
              <a:t>Serverа</a:t>
            </a:r>
            <a:r>
              <a:rPr lang="ru-RU" dirty="0" smtClean="0"/>
              <a:t>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3357562"/>
            <a:ext cx="900115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Для взаимодействия с базой данных создается объект </a:t>
            </a:r>
            <a:r>
              <a:rPr lang="ru-RU" b="1" dirty="0" err="1" smtClean="0"/>
              <a:t>EntityConnection</a:t>
            </a:r>
            <a:r>
              <a:rPr lang="ru-RU" dirty="0" smtClean="0"/>
              <a:t>. </a:t>
            </a:r>
          </a:p>
          <a:p>
            <a:r>
              <a:rPr lang="ru-RU" dirty="0" smtClean="0"/>
              <a:t>	Через объект </a:t>
            </a:r>
            <a:r>
              <a:rPr lang="ru-RU" b="1" dirty="0" err="1" smtClean="0"/>
              <a:t>EntityCommand</a:t>
            </a:r>
            <a:r>
              <a:rPr lang="ru-RU" dirty="0" smtClean="0"/>
              <a:t> он отправляет запросы. </a:t>
            </a:r>
          </a:p>
          <a:p>
            <a:r>
              <a:rPr lang="ru-RU" dirty="0" smtClean="0"/>
              <a:t>	С помощью объекта </a:t>
            </a:r>
            <a:r>
              <a:rPr lang="ru-RU" b="1" dirty="0" err="1" smtClean="0"/>
              <a:t>EntityDataReader</a:t>
            </a:r>
            <a:r>
              <a:rPr lang="ru-RU" dirty="0" smtClean="0"/>
              <a:t> считывает извлеченные из БД данные.</a:t>
            </a:r>
          </a:p>
          <a:p>
            <a:r>
              <a:rPr lang="ru-RU" dirty="0" smtClean="0"/>
              <a:t> Однако разработчику не надо напрямую взаимодействовать с этими объектами, </a:t>
            </a:r>
            <a:r>
              <a:rPr lang="ru-RU" dirty="0" err="1" smtClean="0"/>
              <a:t>фреймворк</a:t>
            </a:r>
            <a:r>
              <a:rPr lang="ru-RU" dirty="0" smtClean="0"/>
              <a:t> все сделает за него. 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Примеры запросов:</a:t>
            </a:r>
            <a:endParaRPr lang="be-BY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714480" y="500042"/>
            <a:ext cx="6065763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(PhoneContext db = </a:t>
            </a: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PhoneContext())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var phones = from p </a:t>
            </a: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db.Phones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where p.CompanyId == 1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select p;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85720" y="2428868"/>
            <a:ext cx="8715436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(PhoneContext db = </a:t>
            </a: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PhoneContext())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var phones = db.Phones.Join(db.Companies, </a:t>
            </a: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Consolas" pitchFamily="49" charset="0"/>
              </a:rPr>
              <a:t>// второй набор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p =&gt; p.CompanyId, </a:t>
            </a: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Consolas" pitchFamily="49" charset="0"/>
              </a:rPr>
              <a:t>// свойство-селектор объекта из первого набора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c =&gt; c.Id, </a:t>
            </a: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Consolas" pitchFamily="49" charset="0"/>
              </a:rPr>
              <a:t>// свойство-селектор объекта из второго набора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(p, c) =&gt; </a:t>
            </a: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Consolas" pitchFamily="49" charset="0"/>
              </a:rPr>
              <a:t>// результат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{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Name=p.Name, 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Company = c.Name, 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Price=p.Price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});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01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64088" y="980728"/>
              <a:ext cx="1498600" cy="552450"/>
            </p14:xfrm>
          </p:contentPart>
        </mc:Choice>
        <mc:Fallback xmlns="">
          <p:pic>
            <p:nvPicPr>
              <p:cNvPr id="4301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8249" y="917191"/>
                <a:ext cx="1530278" cy="67952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Ряд методов </a:t>
            </a:r>
            <a:r>
              <a:rPr lang="ru-RU" b="1" dirty="0" err="1" smtClean="0"/>
              <a:t>Linq</a:t>
            </a:r>
            <a:r>
              <a:rPr lang="ru-RU" dirty="0" smtClean="0"/>
              <a:t> позволяют работать с результатами выборки как со множествами, производя операции на объединение, пересечение, разность двух выборок.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643050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Перед использованием данных методов надо учитывать, что они проводятся над однородными выборками, которые совпадают по составу столбцов.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3000372"/>
            <a:ext cx="88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объединения двух выборок используется метод </a:t>
            </a:r>
            <a:r>
              <a:rPr lang="ru-RU" b="1" dirty="0" err="1" smtClean="0"/>
              <a:t>Union</a:t>
            </a:r>
            <a:r>
              <a:rPr lang="ru-RU" b="1" dirty="0" smtClean="0"/>
              <a:t>().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3500438"/>
            <a:ext cx="892971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libraryEntities2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db =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libraryEntities2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books=(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from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db.Books.Include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"Author"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where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b.PRICE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&gt;100 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select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b).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Union(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db.Books.Include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"Author"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).Where(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bk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bk.PAGES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&lt;500));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dataGridView1.DataSource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books.ToList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be-BY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  <a:endParaRPr lang="be-BY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Чтобы найти пересечение выборок, то есть те элементы, которые присутствуют сразу в двух выборках, используется метод </a:t>
            </a:r>
            <a:r>
              <a:rPr lang="ru-RU" b="1" dirty="0" err="1" smtClean="0"/>
              <a:t>Intersect</a:t>
            </a:r>
            <a:r>
              <a:rPr lang="ru-RU" b="1" dirty="0" smtClean="0"/>
              <a:t>().</a:t>
            </a:r>
            <a:endParaRPr lang="be-BY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1643050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Чтобы найти элементы первой выборки, которые отсутствуют во второй выборке, можно использовать метод </a:t>
            </a:r>
            <a:r>
              <a:rPr lang="ru-RU" b="1" dirty="0" err="1" smtClean="0"/>
              <a:t>Except</a:t>
            </a:r>
            <a:r>
              <a:rPr lang="ru-RU" b="1" dirty="0" smtClean="0"/>
              <a:t>().</a:t>
            </a:r>
            <a:endParaRPr lang="be-BY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3136896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err="1" smtClean="0"/>
              <a:t>Логгирование</a:t>
            </a:r>
            <a:endParaRPr lang="be-BY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17320" y="3717032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Для реализации </a:t>
            </a:r>
            <a:r>
              <a:rPr lang="ru-RU" dirty="0" err="1" smtClean="0"/>
              <a:t>логгирования</a:t>
            </a:r>
            <a:r>
              <a:rPr lang="ru-RU" dirty="0" smtClean="0"/>
              <a:t> нужно добавить в проект класс, реализующий интерфейс </a:t>
            </a:r>
            <a:r>
              <a:rPr lang="en-US" b="1" dirty="0" err="1" smtClean="0"/>
              <a:t>ILoggerProvider</a:t>
            </a:r>
            <a:r>
              <a:rPr lang="ru-RU" b="1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7320" y="4941168"/>
            <a:ext cx="8926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этом интерфейсе определены два метода: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b="1" dirty="0" err="1"/>
              <a:t>CreateLogger</a:t>
            </a:r>
            <a:r>
              <a:rPr lang="ru-RU" dirty="0"/>
              <a:t>: создает и возвращает объект логгера. Для создания логгера используется путь к файлу, который передается через </a:t>
            </a:r>
            <a:r>
              <a:rPr lang="ru-RU" dirty="0" smtClean="0"/>
              <a:t>конструктор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332656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ru-RU" b="1" dirty="0" err="1"/>
              <a:t>Dispose</a:t>
            </a:r>
            <a:r>
              <a:rPr lang="ru-RU" dirty="0"/>
              <a:t>: управляет </a:t>
            </a:r>
            <a:r>
              <a:rPr lang="ru-RU" dirty="0" smtClean="0"/>
              <a:t>освобождение</a:t>
            </a:r>
            <a:r>
              <a:rPr lang="ru-RU" dirty="0"/>
              <a:t>м</a:t>
            </a:r>
            <a:r>
              <a:rPr lang="ru-RU" dirty="0" smtClean="0"/>
              <a:t> </a:t>
            </a:r>
            <a:r>
              <a:rPr lang="ru-RU" dirty="0"/>
              <a:t>ресурсов.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8817" y="972500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Логгер  - это объект класса, реализующего интерфейс</a:t>
            </a:r>
            <a:r>
              <a:rPr lang="ru-RU" dirty="0"/>
              <a:t> </a:t>
            </a:r>
            <a:r>
              <a:rPr lang="en-US" b="1" dirty="0" err="1"/>
              <a:t>ILogger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8816" y="1844824"/>
            <a:ext cx="860165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Методы, определенные в этом интерфейсе: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b="1" dirty="0" err="1"/>
              <a:t>BeginScope</a:t>
            </a:r>
            <a:r>
              <a:rPr lang="ru-RU" dirty="0"/>
              <a:t>: </a:t>
            </a:r>
            <a:r>
              <a:rPr lang="ru-RU" dirty="0" smtClean="0"/>
              <a:t>возвращает </a:t>
            </a:r>
            <a:r>
              <a:rPr lang="ru-RU" dirty="0"/>
              <a:t>объект </a:t>
            </a:r>
            <a:r>
              <a:rPr lang="ru-RU" b="1" dirty="0" err="1"/>
              <a:t>IDisposable</a:t>
            </a:r>
            <a:r>
              <a:rPr lang="ru-RU" dirty="0"/>
              <a:t>, который представляет некоторую область видимости для логгера. </a:t>
            </a:r>
            <a:r>
              <a:rPr lang="ru-RU" dirty="0" smtClean="0"/>
              <a:t>Если этот </a:t>
            </a:r>
            <a:r>
              <a:rPr lang="ru-RU" dirty="0"/>
              <a:t>метод не важен, </a:t>
            </a:r>
            <a:r>
              <a:rPr lang="ru-RU" dirty="0" smtClean="0"/>
              <a:t>можно возвращать </a:t>
            </a:r>
            <a:r>
              <a:rPr lang="ru-RU" dirty="0"/>
              <a:t>значение </a:t>
            </a:r>
            <a:r>
              <a:rPr lang="ru-RU" dirty="0" err="1"/>
              <a:t>null</a:t>
            </a:r>
            <a:endParaRPr lang="ru-RU" dirty="0"/>
          </a:p>
          <a:p>
            <a:pPr marL="342900" indent="-342900">
              <a:buFont typeface="Wingdings" pitchFamily="2" charset="2"/>
              <a:buChar char="Ø"/>
            </a:pPr>
            <a:r>
              <a:rPr lang="ru-RU" b="1" dirty="0" err="1"/>
              <a:t>IsEnabled</a:t>
            </a:r>
            <a:r>
              <a:rPr lang="ru-RU" dirty="0"/>
              <a:t>: возвращает </a:t>
            </a:r>
            <a:r>
              <a:rPr lang="ru-RU" dirty="0" err="1" smtClean="0"/>
              <a:t>true</a:t>
            </a:r>
            <a:r>
              <a:rPr lang="ru-RU" dirty="0" smtClean="0"/>
              <a:t> </a:t>
            </a:r>
            <a:r>
              <a:rPr lang="ru-RU" dirty="0"/>
              <a:t>или </a:t>
            </a:r>
            <a:r>
              <a:rPr lang="ru-RU" dirty="0" err="1"/>
              <a:t>false</a:t>
            </a:r>
            <a:r>
              <a:rPr lang="ru-RU" dirty="0"/>
              <a:t>, </a:t>
            </a:r>
            <a:r>
              <a:rPr lang="ru-RU" dirty="0" smtClean="0"/>
              <a:t>указывающее, </a:t>
            </a:r>
            <a:r>
              <a:rPr lang="ru-RU" dirty="0"/>
              <a:t>доступен ли логгер для использования. Здесь можно </a:t>
            </a:r>
            <a:r>
              <a:rPr lang="ru-RU" dirty="0" smtClean="0"/>
              <a:t>определить </a:t>
            </a:r>
            <a:r>
              <a:rPr lang="ru-RU" dirty="0"/>
              <a:t>различную логику. </a:t>
            </a:r>
            <a:r>
              <a:rPr lang="ru-RU" dirty="0" smtClean="0"/>
              <a:t>В </a:t>
            </a:r>
            <a:r>
              <a:rPr lang="ru-RU" dirty="0"/>
              <a:t>этот метод передается объект </a:t>
            </a:r>
            <a:r>
              <a:rPr lang="ru-RU" b="1" dirty="0" err="1"/>
              <a:t>LogLeve</a:t>
            </a:r>
            <a:r>
              <a:rPr lang="ru-RU" dirty="0" err="1"/>
              <a:t>l</a:t>
            </a:r>
            <a:r>
              <a:rPr lang="ru-RU" dirty="0"/>
              <a:t>, </a:t>
            </a:r>
            <a:r>
              <a:rPr lang="ru-RU" dirty="0" smtClean="0"/>
              <a:t>Можно </a:t>
            </a:r>
            <a:r>
              <a:rPr lang="ru-RU" dirty="0"/>
              <a:t>просто </a:t>
            </a:r>
            <a:r>
              <a:rPr lang="ru-RU" dirty="0" smtClean="0"/>
              <a:t>возвращать </a:t>
            </a:r>
            <a:r>
              <a:rPr lang="ru-RU" dirty="0" err="1"/>
              <a:t>true</a:t>
            </a:r>
            <a:r>
              <a:rPr lang="ru-RU" dirty="0"/>
              <a:t>, </a:t>
            </a:r>
            <a:r>
              <a:rPr lang="ru-RU" dirty="0" smtClean="0"/>
              <a:t>если нужно, чтобы  </a:t>
            </a:r>
            <a:r>
              <a:rPr lang="ru-RU" dirty="0"/>
              <a:t>логгер </a:t>
            </a:r>
            <a:r>
              <a:rPr lang="ru-RU" dirty="0" smtClean="0"/>
              <a:t>был доступен </a:t>
            </a:r>
            <a:r>
              <a:rPr lang="ru-RU" dirty="0"/>
              <a:t>всегда.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98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64704"/>
            <a:ext cx="83529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b="1" dirty="0" err="1"/>
              <a:t>Log</a:t>
            </a:r>
            <a:r>
              <a:rPr lang="ru-RU" dirty="0"/>
              <a:t>: </a:t>
            </a:r>
            <a:r>
              <a:rPr lang="ru-RU" dirty="0" smtClean="0"/>
              <a:t>метод </a:t>
            </a:r>
            <a:r>
              <a:rPr lang="ru-RU" dirty="0"/>
              <a:t>предназначен для выполнения </a:t>
            </a:r>
            <a:r>
              <a:rPr lang="ru-RU" dirty="0" err="1"/>
              <a:t>логгирования</a:t>
            </a:r>
            <a:r>
              <a:rPr lang="ru-RU" dirty="0"/>
              <a:t>. Он принимает пять параметров: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i="1" dirty="0" err="1"/>
              <a:t>LogLevel</a:t>
            </a:r>
            <a:r>
              <a:rPr lang="ru-RU" dirty="0"/>
              <a:t>: уровень детализации текущего сообщения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i="1" dirty="0" err="1"/>
              <a:t>EventId</a:t>
            </a:r>
            <a:r>
              <a:rPr lang="ru-RU" dirty="0"/>
              <a:t>: </a:t>
            </a:r>
            <a:r>
              <a:rPr lang="ru-RU" dirty="0" smtClean="0"/>
              <a:t>   идентификатор </a:t>
            </a:r>
            <a:r>
              <a:rPr lang="ru-RU" dirty="0"/>
              <a:t>события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i="1" dirty="0" err="1"/>
              <a:t>TState</a:t>
            </a:r>
            <a:r>
              <a:rPr lang="ru-RU" dirty="0"/>
              <a:t>: </a:t>
            </a:r>
            <a:r>
              <a:rPr lang="ru-RU" dirty="0" smtClean="0"/>
              <a:t>      объект </a:t>
            </a:r>
            <a:r>
              <a:rPr lang="ru-RU" dirty="0"/>
              <a:t>состояния, который хранит сообщение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i="1" dirty="0" err="1"/>
              <a:t>Exception</a:t>
            </a:r>
            <a:r>
              <a:rPr lang="ru-RU" dirty="0"/>
              <a:t>: информация об исключении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i="1" dirty="0" err="1"/>
              <a:t>formatter</a:t>
            </a:r>
            <a:r>
              <a:rPr lang="ru-RU" dirty="0"/>
              <a:t>: функция форматирования, которая с помощью двух предыдущих параметров позволяет получить </a:t>
            </a:r>
            <a:r>
              <a:rPr lang="ru-RU" dirty="0" smtClean="0"/>
              <a:t>сообщение </a:t>
            </a:r>
            <a:r>
              <a:rPr lang="ru-RU" dirty="0"/>
              <a:t>для </a:t>
            </a:r>
            <a:r>
              <a:rPr lang="ru-RU" dirty="0" err="1" smtClean="0"/>
              <a:t>логгирования</a:t>
            </a:r>
            <a:r>
              <a:rPr lang="ru-RU" dirty="0" smtClean="0"/>
              <a:t>.</a:t>
            </a:r>
            <a:endParaRPr lang="ru-RU" dirty="0"/>
          </a:p>
          <a:p>
            <a:pPr marL="342900" indent="-342900">
              <a:buFont typeface="Wingdings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97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14290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b="1" dirty="0" smtClean="0"/>
              <a:t>Класс </a:t>
            </a:r>
            <a:r>
              <a:rPr lang="en-US" b="1" dirty="0" smtClean="0"/>
              <a:t>DbContext</a:t>
            </a:r>
            <a:endParaRPr lang="be-BY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20387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Главными классами </a:t>
            </a:r>
            <a:r>
              <a:rPr lang="ru-RU" dirty="0" err="1" smtClean="0"/>
              <a:t>Entity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 являются </a:t>
            </a:r>
            <a:r>
              <a:rPr lang="ru-RU" b="1" dirty="0" err="1" smtClean="0"/>
              <a:t>DbContext</a:t>
            </a:r>
            <a:r>
              <a:rPr lang="ru-RU" b="1" dirty="0" smtClean="0"/>
              <a:t>, </a:t>
            </a:r>
            <a:r>
              <a:rPr lang="ru-RU" b="1" dirty="0" err="1" smtClean="0"/>
              <a:t>DbSet</a:t>
            </a:r>
            <a:r>
              <a:rPr lang="ru-RU" b="1" dirty="0" smtClean="0"/>
              <a:t> и </a:t>
            </a:r>
            <a:r>
              <a:rPr lang="en-US" b="1" dirty="0" err="1"/>
              <a:t>DbContextOptionsBuilder</a:t>
            </a:r>
            <a:r>
              <a:rPr lang="en-US" dirty="0"/>
              <a:t>: </a:t>
            </a:r>
            <a:r>
              <a:rPr lang="ru-RU" dirty="0"/>
              <a:t>устанавливает параметры подключения</a:t>
            </a:r>
            <a:r>
              <a:rPr lang="ru-RU" b="1" dirty="0" smtClean="0"/>
              <a:t>.</a:t>
            </a:r>
            <a:endParaRPr lang="be-BY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4676" y="2457063"/>
            <a:ext cx="885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	Контекст БД — </a:t>
            </a:r>
            <a:r>
              <a:rPr lang="ru-RU" dirty="0" smtClean="0"/>
              <a:t>это специальный класс, производный от системного класса </a:t>
            </a:r>
            <a:r>
              <a:rPr lang="ru-RU" dirty="0" err="1" smtClean="0"/>
              <a:t>DbContext</a:t>
            </a:r>
            <a:r>
              <a:rPr lang="ru-RU" dirty="0" smtClean="0"/>
              <a:t> и предназначенный для установления связи с БД и для выполнения запросов </a:t>
            </a:r>
            <a:r>
              <a:rPr lang="be-BY" dirty="0" smtClean="0"/>
              <a:t>к БД .</a:t>
            </a:r>
            <a:endParaRPr lang="be-BY" dirty="0"/>
          </a:p>
        </p:txBody>
      </p:sp>
      <p:sp>
        <p:nvSpPr>
          <p:cNvPr id="5" name="TextBox 4"/>
          <p:cNvSpPr txBox="1"/>
          <p:nvPr/>
        </p:nvSpPr>
        <p:spPr>
          <a:xfrm>
            <a:off x="168063" y="4293096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Контекст данных содержит одно или несколько свойств типа </a:t>
            </a:r>
            <a:r>
              <a:rPr lang="ru-RU" b="1" dirty="0" err="1" smtClean="0"/>
              <a:t>DbSet</a:t>
            </a:r>
            <a:r>
              <a:rPr lang="ru-RU" b="1" dirty="0" smtClean="0"/>
              <a:t>&lt;T&gt;</a:t>
            </a:r>
            <a:r>
              <a:rPr lang="ru-RU" dirty="0" smtClean="0"/>
              <a:t>, где T </a:t>
            </a:r>
            <a:r>
              <a:rPr lang="be-BY" dirty="0" smtClean="0"/>
              <a:t>представляет имена сущностей</a:t>
            </a:r>
            <a:r>
              <a:rPr lang="en-US" dirty="0" smtClean="0"/>
              <a:t> </a:t>
            </a:r>
            <a:r>
              <a:rPr lang="ru-RU" dirty="0" smtClean="0"/>
              <a:t>модели, т.е. имена классов, соответствующих таблицам БД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25"/>
            <a:ext cx="9258492" cy="513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" y="476672"/>
            <a:ext cx="9258492" cy="513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8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Локальная </a:t>
            </a:r>
            <a:r>
              <a:rPr lang="ru-RU" b="1" dirty="0"/>
              <a:t>установка </a:t>
            </a:r>
            <a:r>
              <a:rPr lang="ru-RU" b="1" dirty="0" err="1" smtClean="0"/>
              <a:t>логгирования</a:t>
            </a:r>
            <a:r>
              <a:rPr lang="ru-RU" b="1" dirty="0" smtClean="0"/>
              <a:t> </a:t>
            </a:r>
            <a:r>
              <a:rPr lang="ru-RU" b="1" dirty="0"/>
              <a:t>в контексте </a:t>
            </a:r>
            <a:r>
              <a:rPr lang="ru-RU" b="1" dirty="0" smtClean="0"/>
              <a:t>данных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3508" y="1124744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Для этого нужно для объекта контекста данных с </a:t>
            </a:r>
            <a:r>
              <a:rPr lang="ru-RU" dirty="0"/>
              <a:t>помощью метода </a:t>
            </a:r>
            <a:r>
              <a:rPr lang="en-US" b="1" dirty="0" err="1"/>
              <a:t>GetService</a:t>
            </a:r>
            <a:r>
              <a:rPr lang="en-US" b="1" dirty="0"/>
              <a:t>&lt;</a:t>
            </a:r>
            <a:r>
              <a:rPr lang="en-US" b="1" dirty="0" err="1"/>
              <a:t>ILoggerFactory</a:t>
            </a:r>
            <a:r>
              <a:rPr lang="en-US" b="1" dirty="0"/>
              <a:t>&gt;()</a:t>
            </a:r>
            <a:r>
              <a:rPr lang="en-US" dirty="0"/>
              <a:t> </a:t>
            </a:r>
            <a:r>
              <a:rPr lang="ru-RU" dirty="0" smtClean="0"/>
              <a:t>получить </a:t>
            </a:r>
            <a:r>
              <a:rPr lang="ru-RU" dirty="0"/>
              <a:t>сервис </a:t>
            </a:r>
            <a:r>
              <a:rPr lang="en-US" b="1" dirty="0" err="1"/>
              <a:t>ILoggerFactory</a:t>
            </a:r>
            <a:r>
              <a:rPr lang="en-US" dirty="0"/>
              <a:t>, </a:t>
            </a:r>
            <a:r>
              <a:rPr lang="ru-RU" dirty="0"/>
              <a:t>которому через метод </a:t>
            </a:r>
            <a:r>
              <a:rPr lang="en-US" b="1" dirty="0" err="1"/>
              <a:t>AddProvider</a:t>
            </a:r>
            <a:r>
              <a:rPr lang="en-US" b="1" dirty="0"/>
              <a:t>()</a:t>
            </a:r>
            <a:r>
              <a:rPr lang="en-US" dirty="0"/>
              <a:t> </a:t>
            </a:r>
            <a:r>
              <a:rPr lang="ru-RU" dirty="0" smtClean="0"/>
              <a:t>передать объект провайдера ( в нашем случае </a:t>
            </a:r>
            <a:r>
              <a:rPr lang="en-US" dirty="0" err="1" smtClean="0"/>
              <a:t>LoggerProvider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3508" y="3284984"/>
            <a:ext cx="871296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Например,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ApplicationContext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db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ApplicationContext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(options))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ru-RU" sz="18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1800" dirty="0">
              <a:solidFill>
                <a:srgbClr val="000000"/>
              </a:solidFill>
              <a:latin typeface="Consolas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db.GetService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ILoggerFactory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&gt;()</a:t>
            </a:r>
            <a:endParaRPr lang="ru-RU" sz="18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18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AddProvider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LoggerProvider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());</a:t>
            </a:r>
            <a:endParaRPr lang="ru-RU" sz="18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ru-RU" sz="1800" dirty="0" smtClean="0">
                <a:solidFill>
                  <a:srgbClr val="000000"/>
                </a:solidFill>
                <a:latin typeface="Consolas"/>
              </a:rPr>
              <a:t>…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   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733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51772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1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820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Глобальная установка </a:t>
            </a:r>
            <a:r>
              <a:rPr lang="ru-RU" b="1" i="1" dirty="0" err="1"/>
              <a:t>логгирования</a:t>
            </a:r>
            <a:r>
              <a:rPr lang="ru-RU" b="1" i="1" dirty="0"/>
              <a:t> в контексте данных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090" y="2996952"/>
            <a:ext cx="910890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ILoggerFactory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DogLoggerFactory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LoggerFactory.Create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(builder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=&gt;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builder.AddProvider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LoggerProvider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69063" y="1189493"/>
            <a:ext cx="8640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Нужно в класс контекста данных добавить статическое </a:t>
            </a:r>
            <a:r>
              <a:rPr lang="en-US" dirty="0" err="1" smtClean="0"/>
              <a:t>readonly</a:t>
            </a:r>
            <a:r>
              <a:rPr lang="en-US" dirty="0" smtClean="0"/>
              <a:t> </a:t>
            </a:r>
            <a:r>
              <a:rPr lang="ru-RU" dirty="0" smtClean="0"/>
              <a:t>поле типа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ILoggerFactory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. </a:t>
            </a:r>
            <a:r>
              <a:rPr lang="ru-RU" dirty="0" smtClean="0">
                <a:solidFill>
                  <a:srgbClr val="000000"/>
                </a:solidFill>
                <a:cs typeface="Times New Roman" pitchFamily="18" charset="0"/>
              </a:rPr>
              <a:t>Объект фабрики создается методом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Create </a:t>
            </a:r>
            <a:r>
              <a:rPr lang="ru-RU" dirty="0" smtClean="0">
                <a:solidFill>
                  <a:srgbClr val="000000"/>
                </a:solidFill>
                <a:cs typeface="Times New Roman" pitchFamily="18" charset="0"/>
              </a:rPr>
              <a:t>класса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LoggerFactory</a:t>
            </a:r>
            <a:r>
              <a:rPr lang="ru-RU" dirty="0" smtClean="0">
                <a:solidFill>
                  <a:srgbClr val="000000"/>
                </a:solidFill>
                <a:cs typeface="Times New Roman" pitchFamily="18" charset="0"/>
              </a:rPr>
              <a:t> , в который передается объект провайдера.</a:t>
            </a:r>
            <a:r>
              <a:rPr lang="ru-RU" dirty="0" smtClean="0">
                <a:cs typeface="Times New Roman" pitchFamily="18" charset="0"/>
              </a:rPr>
              <a:t> </a:t>
            </a:r>
            <a:endParaRPr lang="ru-RU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672"/>
            <a:ext cx="889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В </a:t>
            </a:r>
            <a:r>
              <a:rPr lang="ru-RU" dirty="0"/>
              <a:t>методе </a:t>
            </a:r>
            <a:r>
              <a:rPr lang="ru-RU" dirty="0" err="1"/>
              <a:t>OnConfiguring</a:t>
            </a:r>
            <a:r>
              <a:rPr lang="ru-RU" dirty="0"/>
              <a:t> </a:t>
            </a:r>
            <a:r>
              <a:rPr lang="ru-RU" dirty="0" smtClean="0"/>
              <a:t>нужно установить </a:t>
            </a:r>
            <a:r>
              <a:rPr lang="ru-RU" dirty="0"/>
              <a:t>данную фабрику </a:t>
            </a:r>
            <a:r>
              <a:rPr lang="ru-RU" dirty="0" smtClean="0"/>
              <a:t>логгера, вызвав метод </a:t>
            </a:r>
            <a:r>
              <a:rPr lang="en-US" b="1" dirty="0" err="1"/>
              <a:t>UseLoggerFactory</a:t>
            </a:r>
            <a:r>
              <a:rPr lang="ru-RU" dirty="0" smtClean="0"/>
              <a:t> для объекта </a:t>
            </a:r>
            <a:r>
              <a:rPr lang="en-US" dirty="0" err="1" smtClean="0"/>
              <a:t>DbContextOptionsBuilder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5877272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этом случае </a:t>
            </a:r>
            <a:r>
              <a:rPr lang="ru-RU" dirty="0" smtClean="0"/>
              <a:t>при </a:t>
            </a:r>
            <a:r>
              <a:rPr lang="ru-RU" dirty="0"/>
              <a:t>использовании контекста данных устанавливать </a:t>
            </a:r>
            <a:r>
              <a:rPr lang="ru-RU" dirty="0" smtClean="0"/>
              <a:t>провайдер</a:t>
            </a:r>
            <a:r>
              <a:rPr lang="en-US" dirty="0" smtClean="0"/>
              <a:t> </a:t>
            </a:r>
            <a:r>
              <a:rPr lang="ru-RU" dirty="0" smtClean="0"/>
              <a:t>не нужно.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5760" y="2218071"/>
            <a:ext cx="89644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void</a:t>
            </a:r>
            <a:endParaRPr lang="ru-RU" sz="20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20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ru-RU" sz="20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OnConfiguring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DbContextOptionsBuilder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optionsBuilder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optionsBuilder.UseLoggerFactory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DogLoggerFactory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/>
              </a:rPr>
              <a:t>      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661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5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Настройка </a:t>
            </a:r>
            <a:r>
              <a:rPr lang="ru-RU" b="1" i="1" dirty="0" err="1" smtClean="0"/>
              <a:t>логгирования</a:t>
            </a:r>
            <a:endParaRPr lang="ru-R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98072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Для выбора информации для </a:t>
            </a:r>
            <a:r>
              <a:rPr lang="ru-RU" dirty="0" err="1" smtClean="0"/>
              <a:t>логгирования</a:t>
            </a:r>
            <a:r>
              <a:rPr lang="ru-RU" dirty="0" smtClean="0"/>
              <a:t> в EF </a:t>
            </a:r>
            <a:r>
              <a:rPr lang="ru-RU" dirty="0" err="1"/>
              <a:t>Core</a:t>
            </a:r>
            <a:r>
              <a:rPr lang="ru-RU" dirty="0"/>
              <a:t> </a:t>
            </a:r>
            <a:r>
              <a:rPr lang="ru-RU" dirty="0" smtClean="0"/>
              <a:t>есть </a:t>
            </a:r>
            <a:r>
              <a:rPr lang="ru-RU" dirty="0"/>
              <a:t>класс </a:t>
            </a:r>
            <a:r>
              <a:rPr lang="ru-RU" b="1" dirty="0" err="1"/>
              <a:t>DbLoggerCategory</a:t>
            </a:r>
            <a:r>
              <a:rPr lang="ru-RU" dirty="0"/>
              <a:t>, который позволяет задать нужные категории </a:t>
            </a:r>
            <a:r>
              <a:rPr lang="ru-RU" dirty="0" err="1"/>
              <a:t>логгирования</a:t>
            </a:r>
            <a:r>
              <a:rPr lang="ru-RU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348880"/>
            <a:ext cx="8640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ru-RU" b="1" dirty="0" err="1"/>
              <a:t>Database.Command</a:t>
            </a:r>
            <a:r>
              <a:rPr lang="ru-RU" dirty="0" smtClean="0"/>
              <a:t>: </a:t>
            </a:r>
            <a:r>
              <a:rPr lang="ru-RU" dirty="0"/>
              <a:t>позволяет получить выполняемый код SQL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b="1" dirty="0" err="1"/>
              <a:t>Database.Connection</a:t>
            </a:r>
            <a:r>
              <a:rPr lang="ru-RU" dirty="0"/>
              <a:t> : категория для операций подключения к БД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b="1" dirty="0" err="1"/>
              <a:t>Database.Transaction</a:t>
            </a:r>
            <a:r>
              <a:rPr lang="ru-RU" dirty="0"/>
              <a:t> : категория для транзакций с </a:t>
            </a:r>
            <a:r>
              <a:rPr lang="ru-RU" dirty="0" smtClean="0"/>
              <a:t>базой данных</a:t>
            </a:r>
            <a:endParaRPr lang="ru-RU" dirty="0"/>
          </a:p>
          <a:p>
            <a:pPr marL="342900" indent="-342900">
              <a:buFont typeface="Wingdings" pitchFamily="2" charset="2"/>
              <a:buChar char="§"/>
            </a:pPr>
            <a:r>
              <a:rPr lang="ru-RU" b="1" dirty="0" err="1"/>
              <a:t>Database.Migration</a:t>
            </a:r>
            <a:r>
              <a:rPr lang="ru-RU" dirty="0"/>
              <a:t>: </a:t>
            </a:r>
            <a:r>
              <a:rPr lang="ru-RU" dirty="0" smtClean="0"/>
              <a:t>для </a:t>
            </a:r>
            <a:r>
              <a:rPr lang="ru-RU" dirty="0"/>
              <a:t>миграций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b="1" dirty="0" err="1"/>
              <a:t>Database.Model</a:t>
            </a:r>
            <a:r>
              <a:rPr lang="ru-RU" dirty="0"/>
              <a:t>: </a:t>
            </a:r>
            <a:r>
              <a:rPr lang="ru-RU" dirty="0" smtClean="0"/>
              <a:t>для </a:t>
            </a:r>
            <a:r>
              <a:rPr lang="ru-RU" dirty="0"/>
              <a:t>действий, совершаемых при привязке </a:t>
            </a:r>
            <a:r>
              <a:rPr lang="ru-RU" dirty="0" smtClean="0"/>
              <a:t>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23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134" y="476672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ru-RU" b="1" dirty="0" err="1"/>
              <a:t>Database.Query</a:t>
            </a:r>
            <a:r>
              <a:rPr lang="ru-RU" dirty="0"/>
              <a:t>: </a:t>
            </a:r>
            <a:r>
              <a:rPr lang="ru-RU" dirty="0" smtClean="0"/>
              <a:t>для </a:t>
            </a:r>
            <a:r>
              <a:rPr lang="ru-RU" dirty="0"/>
              <a:t>запросов за исключением тех, что генерируют исполняемый код SQL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b="1" dirty="0" err="1"/>
              <a:t>Database.Scaffolding</a:t>
            </a:r>
            <a:r>
              <a:rPr lang="ru-RU" dirty="0"/>
              <a:t>: </a:t>
            </a:r>
            <a:r>
              <a:rPr lang="ru-RU" dirty="0" smtClean="0"/>
              <a:t>для </a:t>
            </a:r>
            <a:r>
              <a:rPr lang="ru-RU" dirty="0"/>
              <a:t>действий, выполняемых в </a:t>
            </a:r>
            <a:r>
              <a:rPr lang="ru-RU" dirty="0" smtClean="0"/>
              <a:t>процессе </a:t>
            </a:r>
            <a:r>
              <a:rPr lang="ru-RU" dirty="0"/>
              <a:t>обратного инжиниринга </a:t>
            </a:r>
            <a:r>
              <a:rPr lang="ru-RU" dirty="0" smtClean="0"/>
              <a:t>(когда </a:t>
            </a:r>
            <a:r>
              <a:rPr lang="ru-RU" dirty="0"/>
              <a:t>по базе данных генерируются классы и класс контекста)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b="1" dirty="0" err="1"/>
              <a:t>Database.Update</a:t>
            </a:r>
            <a:r>
              <a:rPr lang="ru-RU" dirty="0"/>
              <a:t>: </a:t>
            </a:r>
            <a:r>
              <a:rPr lang="ru-RU" dirty="0" smtClean="0"/>
              <a:t>для </a:t>
            </a:r>
            <a:r>
              <a:rPr lang="ru-RU" dirty="0"/>
              <a:t>сообщений вызова </a:t>
            </a:r>
            <a:r>
              <a:rPr lang="ru-RU" dirty="0" err="1"/>
              <a:t>DbContext.SaveChanges</a:t>
            </a:r>
            <a:r>
              <a:rPr lang="ru-RU" dirty="0"/>
              <a:t>()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b="1" dirty="0" err="1"/>
              <a:t>Database.Infrastructure</a:t>
            </a:r>
            <a:r>
              <a:rPr lang="ru-RU" dirty="0"/>
              <a:t>: </a:t>
            </a:r>
            <a:r>
              <a:rPr lang="ru-RU" dirty="0" smtClean="0"/>
              <a:t>для </a:t>
            </a:r>
            <a:r>
              <a:rPr lang="ru-RU" dirty="0"/>
              <a:t>всех остальных </a:t>
            </a:r>
            <a:r>
              <a:rPr lang="ru-RU" dirty="0" smtClean="0"/>
              <a:t>сообщений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9711" y="4634017"/>
            <a:ext cx="8601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установки категории применяется метод </a:t>
            </a:r>
            <a:r>
              <a:rPr lang="ru-RU" b="1" dirty="0" err="1" smtClean="0"/>
              <a:t>AddFilter</a:t>
            </a:r>
            <a:r>
              <a:rPr lang="ru-RU" b="1" dirty="0" smtClean="0"/>
              <a:t> </a:t>
            </a:r>
            <a:r>
              <a:rPr lang="ru-RU" dirty="0" smtClean="0"/>
              <a:t>при создании  фабрики логгера.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8358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6131" y="332656"/>
            <a:ext cx="878497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ILoggerFactory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DogLoggerFactory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LoggerFactory.Create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(builder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=&gt;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builder.AddFilter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(category, level) =&gt;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category ==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DbLoggerCategory.Database.Connection.Name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AddProvider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LoggerProvider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        });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8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8729"/>
            <a:ext cx="7250810" cy="481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28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20" y="179779"/>
            <a:ext cx="87507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Для </a:t>
            </a:r>
            <a:r>
              <a:rPr lang="ru-RU" dirty="0"/>
              <a:t>настройки подключения </a:t>
            </a:r>
            <a:r>
              <a:rPr lang="ru-RU" dirty="0" smtClean="0"/>
              <a:t>нужно переопределить </a:t>
            </a:r>
            <a:r>
              <a:rPr lang="ru-RU" dirty="0"/>
              <a:t>метод </a:t>
            </a:r>
            <a:r>
              <a:rPr lang="ru-RU" b="1" dirty="0" err="1"/>
              <a:t>OnConfiguring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Передаваемый </a:t>
            </a:r>
            <a:r>
              <a:rPr lang="ru-RU" dirty="0"/>
              <a:t>в него параметр </a:t>
            </a:r>
            <a:r>
              <a:rPr lang="ru-RU" b="1" dirty="0" err="1" smtClean="0"/>
              <a:t>DbContextOptionsBuilder</a:t>
            </a:r>
            <a:r>
              <a:rPr lang="ru-RU" dirty="0" smtClean="0"/>
              <a:t> </a:t>
            </a:r>
            <a:r>
              <a:rPr lang="ru-RU" dirty="0"/>
              <a:t>с помощью метода </a:t>
            </a:r>
            <a:r>
              <a:rPr lang="ru-RU" dirty="0" err="1"/>
              <a:t>UseSqlServer</a:t>
            </a:r>
            <a:r>
              <a:rPr lang="ru-RU" dirty="0"/>
              <a:t> позволяет настроить строку подключения для соединения с MS SQL </a:t>
            </a:r>
            <a:r>
              <a:rPr lang="ru-RU" dirty="0" err="1"/>
              <a:t>Server</a:t>
            </a:r>
            <a:r>
              <a:rPr lang="ru-RU" dirty="0"/>
              <a:t>.</a:t>
            </a:r>
            <a:endParaRPr lang="be-BY" b="1" i="1" dirty="0"/>
          </a:p>
        </p:txBody>
      </p:sp>
      <p:pic>
        <p:nvPicPr>
          <p:cNvPr id="2049" name="Picture 1" descr="Защищенный метод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050" name="Picture 2" descr="Открытый метод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pic>
        <p:nvPicPr>
          <p:cNvPr id="2051" name="Picture 3" descr="Защищенный метод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40944" y="2492896"/>
            <a:ext cx="8425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ru-RU" dirty="0" smtClean="0"/>
              <a:t>Строка </a:t>
            </a:r>
            <a:r>
              <a:rPr lang="ru-RU" dirty="0"/>
              <a:t>подключения </a:t>
            </a:r>
            <a:r>
              <a:rPr lang="ru-RU" dirty="0" smtClean="0"/>
              <a:t>состоит из нескольких </a:t>
            </a:r>
            <a:r>
              <a:rPr lang="ru-RU" dirty="0"/>
              <a:t>частей: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ru-RU" b="1" dirty="0" err="1"/>
              <a:t>Server</a:t>
            </a:r>
            <a:r>
              <a:rPr lang="ru-RU" dirty="0"/>
              <a:t>: название сервера. В данном случае используется специальный движок MS SQL </a:t>
            </a:r>
            <a:r>
              <a:rPr lang="ru-RU" dirty="0" err="1"/>
              <a:t>Server</a:t>
            </a:r>
            <a:r>
              <a:rPr lang="ru-RU" dirty="0"/>
              <a:t> - </a:t>
            </a:r>
            <a:r>
              <a:rPr lang="ru-RU" dirty="0" err="1"/>
              <a:t>localdb</a:t>
            </a:r>
            <a:r>
              <a:rPr lang="ru-RU" dirty="0"/>
              <a:t>, который предназначен специально для нужд разработки. Для полноценного MS SQL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Express</a:t>
            </a:r>
            <a:r>
              <a:rPr lang="ru-RU" dirty="0"/>
              <a:t> этот параметр, как правило, имеет значение .\SQLEXPRESS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ru-RU" b="1" dirty="0" err="1"/>
              <a:t>Database</a:t>
            </a:r>
            <a:r>
              <a:rPr lang="ru-RU" dirty="0"/>
              <a:t>: название файла базы данных без расширения </a:t>
            </a:r>
            <a:r>
              <a:rPr lang="ru-RU" dirty="0" err="1"/>
              <a:t>mdf</a:t>
            </a:r>
            <a:endParaRPr lang="ru-RU" dirty="0"/>
          </a:p>
          <a:p>
            <a:pPr marL="342900" lvl="0" indent="-342900">
              <a:buFont typeface="Wingdings" pitchFamily="2" charset="2"/>
              <a:buChar char="§"/>
            </a:pPr>
            <a:r>
              <a:rPr lang="ru-RU" b="1" dirty="0" err="1"/>
              <a:t>Trusted_Connection</a:t>
            </a:r>
            <a:r>
              <a:rPr lang="ru-RU" dirty="0"/>
              <a:t>: устанавливает проверку подлинности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66" y="576830"/>
            <a:ext cx="886903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 </a:t>
            </a:r>
            <a:r>
              <a:rPr lang="ru-RU" dirty="0" smtClean="0"/>
              <a:t>	При использовании механизма </a:t>
            </a:r>
            <a:r>
              <a:rPr lang="ru-RU" dirty="0"/>
              <a:t>наследования </a:t>
            </a:r>
            <a:r>
              <a:rPr lang="ru-RU" dirty="0" smtClean="0"/>
              <a:t>классов в 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</a:t>
            </a:r>
            <a:r>
              <a:rPr lang="ru-RU" dirty="0" err="1"/>
              <a:t>Core</a:t>
            </a:r>
            <a:r>
              <a:rPr lang="ru-RU" dirty="0"/>
              <a:t> </a:t>
            </a:r>
            <a:r>
              <a:rPr lang="ru-RU" dirty="0" smtClean="0"/>
              <a:t>используется </a:t>
            </a:r>
            <a:r>
              <a:rPr lang="ru-RU" dirty="0"/>
              <a:t>подход </a:t>
            </a:r>
            <a:r>
              <a:rPr lang="ru-RU" b="1" dirty="0"/>
              <a:t>TPH</a:t>
            </a:r>
            <a:r>
              <a:rPr lang="ru-RU" dirty="0"/>
              <a:t> (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Per</a:t>
            </a:r>
            <a:r>
              <a:rPr lang="ru-RU" dirty="0"/>
              <a:t> </a:t>
            </a:r>
            <a:r>
              <a:rPr lang="ru-RU" dirty="0" err="1"/>
              <a:t>Hierarchy</a:t>
            </a:r>
            <a:r>
              <a:rPr lang="ru-RU" dirty="0"/>
              <a:t> </a:t>
            </a:r>
            <a:r>
              <a:rPr lang="ru-RU" dirty="0" smtClean="0"/>
              <a:t> -  </a:t>
            </a:r>
            <a:r>
              <a:rPr lang="ru-RU" b="1" dirty="0"/>
              <a:t>Таблица на одну иерархию классов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 </a:t>
            </a:r>
            <a:r>
              <a:rPr lang="ru-RU" dirty="0"/>
              <a:t>При использовании данного подхода </a:t>
            </a:r>
            <a:r>
              <a:rPr lang="ru-RU" dirty="0" smtClean="0"/>
              <a:t>для </a:t>
            </a:r>
            <a:r>
              <a:rPr lang="ru-RU" dirty="0"/>
              <a:t>всех классов из одной иерархии в базе данных </a:t>
            </a:r>
            <a:r>
              <a:rPr lang="ru-RU" b="1" dirty="0"/>
              <a:t>создается одна таблица</a:t>
            </a:r>
            <a:r>
              <a:rPr lang="ru-RU" dirty="0"/>
              <a:t>. А чтобы определить, к какому </a:t>
            </a:r>
            <a:r>
              <a:rPr lang="ru-RU" dirty="0" smtClean="0"/>
              <a:t>классу </a:t>
            </a:r>
            <a:r>
              <a:rPr lang="ru-RU" dirty="0"/>
              <a:t>относится строка в таблице, в этой </a:t>
            </a:r>
            <a:r>
              <a:rPr lang="ru-RU" dirty="0" smtClean="0"/>
              <a:t>таблице </a:t>
            </a:r>
            <a:r>
              <a:rPr lang="ru-RU" dirty="0"/>
              <a:t>создается дополнительный столбец - </a:t>
            </a:r>
            <a:r>
              <a:rPr lang="ru-RU" b="1" dirty="0"/>
              <a:t>дискриминатор</a:t>
            </a:r>
            <a:r>
              <a:rPr lang="ru-RU" dirty="0" smtClean="0"/>
              <a:t>. </a:t>
            </a:r>
            <a:r>
              <a:rPr lang="ru-RU" dirty="0"/>
              <a:t>Он имеет тип </a:t>
            </a:r>
            <a:r>
              <a:rPr lang="ru-RU" dirty="0" err="1" smtClean="0"/>
              <a:t>nvarchar</a:t>
            </a:r>
            <a:r>
              <a:rPr lang="ru-RU" dirty="0" smtClean="0"/>
              <a:t>, </a:t>
            </a:r>
            <a:r>
              <a:rPr lang="ru-RU" dirty="0"/>
              <a:t>а в качестве значения он принимает название класса, к которому относится строка в таблице.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466" y="115165"/>
            <a:ext cx="699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Наследование в </a:t>
            </a:r>
            <a:r>
              <a:rPr lang="en-US" b="1" i="1" dirty="0" smtClean="0"/>
              <a:t>Entity Framework</a:t>
            </a:r>
            <a:endParaRPr lang="ru-RU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1967" y="4258584"/>
            <a:ext cx="838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Например, добавим в наш пример класс, производный от </a:t>
            </a:r>
            <a:r>
              <a:rPr lang="en-US" dirty="0" smtClean="0"/>
              <a:t>Dog: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4743291"/>
            <a:ext cx="82530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SuperDog:Dog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MedalCount</a:t>
            </a:r>
            <a:r>
              <a:rPr lang="en-US" dirty="0"/>
              <a:t> { get; set; }</a:t>
            </a:r>
          </a:p>
          <a:p>
            <a:r>
              <a:rPr lang="en-US" dirty="0"/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4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8" t="8579" r="21269" b="34715"/>
          <a:stretch/>
        </p:blipFill>
        <p:spPr bwMode="auto">
          <a:xfrm>
            <a:off x="395536" y="11517"/>
            <a:ext cx="7868752" cy="390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30848"/>
            <a:ext cx="6335897" cy="324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47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Чтобы </a:t>
            </a:r>
            <a:r>
              <a:rPr lang="ru-RU" dirty="0"/>
              <a:t>включить все классы из иерархии наследования в базу данных, в контексте данных для каждого типа должен быть определен набор </a:t>
            </a:r>
            <a:r>
              <a:rPr lang="ru-RU" dirty="0" err="1"/>
              <a:t>DbSet</a:t>
            </a:r>
            <a:r>
              <a:rPr lang="ru-RU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844824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Можно </a:t>
            </a:r>
            <a:r>
              <a:rPr lang="ru-RU" dirty="0"/>
              <a:t>добавить в </a:t>
            </a:r>
            <a:r>
              <a:rPr lang="ru-RU" dirty="0" smtClean="0"/>
              <a:t>базовый класс свойство </a:t>
            </a:r>
            <a:r>
              <a:rPr lang="ru-RU" dirty="0" err="1" smtClean="0"/>
              <a:t>Discriminator</a:t>
            </a:r>
            <a:r>
              <a:rPr lang="ru-RU" dirty="0" smtClean="0"/>
              <a:t>, но на </a:t>
            </a:r>
            <a:r>
              <a:rPr lang="ru-RU" dirty="0"/>
              <a:t>уровне базы данных соответствующий столбец установлен как </a:t>
            </a:r>
            <a:r>
              <a:rPr lang="ru-RU" b="1" dirty="0" err="1"/>
              <a:t>readonly</a:t>
            </a:r>
            <a:r>
              <a:rPr lang="ru-RU" dirty="0"/>
              <a:t>, то есть </a:t>
            </a:r>
            <a:r>
              <a:rPr lang="ru-RU" dirty="0" smtClean="0"/>
              <a:t> можно </a:t>
            </a:r>
            <a:r>
              <a:rPr lang="ru-RU" dirty="0"/>
              <a:t>только получать его значения, но не изменять.</a:t>
            </a:r>
          </a:p>
        </p:txBody>
      </p:sp>
    </p:spTree>
    <p:extLst>
      <p:ext uri="{BB962C8B-B14F-4D97-AF65-F5344CB8AC3E}">
        <p14:creationId xmlns:p14="http://schemas.microsoft.com/office/powerpoint/2010/main" val="25735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3236" y="671691"/>
            <a:ext cx="892076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ApplicationContext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:DbContext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ApplicationContext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Database.EnsureCreated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DbSet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DogKind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DogKinds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DbSet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&lt;Dog&gt; Dogs {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OnConfiguring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DbContextOptionsBuilder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optionsBuilder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optionsBuilder.UseSqlServer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"Server=(</a:t>
            </a:r>
            <a:r>
              <a:rPr lang="en-US" sz="1800" dirty="0" err="1">
                <a:solidFill>
                  <a:srgbClr val="A31515"/>
                </a:solidFill>
                <a:latin typeface="Consolas"/>
              </a:rPr>
              <a:t>localdb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)\\</a:t>
            </a:r>
            <a:r>
              <a:rPr lang="en-US" sz="1800" dirty="0" err="1">
                <a:solidFill>
                  <a:srgbClr val="A31515"/>
                </a:solidFill>
                <a:latin typeface="Consolas"/>
              </a:rPr>
              <a:t>mssqllocaldb;Database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800" dirty="0" err="1">
                <a:solidFill>
                  <a:srgbClr val="A31515"/>
                </a:solidFill>
                <a:latin typeface="Consolas"/>
              </a:rPr>
              <a:t>dogdb;Trusted_Connection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=True;"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/>
              </a:rPr>
              <a:t>    }</a:t>
            </a:r>
            <a:endParaRPr lang="ru-RU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23236" y="0"/>
            <a:ext cx="2908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Например,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Где классы сущностей определены как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836712"/>
            <a:ext cx="8892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DogKind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     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4016" y="3626346"/>
            <a:ext cx="899998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Dog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DogKindId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;}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4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8223</TotalTime>
  <Words>2032</Words>
  <Application>Microsoft Office PowerPoint</Application>
  <PresentationFormat>Экран (4:3)</PresentationFormat>
  <Paragraphs>547</Paragraphs>
  <Slides>72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72</vt:i4>
      </vt:variant>
    </vt:vector>
  </HeadingPairs>
  <TitlesOfParts>
    <vt:vector size="73" baseType="lpstr"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</dc:creator>
  <cp:lastModifiedBy>ran</cp:lastModifiedBy>
  <cp:revision>900</cp:revision>
  <dcterms:created xsi:type="dcterms:W3CDTF">2009-05-24T21:31:19Z</dcterms:created>
  <dcterms:modified xsi:type="dcterms:W3CDTF">2022-02-16T20:17:33Z</dcterms:modified>
</cp:coreProperties>
</file>