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4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9" r:id="rId12"/>
    <p:sldId id="310" r:id="rId13"/>
    <p:sldId id="311" r:id="rId14"/>
    <p:sldId id="347" r:id="rId15"/>
    <p:sldId id="312" r:id="rId16"/>
    <p:sldId id="314" r:id="rId17"/>
    <p:sldId id="348" r:id="rId18"/>
    <p:sldId id="349" r:id="rId19"/>
    <p:sldId id="350" r:id="rId20"/>
    <p:sldId id="317" r:id="rId21"/>
    <p:sldId id="318" r:id="rId22"/>
    <p:sldId id="319" r:id="rId23"/>
    <p:sldId id="351" r:id="rId24"/>
    <p:sldId id="323" r:id="rId25"/>
    <p:sldId id="352" r:id="rId26"/>
    <p:sldId id="315" r:id="rId27"/>
    <p:sldId id="325" r:id="rId28"/>
    <p:sldId id="316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1-04-08T21:27:44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5415 9366,'0'-17,"-17"17,17-18,-18 18,-17 0,17 0,-35 0,35 0,-17 0,17 0,1 0,-1 0,1 0,-19 0,1 0,0 0,17 0,-17 0,17 35,1-35,-1 0,0 18,-17 0,17-18,-17 17,0-17,17 18,-17-1,0 1,17-18,-17 18,17-1,-17 1,-53 53,35-54,17 1,1 17,17-35,1 18,-36-1,35-17,-17 18,17 0,1-18,-1 17,-17 1,17 0,-17-18,17 52,-17-34,0 0,17-1,-17 19,-1-19,19 1,-1 0,1-1,-1 1,-17 0,17-1,-17 18,17-17,0 17,1-17,-1 0,1 17,-1 0,0-17,1 17,-1-35,0 35,1 1,17-19,-36 19,36-1,0-17,-35 34,17 37,1-1,17-35,-18 0,1 0,-1-1,18-16,0 17,-18 0,1-18,-1 18,18 0,0-18,0 18,0-35,-18 34,18 1,-17-17,17 17,0-18,0 18,0 0,0-18,0 36,0-19,0 1,0-17,0-1,0 18,0-36,0 36,0-17,17-1,-17 18,0-18,18 0,0 18,-1-17,-17 16,36 1,-19-17,-17 17,0-36,35 36,-17 0,-18-18,18 1,-1 17,1-18,17 18,-17 0,-18-18,53 18,-35-18,-18 18,52-18,-52 1,36-1,-19 18,19-36,-19 1,36 35,-35-53,-1 35,54-17,-53 0,35-1,-18 1,0-1,18 1,-18 0,36-1,-18 1,-18 0,36 17,-18-17,-18-1,18 18,0-35,-18 18,18 0,-18-18,0 0,1 0,-1 0,18 0,0 0,0 0,0 0,0 0,-1 0,-16 0,17 0,0 0,17 0,-17 0,18-18,-18 0,-18 18,18-17,17-1,-17-17,0 17,18 1,-36-1,36-17,-19 17,1 0,0 1,0-1,-18 1,18-1,-35 18,0-18,35-17,-36 17,18-17,1 35,-1-35,0 0,1 17,17-35,-18 18,0-1,18-16,0-1,-35 17,17-17,0-17,0 35,-17-18,17 17,1-17,-1 1,-18-1,19 17,-19-34,1 17,17 0,1-18,-36 1,17-1,1 1,17-18,-17 17,-18 18,17-35,-17 35,18-18,-18-17,0 0,0 35,0-17,0-36,0 17,0 19,0-1,0-34,0 69,0 1,0 0,0-18,0 18,0-18,0-18,0 18,0 0,0 0,-18-35,18 18,-17 34,-1-34,18 17,0 18,-17-18,-1 17,18 1,0 17,-18-17,1 0,-1 0,18 17,0 0,-35-35,35 36,-36-1,36-17,-17 0,-1 17,-17-53,0 18,-1 18,19 0,-36 0,35 17,-17-17,0 35,17-18,0 0,1 18,-1-17,0 17,-17 0,35-18,-18 18,1-17,-18 17,-248-18,125 0,-19 1,1 17,-1 0,36 0,0 0,53 0,53 0,17 0,0 0,18 17,0 1,-17-18,17 18,0 17,0 0,0-17,0-1,0 19,0-19</inkml:trace>
  <inkml:trace contextRef="#ctx0" brushRef="#br0" timeOffset="9641.6717">20655 6773,'-17'0,"-1"0,0 0,1 0,-19 18,1-18,17 0,-17 0,17 0,1 0,-18 18,-18-18,0 0,0 17,0-17,-18 0,18 0,-17 18,17 0,18-1,17-17,-17 0,35 18,0-1,-18-17,0 0,18 18,-17 0,-1-1,1-17,-19 18,19 0,-1-1,-17 1,-1 0,19-1,-18 18,-1-35,1 18,-18 17,35-35,-34 36,16-19,-34 19,17-19,0 18,0-17,-35 17,0-17,-18 35,35-35,-52-1,34 36,19-53,-1 18,1 17,17-17,18-1,-1-17,1 36,-18-19,18 1,-18 17,0-35,-18 18,1 17,-1-17,18-1,-35 1,18 0,-19 17,19-17,-36 17,-17-17,-36 17,106-35,-18 17,-52 1,17 17,36-17,-36-18,0 35,-53-17,89 0,17-18,-18 17,18-17,-17 18,-1-18,18 17,-17-17,-1 18,-52-18,87 0,-52 0,18 0,-36 0,0 0,18 0,-1 0,-34 0,17 0,0 0,-17 0,35 0,-53 0,17 0,36 0,17 0,-52 0,52 0,1 0,17 0,-53 0,35 0,19 0,-19 0,0 0,19 0,-19 0,-52 0,52 0,-17 0,-36 0,36 0,-35 0,34 0,-52 0,18 0,17 0,18 0,-36 0,54 0,-18 0,-18 0,18 18,17-18,-17 0,0 0,17 0,18 0,-17 0,-1 0,-17 0,35 17,-18-17,18 0,1 0,-1 0,0 0,0 0,0 0,0 0,0 0,0 0,0 0,0 0,0 18,0-18,18 0,-18 18,0-18,18 0,-36 0,36 0,0 0,-18 0,18 0,-1 0,19 0,-18 0,-1 0,1 0,-18 17,0 1,0-18,0 0,0 18,1-1,-19-17,-17 0,17 0,1 0,17 0,-18 18,18-18,36 0,-36 17,35-17,0 18,-17-18,-18 0,36 18,-19-1,-34 1,-71 0,52-1,19-17,-36 18,36 0,17 17,0-18,35-17,18 18,-18 0,18-1,-35 1,17-18,1 0,-18 35,17-35,0 18,-17 0,0 17,17-17,-35 17,36-18,-1 1,-35 0,53 17,-35-17,17 17,0-35,18 35,-17-35,17 18,-18-18,18 17,-17 1,-1 0,18-36,53-35,-36 18,54 0,-53-18,-1 17,19 1,-19 18,-17-1,0 0,0 1,18-1,-18 0,17-17,1 17,-18 1,0-1,18 18,-1-18,1-17,-18 53,-18 17,18-17,0-1,-17 19,-1-19,18 1,0 17,-18-17,1 0,17-1,-18 1,18-1,0 1,-17-18,17 18,-18-1,18 1,-18 0,18-1,0 1,-17-18,-1 35,0-35,1 18,70-53,-36 17,1 18,17-18,-35 1,18 17,-1 0,1-18,0 18,-1-18,1 1,0 17,-1 0,1 0,0 0,-1 0,1 0,-1 0,1 0,0 0,-1 0,1 0,0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9159-687F-4161-AFE6-AA91F3A01991}" type="datetimeFigureOut">
              <a:rPr lang="be-BY" smtClean="0"/>
              <a:pPr/>
              <a:t>08.04.21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sharp/mvc5/8.3.php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Авторизация и </a:t>
            </a:r>
            <a:r>
              <a:rPr lang="ru-RU" b="1" dirty="0" smtClean="0">
                <a:solidFill>
                  <a:srgbClr val="FF0000"/>
                </a:solidFill>
              </a:rPr>
              <a:t>аутентификация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89273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Типы </a:t>
            </a:r>
            <a:r>
              <a:rPr lang="be-BY" sz="2400" b="1" i="1" dirty="0">
                <a:latin typeface="Times New Roman" pitchFamily="18" charset="0"/>
                <a:cs typeface="Times New Roman" pitchFamily="18" charset="0"/>
              </a:rPr>
              <a:t>аутентификации</a:t>
            </a:r>
            <a:endParaRPr lang="be-BY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0" y="1628800"/>
            <a:ext cx="761484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0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Пр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имер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Добавить аутентификацию и авторизацию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приложение –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Магазин телефонов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Зарегистрированные пользователи могут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делать заказ. Администратор может управлять пользователями.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Гости могут только просматривать.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52" y="1844824"/>
            <a:ext cx="8658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взаимодействия с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MS SQL Server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через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ASP.NET Core Identity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нужно добавить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проект через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Nuget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пакеты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Microsoft.AspNetCore.Identity.EntityFrameworkCore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Microsoft.EntityFrameworkCore.SqlServer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52" y="342502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проекте уже был создан контекст данных: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431" y="3890283"/>
            <a:ext cx="8837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ShopContext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DbContext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&lt;Phone&gt; Phones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&lt;Order&gt; Orders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ShopContext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DbContextOptions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ShopContext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options)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: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(options)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                  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Database.EnsureCreated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пользователей 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контекста данных в папку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dirty="0"/>
              <a:t>Класс пользователей: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5788"/>
            <a:ext cx="6731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3469431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 контекста данных: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5" y="4094460"/>
            <a:ext cx="8937625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9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обеспечения возможности использования миграций добавим классы для конфигурирования подключения при создании контекста 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460977"/>
            <a:ext cx="838835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8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50875"/>
            <a:ext cx="8894763" cy="555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1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классе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нужно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применить все необходимые сервисы для работы с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базой данных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34076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connection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Configuration.GetConnectionString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DefaultConnection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services.AddDbContext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ShopContext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&gt;(options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options.UseSqlServer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(connection));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services.AddDbContext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AccountDbContext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&gt;(options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options.UseSqlServer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(connection));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services.AddIdentity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&lt;User,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IdentityRole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AddEntityFrameworkStores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AccountDbContext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&gt;();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524" y="4005063"/>
            <a:ext cx="8532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методе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Configure()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нужно установить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компонент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middeware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вызвать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UseAuthentication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Этот метод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middleware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вызывается перед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app.UseEndpoints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11760" y="5773906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app.UseAuthentication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1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инициализации базы данных начальными ролями 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пользователями, а заодно и информацией о товарах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определим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класс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8900"/>
            <a:ext cx="88582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8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361950"/>
            <a:ext cx="9034463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5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методе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можно вызвать метод инициализации: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898525"/>
            <a:ext cx="9053513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3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создания (или изменения БД) нужно создать и применить миграции: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0" y="1916832"/>
            <a:ext cx="8988539" cy="287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9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811" y="463997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 ASP.NET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используется система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авторизации и аутентификации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названием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Identity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823" y="233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ASP.NET Identity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823" y="1294994"/>
            <a:ext cx="881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 smtClean="0">
                <a:latin typeface="Times New Roman" pitchFamily="18" charset="0"/>
                <a:cs typeface="Times New Roman" pitchFamily="18" charset="0"/>
              </a:rPr>
              <a:t>Основные классы: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IdentityDbContext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/>
              <a:t>Microsoft.AspNetCore.Identity.EntityFrameworkCore</a:t>
            </a:r>
            <a:r>
              <a:rPr lang="en-US" sz="2400" dirty="0" smtClean="0"/>
              <a:t>)</a:t>
            </a:r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контекст данных, производный 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DbContext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уже содержит свойства, необходимые для управления пользователями и ролями: свойства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Roles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реальном приложении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лучше создавать класс, производный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IdentityDbContext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5" y="3882132"/>
            <a:ext cx="889476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8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 входа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вначале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в проект в папку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специальную модель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LoginModel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844824"/>
            <a:ext cx="84804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2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715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Добавим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в папку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Controllers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новый контроллер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AccountController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добавим в него: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80728"/>
            <a:ext cx="8766175" cy="3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9" y="4160639"/>
            <a:ext cx="8675687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10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403" y="18864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be-BY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представление для входа: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484229" y="1124744"/>
            <a:ext cx="7977283" cy="4970165"/>
            <a:chOff x="484229" y="1124744"/>
            <a:chExt cx="7977283" cy="497016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29" y="1124744"/>
              <a:ext cx="7977283" cy="4970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Рукописные данные 5"/>
                <p14:cNvContentPartPr/>
                <p14:nvPr/>
              </p14:nvContentPartPr>
              <p14:xfrm>
                <a:off x="1200240" y="2438280"/>
                <a:ext cx="6235920" cy="2489760"/>
              </p14:xfrm>
            </p:contentPart>
          </mc:Choice>
          <mc:Fallback>
            <p:pic>
              <p:nvPicPr>
                <p:cNvPr id="6" name="Рукописные данные 5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0880" y="2428920"/>
                  <a:ext cx="6254640" cy="250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14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10349" cy="61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2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Добавим в контроллер действие, которое будет выполняться в ответ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запрос по кнопке </a:t>
            </a:r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ход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7751"/>
          <a:stretch/>
        </p:blipFill>
        <p:spPr bwMode="auto">
          <a:xfrm>
            <a:off x="311572" y="1019637"/>
            <a:ext cx="8532564" cy="57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7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 для выхода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8" y="1340768"/>
            <a:ext cx="82121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0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268760"/>
            <a:ext cx="89289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RegisterModel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Email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Password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Compare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"Password"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ErrorMessage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Пароли не совпадают"</a:t>
            </a:r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DataType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.Password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PasswordConfirm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02067" y="2606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Добавим   функционал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регистрации пользователей.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04951"/>
              </p:ext>
            </p:extLst>
          </p:nvPr>
        </p:nvGraphicFramePr>
        <p:xfrm>
          <a:off x="251520" y="1844824"/>
          <a:ext cx="8229600" cy="2933700"/>
        </p:xfrm>
        <a:graphic>
          <a:graphicData uri="http://schemas.openxmlformats.org/drawingml/2006/table">
            <a:tbl>
              <a:tblPr/>
              <a:tblGrid>
                <a:gridCol w="2098576"/>
                <a:gridCol w="613102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be-BY" dirty="0">
                          <a:effectLst/>
                        </a:rPr>
                        <a:t>Значение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e-BY">
                          <a:effectLst/>
                        </a:rPr>
                        <a:t>Описание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Отображает текст в виде валюты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DateTime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e-BY">
                          <a:effectLst/>
                        </a:rPr>
                        <a:t>Отображает дату и время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Отображает только дату, без времени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e-BY">
                          <a:effectLst/>
                        </a:rPr>
                        <a:t>Отображает только время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e-BY">
                          <a:effectLst/>
                        </a:rPr>
                        <a:t>Отображает однострочный текст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MultilineText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Отображает многострочный текст (элемент textarea)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Password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Отображает символы с использованием маски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e-BY">
                          <a:effectLst/>
                        </a:rPr>
                        <a:t>Отображает строку </a:t>
                      </a:r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EmailAddress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e-BY" dirty="0">
                          <a:effectLst/>
                        </a:rPr>
                        <a:t>Отображает электронный адрес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A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217766"/>
            <a:ext cx="87849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Перечисление DataType может принимать несколько различных значений:</a:t>
            </a:r>
            <a:endParaRPr kumimoji="0" lang="be-BY" altLang="be-BY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6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57301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Создадим представление для регистрации пользователя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6064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Добавим в контроллер метод регистрации пользователей: 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797511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//регистрация пользователей</a:t>
            </a:r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Register()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0211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350" y="108088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@model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Identity_Post.Models.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RegisterModel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@{</a:t>
            </a:r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Регистрация"</a:t>
            </a:r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600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}</a:t>
            </a:r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Html.BeginForm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Html.AntiForgeryToken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h4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Регистрация пользователя</a:t>
            </a:r>
            <a:r>
              <a:rPr lang="be-BY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h4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Html.ValidationSummary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Имя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Html.EditorFor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Электронный адрес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Html.EditorFor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model.Email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649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32" y="332656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Roles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 контексте есть свойства:</a:t>
            </a:r>
          </a:p>
          <a:p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RoleClaims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набор объектов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IdentityRoleClaim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соответствует таблице связи ролей и объектов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claims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UserLogins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набор объектов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IdentityUserLogin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соответствует таблице связи пользователей с их логинами их внешних сервисов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UserClaims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набор объектов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IdentityUserClaim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соответствует таблице связи пользователей и объектов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claims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UserRoles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набор объектов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IdentityUserRole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соответствует таблице, которая сопоставляет пользователей и их роли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UserTokens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набор объектов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IdentityUserToken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соответствует таблице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токенов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пользователей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650" y="260648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Возраст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Html.EditorFor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Пароль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Html.EditorFor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Подтвердить пароль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Html.EditorFor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(model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model.PasswordConfirm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="submit"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be-BY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Зарегистрировать"</a:t>
            </a:r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be-BY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be-BY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div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0446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Добавим в контроллер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</a:t>
            </a:r>
            <a:r>
              <a:rPr lang="be-BY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версию метода регистрации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610136"/>
            <a:ext cx="91085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HttpPost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ValidateAntiForgeryToken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Register(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RegisterModel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model)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ModelState.IsValid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Email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model.Email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Age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IdentityResult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UserManager.CreateAsync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(user,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model.Password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result.Succeeded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RedirectToAction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"Index"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"Home"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error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result.Errors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ModelState.AddModelError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error);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SetViewBag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View(model);</a:t>
            </a:r>
          </a:p>
          <a:p>
            <a:r>
              <a:rPr lang="be-BY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21009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624" y="836712"/>
            <a:ext cx="9099375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SetViewBag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isAuthenticated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HttpContext.GetOwinContext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Authentication.User.Identity.IsAuthenticated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be-BY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isAuthenticated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ViewBag.Login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sz="1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Выход"</a:t>
            </a:r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ViewBag.LoginAction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"Logout"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ViewBag.UserName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HttpContext.GetOwinContext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Authentication.User.Identity.Name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ViewBag.Login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sz="1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Вход"</a:t>
            </a:r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ViewBag.LoginAction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"Login"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ViewBag.UserName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be-BY" sz="1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Гость"</a:t>
            </a:r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be-BY" sz="1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be-BY" sz="17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02128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Задание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Заменить этот метод фильтром.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Для получен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сохраненных в базе данных объявлений в действии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обратимся к методу-расширению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IOwinContext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Для этого нужно импортировать пространство имен  </a:t>
            </a:r>
            <a:r>
              <a:rPr lang="en-US" sz="2400" dirty="0" err="1" smtClean="0"/>
              <a:t>Microsoft.AspNet.Identity.Owin</a:t>
            </a:r>
            <a:r>
              <a:rPr lang="ru-RU" sz="2400" dirty="0" smtClean="0"/>
              <a:t>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362" y="1758300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posts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HttpContext.GetOwinContext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().Get&lt;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Post.ToList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72666" y="25586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Изменим представление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страница выглядела следующим образом: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87" y="3404995"/>
            <a:ext cx="5328592" cy="303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Вид страницы после нажатия кнопки: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" y="1052736"/>
            <a:ext cx="6696744" cy="415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6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88639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 </a:t>
            </a:r>
            <a:r>
              <a:rPr lang="be-BY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</a:t>
            </a:r>
            <a:endParaRPr lang="be-BY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570" y="673089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Фильтры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срабатывают до любого другого фильтра и выполнения метода, а также тогда, когда метод уже завершил выполнение, но его результат - объект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не обработан.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48" y="234888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Фильтры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IAuthenticationFilter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125" y="3356992"/>
            <a:ext cx="891742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IAuthenticationFilter</a:t>
            </a:r>
            <a:endParaRPr kumimoji="0" lang="be-BY" altLang="be-BY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endParaRPr kumimoji="0" lang="be-BY" altLang="be-BY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OnAuthentication(AuthenticationContext filterContext);</a:t>
            </a:r>
            <a:endParaRPr kumimoji="0" lang="be-BY" altLang="be-BY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OnAuthenticationChallenge(AuthenticationChallengeContext filterContext);</a:t>
            </a:r>
            <a:endParaRPr kumimoji="0" lang="be-BY" altLang="be-BY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endParaRPr kumimoji="0" lang="be-BY" altLang="be-BY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97" y="5163264"/>
            <a:ext cx="8887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Реализация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проверки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пользователя: аутентифицирован ли он в системе.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OnAuthenticationChallenge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ограничения доступа для аутентифицированного пользователя.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758309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OnAuthenticationChallenge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вызывается инфраструктурой MVC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раз, когда запрос не прошел аутентификацию или не удовлетворил политикам авторизации для метода действия.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OnAuthenticationChallenge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передается экземпляр класса 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AuthenticationChallengeContext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производного от класса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ControllerContext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был описан ранее и определяет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ActionDescriptor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ActionDescriptor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описывающий метод действия, к которому был применен фильтр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выражает результат запроса аутентификации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636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Методу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 экземпляр класса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AuthenticationContext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подобно классу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AuthenticationChallengeContext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унаследован от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ControllerContext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классе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AuthenticationContext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определены свойства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ActionDescriptor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Result,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 </a:t>
            </a:r>
            <a:r>
              <a:rPr lang="be-BY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возвращает объект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ActionDescriptor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описывающий метод действия, к которому был применен фильтр.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584" y="2852936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используется для создания результата, который сообщает пользователю об ошибке аутентификации и может затем быть переопределен методом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OnAuthenticationChallenge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/>
              <a:t>Фильтры аутентификации могут также комбинироваться с фильтрами авторизации, чтобы проводить аутентификацию запросов, которые не соблюдают политику авторизации.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40" y="605090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be-BY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</a:t>
            </a:r>
            <a:r>
              <a:rPr lang="be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 фильтр аутентификации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33188" y="0"/>
            <a:ext cx="91771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AuthenticateAttribute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FilterAttribute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IAuthenticationFilter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OnAuthentication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AuthenticationContext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filterContext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filterContext.HttpContext.User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(user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user.Identity.IsAuthenticated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filterContext.Result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HttpUnauthorizedResult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OnAuthenticationChallenge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AuthenticationChallengeContext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context)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context.Result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context.Result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HttpUnauthorizedResult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{</a:t>
            </a:r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context.Result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RedirectToRouteResult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System.Web.Routing.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RouteValueDictionary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"Account"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},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"action"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"Login"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 });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1170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04664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Внутри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метода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выполняется проверка, прошел ли запрос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аутентификацию.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запрос не был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аутентифицирован,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AuthenticationContext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присваивается новый экземпляр 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HttpUnauthorizedResult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Экземпляр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HttpUnauthorizedResult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устанавливается в качестве значения свойства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объекта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AuthenticationChallengeContext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передается методу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OnAuthenticationChallenge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19031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Пр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именим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фильтр к методу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Contact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0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IdentityUser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реализует интерфейс 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определяет следующие свойства: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Claims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коллекцию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специальных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атрибутов, которыми обладает пользователь и которые хранят о пользователе определенную информацию</a:t>
            </a:r>
          </a:p>
          <a:p>
            <a:pPr algn="just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пользователя</a:t>
            </a:r>
          </a:p>
          <a:p>
            <a:pPr algn="just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  уникальный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идентификатор пользователя</a:t>
            </a: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Logins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возвращает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коллекцию логинов пользователя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536" y="18864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ролями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78880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Добавим в модели класс </a:t>
            </a:r>
            <a:r>
              <a:rPr lang="en-US" sz="2400" dirty="0" err="1"/>
              <a:t>ApplicationRoleManager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756" y="1916832"/>
            <a:ext cx="8892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ApplicationRoleManager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RoleManager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IdentityRole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ApplicationRoleManager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RoleStore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IdentityRole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store)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(store)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ApplicationRoleManager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Create(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IdentityFactoryOptions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ApplicationRoleManager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options,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IOwinContext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context)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ApplicationRoleManager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RoleStore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IdentityRole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context.Get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&gt;()));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4187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Создадим класс для инициализации БД, в котором будут создаваться роли и пользователи с назначенными ролями 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544" y="1506776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AppDbInitializer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DropCreateDatabaseAlways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Seed(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context)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ApplicationUserManager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&gt;(context));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roleManager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ApplicationRoleManager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RoleStore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IdentityRole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&gt;(context));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e-BY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создаем две роли</a:t>
            </a:r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role1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IdentityRole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"admin"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role2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IdentityRole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"user"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be-BY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добавляем роли в бд</a:t>
            </a:r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roleManager.Create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(role1);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roleManager.Create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(role2);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571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48" y="260648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e-BY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создаем администратора</a:t>
            </a:r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admin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Email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"admin@mail.ru"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"Boss"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password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"123456"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userManager.Create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(admin, password);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если создание пользователя прошло успешно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result.Succeeded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be-BY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добавляем для пользователя роль</a:t>
            </a:r>
            <a:endParaRPr lang="be-BY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userManager.AddToRole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role1.Name);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userManager.AddToRole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role2.Name);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(context);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452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добавим инициализацию БД в файл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Global.asax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класс </a:t>
            </a:r>
            <a:r>
              <a:rPr lang="en-US" sz="2400" dirty="0" smtClean="0"/>
              <a:t>Startup</a:t>
            </a:r>
            <a:r>
              <a:rPr lang="ru-RU" sz="2400" dirty="0" smtClean="0"/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добавляем 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2144" y="94435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app.CreatePerOwinContext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ApplicationRoleManager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ApplicationRoleManager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590685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Добавим действие контроллера и представление к нему для отображения информации обо всех зарегистрированных пользователях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0" y="2708748"/>
            <a:ext cx="7956375" cy="415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552" y="1886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Сделаем так, чтобы просмотр информации о пользователях был доступен только администратору, используя фильтр авторизации </a:t>
            </a:r>
            <a:r>
              <a:rPr lang="en-US" sz="2400" dirty="0"/>
              <a:t>[Authorize(Roles = "admin")]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44" y="140906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срабатывают после фильтров аутентификации и до запуска остальных фильтров и вызова методов действий.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metanit.com/sharp/mvc5/8.3.php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фильтров авторизации - разграничить доступ пользователей, чтобы к определенным ресурсам приложения имели доступ только определенные пользователи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Фильтры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авторизации реализуют интерфейс 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IAuthorizationFilter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44" y="5373216"/>
            <a:ext cx="91440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IAuthorizationFilter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OnAuthorization(AuthorizationContext filterContext);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10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28" y="260648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получении запроса окажется, что к запрашиваемому действию контроллера применяется данный фильтр, то сначала срабатывает 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OnAuthorization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данного интерфейса. И если фильтр одобрит запрос, то далее вызывается действие. Иначе действие не будет работать.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168" y="2228116"/>
            <a:ext cx="8627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5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 реализация данного фильтра - 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AuthorizeAttribute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Применяется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установки атрибута [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 контроллером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контроллера.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208" y="4582606"/>
            <a:ext cx="8761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Атрибут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AllowAnonymous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позволяет разрешить доступ к ресурсам для анонимных, не авторизованных пользователей. 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Чтобы настроить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ресурсам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 пользователей или групп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два свойства атрибута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AuthorizeAtribute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содержит перечисление имен пользователей, которым разрешен вход</a:t>
            </a:r>
          </a:p>
          <a:p>
            <a:pPr algn="just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содержит перечисление имен ролей, которым разрешен вход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4432176"/>
            <a:ext cx="892899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[Authorize (Roles=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"admin, moderator"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Users=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DB003E"/>
                </a:solidFill>
                <a:effectLst/>
                <a:latin typeface="Consolas" pitchFamily="49" charset="0"/>
                <a:cs typeface="Consolas" pitchFamily="49" charset="0"/>
              </a:rPr>
              <a:t>"eugene, sergey"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)]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ActionResult Edit()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.............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be-BY" alt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9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464" y="404663"/>
            <a:ext cx="87100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Задан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ие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-приложение с использованием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MVC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Форум на тему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be-BY" sz="2400" i="1" dirty="0" smtClean="0">
                <a:latin typeface="Times New Roman" pitchFamily="18" charset="0"/>
                <a:cs typeface="Times New Roman" pitchFamily="18" charset="0"/>
              </a:rPr>
              <a:t>О смысле ж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изни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 </a:t>
            </a:r>
          </a:p>
          <a:p>
            <a:pPr algn="just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Неавторизованные пользователи могут просматривать сообщения других пользователей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Обычные зарегистрированные участники могут просматривать и добавлять сообщения.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Модераторы и пользователь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Vasja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могут редактировать сообщения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Администратор может регистрировать и удалять пользователей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Использовать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Identity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2" y="980729"/>
            <a:ext cx="90053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4624"/>
            <a:ext cx="8892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PasswordHash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хэш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пароля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Roles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коллекцию ролей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пользователя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PhoneNumber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номер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телефона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SecurityStamp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некоторое значение, которое меняется при каждой смене настроек аутентификации для данного пользователя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10" y="3484116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UserName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 ник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пользователя</a:t>
            </a:r>
          </a:p>
          <a:p>
            <a:pPr algn="just"/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AccessFailedCount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число попыток неудачного входа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систему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EmailConfirmed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если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был подтвержден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PhoneNumberConfirmed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возвращает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если телефонный номер был подтвержден</a:t>
            </a:r>
          </a:p>
          <a:p>
            <a:pPr algn="just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TwoFactorEnabled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если равен 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то для данного пользователя включена двухфакторная авторизация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08" y="163635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Обычно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управления пользователями определяют класс, производный от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IdentityUser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994632"/>
            <a:ext cx="603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IdentityUser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be-BY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508" y="215795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UserManager</a:t>
            </a:r>
            <a:r>
              <a:rPr lang="be-BY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осуществляет н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епосредственное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управление пользователями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Основные методы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24" y="3501008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ChangePasswordAsync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(user, old, new)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изменяет пароль пользователя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CreateAsync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(user)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создает нового пользователя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DeleteAsync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(user)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удаляет пользователя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FindByIdAsync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(id)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ищет пользователя по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FindByEmailAsync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(email)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ищет пользователя по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email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8856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FindByNameAsync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(name)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ищет пользователя по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имени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UpdateAsync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(user)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обновляет пользователя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всех пользователей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AddToRoleAsync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(user, role)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добавляет для пользователя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роль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role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GetRolesAsync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(user)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список ролей, к которым принадлежит пользователь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IsInRoleAsync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(user, name)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пользователь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принадлежит роли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RemoveFromRoleAsync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(user, name)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удаляет роль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 именем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 пользователя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0792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UserStore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&lt;T&gt;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хранилище пользователей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Класс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UserStore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представляет реализацию интерфейса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IUserStore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be-BY" sz="2400" dirty="0" smtClean="0">
                <a:latin typeface="Times New Roman" pitchFamily="18" charset="0"/>
                <a:cs typeface="Times New Roman" pitchFamily="18" charset="0"/>
              </a:rPr>
              <a:t>тобы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создать объект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UserStore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e-BY" sz="2400" dirty="0">
                <a:latin typeface="Times New Roman" pitchFamily="18" charset="0"/>
                <a:cs typeface="Times New Roman" pitchFamily="18" charset="0"/>
              </a:rPr>
              <a:t>необходимо использовать контекст данных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ApplicationContext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216" y="2356212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IdentityRole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Свойства: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уникальный идентификатор роли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название роли</a:t>
            </a:r>
          </a:p>
          <a:p>
            <a:pPr algn="just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 коллекция объектов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IdentityUserRole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который связывают пользователя и роль</a:t>
            </a:r>
          </a:p>
          <a:p>
            <a:pPr algn="just"/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RoleManager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&lt;T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где T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реализация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интерфейса 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IRole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e-BY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98072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Управляет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ролями с помощью следующих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методов: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CreateAsync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(role)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создает новую роль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DeleteAsync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(role)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удаляет роль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FindByIdAsync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(id)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роль по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FindByNameAsync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(name)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роль по названию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RoleExistsAsync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(name)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true,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если роль с данным именем существует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UpdateAsync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(role)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обновляет роль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возвращает все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роли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1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1523</Words>
  <Application>Microsoft Office PowerPoint</Application>
  <PresentationFormat>Экран (4:3)</PresentationFormat>
  <Paragraphs>387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Авторизация и аутентификация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332</cp:revision>
  <dcterms:created xsi:type="dcterms:W3CDTF">2016-11-05T17:05:33Z</dcterms:created>
  <dcterms:modified xsi:type="dcterms:W3CDTF">2021-04-08T21:39:39Z</dcterms:modified>
</cp:coreProperties>
</file>