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02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4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8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7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5BA7E8C-2264-44DC-AB31-D281CD4D2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систем </a:t>
            </a:r>
            <a:br>
              <a:rPr lang="ru-RU" dirty="0"/>
            </a:br>
            <a:r>
              <a:rPr lang="ru-RU" dirty="0"/>
              <a:t>автоматического </a:t>
            </a:r>
            <a:br>
              <a:rPr lang="ru-RU" dirty="0"/>
            </a:br>
            <a:r>
              <a:rPr lang="ru-RU" dirty="0"/>
              <a:t>регулирования и </a:t>
            </a:r>
            <a:br>
              <a:rPr lang="ru-RU" dirty="0"/>
            </a:br>
            <a:r>
              <a:rPr lang="ru-RU" dirty="0"/>
              <a:t>управления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43782"/>
            <a:ext cx="6571343" cy="104923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Функциональная схема замкнутой САУ числом оборотов электродвигателя: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2071678"/>
            <a:ext cx="8229600" cy="4525963"/>
          </a:xfrm>
        </p:spPr>
        <p:txBody>
          <a:bodyPr/>
          <a:lstStyle/>
          <a:p>
            <a:r>
              <a:rPr lang="ru-RU" dirty="0"/>
              <a:t>Отличительной чертой рассмотренных САУ является поступление на их входы так называемой </a:t>
            </a:r>
            <a:r>
              <a:rPr lang="ru-RU" i="1" dirty="0"/>
              <a:t>обратной информации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" name="Рисунок 5" descr="итвпШФРЦжшпнл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29000"/>
            <a:ext cx="3724275" cy="1590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29156" y="34574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/>
              <a:t>1 —</a:t>
            </a:r>
            <a:r>
              <a:rPr lang="ru-RU" dirty="0"/>
              <a:t> потенциометр; </a:t>
            </a:r>
            <a:r>
              <a:rPr lang="ru-RU" i="1" dirty="0"/>
              <a:t>2 —</a:t>
            </a:r>
            <a:r>
              <a:rPr lang="ru-RU" dirty="0"/>
              <a:t> регулятор; </a:t>
            </a:r>
            <a:r>
              <a:rPr lang="ru-RU" i="1" dirty="0"/>
              <a:t>3 —</a:t>
            </a:r>
            <a:r>
              <a:rPr lang="ru-RU" dirty="0"/>
              <a:t> усилитель; </a:t>
            </a:r>
            <a:r>
              <a:rPr lang="ru-RU" i="1" dirty="0"/>
              <a:t>4</a:t>
            </a:r>
            <a:r>
              <a:rPr lang="ru-RU" dirty="0"/>
              <a:t> — электродвигатель; 5 —</a:t>
            </a:r>
          </a:p>
          <a:p>
            <a:r>
              <a:rPr lang="ru-RU" dirty="0"/>
              <a:t>тахогенератор мой для контроля (т.е. наличие обратной связи). Так как ОС замыкает канал управления, такое управление называют замкнутым.</a:t>
            </a: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9269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При управлении с ОС значение управляющей переменной постоянно сопоставляется с ее заданным (эталонным) значением. Цель управления — сделать эти величины близкими, несмотря на различные помехи.</a:t>
            </a:r>
          </a:p>
          <a:p>
            <a:r>
              <a:rPr lang="ru-RU" b="1" i="1" dirty="0"/>
              <a:t>Контур управления </a:t>
            </a:r>
            <a:r>
              <a:rPr lang="ru-RU" i="1" dirty="0"/>
              <a:t>—</a:t>
            </a:r>
            <a:r>
              <a:rPr lang="ru-RU" dirty="0"/>
              <a:t> это система, состоящая из объекта управления и регулятора (управляющей системы, с помощью которой добиваются нужного качества управления).</a:t>
            </a:r>
          </a:p>
          <a:p>
            <a:r>
              <a:rPr lang="ru-RU" dirty="0"/>
              <a:t>К основным функциям контура управления относятся: измерение, сравнение и реагирование (выработка команды управления </a:t>
            </a:r>
            <a:r>
              <a:rPr lang="ru-RU" i="1" dirty="0" err="1"/>
              <a:t>u</a:t>
            </a:r>
            <a:r>
              <a:rPr lang="ru-RU" i="1" dirty="0"/>
              <a:t>(</a:t>
            </a:r>
            <a:r>
              <a:rPr lang="ru-RU" i="1" dirty="0" err="1"/>
              <a:t>t</a:t>
            </a:r>
            <a:r>
              <a:rPr lang="ru-RU" i="1" dirty="0"/>
              <a:t>)</a:t>
            </a:r>
            <a:r>
              <a:rPr lang="ru-RU" dirty="0"/>
              <a:t>объектом), которые должны по возможности выполняться оптимально. В этом случае контур управления, несмотря на различные помехи, будет постоянно поддерживать управляемую переменную близкой к ее заданному значению.</a:t>
            </a:r>
          </a:p>
          <a:p>
            <a:endParaRPr lang="ru-RU" dirty="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07B9EC-FEA1-43E8-AE1C-DBF1FD2A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848872" cy="58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6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систем авт. регулирования</a:t>
            </a:r>
            <a:endParaRPr lang="en-US" dirty="0"/>
          </a:p>
          <a:p>
            <a:r>
              <a:rPr lang="ru-RU" dirty="0"/>
              <a:t>Примеры систем авт. управления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http://justclickit.ru/flash/transport/transport%20(288)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411163"/>
            <a:ext cx="1981200" cy="866776"/>
          </a:xfrm>
          <a:prstGeom prst="rect">
            <a:avLst/>
          </a:prstGeom>
          <a:noFill/>
        </p:spPr>
      </p:pic>
      <p:pic>
        <p:nvPicPr>
          <p:cNvPr id="6" name="Рисунок 5" descr="transport (288)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7" y="3509664"/>
            <a:ext cx="2928957" cy="12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903760" cy="627552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Системы автоматического регулирования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Системы автоматического регулирования </a:t>
            </a:r>
          </a:p>
          <a:p>
            <a:pPr>
              <a:buNone/>
            </a:pPr>
            <a:r>
              <a:rPr lang="ru-RU" dirty="0"/>
              <a:t>(САР) применяются для регулирования отдельных параметров (температура, давление, уровень, расход и т.д.) в объекте управления. В современных системах автоматического управления (САУ) системы автоматического регулирования являются подсистемами САУ и их применяют для регулирования различных параметров при управлении объектом или процессом.</a:t>
            </a:r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3000">
              <a:srgbClr val="E1DEDA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38458" y="842169"/>
            <a:ext cx="4400550" cy="5173662"/>
          </a:xfrm>
        </p:spPr>
        <p:txBody>
          <a:bodyPr/>
          <a:lstStyle/>
          <a:p>
            <a:r>
              <a:rPr lang="ru-RU" dirty="0"/>
              <a:t>Принцип действия всякой системы автоматического регулирования (САР) заключается в том, чтобы обнаруживать отклонения регулируемых величин, характеризующих работу объекта или протекание процесса от требуемого режима и при этом воздействовать на объект или процесс так, чтобы устранять эти отклонения.</a:t>
            </a:r>
          </a:p>
        </p:txBody>
      </p:sp>
      <p:pic>
        <p:nvPicPr>
          <p:cNvPr id="17410" name="Picture 2" descr="http://www.ledpower.ru/images/kul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976" y="1628800"/>
            <a:ext cx="4429124" cy="291731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836712"/>
            <a:ext cx="6552728" cy="106088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Пример системы регулирования температуры</a:t>
            </a:r>
            <a:endParaRPr lang="ru-RU" dirty="0"/>
          </a:p>
        </p:txBody>
      </p:sp>
      <p:pic>
        <p:nvPicPr>
          <p:cNvPr id="4" name="Содержимое 3" descr="5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97594"/>
            <a:ext cx="5357850" cy="3055541"/>
          </a:xfrm>
        </p:spPr>
      </p:pic>
      <p:sp>
        <p:nvSpPr>
          <p:cNvPr id="8" name="Прямоугольник 7"/>
          <p:cNvSpPr/>
          <p:nvPr/>
        </p:nvSpPr>
        <p:spPr>
          <a:xfrm>
            <a:off x="4355975" y="3212976"/>
            <a:ext cx="47640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температура в объекте равна заданной, то сигнал с датчика X</a:t>
            </a:r>
            <a:r>
              <a:rPr lang="ru-RU" baseline="30000" dirty="0"/>
              <a:t>1  </a:t>
            </a:r>
            <a:r>
              <a:rPr lang="ru-RU" dirty="0"/>
              <a:t>равен сигналу с </a:t>
            </a:r>
            <a:r>
              <a:rPr lang="ru-RU" dirty="0" err="1"/>
              <a:t>задатчика</a:t>
            </a:r>
            <a:r>
              <a:rPr lang="ru-RU" dirty="0"/>
              <a:t> X</a:t>
            </a:r>
            <a:r>
              <a:rPr lang="ru-RU" baseline="-25000" dirty="0"/>
              <a:t>0  </a:t>
            </a:r>
            <a:r>
              <a:rPr lang="ru-RU" dirty="0"/>
              <a:t>и сигнал ошибки на входе регулятора е = X</a:t>
            </a:r>
            <a:r>
              <a:rPr lang="ru-RU" baseline="30000" dirty="0"/>
              <a:t>1 </a:t>
            </a:r>
            <a:r>
              <a:rPr lang="ru-RU" dirty="0"/>
              <a:t>- X</a:t>
            </a:r>
            <a:r>
              <a:rPr lang="ru-RU" baseline="-25000" dirty="0"/>
              <a:t>0</a:t>
            </a:r>
            <a:r>
              <a:rPr lang="ru-RU" dirty="0"/>
              <a:t> = 0, сигнала на выходе регулятора нет, ИМ не работает и клапан открыт на заданную величину, поддерживая заданную температуру.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Функциональная схема САР</a:t>
            </a:r>
          </a:p>
        </p:txBody>
      </p:sp>
      <p:pic>
        <p:nvPicPr>
          <p:cNvPr id="4" name="Содержимое 3" descr="m3_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84" y="1884435"/>
            <a:ext cx="5565913" cy="1892410"/>
          </a:xfrm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7504" y="3809242"/>
            <a:ext cx="85372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З –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задатчик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, для установки заданного значения параметра </a:t>
            </a: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t-EE" sz="1200" b="0" i="0" u="none" strike="noStrike" cap="none" normalizeH="0" baseline="-30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Д – датчик (термопара, терморезистор, датчик уровня, скорости и др. для разных систем)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Р – регулятор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ИМ – исполнительный механизм (эл. мотор с редуктором, пневмоцилиндры и др.)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РО – регулирующий орган (кран, вентиль, заслонка и др.)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О – объект регулирования (печь, эл. мотор, резервуар и др.)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У – регулирующее (управляющее) воздействие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Z – помеха (возмущение)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Х – регулируемый параметр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t-EE" sz="1200" b="0" i="0" u="none" strike="noStrike" cap="none" normalizeH="0" baseline="30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– сигнал на выходе датчика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е = X</a:t>
            </a:r>
            <a:r>
              <a:rPr kumimoji="0" lang="et-EE" sz="1200" b="0" i="0" u="none" strike="noStrike" cap="none" normalizeH="0" baseline="30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- X</a:t>
            </a:r>
            <a:r>
              <a:rPr kumimoji="0" lang="et-EE" sz="1200" b="0" i="0" u="none" strike="noStrike" cap="none" normalizeH="0" baseline="-30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0  </a:t>
            </a: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 ошибка, возникает при отклонении параметра от задания                 </a:t>
            </a:r>
            <a:endParaRPr kumimoji="0" lang="et-EE" sz="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t-EE" sz="1200" b="0" i="0" u="none" strike="noStrike" cap="none" normalizeH="0" baseline="-30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0</a:t>
            </a: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 – заданное значение регулируемого (управляемого) параметра может быть постоянным X</a:t>
            </a:r>
            <a:r>
              <a:rPr kumimoji="0" lang="et-EE" sz="1200" b="0" i="0" u="none" strike="noStrike" cap="none" normalizeH="0" baseline="-30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0</a:t>
            </a:r>
            <a:r>
              <a:rPr kumimoji="0" lang="et-EE" sz="12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 или изменяемым (Ut).</a:t>
            </a:r>
            <a:endParaRPr kumimoji="0" lang="et-E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496" y="1412776"/>
            <a:ext cx="81972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/>
              <a:t>Сигнал с </a:t>
            </a:r>
            <a:r>
              <a:rPr lang="ru-RU" dirty="0" err="1"/>
              <a:t>задатчика</a:t>
            </a:r>
            <a:r>
              <a:rPr lang="ru-RU" dirty="0"/>
              <a:t> может быть:</a:t>
            </a:r>
          </a:p>
          <a:p>
            <a:r>
              <a:rPr lang="ru-RU" dirty="0"/>
              <a:t>-постоянным X</a:t>
            </a:r>
            <a:r>
              <a:rPr lang="ru-RU" baseline="-25000" dirty="0"/>
              <a:t>0 </a:t>
            </a:r>
            <a:r>
              <a:rPr lang="ru-RU" dirty="0"/>
              <a:t>= </a:t>
            </a:r>
            <a:r>
              <a:rPr lang="ru-RU" dirty="0" err="1"/>
              <a:t>const</a:t>
            </a:r>
            <a:r>
              <a:rPr lang="ru-RU" dirty="0"/>
              <a:t>. для поддержание постоянства регулируемого параметра температуры, давления, уровня жидкости и т. д</a:t>
            </a:r>
            <a:r>
              <a:rPr lang="ru-RU" i="1" dirty="0"/>
              <a:t>. (системы стабилизации);</a:t>
            </a:r>
            <a:endParaRPr lang="ru-RU" dirty="0"/>
          </a:p>
          <a:p>
            <a:r>
              <a:rPr lang="ru-RU" dirty="0"/>
              <a:t>-может изменяться во времени U(</a:t>
            </a:r>
            <a:r>
              <a:rPr lang="ru-RU" dirty="0" err="1"/>
              <a:t>t</a:t>
            </a:r>
            <a:r>
              <a:rPr lang="ru-RU" dirty="0"/>
              <a:t>) по определённой программе </a:t>
            </a:r>
            <a:r>
              <a:rPr lang="ru-RU" i="1" dirty="0"/>
              <a:t>(программное регулирование);</a:t>
            </a:r>
            <a:endParaRPr lang="ru-RU" dirty="0"/>
          </a:p>
          <a:p>
            <a:r>
              <a:rPr lang="ru-RU" dirty="0"/>
              <a:t>-может изменяться во времени U(</a:t>
            </a:r>
            <a:r>
              <a:rPr lang="ru-RU" dirty="0" err="1"/>
              <a:t>t</a:t>
            </a:r>
            <a:r>
              <a:rPr lang="ru-RU" dirty="0"/>
              <a:t>) в соответствии с измеряемым внешним процессом </a:t>
            </a:r>
            <a:r>
              <a:rPr lang="ru-RU" i="1" dirty="0"/>
              <a:t>(следящее регулирование).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автоматического управления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автоматического управления представляет собой совокупность объекта управления (ОУ) и управляющего устройства, включающего в себя усилитель, реостат, измерительное устройство (датчик) и элемент сравнения. </a:t>
            </a:r>
          </a:p>
        </p:txBody>
      </p:sp>
      <p:pic>
        <p:nvPicPr>
          <p:cNvPr id="4" name="Рисунок 3" descr="G4_supergaleb_le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4071942"/>
            <a:ext cx="3048000" cy="2286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463" y="116632"/>
            <a:ext cx="8229600" cy="584623"/>
          </a:xfrm>
        </p:spPr>
        <p:txBody>
          <a:bodyPr>
            <a:noAutofit/>
          </a:bodyPr>
          <a:lstStyle/>
          <a:p>
            <a:r>
              <a:rPr lang="ru-RU" sz="2400" dirty="0"/>
              <a:t>Для улучшения качества управления (например, уменьшения ошибки е(/), степени </a:t>
            </a:r>
            <a:r>
              <a:rPr lang="ru-RU" sz="2400" dirty="0" err="1"/>
              <a:t>колебательности</a:t>
            </a:r>
            <a:r>
              <a:rPr lang="ru-RU" sz="2400" dirty="0"/>
              <a:t> и т.д.) в систему вводят дополнительный очень важный элемент — регулятор. Тогда схема САУ, будет иметь вид</a:t>
            </a:r>
          </a:p>
        </p:txBody>
      </p:sp>
      <p:pic>
        <p:nvPicPr>
          <p:cNvPr id="20482" name="Picture 2" descr="Измененная функциональная схема системы автоматического управления процессом закаливания металл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2060848"/>
            <a:ext cx="4627186" cy="175259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3933056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Измененная функциональная схема системы автоматического управления процессом закаливания металла:</a:t>
            </a:r>
            <a:endParaRPr lang="ru-RU" sz="2000" dirty="0"/>
          </a:p>
          <a:p>
            <a:r>
              <a:rPr lang="ru-RU" sz="2000" i="1" dirty="0"/>
              <a:t>I —</a:t>
            </a:r>
            <a:r>
              <a:rPr lang="ru-RU" sz="2000" dirty="0"/>
              <a:t> задающее устройство; </a:t>
            </a:r>
            <a:r>
              <a:rPr lang="ru-RU" sz="2000" i="1" dirty="0"/>
              <a:t>2</a:t>
            </a:r>
            <a:r>
              <a:rPr lang="ru-RU" sz="2000" dirty="0"/>
              <a:t> — сравнивающее устройство; </a:t>
            </a:r>
            <a:r>
              <a:rPr lang="ru-RU" sz="2000" i="1" dirty="0"/>
              <a:t>3</a:t>
            </a:r>
            <a:r>
              <a:rPr lang="ru-RU" sz="2000" dirty="0"/>
              <a:t> — регулятор; </a:t>
            </a:r>
            <a:r>
              <a:rPr lang="ru-RU" sz="2000" i="1" dirty="0"/>
              <a:t>4 — </a:t>
            </a:r>
            <a:r>
              <a:rPr lang="ru-RU" sz="2000" dirty="0"/>
              <a:t>усилитель мощности; 5 — привод (двигатель); </a:t>
            </a:r>
            <a:r>
              <a:rPr lang="ru-RU" sz="2000" i="1" dirty="0"/>
              <a:t>6</a:t>
            </a:r>
            <a:r>
              <a:rPr lang="ru-RU" sz="2000" dirty="0"/>
              <a:t> — реостат; 7— электропечь; </a:t>
            </a:r>
            <a:r>
              <a:rPr lang="ru-RU" sz="2000" i="1" dirty="0"/>
              <a:t>8 — </a:t>
            </a:r>
            <a:r>
              <a:rPr lang="ru-RU" sz="2000" dirty="0"/>
              <a:t>измерительное устройство (датчик); I — неизменяемая часть САУ; II — регулятор (изменяемая часть САУ)</a:t>
            </a:r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1112</TotalTime>
  <Words>677</Words>
  <Application>Microsoft Office PowerPoint</Application>
  <PresentationFormat>Экран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Галерея</vt:lpstr>
      <vt:lpstr>Примеры систем  автоматического  регулирования и  управления</vt:lpstr>
      <vt:lpstr>Содержание</vt:lpstr>
      <vt:lpstr>Системы автоматического регулирования</vt:lpstr>
      <vt:lpstr>Презентация PowerPoint</vt:lpstr>
      <vt:lpstr>Пример системы регулирования температуры</vt:lpstr>
      <vt:lpstr>Функциональная схема САР</vt:lpstr>
      <vt:lpstr>Презентация PowerPoint</vt:lpstr>
      <vt:lpstr>Системы автоматического управления</vt:lpstr>
      <vt:lpstr>Для улучшения качества управления (например, уменьшения ошибки е(/), степени колебательности и т.д.) в систему вводят дополнительный очень важный элемент — регулятор. Тогда схема САУ, будет иметь вид</vt:lpstr>
      <vt:lpstr>Функциональная схема замкнутой САУ числом оборотов электродвигателя: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m0nk3y m4n</cp:lastModifiedBy>
  <cp:revision>23</cp:revision>
  <dcterms:created xsi:type="dcterms:W3CDTF">2013-08-21T19:17:07Z</dcterms:created>
  <dcterms:modified xsi:type="dcterms:W3CDTF">2023-04-17T07:00:23Z</dcterms:modified>
</cp:coreProperties>
</file>