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92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CD16-BAD9-439E-8EB2-BCDE3ECAB080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B7912-9D2F-47C7-BFBD-4C15D07C04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56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7912-9D2F-47C7-BFBD-4C15D07C04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B7912-9D2F-47C7-BFBD-4C15D07C04B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66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D4A683-2969-4985-8A7A-80FD15CD41CA}" type="datetimeFigureOut">
              <a:rPr lang="ru-RU" smtClean="0"/>
              <a:t>07.04.2021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78CAE42-1325-4751-9CB1-5EEE9CE9C0E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144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грамматики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регулярного числового арифметического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 (лабораторная работа № 3)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214731"/>
              </p:ext>
            </p:extLst>
          </p:nvPr>
        </p:nvGraphicFramePr>
        <p:xfrm>
          <a:off x="467544" y="838199"/>
          <a:ext cx="8496944" cy="5899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3778266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5792558"/>
                    </a:ext>
                  </a:extLst>
                </a:gridCol>
              </a:tblGrid>
              <a:tr h="511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Правила грамматики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Семантика нетерминальных символов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449140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начальный нетерминальный символ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938457463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2-3. 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ru-RU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400" b="1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последовательность арифметических выражений, разделенных запятыми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2751157486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4-6. A→T | ZT | AZT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арифметическое выражение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3043839115"/>
                  </a:ext>
                </a:extLst>
              </a:tr>
              <a:tr h="5206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7-8. T→U | TMU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алгебраическое слагаемое (терм) в арифметическом выражении, перед первым термом может стоять знак + или -, между термами один из этих знаков обязателен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3588556815"/>
                  </a:ext>
                </a:extLst>
              </a:tr>
              <a:tr h="3320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9-10. U→H | U^H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множитель в терме, между множителями должен стоять знак * или /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2669331344"/>
                  </a:ext>
                </a:extLst>
              </a:tr>
              <a:tr h="7226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11-14. H→F | V | R| (A)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первичное арифметическое выражение  в множителе, между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ставится знак операции возведения в степень,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представляется одним из четырех видов: функция, идентификатор, вещественное число или арифметическое выражение в скобках 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2243540003"/>
                  </a:ext>
                </a:extLst>
              </a:tr>
              <a:tr h="5430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F→V(B)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функция, представлена идентификатором, за которым в скобках находится последовательность арифметических выражений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1100753297"/>
                  </a:ext>
                </a:extLst>
              </a:tr>
              <a:tr h="5229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16-18. V→L | VL | VD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идентификатор – последовательность строчных латинских букв и цифр, начинающаяся со строчной буквы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3818956958"/>
                  </a:ext>
                </a:extLst>
              </a:tr>
              <a:tr h="527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19-22. R→I | I. | .I | I.I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вещественное число, представленное последовательностью цифр, в которой в любом месте может находится десятичная точка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736073677"/>
                  </a:ext>
                </a:extLst>
              </a:tr>
              <a:tr h="3185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23-24. I→D | ID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целое число – последовательность цифр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2105296211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25-26. Z→+\-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ru-RU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знак операции сложения или вычитания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3254993840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→*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знак операции умножения или деления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1511998416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29-54.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любая строчная латинская буква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3043048903"/>
                  </a:ext>
                </a:extLst>
              </a:tr>
              <a:tr h="2614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55-64. 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sz="1400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endParaRPr lang="ru-RU" sz="1400" i="1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любая десятичная цифра</a:t>
                      </a:r>
                      <a:endParaRPr lang="ru-RU" sz="14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32" marR="39532" marT="0" marB="0"/>
                </a:tc>
                <a:extLst>
                  <a:ext uri="{0D108BD9-81ED-4DB2-BD59-A6C34878D82A}">
                    <a16:rowId xmlns:a16="http://schemas.microsoft.com/office/drawing/2014/main" val="129735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Обратите ВНИМАНИЕ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ru-RU" sz="2400" dirty="0" smtClean="0"/>
              <a:t>1. Неограниченное число повторений достигается леворекурсивными правилами, что соответствует порядку выполнения действий в арифметическом выражении  слева направо.</a:t>
            </a:r>
          </a:p>
          <a:p>
            <a:pPr marL="0" indent="0">
              <a:buNone/>
            </a:pPr>
            <a:r>
              <a:rPr lang="ru-RU" sz="2400" dirty="0" smtClean="0"/>
              <a:t>2. Приоритет выполнения операций в арифметическом выражении отражается последовательностью использования нетерминальных символов в правилах: сначала определяется терм, т.е. сложение и вычитание будут выполняться в последнюю очередь, затем </a:t>
            </a:r>
            <a:r>
              <a:rPr lang="ru-RU" sz="2400" dirty="0"/>
              <a:t>– </a:t>
            </a:r>
            <a:r>
              <a:rPr lang="ru-RU" sz="2400" dirty="0" smtClean="0"/>
              <a:t>множитель и в последнюю очередь </a:t>
            </a:r>
            <a:r>
              <a:rPr lang="ru-RU" sz="2400" dirty="0"/>
              <a:t>определяется</a:t>
            </a:r>
            <a:r>
              <a:rPr lang="ru-RU" sz="2400" dirty="0" smtClean="0"/>
              <a:t> первичное арифметическое выражение. Таким образом, высший приоритет имеет вычисление функции, затем возведение в степень, после чего выполняются операции умножения и деления и, наконец, сложение и вычитание.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93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Рекомендуемая методика создания грамматики в лабораторной работе №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язык в задании лабораторной работы № 4 представляет собой подмножество языка из лабораторной работы № 3, то удобно создавать порождающую грамматику  удалением из общей грамматики ненужных правил и нетерминальных символов.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Рассмотрим, например, следующее задание: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представляет собой множество арифметических выражений со скобочной структурой, операнды которого – целые числа (неограниченной длины), а операции – сложение и умножение.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цепочка заданного языка – одно арифметическое выражение, то удаляем из грамматики, порождающей последовательность выражений, символ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1. </a:t>
            </a:r>
            <a:r>
              <a:rPr lang="en-US" i="1" dirty="0">
                <a:solidFill>
                  <a:srgbClr val="00B050"/>
                </a:solidFill>
              </a:rPr>
              <a:t>S</a:t>
            </a:r>
            <a:r>
              <a:rPr lang="ru-RU" i="1" dirty="0">
                <a:solidFill>
                  <a:srgbClr val="00B050"/>
                </a:solidFill>
              </a:rPr>
              <a:t>→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endParaRPr lang="ru-RU" dirty="0">
              <a:solidFill>
                <a:srgbClr val="00B050"/>
              </a:solidFill>
            </a:endParaRPr>
          </a:p>
          <a:p>
            <a:pPr fontAlgn="t"/>
            <a:r>
              <a:rPr lang="ru-RU" i="1" dirty="0">
                <a:solidFill>
                  <a:srgbClr val="00B050"/>
                </a:solidFill>
              </a:rPr>
              <a:t>2-3. 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ru-RU" i="1" dirty="0">
                <a:solidFill>
                  <a:srgbClr val="00B050"/>
                </a:solidFill>
              </a:rPr>
              <a:t>→</a:t>
            </a:r>
            <a:r>
              <a:rPr lang="en-US" i="1" dirty="0">
                <a:solidFill>
                  <a:srgbClr val="00B050"/>
                </a:solidFill>
              </a:rPr>
              <a:t>A </a:t>
            </a:r>
            <a:r>
              <a:rPr lang="ru-RU" i="1" dirty="0">
                <a:solidFill>
                  <a:srgbClr val="00B050"/>
                </a:solidFill>
              </a:rPr>
              <a:t>| 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ru-RU" i="1" dirty="0">
                <a:solidFill>
                  <a:srgbClr val="00B050"/>
                </a:solidFill>
              </a:rPr>
              <a:t>,</a:t>
            </a:r>
            <a:r>
              <a:rPr lang="en-US" i="1" dirty="0">
                <a:solidFill>
                  <a:srgbClr val="00B050"/>
                </a:solidFill>
              </a:rPr>
              <a:t>A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следующее правило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4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заданном языке отсутствуют операции вычитания и унарный плюс, следовательно, вместо правил: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4-6. A→T | ZT | AZT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получаем правила:</a:t>
            </a:r>
          </a:p>
          <a:p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A→T |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-RU" sz="2800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ненужными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правила:</a:t>
            </a:r>
          </a:p>
          <a:p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25-26. Z→+\-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заданном языке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операция деления.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вместо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7-8. T→U | 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TMU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правила: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T→U |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заданном языке отсутствует операция возведения в степень, следовательно,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правила:</a:t>
            </a:r>
          </a:p>
          <a:p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9-10. U→H | U^H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-28</a:t>
            </a:r>
            <a:r>
              <a:rPr lang="ru-RU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Множитель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является и первичным арифметическим выражением.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операндами арифметического выражения могут быть целые числа и арифметические выражения в скобках.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нужны правила 15, 16-18, 19-22 и 29-54:</a:t>
            </a:r>
          </a:p>
          <a:p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F→V(B)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16-18. V→L | VL | VD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19-22. R→I | I. | .I | I.I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29-54.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 не нужны символы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правил:</a:t>
            </a:r>
          </a:p>
          <a:p>
            <a:pPr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11-14. H→F | V | R| (A)</a:t>
            </a:r>
            <a:endParaRPr lang="ru-RU" sz="28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правила: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U→I |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5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получаем следующий набор правил искомой грамматики: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>
              <a:lnSpc>
                <a:spcPct val="115000"/>
              </a:lnSpc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A→T | A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T→U | T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U→I |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I→D | ID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10-19.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02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3198</TotalTime>
  <Words>717</Words>
  <Application>Microsoft Office PowerPoint</Application>
  <PresentationFormat>Экран (4:3)</PresentationFormat>
  <Paragraphs>77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Franklin Gothic Medium</vt:lpstr>
      <vt:lpstr>Times New Roman</vt:lpstr>
      <vt:lpstr>Wingdings 2</vt:lpstr>
      <vt:lpstr>Трек</vt:lpstr>
      <vt:lpstr>Правила грамматики регулярного числового арифметического выражения (лабораторная работа № 3)</vt:lpstr>
      <vt:lpstr>Обратите ВНИМАНИЕ :</vt:lpstr>
      <vt:lpstr>Рекомендуемая методика создания грамматики в лабораторной работе № 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gypnor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</cp:lastModifiedBy>
  <cp:revision>148</cp:revision>
  <dcterms:created xsi:type="dcterms:W3CDTF">2020-02-21T08:55:53Z</dcterms:created>
  <dcterms:modified xsi:type="dcterms:W3CDTF">2021-04-07T11:06:50Z</dcterms:modified>
</cp:coreProperties>
</file>