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5" r:id="rId19"/>
    <p:sldId id="344" r:id="rId20"/>
    <p:sldId id="346" r:id="rId21"/>
    <p:sldId id="347" r:id="rId22"/>
    <p:sldId id="348" r:id="rId23"/>
    <p:sldId id="349" r:id="rId24"/>
    <p:sldId id="351" r:id="rId25"/>
    <p:sldId id="352" r:id="rId26"/>
    <p:sldId id="350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6" r:id="rId70"/>
    <p:sldId id="395" r:id="rId71"/>
    <p:sldId id="397" r:id="rId7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1-09-07T17:27:56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11412,'0'36,"0"-1,-17-17,17 17,-18 18,1 0,-19 0,19 0,-1 35,-17-35,-18 35,18-35,35 0,-36 35,19-53,-1-17,0 35,1-18,-1 0,18 0,-18-17,18 0,-17-1,17 1,-18-18,18 18</inkml:trace>
  <inkml:trace contextRef="#ctx0" brushRef="#br0" timeOffset="1190.3793">9437 12047,'17'0,"1"0,0-17,17 17,0 0,-17-18,0 18,17-18,-18 18,19-17,-1-1,18 18,0-35,-18 17,18 1,-18-1,-17-17,0 17,17 0,-17 1,17-1,-18 1,1-19,0 36,17-17,-35-1,35 0,-17-17,17 17,-17 1,17-19,-17 19,-1-1,19-17,-1 0,-35 17,35-17,-17 17,0 0,-1 1,-17-1</inkml:trace>
  <inkml:trace contextRef="#ctx0" brushRef="#br0" timeOffset="2367.0989">9966 11871,'0'18,"18"-1,-18 1,17-18,1 18,0-1,-1 18,1-17,-1 0,-17-1,18 1,-18 0,18-18,-18 17,17 19,-17-19,0 18,18-17,-18 0,0-1,0 1,0 17,0-17,0 0,0-1,0 18,0-17,-18 17,18-17</inkml:trace>
  <inkml:trace contextRef="#ctx0" brushRef="#br0" timeOffset="7042.0431">10724 11589,'-17'0,"-1"17,18 1,-17 0,17-1,-18 19,0-19,18 1,-17 17,-1-17,0 17,1-17,17-1,-18 19,0 17,1-36,-1 1,1 35,17-36,0 1,0 0,-18-1,18 1,0 0,-18-1,1 18,17-17,-18 0,18-1,-35 19,35-19,0 1,0 0,0-36,0-17,0-1,0 19,35-1,-35 0,0 1,18-1,-1 1,1-19,0 36,-18-35,35 17,-35 1,17 17,-17-18,18 18,0 0,-18-18,17 18,-17-17,18 17,17 0,-17 0,0 0,-1 0,1 0,17 0,-17 0,-1 0,19 0,-19 0,19-18,-19 18,1-17,-1 17,1-18,17 18,-35-18,0 1,18 17,-18-18,18 18,-1-35,1 17,0-17,17 0,-35 17,0 0,0 1,17 17,-17-18,0 0,18 1,-18-1,-18 36,18-1,-17 1,-1 0,1-1,17 1,-18 17,0-35,18 18,0-1,-17-17,17 18,-18 0,18-1,-18 1,1-18,17 18,-18-1,0 19,1-19,17 1,0-1,0 1,-18 0,18-1,-17-17,17 18,0 0,-18-18,18 35,-18-35,18 18,-17-18,17 17,0 1,0-1,-18-17,18 18,0 0,0-1,0 1,0 0,0-1,0 1,0 0,0-1,18-17,-18 18,0-1,17-17,1 0,0 0,-1 0,1-17,-18-1,17 18,1-17,-18-1,18 18,-1 0,-17-18,18 18,-18-17</inkml:trace>
  <inkml:trace contextRef="#ctx0" brushRef="#br0" timeOffset="12225.8178">11871 11695,'0'-18,"-18"18,18-18,-17 1,-1 17,0 0,1 0,-1 0,1 0,-1 17,0 1,1-18,17 18,-18-18,18 17,0 1,-18 0,1-18,-1 17,18 1,-18-18,18 17,-17-17,17 18,-18-18,18 18,-18-18,18 17,0 1,-17-18,17 18,-18-18,18 17,-17 1,-1-18,18 18,-18-1,18 1,-17-1,-1 1,18 0,0-1,-18 1,18 0,0-1,0 1,0 0,0-1,0 1,0-1,0 1,0 0,0-1,0 1,0 0,0-1,0 1,0 0,0-1,18-17,-18 18,18-18,-1 0,1 17,0-17,-1 0,1 0,-1 0,1 0,0 0,-1 0,1 0,17 0,-17 0,17 0,-17-17,-18-1,18 18,17 0,-35-17,17 17,1-18,-18 0,35 1,-17-1,-18 0,35 1,-17 17,0-36,-1 19,1-1,-1 18,1-17,-18-1,18 0,-1-17,1 35,-18-18,0 1,18-1,-18 0,0 1,0-1,17 1,-17-1,0 0,0 1,0-1,0 0,0 1,0-1,0 0,0 1,0-1,0 1,-17-1,17 0,-18 18,0 0,18-17,-17-1,-1 18,18-18,-18 18,1 0,-1 0,1 0,-1 0,18-17,-18 17,1 0,-1 0,0 0</inkml:trace>
  <inkml:trace contextRef="#ctx0" brushRef="#br0" timeOffset="16605.6717">12488 11677,'0'18,"0"-1,0 1,-17 17,17-17,-18-18,0 35,1-35,17 18,-18 17,0-17,18-1,0 1,0 0,-17-1,17 1,-18-1,18 1,-17-18,17 18,0-1,0 1,-18 0,0-18,18 17,0 1,-17 0,-1-18,18 17,-18 1,1-1,17 19,-18-36,18 17,0 1,-18-18,1 18,17-1,0 1,0 0,-18-18,18 17,0-34,18 17,17-36,-17 19,-1-1,1 0,0 1,-1-1,-17 0,0 1,36-1,-19 1,-17-1,0 0,18 18,-18-17,17 17,-17-18,18 0,0 1,-18-1,17 0,-17 1,18 17,-18-18,18 18,-18-17,17-1,1 0,0 18,-18-17,17-1,-17 0,18 18,-18-17,18 17,-1-36,18 19,-17-1,0 1,-1 17,1-18,0 18,-1 0,1-18,0 18,-1 0,-17-17,18 17,-1 0,1 0,0 0,-1 17,-17 1,18 0,-18-1,0 1,0-1,0 1,0 0,0-1,0 1,0 0,-53 35,53-36,-18 1,18-1,-17-17,-1 18,1 17,-1-35,18 18,-18-18,18 18,-17-1,-1 1,0-18,18 35,-17-35,17 18,-18-18,18 17,-18 1,1 0,-1-18,18 17,0 1,0 0,0-1,0 1,18-18,-18 18,0-1,17-17,-17 18,18-18,0 0,-18 17,17-17,1 0,35 0,-35 0,-18-17,35-1,-18 18,1-17,0 17</inkml:trace>
  <inkml:trace contextRef="#ctx0" brushRef="#br0" timeOffset="19054.5904">13529 11659,'0'18,"0"0,0-1,0 1,-18 0,18 17,0-18,-17 1,-1 17,18 1,-18-36,18 35,-35 18,18-36,17 1,0 0,0 17,-36-17,36-1,-17 1,17 0,0-1,-18-17,0 18,18-1,-17 19,-1-19,0 19,1-19,-18 19,17-1,18-18,0 1,-18-18,18 18,0-36,36-17,-19 17,1 1,-1-1,1-17,0 35,-1-18,19-17,-1-1,-17 1,-1 35,1-17,-1-1,1 0,0 1,-18-1,0 0,17 18,1-17,0 17,-18-18,17 18,-17-18,18 18,-18-17,18 17,-1-18,1 18,-1-17,1 17,0-18,-1 18,1-18,0 18,-1-17,19-19,-19 36,19-17,-19-1,1 0,17 18,-17-17,-1-1,1 18,0-17,-1 17,1 0,0-18,-1 18,1-18,-1 18,1 0,0-17,-1 17,1-18,0 18,-1 0,-17 18,0-1,0 1</inkml:trace>
  <inkml:trace contextRef="#ctx0" brushRef="#br0" timeOffset="21845.5671">13758 11994,'18'0,"0"18,-18 0,17-18,-17 17,18-17,-18 18,0 0,0-1,18 1,-18 0,0-1,17-17,-17 18,0-1,0 1,0 0,0-1,0 1,0 0,0-1,0 1,0 0,-17-1,17 1,0-1,0 1,0 0,0-1,0 1,0 0</inkml:trace>
  <inkml:trace contextRef="#ctx0" brushRef="#br0" timeOffset="25996.382">14482 11695,'-18'17,"0"-17,1 36,-1-19,18 1,-18-1,18 1,0 0,-17-1,17 1,-18 17,0-17,18 0,0-1,0 1,-17-1,17 1,0 0,0-1,0 1,-18-18,18 18,-17-1,17 1,0 0,-18-1,18 1,0-1,0 1,-18-18,18 18,0-1,0 1,0 17,0-17,0 0,0-1,0 1,0-1,0 1,18-18,0 0,-1 0,1 0,17 0,0 0,1-18,-19 18,1 0,-18-17,18 17,-1-18,18 1,1-1,-19 0,1 18,17-17,-35-19,18 36,0 0,-18-17,17 17,1-18,-1 0,1 1,-18-18,35 17,-17 0,0 1,-1-1,-17 0,18 18,-18-17,0-1,18 18,-1-18,-17 1,0-1,18 18,-1-17,-17-1,0 0,0 1,0-1,0 0,18 18,-18-17,18-1,-18 0,17 18,-17-17,0-1,18 1,-36 34,-17 1,17 17,1-17,17-1,-18 1,18 0,0-1,-17-17,-1 18,18 0,-18-1,1 1,-1 17,18-17,0-1,0 1,0 17,-18-17,1 0,17 17,-18-35,18 17,0 1,0 0,-18-1,18 1,0 0,0-1,0 1,-17 0,17-1,0 1,0-1,17-17,1 0,0 0,-1 0,1 0,0-17,-18-1,17 18,1 0,0-17,-1 17,1-18,-1 0,1 18,0 0,-18-17,17 17,1 0</inkml:trace>
  <inkml:trace contextRef="#ctx0" brushRef="#br0" timeOffset="29537.4195">15381 11994,'35'0,"-35"-35,18 35,0-35,-1 35,19-35,-1 17,0-17,0 35,1-36,-19 19,1 17,17-18,1-17,-1 17,35-17,19-36,-54 54,18-36,35 0,18-18,17 1,36-36,-71 35,36 1,-71-1,17 1,36-1,-35 36,-19-18,19 18,-53-18,17 35,-35 1,18-1,34-35,-16 53,-1-35,-17 17,35-17,-36 17,1 1,35-1,-53 0,17 18,1-35,0 35,-18-18,17 18,-17-17,18 17,0-18,-1 18,1-35,0 35,-18-18,17 18,-34 0,-36 18,35-18,-35 17,18 19,-71-19,18 1,17 17,36-35,17 18,1-18,-1 0,-17 18,52-18,1 0,17 0,-17-18,17 0,0 18,-17 0,0-17,-1-1,1 0,0 18,17 0,-17-17,-1-1,18 18,-17 0,0 0,-1-18,1 18,0-17,35 17,-18-18,0 0,18 1,-35 17,-1 0,-34 35,17-17,-18-1,18 1,0 0,0-1,0 1,0 17,0-17,-18 0,18 17,0 18,0 0,0-18,0 18,0-18,0-17,0-1,0 19</inkml:trace>
  <inkml:trace contextRef="#ctx0" brushRef="#br0" timeOffset="34594.3298">15716 12188,'18'0,"17"-17,18 17,35-18,-17 18,-1 0,54-17,-18-1,-18 0,0 1,-35-1,0 0,0 18,-18 0,36 0,-18-17,17-1,36 18,35 0,-17-18,34 18,-34 0,-36-17,88-1,-87 18,-19 0,36-17,-53 17,0-18,0 18,0 0,0-18,17 18,-35 0,54-17,-37 17,-16-18,-1 18,0 0,-17 0,17-18,36 18,-18 0,53 0,-1-17,19-1,-1-17,36 17,-71 1,36-19,-36 19,0-1,-35 0,18 18,34-17,-34 17,0 0,34 0,-34-18,-1 18,-17 0,-17 0,-1 0,-53 0,-17 0,-18 0,-17 0,34 0,-17 0,0 0,36 0,-18 0,17-18,0 1,18-1,-17 0,-1 18,18-17,-35-1,17 18,0 0,1 0,34 0,1 0,0 0,35 0,-18 0,-17 0,34 0,1 0,-17 0,34 0,-52 0,-1 0,1 0,0 0,-1 0,1 0,0 0,-1 0,1 0,0 0,-1 0,-52 18,0-1,17 1,-17-18,17 35,0-17,-52 0,35 17,-1-35,-17 35,18-17,0 0,35-1,-35-17,17 18,-17-1,-1-17,1 18,17 0,36-36,17-17,1 17,-19 1,19-19,-36 19,17-1,1 0,0 18,-18-17,0-1,35 0,-35 1,17 17,-17-36,18 19,-18-1,35 1,36 17,-1 0,-52 0,0 0,-54 0,19 0,-18 17,-18 1,17-18,19 17,-1-17,36 0,-1 18,1-18,0 0,-36 0,0 0,-17 0</inkml:trace>
  <inkml:trace contextRef="#ctx0" brushRef="#br0" timeOffset="39310.3394">14905 12965</inkml:trace>
  <inkml:trace contextRef="#ctx0" brushRef="#br0" timeOffset="39874.4104">15275 12965</inkml:trace>
  <inkml:trace contextRef="#ctx0" brushRef="#br0" timeOffset="40493.0394">15699 13000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1-09-07T22:01:14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7578 6433,'0'0,"-17"0,0 17,17 0,-17 0,0-17,0 16,0-16,17 17,-17 0,0-17,0 17,0 0,0-17,17 17,-17 0,0 0,17 0,-34 0,34 0,-34 0,34 17,0-17,-34 0,17 0,0-17,17 17,-17-17,17 17,-17 0,-16-1,16-16,17 17,-34 0,0 17,17-34,0 34,-17-17,0 0,17 0</inkml:trace>
  <inkml:trace contextRef="#ctx0" brushRef="#br0" timeOffset="1407.1339">7204 6314,'0'-17,"0"34,0 17,17-34,0 17,-17 0,17 0,-17 0,0 0,17-17,0 17,-17 0,0 0,17-1,0 1,-17 0,17 0,-17 0,17 0,0-17,-17 17,0 0,17-17,-17 34,17-34,0 34,0-17,0 0,0 0,0 0,-17 0,17 0,-17 0,17 0,0-1,0 1,0 17,0 0,-17-17,17 0,-17 0,17-17,-17 17,0 0,17-17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07.09.21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International_Data_Corporation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proger.ru/articles/8-jazykov-programmirovanija-dlja-android-razrabotchika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Введение в программирование для платформы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endParaRPr lang="be-BY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создании нового проекта нужно выбрать версию SDK/ API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SDK), для которой предназначается данное разрабатываемое приложение, а так же минимальную версию SDK/API, которая будет поддерживаться этим приложением.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вот Номера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SDK и API одинаковы.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213758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Разработчик приложения определяется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 версией 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 устанавливает необходимый SDK для разработки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Установка/удаление/обновление версий SDK осуществляется при помощи утилиты «SDK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», которая входит в установленный пакет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вместе с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86340"/>
            <a:ext cx="5829397" cy="24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Android Studio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является бесплатным программным продуктом. Она доступна для скачивания по ссылке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hlinkClick r:id="rId2"/>
              </a:rPr>
              <a:t>http://developer.android.com/sdk/index.html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2831405" cy="229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8840"/>
            <a:ext cx="2880543" cy="223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61" y="1988839"/>
            <a:ext cx="2880543" cy="223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3" y="4437112"/>
            <a:ext cx="2746920" cy="213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62" y="4456931"/>
            <a:ext cx="2863329" cy="22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61" y="4461511"/>
            <a:ext cx="2684161" cy="222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9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592288" cy="201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82032"/>
            <a:ext cx="5832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первом запуске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перед созданием первого проекта необходимо установить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необходимые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версии SDK, иначе проект будет создан под существующую версию SDK (версия была установлена вместе с дистрибутивом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), которая может не отвечать вашим требованиям и после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скачивания/установки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нужной вам SDK проект придется пересоздавать.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2448272" cy="18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81" y="2780928"/>
            <a:ext cx="2448272" cy="18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66" y="2708591"/>
            <a:ext cx="2208094" cy="19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3032878" cy="168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26081"/>
            <a:ext cx="3041278" cy="168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 чтобы успешно разрабатывать приложения под мобильные устройства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установить следующий минимальный набор компонентов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SDK: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SDK Platform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Samples for SDK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ARM EABI v7a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ru-RU" sz="2400" dirty="0"/>
              <a:t> — образ операционной системы для мобильных устройств. Используется для эмулирования работы ОС </a:t>
            </a:r>
            <a:r>
              <a:rPr lang="ru-RU" sz="2400" dirty="0" err="1"/>
              <a:t>Android</a:t>
            </a:r>
            <a:r>
              <a:rPr lang="ru-RU" sz="2400" dirty="0"/>
              <a:t> в процессе отладки и тестирования разрабатываемых приложений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Intel x86 Atom/Atom_64 System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400" dirty="0"/>
              <a:t>— образ ОС </a:t>
            </a:r>
            <a:r>
              <a:rPr lang="ru-RU" sz="2400" dirty="0" err="1"/>
              <a:t>Android</a:t>
            </a:r>
            <a:r>
              <a:rPr lang="ru-RU" sz="2400" dirty="0"/>
              <a:t> для мобильных устройств. Используется для эмулирования работы ОС </a:t>
            </a:r>
            <a:r>
              <a:rPr lang="ru-RU" sz="2400" dirty="0" err="1"/>
              <a:t>Android</a:t>
            </a:r>
            <a:r>
              <a:rPr lang="ru-RU" sz="2400" dirty="0"/>
              <a:t> (режим x86 без ARM) в процессе отладки и тестирования.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73" y="515719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Эмулятор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это специальная программа, которая позволяет эмулировать работу устройства (например мобильного телефона) непосредственно на персональном компьютере.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Создание простейшего проекта в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53" y="908720"/>
            <a:ext cx="3749591" cy="290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494" y="450912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Стоит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учитывать, что чем выше версия SDK, тем меньше диапазон поддерживаемых устройств.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15028"/>
            <a:ext cx="399085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8497"/>
            <a:ext cx="4591535" cy="321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176" y="3481658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Процессом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создания проекта занимается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это система автоматической сборки проектов.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имеет свой собственный язык 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компиляции исходного кода файлов в бинарный (промежуточный) код, сборки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промежуточного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кода, сборки ресурсов приложения и т.д. Официальный сайт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 — http://gradle.org. Система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Gradle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потребляет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достаточное количество ресурсов и процессорного времени, а так же нуждается в доступе к Интернет.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Проект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это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набор модулей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При создании проекта создается проект и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один модуль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Один модуль представляет одно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Далее в проект можно добавлять новые модули. И на основе каждого модуля можно получать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приложение. В отличии от других IDE, 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может быть открыт только один проект.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Открытие/создание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нового проекта приводит к закрытию предыдущего проекта и открытию/созданию другого. Но зато в каждом проекте можно создавать много модулей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1" r="73730" b="13553"/>
          <a:stretch/>
        </p:blipFill>
        <p:spPr bwMode="auto">
          <a:xfrm>
            <a:off x="3153321" y="1340768"/>
            <a:ext cx="3153320" cy="526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97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папки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manifests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хранит файл манифеста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который описывает конфигурацию приложения и определяет каждый из компонентов данного приложения.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хранит файлы кода на языке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которые структурированы по отдельным пакетам. Так, в папке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пакета, название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которого было указано на этапе создания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проекта,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имеется по умолчанию файл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MainActivity.java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 кодом на языке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который представляет класс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запускаемый по умолчанию при старте приложения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содержит используемые в приложении ресурсы. Все ресурсы разбиты на подпапки.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предназначена для хранения изображений, используемых в приложении</a:t>
            </a:r>
          </a:p>
          <a:p>
            <a:pPr lvl="1" algn="just"/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предназначена для хранения файлов, определяющих графический интерфейс. По умолчанию здесь есть файл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activity_main.xml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который определяет интерфейс для класса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виде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mipmap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содержат файлы изображений, которые предназначены для создания иконки приложения при различных разрешениях экрана.</a:t>
            </a:r>
          </a:p>
          <a:p>
            <a:pPr lvl="1"/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хранит различные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содержащие коллекции ресурсов - различных данных, которые применяются в приложении. По умолчанию здесь есть два файла и одна папка:</a:t>
            </a:r>
          </a:p>
          <a:p>
            <a:pPr lvl="2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colors.xml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хранит описание цветов, используемых в приложении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strings.xml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содержит строковые ресурсы, используемые в приложении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themes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хранит две темы приложения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светлую и темную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программировании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 говорят «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Главное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окно приложения», а говорят «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Активность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Каркас макета для Активности это каркас внешнего вида для размещения «Элементов Управления» 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ермин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«Элемент Управления»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-программирования не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всегда используется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Используется термин «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 —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/>
            <a:r>
              <a:rPr lang="ru-RU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одна четко определенная операция, которую может выполнить пользователь. Например, в приложении могут присутствовать активности для составления сообщения электронной почты, поиска контакта или создания снимка. Активности обычно ассоциируются с одним экраном и программируются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Макет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описывает внешний вид экрана. Макеты создаются в виде файлов в разметке XML и сообщают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где располагаются те или иные элементы экрана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запуска и тестирования приложения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 эмуляторы или реальные устройства.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Лучше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тестировать на реальных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устройствах, так как эмуляторы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требуют больших аппаратных ресурсов, и не каждый компьютер может потянуть требования эмуляторов.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06896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Виртуальное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устройство 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это конфигурация некоторого реального устройства для эмулирования на персональном компьютере. Перед тем как запускать эмулятор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тестирования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необходимо,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было создано одно или несколько виртуальных устройств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93" y="522227"/>
            <a:ext cx="889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данным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IDC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/>
              <a:t>I don't </a:t>
            </a:r>
            <a:r>
              <a:rPr lang="en-US" sz="2400" dirty="0" smtClean="0"/>
              <a:t>care</a:t>
            </a:r>
            <a:r>
              <a:rPr lang="ru-RU" sz="2400" dirty="0" smtClean="0"/>
              <a:t> </a:t>
            </a:r>
            <a:r>
              <a:rPr lang="en-US" sz="2400" dirty="0">
                <a:hlinkClick r:id="rId2" tooltip="International Data Corporation"/>
              </a:rPr>
              <a:t>International Data Corporation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конец 2020 года, доля ОС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рынке смартфонов составила 85%: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14" y="4653136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всему миру насчитывается почти 3 миллиарда устройств на этой системе.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5" y="2060848"/>
            <a:ext cx="855547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создания виртуального устройства нужно использовать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AVD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менеджер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Tools-AVD 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196753"/>
            <a:ext cx="3456384" cy="17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314096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этом окне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отображается список ранее созданных виртуальных устройств с краткой информацией (версия API, разрешение экрана устройства, занимаемое место на жестком диске и т.д.).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797152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Эти виртуальные устройства можно изменять и удалять.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создания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нажать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кнопку «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 Появится окно выбора типа устройства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основными доступными характеристиками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(размер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экрана, количество точек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дюйм).</a:t>
            </a:r>
          </a:p>
        </p:txBody>
      </p:sp>
    </p:spTree>
    <p:extLst>
      <p:ext uri="{BB962C8B-B14F-4D97-AF65-F5344CB8AC3E}">
        <p14:creationId xmlns:p14="http://schemas.microsoft.com/office/powerpoint/2010/main" val="13193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372180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4721"/>
            <a:ext cx="4307954" cy="441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следующем окне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выбрать версию API и образ операционной системы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эмулятора.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образ отсутствует, предоставляется возможность загрузить его.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755136" cy="268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13163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AVD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Понятное имя виртуального устройства. При запуске разрабатываемого вами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предлагаться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виртуальных устройств для выбора, на каком из устройстве необходимо запустить приложение. Список виртуальных устройств будет содержать эти самые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понятные имена. Рекомендуется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имя включать модель устройства, версию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350100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Масштаб экрана виртуального устройства для случая, если разрешение экрана виртуального устройства превышает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размеры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монитора компьютера, на котором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разрабатывается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приложение. По умолчанию опция установлена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значение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 — автоматический масштаб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Ориентация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устройства при запуске виртуального устройства в эмуляторе. Портретная и альбомная ориентация. Вне зависимости от выбора ориентации, есть возможность менять ориентацию устройства в процессе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тестирования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 в эмуляторе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GPU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(GPU это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Опция разрешает эмуляцию графики средствами видеокарты вашего персонального компьютера для увеличения скорости исполнения эмулируемого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случае, если это приложение использует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технологию работы с графикой. Рекомендуется оставить эту опцию выбранной, так как ее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отключение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повлечь к предупреждениям на этапе компиляции/исполнения вашего приложения, даже если ваше приложение не использует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snapshot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Опция позволяет сделать снимок виртуального устройства и сохранить его на диск, чтобы в дальнейшем запуск виртуального устройства осуществлялся намного быстрее.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356" y="191683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практике было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замечено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что в некоторых случаях использование снимка виртуального устройства приводило к необъяснимым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ошибкам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работе эмулируемого приложения,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которые исчезали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больше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появлялись,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разработчики отказывались от использования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снимка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виртуального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устройства.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4536610" cy="228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6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Результат запуска на эмуляторе: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603"/>
            <a:ext cx="2543435" cy="40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322" y="4437112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запуска на реальном устройстве нужно в телефоне открыть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разработчика (по умолчанию скрыты).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сделать их доступными, надо зайти в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(Настройки &gt; О телефоне)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8 это в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(Настройки &gt; Система &gt; О телефоне)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семь раз нажать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(Номер сборки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 или Версия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MIUIU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8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 возврата к предыдущему экрану нужно перейти по появившейся ссылке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Developer options 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разработчика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включить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возможность отладки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USB.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Выполнение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умолчанию начинается с класса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по умолчанию открыт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757121"/>
            <a:ext cx="859937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package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com.example.myproject_1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androidx.appcompat.app.AppCompatActivity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android.os.Bundle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extends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AppCompatActivity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protected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Bundle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super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setContentView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activity_main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наследуется от класса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Класс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AppCompatActivity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 сути представляет отдельный экран (страницу) приложения или его визуальный интерфейс.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наследует весь этот функционал.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414" y="186949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передается ресурс разметки графического интерфейса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398" y="2579906"/>
            <a:ext cx="900100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&lt;?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version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="1.0"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encoding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="utf-8"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?&gt;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androidx.constraintlayout.widget.ConstraintLayout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="http://schemas.android.com/apk/res/android"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="http://schemas.android.com/apk/res-auto"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Hello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World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!"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:layout_constraintBottom_toBottomOf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:layout_constraintRight_toRightOf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androidx.constraintlayout.widget.ConstraintLayout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4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/>
              <a:t>xmlns:android</a:t>
            </a:r>
            <a:r>
              <a:rPr lang="ru-RU" sz="2400" dirty="0"/>
              <a:t>="http://schemas.android.com/apk/res/android":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содержит основные атрибуты, которые предоставляются платформой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применяются в элементах управления и определяют их визуальные свойства (например, размер, позиционирование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/>
              <a:t>xmlns:app</a:t>
            </a:r>
            <a:r>
              <a:rPr lang="ru-RU" sz="2400" dirty="0"/>
              <a:t>="http://schemas.android.com/apk/res-auto":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содержит атрибуты, которые определены в рамках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/>
              <a:t>xmlns:tools</a:t>
            </a:r>
            <a:r>
              <a:rPr lang="ru-RU" sz="2400" dirty="0"/>
              <a:t>="http://schemas.android.com/tools":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применяется для работы с режиме дизайнера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653136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android:layout_height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 высоту контейнера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"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match_parent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 указывает, что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будет растягивается по всей длине контейнера (экрана устройства).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Языки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программирования, которые используются для разработки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https://tproger.ru/articles/8-jazykov-programmirovanija-dlja-android-razrabotchika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611" y="126876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официальный язык для разработки под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поддерживается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является основой для изучения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Преимущества: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материалов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легко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информацию;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большое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комьюнити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изначально заточена под работу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легко изучить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Kotlin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719" y="4797152"/>
            <a:ext cx="8139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Kotlin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Ещё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официальный и не менее популярный язык. Также поддерживается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характеризуется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синтаксическим сахаром.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691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tools:context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определяет, какой класс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(экрана приложения) связан с текущим определением интерфейса. В данном случае это класс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Это позволяет использовать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различные возможности в режиме дизайнера, которые зависят от класса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40208"/>
            <a:ext cx="196555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636912"/>
            <a:ext cx="424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на экран поле для ввода и кнопку, при нажатии на которую будет появляться всплывающее сообщение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0" y="3356992"/>
            <a:ext cx="209956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2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7086" y="476672"/>
            <a:ext cx="806489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editTextMessage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="245dp"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="115dp"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:layout_marginLeft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="48dp"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:layout_marginTop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="172dp"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:ems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:hint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="Наберите что-нибудь"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:inputType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="101dp"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="84dp"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:layout_marginLeft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="292dp"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:layout_marginTop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="192dp"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:background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color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/purple_700"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:backgroundTintMode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add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="ОК"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:textColor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color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white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:onClick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showMessage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1710" y="404664"/>
            <a:ext cx="838842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android.os.Bundle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android.view.View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android.widget.EditText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import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android.widget.Toast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extends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AppCompatActivity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protected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Bundle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super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.onCreate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savedInstanceState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setContentView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layout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activity_main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//Нажатие кнопки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showMessage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editTextMessage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Toast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makeText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"Вы набрали сообщение 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.getText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Toast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LENGTH_SHORT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show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измерений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836712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пиксели текущего экрана.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рекомендуется, так как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устройство имеет определенный набор пикселей на дюйм, поэтому количество пикселей на экране может также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меняться.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242088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device-independent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независимые от плотности экрана пиксели. Абстрактная единица измерения, основанная на физической плотности экрана с разрешением 160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dpi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(точек на дюйм). В этом случае 1dp = 1px. Если размер экрана больше или меньше, чем 160dpi, количество пикселей, которые применяются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1dp соответственно увеличивается или уменьшается.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516" y="5133382"/>
            <a:ext cx="8928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scale-independent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независимые от масштабирования пиксели. Допускают настройку размеров, производимую пользователем. Рекомендуются для работы со шрифтами.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1/72 дюйма, базируются на физических размерах экрана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миллиметры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дюймы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Тип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единиц описывается одной из констант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перечисления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TypedValue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COMPLEX_UNIT_DIP 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независимые от плотности экрана пиксели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COMPLEX_UNIT_IN - in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дюймы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COMPLEX_UNIT_MM - mm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миллиметры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COMPLEX_UNIT_PT 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точки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COMPLEX_UNIT_PX 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физические пиксели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COMPLEX_UNIT_SP 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или независимые от масштабирования пиксели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scale-independent pixels)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Графический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интерфейс пользователя представляет собой иерархию объектов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android.view.View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android.view.ViewGroup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Каждый объект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ViewGroup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представляет контейнер, который содержит и упорядочивает дочерние объекты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частности, к контейнерам относят такие элементы, как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RelativeLayout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ряд других.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Менеджеры раскладки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789040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Менеджер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раскладки, это контейнер,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предназначенный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содержания в себе дочерних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других контейнеров, упорядочивая их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правилам. Менеджер раскладки берет на себя функционал упорядочивания дочерних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избавляя разработчиков от забот по размещению и выравниванию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экранах разного размера и ориентации.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816" y="26064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android.widget.LinearLayout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менеджер раскладки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вертикали (в один столбец) или по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горизонтали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(в одну строку).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android.widget.TableLayout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менеджер раскладки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строкам и столбцам.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android.widget.RelativeLayout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менеджер раскладки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относительно друг друга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816" y="306896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/>
              <a:t>android.widget.GridLayout</a:t>
            </a:r>
            <a:r>
              <a:rPr lang="ru-RU" sz="2400" dirty="0"/>
              <a:t> — менеджер раскладки </a:t>
            </a:r>
            <a:r>
              <a:rPr lang="ru-RU" sz="2400" dirty="0" err="1"/>
              <a:t>виджетов</a:t>
            </a:r>
            <a:r>
              <a:rPr lang="ru-RU" sz="2400" dirty="0"/>
              <a:t> по ячейкам решетки (сетки). </a:t>
            </a:r>
            <a:endParaRPr lang="ru-RU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err="1" smtClean="0"/>
              <a:t>android.widget.FrameLayout</a:t>
            </a:r>
            <a:r>
              <a:rPr lang="ru-RU" sz="2400" dirty="0" smtClean="0"/>
              <a:t> </a:t>
            </a:r>
            <a:r>
              <a:rPr lang="ru-RU" sz="2400" dirty="0"/>
              <a:t>— менеджер </a:t>
            </a:r>
            <a:r>
              <a:rPr lang="ru-RU" sz="2400" dirty="0" smtClean="0"/>
              <a:t>раскладки</a:t>
            </a:r>
            <a:r>
              <a:rPr lang="ru-RU" sz="2400" dirty="0"/>
              <a:t>, предназначенный для размещения одиночного </a:t>
            </a:r>
            <a:r>
              <a:rPr lang="ru-RU" sz="2400" dirty="0" err="1"/>
              <a:t>виджета</a:t>
            </a:r>
            <a:r>
              <a:rPr lang="ru-RU" sz="2400" dirty="0"/>
              <a:t>. </a:t>
            </a:r>
            <a:endParaRPr lang="ru-RU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/>
              <a:t> </a:t>
            </a:r>
            <a:r>
              <a:rPr lang="ru-RU" sz="2400" b="1" dirty="0" err="1"/>
              <a:t>android.widget.ScrollView</a:t>
            </a:r>
            <a:r>
              <a:rPr lang="ru-RU" sz="2400" dirty="0"/>
              <a:t>  — менеджер раскладки, располагающий </a:t>
            </a:r>
            <a:r>
              <a:rPr lang="ru-RU" sz="2400" dirty="0" err="1"/>
              <a:t>виджеты</a:t>
            </a:r>
            <a:r>
              <a:rPr lang="ru-RU" sz="2400" dirty="0"/>
              <a:t> последовательно друг за другом в  виде списка с  возможностью прокрутки. Удобен для случая, если </a:t>
            </a:r>
            <a:r>
              <a:rPr lang="ru-RU" sz="2400" dirty="0" err="1"/>
              <a:t>виджеты</a:t>
            </a:r>
            <a:r>
              <a:rPr lang="ru-RU" sz="2400" dirty="0"/>
              <a:t>, размещенные на макете, по своим размерам не умещаются на экране устройства.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android.widget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контейнер, который позволяет создавать гибкие и масштабируемые визуальные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интерфейсы. 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позиционирования элемента внутри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необходимо указать ограничения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226206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LinearLayout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924944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Упорядочивает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свои дочерние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 один столбец (вертикальная ориентация) или в одну строку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ориентация).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описание класса можно прочитать по ссылке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http://developer.android.com/reference/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widget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/LinearLayout.html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08720"/>
            <a:ext cx="2933478" cy="47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504" y="248161"/>
            <a:ext cx="5040560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:orientation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vertical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="Button3"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28882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Ориентация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дочерних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задается с помощью атрибута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может принимать или значение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(вертикальная ориентация) или значение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(горизонтальная ориентация). По умолчанию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установлена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горизонтальная ориентация. Программно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установить ориентацию с помощью вызова метода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setOrientation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306896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выравнивания дочерних элементов, необходимо использовать атрибут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android:gravity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center_vertical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center_horizontal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дочерние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выравниваются по центру, по центру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вертикали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 центру горизонтали соответственно.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дочерние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выравниваются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 верху, к низу, справа, слева соответственно.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задать программно выравнивание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дочерних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необходимо воспользоваться функцией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setGravity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141" y="116632"/>
            <a:ext cx="8882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Преимущества: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лаконичный код;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поддерживается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предоставляет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корутины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sz="2400" b="1" i="1" dirty="0" err="1"/>
              <a:t>корутина</a:t>
            </a:r>
            <a:r>
              <a:rPr lang="ru-RU" sz="2400" i="1" dirty="0"/>
              <a:t> представляет блок кода, который может выполняться параллельно с остальным </a:t>
            </a:r>
            <a:r>
              <a:rPr lang="ru-RU" sz="2400" i="1" dirty="0" smtClean="0"/>
              <a:t>кодом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востребован из-за нехватки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-разработчиков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1" y="2852936"/>
            <a:ext cx="8882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Python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разработка осуществляется 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BeeWare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это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библиотека для создания кроссплатформенных приложений, в том числе под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BeeWare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это набор UI-инструментов для создания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нативных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-приложений.</a:t>
            </a:r>
          </a:p>
          <a:p>
            <a:pPr algn="just"/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-разработчик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который пишет мобильные приложения на языке программирования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 — большая редкость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2888807" cy="46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android:gravity</a:t>
            </a:r>
            <a:r>
              <a:rPr lang="en-US" sz="1600" dirty="0"/>
              <a:t>="</a:t>
            </a:r>
            <a:r>
              <a:rPr lang="en-US" sz="1600" dirty="0" err="1"/>
              <a:t>center_horizontal</a:t>
            </a:r>
            <a:r>
              <a:rPr lang="en-US" sz="1600" dirty="0"/>
              <a:t>"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4744"/>
            <a:ext cx="2776282" cy="447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4" y="213378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android:gravity</a:t>
            </a:r>
            <a:r>
              <a:rPr lang="en-US" sz="1600" dirty="0"/>
              <a:t>="</a:t>
            </a:r>
            <a:r>
              <a:rPr lang="en-US" sz="1600" dirty="0" err="1" smtClean="0"/>
              <a:t>center_vertical</a:t>
            </a:r>
            <a:r>
              <a:rPr lang="en-US" sz="1600" dirty="0"/>
              <a:t>"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983" y="18864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Атрибут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android:layout_weight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управляет механизмом заполнения дочерними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«оставшейся области» родительского контейнера. Атрибуту присваивается числовое значение — сколько частей от оставшейся области родительского контейнера нужно отдать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Если одному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установить значение этого атрибута в «1», то это будет означать, что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займет всю оставшуюся область. Если двум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виджетам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присвоить значение этого атрибута в «1», то они оба займут оставшуюся область и поделят ее поровну.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04960"/>
            <a:ext cx="2040045" cy="32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9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8864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TableLayout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50305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TableLayout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является дочерним от класса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описание класса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android.widget.TableLayout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можно прочитать по адресу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http://developer.android.com/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reference/android/widget/TableLayout.html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/>
              <a:t>TableLayout</a:t>
            </a:r>
            <a:r>
              <a:rPr lang="en-US" sz="2400" dirty="0" smtClean="0"/>
              <a:t> </a:t>
            </a:r>
            <a:r>
              <a:rPr lang="ru-RU" sz="2400" dirty="0" smtClean="0"/>
              <a:t>должен </a:t>
            </a:r>
            <a:r>
              <a:rPr lang="ru-RU" sz="2400" dirty="0"/>
              <a:t>состоять из строк, которые представлены </a:t>
            </a:r>
            <a:r>
              <a:rPr lang="ru-RU" sz="2400" dirty="0" smtClean="0"/>
              <a:t>менеджером </a:t>
            </a:r>
            <a:r>
              <a:rPr lang="ru-RU" sz="2400" dirty="0"/>
              <a:t>раскладки </a:t>
            </a:r>
            <a:r>
              <a:rPr lang="en-US" sz="2400" dirty="0" err="1" smtClean="0"/>
              <a:t>TableRow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000" dirty="0"/>
              <a:t>(http://developer. android.com/reference/android/widget/TableRow.html).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1773281" cy="285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3704415"/>
            <a:ext cx="331236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TableLayout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="Button11"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="Button12"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="Button13"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&lt;/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="Button21"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="Button22"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="Button23"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&lt;/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TableLayout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какой-то элемент должен быть растянут на ряд столбцов, 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растянуть его с помощью атрибута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layout_span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указывает на какое количество столбцов надо растянуть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524" y="2132856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Располагает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дочерние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ячейкам в прямоугольной «сетке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/>
            <a:r>
              <a:rPr lang="ru-RU" sz="2400" dirty="0" smtClean="0"/>
              <a:t>	Полное </a:t>
            </a:r>
            <a:r>
              <a:rPr lang="ru-RU" sz="2400" dirty="0"/>
              <a:t>описание полей и методов класса </a:t>
            </a:r>
            <a:r>
              <a:rPr lang="en-US" sz="2400" dirty="0" err="1"/>
              <a:t>android.widget</a:t>
            </a:r>
            <a:r>
              <a:rPr lang="en-US" sz="2400" dirty="0"/>
              <a:t>. </a:t>
            </a:r>
            <a:r>
              <a:rPr lang="en-US" sz="2400" dirty="0" err="1"/>
              <a:t>GridLayout</a:t>
            </a:r>
            <a:r>
              <a:rPr lang="en-US" sz="2400" dirty="0"/>
              <a:t> </a:t>
            </a:r>
            <a:r>
              <a:rPr lang="ru-RU" sz="2400" dirty="0" smtClean="0"/>
              <a:t>можно </a:t>
            </a:r>
            <a:r>
              <a:rPr lang="ru-RU" sz="2400" dirty="0"/>
              <a:t>прочитать по ссылке </a:t>
            </a:r>
            <a:r>
              <a:rPr lang="en-US" sz="2000" dirty="0"/>
              <a:t>http://developer. android.com/reference/android/widget/GridLayout.html</a:t>
            </a:r>
            <a:r>
              <a:rPr lang="en-US" sz="2400" dirty="0"/>
              <a:t>.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есть ориентация (вертикальная 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горизонтальная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 умолчанию — горизонтальная). Ориентация задается атрибутом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android:orientation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может принимать значения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горизонтальной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ориентации дочерние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заполняются построчно, а при вертикальной ориентации —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столбцам.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Поэтому, по умолчанию при горизонтальной ориентации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содержит одну строку, в которой будет столбцов столько, сколько дочерних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будет размещено 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GridView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Если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будет много — то они не поместятся на экране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123110"/>
            <a:ext cx="6480720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GridLayout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="http://schemas.android.com/apk/res/android"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:orientation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horizontal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:paddingLeft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</a:t>
            </a:r>
            <a:r>
              <a:rPr lang="ru-RU" sz="1600" dirty="0">
                <a:solidFill>
                  <a:srgbClr val="067D17"/>
                </a:solidFill>
                <a:latin typeface="JetBrains Mono"/>
                <a:cs typeface="Arial" pitchFamily="34" charset="0"/>
              </a:rPr>
              <a:t>dp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:paddingTop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</a:t>
            </a:r>
            <a:r>
              <a:rPr lang="ru-RU" sz="1600" dirty="0">
                <a:solidFill>
                  <a:srgbClr val="067D17"/>
                </a:solidFill>
                <a:latin typeface="JetBrains Mono"/>
                <a:cs typeface="Arial" pitchFamily="34" charset="0"/>
              </a:rPr>
              <a:t>dp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:paddingRight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="5dp"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:paddingBottom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</a:t>
            </a:r>
            <a:r>
              <a:rPr lang="ru-RU" sz="1600" dirty="0">
                <a:solidFill>
                  <a:srgbClr val="067D17"/>
                </a:solidFill>
                <a:latin typeface="JetBrains Mono"/>
                <a:cs typeface="Arial" pitchFamily="34" charset="0"/>
              </a:rPr>
              <a:t>dp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="Button3"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="Button4"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="Button5"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GridLayout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290851" cy="53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задавать, сколько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 и столбцов. Это делается с помощью атрибутов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android:rowCount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(количество строк) 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android:columnCount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(количество столбцов).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64" y="2057400"/>
            <a:ext cx="2552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60" y="1390978"/>
            <a:ext cx="439248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GridLayout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="http://schemas.android.com/apk/res/android"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:background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="#D0F0D0"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:columnCount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="3"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:orientation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horizontal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:paddingLeft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="10dp"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:paddingTop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="10dp"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:paddingRight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="5dp"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:paddingBottom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="5dp"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:rowCount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="4"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="Button2"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="Button10"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="Button11"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="Button12"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GridLayout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Так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возможность явно указывать при размещении в нем дочернего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какую строку и столбец его разместить. Для этого предназначены атрибуты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android:layout_column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android:layout_row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которым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присваиваются числовые значения номера столбца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строки соответственно. Эти атрибуты указываются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для дочерних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9695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Задание1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Создайте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макет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активности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21000" y="2636912"/>
            <a:ext cx="5049871" cy="4034247"/>
            <a:chOff x="3321000" y="2636912"/>
            <a:chExt cx="5049871" cy="40342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636912"/>
              <a:ext cx="2502727" cy="4034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Рукописные данные 3"/>
                <p14:cNvContentPartPr/>
                <p14:nvPr/>
              </p14:nvContentPartPr>
              <p14:xfrm>
                <a:off x="3321000" y="3695760"/>
                <a:ext cx="4096080" cy="984600"/>
              </p14:xfrm>
            </p:contentPart>
          </mc:Choice>
          <mc:Fallback>
            <p:pic>
              <p:nvPicPr>
                <p:cNvPr id="4" name="Рукописные данные 3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11640" y="3686400"/>
                  <a:ext cx="4114800" cy="100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09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нажатии на кнопку должно появляться всплывающее окно с приветствием. Например,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07473"/>
            <a:ext cx="3290852" cy="53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События клика, перемещения при касании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508" y="69269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Первый способ - атрибут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onClick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967" y="1213301"/>
            <a:ext cx="8676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Второй способ - метод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setOnClickListener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881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Метод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setOnClickListener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принимает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ссылку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объект, реализующий интерфейс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 котором объявлен всего лишь один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</a:t>
            </a:r>
          </a:p>
          <a:p>
            <a:pPr algn="just"/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abstract void </a:t>
            </a:r>
            <a:r>
              <a:rPr lang="en-US" sz="2400" dirty="0" err="1"/>
              <a:t>onClick</a:t>
            </a:r>
            <a:r>
              <a:rPr lang="en-US" sz="2400" dirty="0"/>
              <a:t> (View v); </a:t>
            </a:r>
            <a:endParaRPr lang="ru-RU" sz="2400" dirty="0" smtClean="0"/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где v — вид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контейнер), по которому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осуществлен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клик.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9838" y="4221087"/>
            <a:ext cx="77323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Button B = (Button) </a:t>
            </a:r>
            <a:r>
              <a:rPr lang="en-US" sz="2000" dirty="0" err="1"/>
              <a:t>this.findViewById</a:t>
            </a:r>
            <a:r>
              <a:rPr lang="en-US" sz="2000" dirty="0"/>
              <a:t>(R.id. </a:t>
            </a:r>
            <a:r>
              <a:rPr lang="ru-RU" sz="2000" dirty="0" err="1"/>
              <a:t>идентификатор_кнопки</a:t>
            </a:r>
            <a:r>
              <a:rPr lang="ru-RU" sz="2000" dirty="0"/>
              <a:t>); </a:t>
            </a:r>
            <a:r>
              <a:rPr lang="en-US" sz="2000" dirty="0" err="1"/>
              <a:t>B.setOnClickListener</a:t>
            </a:r>
            <a:r>
              <a:rPr lang="en-US" sz="2000" dirty="0"/>
              <a:t>( new </a:t>
            </a:r>
            <a:r>
              <a:rPr lang="en-US" sz="2000" dirty="0" err="1"/>
              <a:t>View.OnClickListener</a:t>
            </a:r>
            <a:r>
              <a:rPr lang="en-US" sz="2000" dirty="0"/>
              <a:t>() { </a:t>
            </a:r>
            <a:endParaRPr lang="ru-RU" sz="2000" dirty="0" smtClean="0"/>
          </a:p>
          <a:p>
            <a:r>
              <a:rPr lang="ru-RU" sz="2000" dirty="0" smtClean="0"/>
              <a:t>    </a:t>
            </a:r>
            <a:r>
              <a:rPr lang="en-US" sz="2000" dirty="0" smtClean="0"/>
              <a:t>@</a:t>
            </a:r>
            <a:r>
              <a:rPr lang="en-US" sz="2000" dirty="0"/>
              <a:t>Override </a:t>
            </a:r>
            <a:endParaRPr lang="ru-RU" sz="2000" dirty="0" smtClean="0"/>
          </a:p>
          <a:p>
            <a:r>
              <a:rPr lang="ru-RU" sz="2000" dirty="0" smtClean="0"/>
              <a:t>     </a:t>
            </a: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000" dirty="0" err="1"/>
              <a:t>onClick</a:t>
            </a:r>
            <a:r>
              <a:rPr lang="en-US" sz="2000" dirty="0"/>
              <a:t>(View v) { </a:t>
            </a:r>
            <a:endParaRPr lang="ru-RU" sz="2000" dirty="0" smtClean="0"/>
          </a:p>
          <a:p>
            <a:r>
              <a:rPr lang="en-US" sz="2000" dirty="0" smtClean="0"/>
              <a:t>… </a:t>
            </a:r>
            <a:r>
              <a:rPr lang="en-US" sz="2000" dirty="0"/>
              <a:t>// </a:t>
            </a:r>
            <a:r>
              <a:rPr lang="ru-RU" sz="2000" dirty="0"/>
              <a:t>Код обработки события клика по </a:t>
            </a:r>
            <a:r>
              <a:rPr lang="ru-RU" sz="2000" dirty="0" err="1"/>
              <a:t>виджету</a:t>
            </a:r>
            <a:r>
              <a:rPr lang="ru-RU" sz="2000" dirty="0"/>
              <a:t> </a:t>
            </a:r>
            <a:r>
              <a:rPr lang="en-US" sz="2000" dirty="0"/>
              <a:t>v </a:t>
            </a:r>
            <a:endParaRPr lang="ru-RU" sz="2000" dirty="0" smtClean="0"/>
          </a:p>
          <a:p>
            <a:r>
              <a:rPr lang="en-US" sz="2000" dirty="0" smtClean="0"/>
              <a:t>} </a:t>
            </a:r>
            <a:r>
              <a:rPr lang="en-US" sz="2000" dirty="0"/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64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78872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C/C++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/>
              <a:t> 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поддерживает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 использованием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NDK</a:t>
            </a:r>
            <a:r>
              <a:rPr lang="ru-RU" sz="2400" dirty="0"/>
              <a:t>, что может быть удобно для игр.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NDK позволит написать на C/C++ только часть приложения, например библиотеку, которую через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можно подключить к программе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20486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avaScript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фреймворком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создавать мобильные приложения с многофункциональным мобильным UI. При этом такие программы полностью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нативны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есть не являются мобильными веб-приложениями.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использует те же компоненты, что и простые приложения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Преимущества 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сборка быстрее, чем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создания качественного UI есть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простая передача данных по сети с использованием API.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того, чтобы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или контейнеру назначить обработчик события перемещения, необходимо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воспользоваться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методом,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объявленным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android.view.View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setOnTouchListener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View.OnTouchListener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42088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принимает ссылку на объект, реализующий интерфейс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View.OnTouchListener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котором объявлен один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обработчик события: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	public </a:t>
            </a:r>
            <a:r>
              <a:rPr lang="en-US" sz="2400" dirty="0"/>
              <a:t>abstract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b="1" dirty="0" err="1"/>
              <a:t>onTouch</a:t>
            </a:r>
            <a:r>
              <a:rPr lang="en-US" sz="2400" dirty="0"/>
              <a:t> (View v, </a:t>
            </a:r>
            <a:r>
              <a:rPr lang="en-US" sz="2400" dirty="0" err="1"/>
              <a:t>MotionEvent</a:t>
            </a:r>
            <a:r>
              <a:rPr lang="en-US" sz="2400" dirty="0"/>
              <a:t> event);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689" y="443711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Метод, обрабатывающий событие, принимает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параметры: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v —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виджет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источник события.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объект, содержащий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 событии.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0364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LL 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.findViewById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R.id.идентификатор_контейнера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LL.setOnTouchListener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View.OnTouchListener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onTouch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v,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       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MotionEvent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event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…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Код обработки событий касания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});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96" y="3356992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Событие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перемещения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представляется объектом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котором предоставляется инструментарий для получения всевозможных данных о событиях. Этот объект так же позволяет получить информацию о множественных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касаниях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перемещениях (это когда пользователь использует в касании несколько пальцев одновременно — например делает движение увеличения изображения)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getAction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числовое значение, идентифицирующее действие пользователя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MotionEvent.ACTION_DOWN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касание,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ACTION_MOVE 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перемещение,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MotionEvent.ACTION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 UP 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отпускание и т. д.).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final float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координату первого указателя (пальца пользователя).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final float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координату первого указателя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174" y="3861048"/>
            <a:ext cx="8855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final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getPointerCount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количество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указателей (пальцев пользователя)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участвующих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событии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final float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pointerIndex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координату указателя, индекс которого задается в параметре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pointerIndex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final float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pointerIndex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координату указателя, индекс которого задается в параметре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pointerIndex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final float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getPressure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pointerIndex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силу давления указателя, индекс которого задается в параметре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pointerIndex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904" y="2746176"/>
            <a:ext cx="58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67" y="2852936"/>
            <a:ext cx="2265927" cy="365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43" y="2862436"/>
            <a:ext cx="2260033" cy="364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331" y="80745"/>
            <a:ext cx="6420891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:orientation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vertical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/ll1"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="Количество кликов"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:layout_gravity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center_horizontal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="10pt"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Space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="20dp"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="Перемещение"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:layout_gravity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center_horizontal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tvMotionInfo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="10pt"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692696"/>
            <a:ext cx="702027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lang="ru-RU" sz="16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Поля в активности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//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Виджет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для вывода информации о клике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Виджет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для вывода информации о перемещении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tvMotionInfo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//Счетчик количества кликов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cntClick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2780928"/>
            <a:ext cx="705678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//--- Инициализируем поля объекта ----------------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tvMotionInfo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tvMotionInfo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Находим главный контейнер в макете Активности -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LL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ll1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3772" y="116632"/>
            <a:ext cx="7920880" cy="6340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Назначем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обработчик события "Прикосновения/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//Перемещения" -------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LL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.setOnTouchListener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OnTouchListener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onTouch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MotionEvent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event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Получение типа события ----------------------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event.getAction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Получение координат касания -----------------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x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event.getX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y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event.getY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Формирование строки с информацией о событии --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S 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switch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MotionEvent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ACTION_DOWN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S +=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"Нажатие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  <a:cs typeface="Arial" pitchFamily="34" charset="0"/>
              </a:rPr>
              <a:t>\n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MotionEvent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ACTION_MOVE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S +=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"Перемещение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  <a:cs typeface="Arial" pitchFamily="34" charset="0"/>
              </a:rPr>
              <a:t>\n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case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MotionEvent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ACTION_UP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S +=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"Отпускание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  <a:cs typeface="Arial" pitchFamily="34" charset="0"/>
              </a:rPr>
              <a:t>\n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S +=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"X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x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  <a:cs typeface="Arial" pitchFamily="34" charset="0"/>
              </a:rPr>
              <a:t>\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  <a:cs typeface="Arial" pitchFamily="34" charset="0"/>
              </a:rPr>
              <a:t>n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= 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Вывод информации о событии ------------------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tvMotionInfo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(S);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538" y="188640"/>
            <a:ext cx="79208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Назначаем обработчик клика ------------------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LL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.setOnClickListener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OnClickListener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Override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onClick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Увеличиваем счетчик количества кликов по Активности -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cntClick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++;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//-- Отображаем информацию в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виджете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--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.setText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"Количество кликов: "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+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        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cntClick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});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538" y="3140968"/>
            <a:ext cx="8728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Задание  2.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Написать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приложение, в котором пользователь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водит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указателем по экрану устройства, и если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движение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близко по траектории к вертикальному, то цвет фона Активности становится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синим,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движение указателя пользователя близко по траектории 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горизонтальному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цвет фона Активности становится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желтым.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изменения цвета фона Активности используйте вызов метода: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setBackgroundColor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главного контейнера Активности.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ConstraintLayout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22313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позиционирования элемента внутри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необходимо указать ограничения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установки позиции относительно определенного элемента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используются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следующие ограничения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layout_constraintLeft_toLeftOf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левая граница позиционируется относительно левой границы другого элемента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layout_constraintLeft_toRightOf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левая граница позиционируется относительно правой границы другого элемента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layout_constraintRight_toLeftOf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правая граница позиционируется относительно левой границы другого элемента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layout_constraintRight_toRightOf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правая граница позиционируется относительно правой границы другого элемента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layout_constraintTop_toTopOf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верхняя граница позиционируется относительно верхней границы другого элемента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layout_constraintTop_toBottomOf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верхняя граница позиционируется относительно нижней границы другого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элемента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т.п.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err="1"/>
              <a:t>layout_constraintBaseline_toBaselineOf</a:t>
            </a:r>
            <a:r>
              <a:rPr lang="en-US" sz="2400" dirty="0"/>
              <a:t>: </a:t>
            </a:r>
            <a:r>
              <a:rPr lang="ru-RU" sz="2400" dirty="0"/>
              <a:t>базовая линия позиционируется относительно базовой линии другого элемента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err="1"/>
              <a:t>layout_constraintStart_toEndOf</a:t>
            </a:r>
            <a:r>
              <a:rPr lang="en-US" sz="2400" dirty="0"/>
              <a:t>: </a:t>
            </a:r>
            <a:r>
              <a:rPr lang="ru-RU" sz="2400" dirty="0"/>
              <a:t>элемент начинается там, где завершается другой элемент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err="1"/>
              <a:t>layout_constraintStart_toStartOf</a:t>
            </a:r>
            <a:r>
              <a:rPr lang="en-US" sz="2400" dirty="0"/>
              <a:t>: </a:t>
            </a:r>
            <a:r>
              <a:rPr lang="ru-RU" sz="2400" dirty="0"/>
              <a:t>элемент начинается там, где начинается другой элемент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err="1"/>
              <a:t>layout_constraintEnd_toStartOf</a:t>
            </a:r>
            <a:r>
              <a:rPr lang="en-US" sz="2400" dirty="0"/>
              <a:t>: </a:t>
            </a:r>
            <a:r>
              <a:rPr lang="ru-RU" sz="2400" dirty="0"/>
              <a:t>элемент завершается там, где начинается другой элемент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b="1" dirty="0" err="1"/>
              <a:t>layout_constraintEnd_toEndOf</a:t>
            </a:r>
            <a:r>
              <a:rPr lang="en-US" sz="2400" dirty="0"/>
              <a:t>: </a:t>
            </a:r>
            <a:r>
              <a:rPr lang="ru-RU" sz="2400" dirty="0"/>
              <a:t>элемент завершается там, где завершается другой </a:t>
            </a:r>
            <a:r>
              <a:rPr lang="ru-RU" sz="2400" dirty="0" smtClean="0"/>
              <a:t>элемент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7971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определения позиции элемента в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необходимо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указать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как минимум одно ограничение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 горизонтали и одно ограничение по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вертикали!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Dart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Flutter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относительно новая технология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полноценный SDK, выпущенный в 2018 году.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ряду параметров считается более удачным решением, чем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Native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Позволяет писать кроссплатформенные приложения, поэтому эффективен в разработке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 общей базой кода на языке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Dart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позиционируется как альтернатива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Он компилируется в бинарный код, за счёт чего достигается высокая скорость выполнения операций. Вместо XML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использует так называемые деревья макетов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Преимущества 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легко освоить, зная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высокая производительность программ;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Reload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Flutter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быстрая перезагрузка с сохранением состояния.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 позиционирования относительно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границ самого контейнера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ContentLayout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задать для ограничения значение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позиционирования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любого другого элемента внутри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ConstraintLayout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значения ограничения указывается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этого элемента.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2" y="2568972"/>
            <a:ext cx="2831087" cy="42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612557"/>
            <a:ext cx="5616624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="20dp"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:layout_constraintTop_toTopOf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:layout_constraintBottom_toBottomOf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="Здесь нужно что-то набрать:"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 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="180dp"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:hint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="Набирайте..."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:layout_constraintLeft_toRightOf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:layout_constraintBaseline_toBaselineOf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="Отправить"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:layout_constraintLeft_toLeftOf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app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:layout_constraintTop_toBottomOf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:layout_margin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="20dp"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064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расположить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 в центре контейнера по вертикали, то надо использовать пару атрибутов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648" y="1196752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latin typeface="Consolas"/>
              </a:rPr>
              <a:t>app:layout_constraintTop_toTopOf</a:t>
            </a:r>
            <a:r>
              <a:rPr lang="en-US" dirty="0">
                <a:latin typeface="Consolas"/>
              </a:rPr>
              <a:t>="parent"</a:t>
            </a:r>
          </a:p>
          <a:p>
            <a:pPr fontAlgn="base"/>
            <a:r>
              <a:rPr lang="en-US" dirty="0" err="1">
                <a:latin typeface="Consolas"/>
              </a:rPr>
              <a:t>app:layout_constraintBottom_toBottomOf</a:t>
            </a:r>
            <a:r>
              <a:rPr lang="en-US" dirty="0">
                <a:latin typeface="Consolas"/>
              </a:rPr>
              <a:t>="parent"</a:t>
            </a:r>
            <a:endParaRPr lang="en-US" dirty="0"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расположить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 в центре контейнера по горизонтали, то надо использовать следующую пару атрибутов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29469" y="2908250"/>
            <a:ext cx="76683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app:layout_constraintLeft_toLeftOf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parent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app:layout_constraintRight_toRightOf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parent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818" y="3787001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элементы расположены по центру,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сдвига по горизонтали применяется атрибут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layout_constraintHorizontal_bias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сдвига по вертикали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layout_constraintVertical_bias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качестве значения они принимают число с плавающей точкой от 0 до 1. Значение по умолчанию - 0.5 (расположение по центру).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ресурсами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935" y="59576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Ресурсы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представляют собой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разметки,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отдельные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строки,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звуковые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файлы, файлы изображений и т.д.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ресурсы находятся в проекте в каталоге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Для различных типов ресурсов, определенных в проекте, в каталоге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создаются подкаталоги. Поддерживаемые подкаталоги: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animator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определяющие анимацию свойств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anim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определяющие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-анимацию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определяющие список цветов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Графические файлы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jpg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gif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mipmap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Графические файлы, используемые для иконок приложения под различные разрешения экранов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определяющие пользовательский интерфейс приложения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определяющие меню приложения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различные файлы, которые сохраняются в исходном виде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-файлы, которые содержат различные используемые в приложении значения, например, ресурсы строк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Произвольные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-файлы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файлы с определениями шрифтом и расширениями .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ttf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.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otf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.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ttc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либо файлы XML, который содержат элемент &lt;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543" y="152312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Ссылка на ресурсы в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коде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08555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Когда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происходит компиляция проекта сведения обо всех ресурсах добавляются в специальный файл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R.jar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затем используется при работе с ресурсами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355" y="2016949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R.drawable</a:t>
            </a:r>
            <a:r>
              <a:rPr lang="en-US" sz="2400" dirty="0"/>
              <a:t> </a:t>
            </a:r>
            <a:endParaRPr lang="ru-RU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R.id</a:t>
            </a:r>
            <a:r>
              <a:rPr lang="en-US" sz="2400" dirty="0"/>
              <a:t> (id)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R.layout</a:t>
            </a:r>
            <a:r>
              <a:rPr lang="en-US" sz="2400" dirty="0"/>
              <a:t> (layout)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R.string</a:t>
            </a:r>
            <a:r>
              <a:rPr lang="en-US" sz="2400" dirty="0"/>
              <a:t> (string)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R.attr</a:t>
            </a:r>
            <a:r>
              <a:rPr lang="en-US" sz="2400" dirty="0"/>
              <a:t> (</a:t>
            </a:r>
            <a:r>
              <a:rPr lang="en-US" sz="2400" dirty="0" err="1"/>
              <a:t>attr</a:t>
            </a:r>
            <a:r>
              <a:rPr lang="en-US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R.plural</a:t>
            </a:r>
            <a:r>
              <a:rPr lang="en-US" sz="2400" dirty="0"/>
              <a:t> (plurals)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R.array</a:t>
            </a:r>
            <a:r>
              <a:rPr lang="en-US" sz="2400" dirty="0"/>
              <a:t> (string-array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5373216"/>
            <a:ext cx="71825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resources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app_name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&gt;Application_2&lt;/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clickInfo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&gt;Количество кликов&lt;/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resources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516" y="47971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Например,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/strings.xml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ресурсы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Чтобы получить ссылку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ресурсы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использовать выражение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R.string.app_name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R.string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clickInfo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3285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Доступ в файле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520" y="2703016"/>
            <a:ext cx="8889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Ссылки на ресурсы в файлах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имеют следующую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форму:</a:t>
            </a:r>
          </a:p>
          <a:p>
            <a:pPr algn="just"/>
            <a:r>
              <a:rPr lang="ru-RU" sz="2400" dirty="0"/>
              <a:t> </a:t>
            </a:r>
            <a:endParaRPr lang="ru-RU" sz="2400" dirty="0" smtClean="0"/>
          </a:p>
          <a:p>
            <a:pPr algn="just"/>
            <a:r>
              <a:rPr lang="ru-RU" sz="2400" b="1" dirty="0" smtClean="0"/>
              <a:t>	@[</a:t>
            </a:r>
            <a:r>
              <a:rPr lang="ru-RU" sz="2400" b="1" dirty="0" err="1"/>
              <a:t>имя_пакета</a:t>
            </a:r>
            <a:r>
              <a:rPr lang="ru-RU" sz="2400" b="1" dirty="0"/>
              <a:t>:]</a:t>
            </a:r>
            <a:r>
              <a:rPr lang="ru-RU" sz="2400" b="1" dirty="0" err="1" smtClean="0"/>
              <a:t>тип_ресурса</a:t>
            </a:r>
            <a:r>
              <a:rPr lang="ru-RU" sz="2400" b="1" dirty="0" smtClean="0"/>
              <a:t>/</a:t>
            </a:r>
            <a:r>
              <a:rPr lang="ru-RU" sz="2400" b="1" dirty="0" err="1" smtClean="0"/>
              <a:t>имя_ресурса</a:t>
            </a:r>
            <a:endParaRPr lang="ru-RU" sz="2400" b="1" dirty="0" smtClean="0"/>
          </a:p>
          <a:p>
            <a:pPr algn="just"/>
            <a:endParaRPr lang="ru-RU" sz="2400" b="1" dirty="0"/>
          </a:p>
          <a:p>
            <a:pPr algn="just"/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имя_пакета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имя пакета, в котором ресурс находится (указывать необязательно, если ресурс находится в том же пакете)</a:t>
            </a:r>
          </a:p>
          <a:p>
            <a:pPr algn="just"/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тип_ресурса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подкласс, определенный в классе R для типа ресурса</a:t>
            </a:r>
          </a:p>
          <a:p>
            <a:pPr algn="just"/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имя_ресурса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имя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файла ресурса без расширения или значение атрибута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XML-элементе (для простых значений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88640"/>
            <a:ext cx="741682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TextView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clickInfo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:layout_gravity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center_horizontal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tvClickInfo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="10pt"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7089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получения ресурсов в классе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использовать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getResources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возвращает объект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android.content.res.Resources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02" y="400506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получить сам ресурс,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полученного объекта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вызвать один 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методов: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836061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строку из файла strings.xml по числовому идентификатору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getDimension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числовое значение - ресурс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dimen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getDrawable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графический файл в виде объекта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803" y="116632"/>
            <a:ext cx="889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getBoolean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значение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определение цвета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getColorStateList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объект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ColorStateList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набор цветов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getFont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определение шрифта в виде объекта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Typeface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значение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getLayout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объект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XmlResourceParser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связанный с файлом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layout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007" y="3789040"/>
            <a:ext cx="838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String </a:t>
            </a:r>
            <a:r>
              <a:rPr lang="en-US" sz="2400" dirty="0" err="1"/>
              <a:t>app_name</a:t>
            </a:r>
            <a:r>
              <a:rPr lang="en-US" sz="2400" dirty="0"/>
              <a:t> = </a:t>
            </a:r>
            <a:r>
              <a:rPr lang="en-US" sz="2400" dirty="0" err="1"/>
              <a:t>getResources</a:t>
            </a:r>
            <a:r>
              <a:rPr lang="en-US" sz="2400" dirty="0"/>
              <a:t>().</a:t>
            </a:r>
            <a:r>
              <a:rPr lang="en-US" sz="2400" dirty="0" err="1"/>
              <a:t>getString</a:t>
            </a:r>
            <a:r>
              <a:rPr lang="en-US" sz="2400" dirty="0"/>
              <a:t>(</a:t>
            </a:r>
            <a:r>
              <a:rPr lang="en-US" sz="2400" dirty="0" err="1"/>
              <a:t>R.string.app_name</a:t>
            </a:r>
            <a:r>
              <a:rPr lang="en-US" sz="2400" dirty="0"/>
              <a:t>);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7" y="4512320"/>
            <a:ext cx="8661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для ресурсов строк применяется файл strings.xml, 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добавлять дополнительные файлы ресурсов в каталог проекта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При этом достаточно соблюдать структуру файла: он должен иметь корневой узел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 иметь один или несколько элементов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6773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Поворот экрана. Создание макета Активности для альбомной ориентации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861" y="1124744"/>
            <a:ext cx="8784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повороте устройства объект Активности создается заново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Кроме того, может так случиться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что макет Активности, сверстанный разработчиком для вертикальной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ориентации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экрана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ориентация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умолчанию при создании модуля) может не отобразится корректно при горизонтальной (альбомной) ориентации. В таком случае, необходим дополнительный макет для Активности, который должен быть назначен Активности при горизонтальной ориентации.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61" y="429309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добавления макета Активности горизонтальной (альбомной) ориентации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открыть контекстное меню для папки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модуля проекта в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выбрать команду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New – Layout Resource File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появившемся окне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ввести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имя файла в опцию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 Далее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опцию «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Orientatio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и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нажать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кнопку «&gt;&gt;»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выпадающем списке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выбрать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ориентацию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Landscape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(альбомная).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OK»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31640" y="1988840"/>
            <a:ext cx="6287392" cy="3672408"/>
            <a:chOff x="1092919" y="1988840"/>
            <a:chExt cx="6526113" cy="382401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919" y="1988840"/>
              <a:ext cx="6526113" cy="3824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Рукописные данные 2"/>
                <p14:cNvContentPartPr/>
                <p14:nvPr/>
              </p14:nvContentPartPr>
              <p14:xfrm>
                <a:off x="2502000" y="2266920"/>
                <a:ext cx="260640" cy="267120"/>
              </p14:xfrm>
            </p:contentPart>
          </mc:Choice>
          <mc:Fallback>
            <p:pic>
              <p:nvPicPr>
                <p:cNvPr id="3" name="Рукописные данные 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2277" y="2257179"/>
                  <a:ext cx="280085" cy="28660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323528" y="580526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повернуть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устройство в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эмуляторе,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нужно нажать комбинацию клавиш Ctrl+F11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C#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Поддерживается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некоторыми очень удобными инструментами, например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Unity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отлично подходят для разработки игр и кросс-платформенных приложений.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5" y="2276872"/>
            <a:ext cx="5854030" cy="263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37321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err="1"/>
              <a:t>Андроид</a:t>
            </a:r>
            <a:r>
              <a:rPr lang="ru-RU" sz="2400" i="1" dirty="0"/>
              <a:t> разработчик, пишущий на C#, — это, скорее, исключение, чем правило.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3699036" cy="59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13534"/>
            <a:ext cx="5828704" cy="362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6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75982"/>
            <a:ext cx="4464496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="http://schemas.android.com/tools"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tools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:context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MainActivity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:orientation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vertical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/btn1"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/btn2"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/btn5"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wrap_content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/btn6"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="6"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LinearLayout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3968" y="1772816"/>
            <a:ext cx="475252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xmlns: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    "http://schemas.android.com/apk/res/android"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:layout_width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:layout_height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match_parent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:stretchColumns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="*"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/btn1"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="1"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/btn2"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="2"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/btn3"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="3"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/btn4"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="4"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/btn5"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="5"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Button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="@+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/btn6"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android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  <a:cs typeface="Arial" pitchFamily="34" charset="0"/>
              </a:rPr>
              <a:t>:text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="6"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/&gt;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TableRow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&lt;/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TableLayout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920" y="404664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Официально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поддерживается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есть менее известный вариант для разработки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BASIC под названием B4A (BASIC 4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который позволяет создавать приложения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 помощью BASIC.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81" y="3356992"/>
            <a:ext cx="8701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Corona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Кроссплатформенный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инструмент, использующий язык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(скриптовый язык программирования, по идеологии и реализации ближе всего 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для реализации логики приложений, он значительно упрощает процесс сборки приложений и позволяет вызывать собственные библиотеки.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была создана разработчиком Энди Рубином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Rubin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в качестве операционной системы для мобильных телефонов и поначалу развивалась в рамках компании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2005 году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купила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постоянно эволюционирует, и вместе с операционной системой эволюционируют средства и инструменты для разработки.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984" y="342455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Рекомендуемой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средой разработки является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создана специально для разработки под ОС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8662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Среда разработки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816" y="4624888"/>
            <a:ext cx="869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Набор инструментов и библиотек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Комплект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разработчика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 Development Kit (JDK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SDK,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Studio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SDK Tools.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876</Words>
  <Application>Microsoft Office PowerPoint</Application>
  <PresentationFormat>Экран (4:3)</PresentationFormat>
  <Paragraphs>310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2" baseType="lpstr">
      <vt:lpstr>Тема Office</vt:lpstr>
      <vt:lpstr>Введение в программирование для платформы Android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427</cp:revision>
  <dcterms:created xsi:type="dcterms:W3CDTF">2016-11-05T17:05:33Z</dcterms:created>
  <dcterms:modified xsi:type="dcterms:W3CDTF">2021-09-07T22:11:03Z</dcterms:modified>
</cp:coreProperties>
</file>