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9" r:id="rId21"/>
    <p:sldId id="347" r:id="rId22"/>
    <p:sldId id="346" r:id="rId23"/>
    <p:sldId id="348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59" r:id="rId41"/>
    <p:sldId id="360" r:id="rId42"/>
    <p:sldId id="361" r:id="rId43"/>
    <p:sldId id="362" r:id="rId44"/>
    <p:sldId id="364" r:id="rId45"/>
    <p:sldId id="365" r:id="rId46"/>
    <p:sldId id="363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05.10.21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java/android/2.3.php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habr.com/ru/company/e-Legion/blog/545934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-online.ru/android-intent.xhtml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-online.ru/android-menu.xhtml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Списки. Адаптеры. Активности.</a:t>
            </a:r>
            <a:endParaRPr lang="be-BY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&lt;T&gt;</a:t>
            </a: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/>
              <a:t>http</a:t>
            </a:r>
            <a:r>
              <a:rPr lang="en-US" dirty="0"/>
              <a:t>://developer.android.com/ </a:t>
            </a:r>
            <a:r>
              <a:rPr lang="en-US" dirty="0" err="1" smtClean="0"/>
              <a:t>intl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r>
              <a:rPr lang="en-US" dirty="0" smtClean="0"/>
              <a:t>/reference/android/widget/ArrayAdapter.html</a:t>
            </a:r>
          </a:p>
          <a:p>
            <a:pPr algn="just"/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094" y="1604517"/>
            <a:ext cx="8612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готовый Адаптер данных, который предназначен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списках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Принимает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качестве набора данных список (коллекцию, реализующую интерфейс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например коллекцию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или массив объектов.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перебирает каждый элемент набора данных и вставляет строковое значение, которое формируется с помощью вызова метода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отображаемого объекта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 указанный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 виде идентификатора ресурсов передается в конструктор класса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50987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 нужно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 для отображения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списка другой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вместо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предлагаемого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умолчанию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создать класс, производный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переопределить в нем метод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getView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ViewGroup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 котором или с помощью оператора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с помощью объекта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LayoutInflater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реализовать создание нужного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отображающего элемент данных из набора данных Адаптера.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07707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Класс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содержит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методы по работе с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коллекцией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данных —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add, insert, remove, sort, clear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метод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setDropDownViewResource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задания макета из ресурсов для отображения пунктов выпадающего списка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Конструкторы класса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400" dirty="0"/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50305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T[]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Принимает идентификатор ресурса содержащего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макет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представляющий внешний вид каждого элемента списка и массив объектов который является набором данных для Адаптера.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Т.к. 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качестве набора данных выступает массив, то такой набор данных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не модифицируемым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 точки зрения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удаления элементов, но менять содержимое в массиве объектов можно.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32" y="4149080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 — данный конструктор предназначен для работы с модифицируемым с точки зрения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удаления набором данных. Во всем остальном, этот конструктор совпадает с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предыдущим конструктором.</a:t>
            </a:r>
          </a:p>
        </p:txBody>
      </p:sp>
    </p:spTree>
    <p:extLst>
      <p:ext uri="{BB962C8B-B14F-4D97-AF65-F5344CB8AC3E}">
        <p14:creationId xmlns:p14="http://schemas.microsoft.com/office/powerpoint/2010/main" val="31498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класса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void add(T object)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добавляет новый объект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набор данных Адаптера. Объект добавляется в конец списка.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void clear()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удаляет все объекты из набора данных Адаптера.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getCount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количество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наборе данных Адаптера (количество элементов списка)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71703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position)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ссылку на объект из набора данных Адаптера по индексу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getPosition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(T item)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индекс объекта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набора данных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(T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вставляет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новый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 набор данных Адаптера 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указанную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позицию. Позиция, в которую осуществляется вставка, указывается параметром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notifyDataSetChanged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метод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предназначен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оповещения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-списка о том, что в назначенном им Адаптере данных произошли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изменения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-списку необходимо обновить свое представление (выполнить перерисовку). Обычно, этот метод не нужно вызывать явно —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умолчанию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любые изменения в Адаптере данных (методы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приводят к изменению внешнего вида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-списка и наоборот — изменения данных пользователем с помощью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приводит к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обновлению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данных в Адаптере данных.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60" y="11663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Comparator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comparator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сортирует набор данных Адаптера, используя 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качестве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критерия сортировки объект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comparator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460" y="1316961"/>
            <a:ext cx="88569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Классы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SimpleAdapter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CursorAdapter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SimpleCursorAdapter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/>
              <a:t>(http://developer. android.com/</a:t>
            </a:r>
            <a:r>
              <a:rPr lang="en-US" dirty="0" err="1"/>
              <a:t>intl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/reference/android/widget/</a:t>
            </a:r>
            <a:r>
              <a:rPr lang="en-US" dirty="0" err="1"/>
              <a:t>SimpleAdapter</a:t>
            </a:r>
            <a:r>
              <a:rPr lang="en-US" dirty="0"/>
              <a:t>. html</a:t>
            </a:r>
            <a:r>
              <a:rPr lang="en-US" dirty="0" smtClean="0"/>
              <a:t>)</a:t>
            </a:r>
            <a:endParaRPr lang="ru-RU" dirty="0" smtClean="0"/>
          </a:p>
          <a:p>
            <a:pPr algn="just"/>
            <a:r>
              <a:rPr lang="en-US" dirty="0"/>
              <a:t>(http:// developer.android.com/</a:t>
            </a:r>
            <a:r>
              <a:rPr lang="en-US" dirty="0" err="1"/>
              <a:t>intl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/reference/android</a:t>
            </a:r>
            <a:r>
              <a:rPr lang="en-US" dirty="0" smtClean="0"/>
              <a:t>/</a:t>
            </a:r>
            <a:endParaRPr lang="ru-RU" dirty="0" smtClean="0"/>
          </a:p>
          <a:p>
            <a:pPr algn="just"/>
            <a:r>
              <a:rPr lang="en-US" dirty="0" smtClean="0"/>
              <a:t>widget</a:t>
            </a:r>
            <a:r>
              <a:rPr lang="en-US" dirty="0"/>
              <a:t>/ SimpleCursorAdapter.html).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60" y="2609623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Класс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SimpleAdapter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готовым к использованию Адаптером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Но в отличии от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предназначен для отображения элементов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содержащих одно значение, класс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SimpleAdapter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предназначен для отображения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списка, содержащих множество значений.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01317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Класс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SimpleCursorAdapter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похож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android.widget.SimpleAdapter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только использует не набор объектов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android.database.Cursor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т.е. набор строк с полями.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Выпадающий список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Spinner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/>
              <a:t>(</a:t>
            </a:r>
            <a:r>
              <a:rPr lang="en-US" dirty="0"/>
              <a:t>http://developer.android.com/intl/ru/ reference/android/widget/Spinner.html).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83" y="87399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Представляет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собой выпадающий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список, позволяет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отображать только один элемент списка, 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является выбранным.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99" y="20743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отображаются в выпадающем списке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берутся из Адаптера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35" y="3068960"/>
            <a:ext cx="876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получения мгновенной информации о смене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выбранного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элемента предназначено событие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onItemSelected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обработки  этого события,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создать класс, реализующий интерфейс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AdapterView.OnItemSelectedListener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котором объявлены два метода: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869" y="5085184"/>
            <a:ext cx="876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public void </a:t>
            </a:r>
            <a:r>
              <a:rPr lang="en-US" sz="2400" dirty="0" err="1"/>
              <a:t>onItemSelected</a:t>
            </a:r>
            <a:r>
              <a:rPr lang="en-US" sz="2400" dirty="0"/>
              <a:t> (</a:t>
            </a:r>
            <a:r>
              <a:rPr lang="en-US" sz="2400" dirty="0" err="1"/>
              <a:t>AdapterView</a:t>
            </a:r>
            <a:r>
              <a:rPr lang="en-US" sz="2400" dirty="0"/>
              <a:t> parent, View </a:t>
            </a:r>
            <a:r>
              <a:rPr lang="en-US" sz="2400" dirty="0" err="1"/>
              <a:t>view</a:t>
            </a:r>
            <a:r>
              <a:rPr lang="en-US" sz="2400" dirty="0"/>
              <a:t>,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			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position, long id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pPr algn="just"/>
            <a:r>
              <a:rPr lang="en-US" sz="2400" dirty="0" smtClean="0"/>
              <a:t> </a:t>
            </a:r>
            <a:endParaRPr lang="ru-RU" sz="2400" dirty="0" smtClean="0"/>
          </a:p>
          <a:p>
            <a:pPr algn="just"/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onNothingSelected</a:t>
            </a:r>
            <a:r>
              <a:rPr lang="en-US" sz="2400" dirty="0"/>
              <a:t> (</a:t>
            </a:r>
            <a:r>
              <a:rPr lang="en-US" sz="2400" dirty="0" err="1"/>
              <a:t>AdapterViewparent</a:t>
            </a:r>
            <a:r>
              <a:rPr lang="en-US" sz="2400" dirty="0"/>
              <a:t>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onItemSelected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будет вызван при выборе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пользователем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элемента списка. Принимает следующие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AdapterView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ссылка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-контейнер, чьи дочерние элементы находятся в Адаптере данных. В нашем случае это будет ссылка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 —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является элементом списка и который выбран пользователем.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индекс элемента в наборе данных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Адаптера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данных, который выбран.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идентификатор строки списка в которой выбран элемент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087" y="465313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onNothingSelected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вызывается при отсутствии выбора элемента в списке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5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34" y="33265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получения информации о выбранном элементе используются методы: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getSelectedItem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возвращает ссылку на объект из набора данных Адаптера, который представляется в выбранном элементе списка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getSelectedItemPosition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возвращает индекс выбранного элемента.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getSelectedView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возвращает ссылку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представляет выбранный пользователем элемент списка.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665" y="443711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того, чтобы сделать некоторый элемент списка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android.widget.Spinner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выбранным используется метод: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setSelection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332656"/>
            <a:ext cx="410445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Currency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double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purchaseRate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double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sellingRte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10353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методе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" y="2996952"/>
            <a:ext cx="8821737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93" y="188640"/>
            <a:ext cx="88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RelativeLayout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73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Располагает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дочерние элементы относительно позиции других дочерних элементов разметки или относительно области самой разметки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RelativeLayout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964" y="2276871"/>
            <a:ext cx="89400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Атрибуты позиционирования элементов в файле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layout_above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 элемент над элементом с указанным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layout_below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 элемент под элементом с указанным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layout_toLeftOf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располагается слева от элемента с указанным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layout_toRightOf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располагается справа от элемента с указанным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layout_toStartOf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 начало текущего элемента, где начинается элемент с указанным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layout_toEndOf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располагает начало текущего элемента, где завершается элемент с указанным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04664"/>
            <a:ext cx="8815387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3528" y="4725144"/>
            <a:ext cx="54391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spinner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.setOnItemSelectedListener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itemSelectedListener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51880"/>
            <a:ext cx="285898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87" y="751880"/>
            <a:ext cx="2857798" cy="460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7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примере не создавался макет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списка. Вместо этого использовался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стандартный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макет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(представляет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собой обычный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идентификатор которого задается с помощью константы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android.R.layout.simple_spinner_item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276872"/>
            <a:ext cx="8743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есть необходимость использовать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отличные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стандартных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макетов макеты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элементов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списка,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необходимо :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 ресурсов макета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нашем примере добавим два макета — один для обычного вида списка (файл ресурсов 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/my_spinner_item.xml), второй для представления выпадающих элементов списка (файл ресурсов 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/my_dropdown_spinner_item.xml).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6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88640"/>
            <a:ext cx="694826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&lt;?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version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="1.0"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encoding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="utf-8"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?&gt;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:textColor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="#2A6F3A"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="14pt"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67744" y="3429000"/>
            <a:ext cx="644420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&lt;?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version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="1.0"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encoding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="utf-8"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?&gt;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:textColor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="#364B6F"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="12pt"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:textStyle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italic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назначить эти макеты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списку,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заменить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нашем примере значения идентификаторов файлов ресурсов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макетов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700808"/>
            <a:ext cx="856895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Currency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Currency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             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my_spinner_item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currencyList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adapter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.setDropDownViewResource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my_dropdown_spinner_item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" y="3421360"/>
            <a:ext cx="196555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51" y="3433982"/>
            <a:ext cx="1833675" cy="29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1483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Создание и запуск нескольких активностей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099" y="908720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добавления новой активности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контекстном 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папки 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находится класс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нужно выбрать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r="78125" b="38205"/>
          <a:stretch/>
        </p:blipFill>
        <p:spPr bwMode="auto">
          <a:xfrm>
            <a:off x="522086" y="2118047"/>
            <a:ext cx="3127765" cy="407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285293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Будут созданы два файла: активность и макет.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569" y="6193547"/>
            <a:ext cx="860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Затем нужно отредактировать макет активности. Например,</a:t>
            </a:r>
          </a:p>
        </p:txBody>
      </p:sp>
    </p:spTree>
    <p:extLst>
      <p:ext uri="{BB962C8B-B14F-4D97-AF65-F5344CB8AC3E}">
        <p14:creationId xmlns:p14="http://schemas.microsoft.com/office/powerpoint/2010/main" val="4791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5124" y="188640"/>
            <a:ext cx="6768752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&lt;?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version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="1.0"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encoding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="utf-8"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?&gt;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androidx.constraintlayout.widget.ConstraintLayout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="http://schemas.android.com/apk/res/android"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="http://schemas.android.com/apk/res-auto"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AboutAuthor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messageText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="Автор - крутой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Андроид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разработчик!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Присоединение телефона к компьютеру - его конек!"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="18sp"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:textAlignment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center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:layout_constraintBottom_toBottomOf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:layout_constraintRight_toRightOf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ImageView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="445dp"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="574dp"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:scaleType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center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Crop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:src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drawable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/IMG_0297"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androidx.constraintlayout.widget.ConstraintLayout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запуска второй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некоторую задачу приложения, которую надо выполнить (например, запуск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835448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Конструктор этого объекта принимает два параметра: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Первый параметр представляет контекст - объект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Вторым параметром идет класс компонента, которому мы передаем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40510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запуска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нужно вызвать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 передать ему в качестве параметра объект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6320" y="5079668"/>
            <a:ext cx="781236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AboutAuthor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startActivity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http</a:t>
            </a:r>
            <a:r>
              <a:rPr lang="en-US" sz="2400" dirty="0"/>
              <a:t>://developer.android.com/ reference/android/widget/ListView.html.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672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Представляет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собой список элементов с вертикальной прокруткой. Данные для элементов списка поставляются из Адаптера Данных, который должен наследовать интерфейс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ListAdapter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3638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Иерархия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классов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выглядит следующим образом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05064"/>
            <a:ext cx="524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160"/>
            <a:ext cx="6694487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16" y="2411810"/>
            <a:ext cx="873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Адаптера Данных с данными для элементов списка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ничем не отличается от создания Адаптера Данных для списка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116" y="4149080"/>
            <a:ext cx="87394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ListView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создаем адаптер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simple_list_item_1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устанавливаем для списка адаптер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pigsList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layout_alignBottom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нижней границе другого элемента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layout_alignLeft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левой границе другого элемента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layout_alignRight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правой границе другого элемента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layout_alignStart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линии, у которой начинается другой элемент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layout_alignEnd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линии, у которой завершается другой элемент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layout_alignTop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элемент по верхней границе другого элемента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layout_alignBaseline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выравнивает базовую линию элемента по базовой линии другого элемента с указанным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одиночного выбора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424" y="805657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Существует возможность создавать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 возможностью выбора элементов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этой цели необходимо, во-первых, для объекта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вызвать метод: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setChoiceMode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choiceMode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принимает в качестве параметра тип выбора для списка.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64514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■ CHOICE_MODE_NONE (</a:t>
            </a:r>
            <a:r>
              <a:rPr lang="ru-RU" sz="2400" dirty="0"/>
              <a:t>нет никакого выбора), </a:t>
            </a:r>
            <a:endParaRPr lang="en-US" sz="2400" dirty="0" smtClean="0"/>
          </a:p>
          <a:p>
            <a:pPr algn="just"/>
            <a:r>
              <a:rPr lang="ru-RU" sz="2400" dirty="0" smtClean="0"/>
              <a:t>■ </a:t>
            </a:r>
            <a:r>
              <a:rPr lang="en-US" sz="2400" dirty="0"/>
              <a:t>CHOICE_MODE_SINGLE (</a:t>
            </a:r>
            <a:r>
              <a:rPr lang="ru-RU" sz="2400" dirty="0"/>
              <a:t>список одиночного выбора), </a:t>
            </a:r>
            <a:endParaRPr lang="en-US" sz="2400" dirty="0" smtClean="0"/>
          </a:p>
          <a:p>
            <a:pPr algn="just"/>
            <a:r>
              <a:rPr lang="ru-RU" sz="2400" dirty="0" smtClean="0"/>
              <a:t>■</a:t>
            </a:r>
            <a:r>
              <a:rPr lang="en-US" sz="2400" dirty="0" smtClean="0"/>
              <a:t>CHOICE_MODE_MULTIPLE </a:t>
            </a:r>
            <a:r>
              <a:rPr lang="en-US" sz="2400" dirty="0"/>
              <a:t>(</a:t>
            </a:r>
            <a:r>
              <a:rPr lang="ru-RU" sz="2400" dirty="0"/>
              <a:t>список </a:t>
            </a:r>
            <a:r>
              <a:rPr lang="ru-RU" sz="2400" dirty="0" smtClean="0"/>
              <a:t>множественного </a:t>
            </a:r>
            <a:r>
              <a:rPr lang="ru-RU" sz="2400" dirty="0"/>
              <a:t>выбора).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424" y="4941168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Во-вторых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необходимо Адаптеру Данных передать в качестве макета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элементов списка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стандартный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макет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android.R.layout.simple_list_item_single_choice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создать  свой макет с радио-кнопкой и текстовым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полем</a:t>
            </a:r>
          </a:p>
        </p:txBody>
      </p:sp>
    </p:spTree>
    <p:extLst>
      <p:ext uri="{BB962C8B-B14F-4D97-AF65-F5344CB8AC3E}">
        <p14:creationId xmlns:p14="http://schemas.microsoft.com/office/powerpoint/2010/main" val="36282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множественного выбора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61604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возможность создавать списки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множественным выбором элементов.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этого необходимо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 помощью метода класса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setChoiceMode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choiceMode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);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установить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режим множественного выбора, передав в метод значение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ListView.CHOICE_MODE_MULTIPLE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необходимо в Адаптер Данных передать стандартный макет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android.R.layout.simple_list_item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multiple_choice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собственный макет с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чекбоксом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 текстовым полем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43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интерактивное приложение, работающее с несколькими активностями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интентами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которое должно: a) содержать текстовое поле, кнопку; b) при щелчке по кнопке приложение должно предложить выбрать активность, используемую для передачи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Разные активности поставляют разные данные.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87" y="2437322"/>
            <a:ext cx="2320459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38697"/>
            <a:ext cx="2285599" cy="422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40" y="2424956"/>
            <a:ext cx="2291292" cy="423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3" y="2438697"/>
            <a:ext cx="2257780" cy="417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9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18560"/>
            <a:ext cx="2788885" cy="515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7458"/>
            <a:ext cx="2808312" cy="51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976" y="518560"/>
            <a:ext cx="280231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3813"/>
            <a:ext cx="8693150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1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Нужно создать две дополнительные активности, в каждой из которых будет свой набор данных. Например,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0" y="1268760"/>
            <a:ext cx="8401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9995" y="3933056"/>
            <a:ext cx="662473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PigFarm2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extends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AppCompatActivity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ArrayList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Хрюша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"Нюша"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120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"Степашка"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400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Свин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245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"Хряк"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56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макете первой активности для отображения информации используем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1" y="1124744"/>
            <a:ext cx="83883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активности устанавливаем адаптер для привязки данных 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3" y="1090366"/>
            <a:ext cx="82613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181599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Устанавливаем обработчик события выбора элемента списка 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861048"/>
            <a:ext cx="8997950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9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344" y="4462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макете второй активности для отображения информации используем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также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выбора данных по заданному критерию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6" y="1196609"/>
            <a:ext cx="80772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6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737555"/>
            <a:ext cx="882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активности устанавливаем адаптер для привязки данных 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6" y="4581128"/>
            <a:ext cx="870585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663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выпадающего списка  создаем ресурс в виде массива строк: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6" y="548680"/>
            <a:ext cx="694372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2685818"/>
            <a:ext cx="88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элемента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Spinner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устанавливаем атрибут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3181350"/>
            <a:ext cx="7651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87" y="332656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layout_alignParentBottom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нижней границе контейнера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правому краю контейнера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левому краю контейнера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layout_alignParentStart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начальному краю контейнера (при левосторонней ориентации текста - левый край)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конечному краю контейнера (при левосторонней ориентации текста - правый край)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layout_alignParentTop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прижимается к верхней границе контейнера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layout_centerInParent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атрибут имеет значение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элемент располагается по центру родительского контейнера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layout_centerHorizontal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 значении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выравнивает элемент по центру по горизонтали</a:t>
            </a:r>
          </a:p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layout_centerVertical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 значении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выравнивает элемент по центру по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вертикали</a:t>
            </a:r>
          </a:p>
        </p:txBody>
      </p:sp>
    </p:spTree>
    <p:extLst>
      <p:ext uri="{BB962C8B-B14F-4D97-AF65-F5344CB8AC3E}">
        <p14:creationId xmlns:p14="http://schemas.microsoft.com/office/powerpoint/2010/main" val="1133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Жизненный цикл активности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052" y="1124744"/>
            <a:ext cx="876143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объекты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есть в приложении, управляются системой в виде стека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называется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запуске новой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она помещается поверх стека и выводится на экран устройства, пока не появится новая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Когда текущая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заканчивает свою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работу, она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удаляется из стека, и возобновляет работу 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ранее была второй в стеке.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57175"/>
            <a:ext cx="4943475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0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запуска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проходит через ряд событий, которые обрабатываются системой и для обработки которых существует ряд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методов: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 которого начинается выполнение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этом методе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переходит в состояние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Этот метод обязательно должен быть определен в классе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получает объект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Bundle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содержит прежнее состояние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если оно было сохранено. Если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заново создается, то данный объект имеет значение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того, как метод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 завершил выполнение,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переходит в состояние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Started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система вызывает метод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89607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onStart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осуществляется подготовка к выводу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экран устройства. Как правило, этот метод не требует переопределения, а всю работу производит встроенный код.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завершения работы метода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отображается на экране, вызывается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переходит в состояние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Resumed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onResume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вызове метода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переходит в состояние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Resumed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 отображается на экране устройства, и пользователь может с ней взаимодействовать.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остается в этом состоянии, пока она не потеряет фокус, например,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вследствие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переключения на другую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просто из-за выключения экрана устройства.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onPause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пользователь решит перейти к другой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система вызывает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переходит в состояние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Paused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 этом методе можно освобождать используемые ресурсы, приостанавливать процессы, например, воспроизведение аудио,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анимаций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останавливать работу камеры (если она используется) и т.д., чтобы они меньше сказывались на производительность системы.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этом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состоянии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остается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видимой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экране, и на работу данного метода отводится очень мало времени, поэтому не стоит здесь сохранять какие-то данные, особенно если при этом требуется обращение к сети, например, отправка данных по интернету, или обращение к базе данных - подобные действия лучше выполнять в методе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выполнения этого метода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становится невидимой, не отображается на экране, 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еще активна. И если пользователь решит вернуться к этой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система вызовет снова метод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9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13378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onStop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этом методе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переходит в состояние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Stopped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становится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полностью невидима. В методе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следует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освобождать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используемые ресурсы,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сохранять данные, например, в базу данных.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этом во время состояния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Stopped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остается в памяти устройства, сохраняется состояние всех элементов интерфейса.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после вызова метода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пользователь решит вернуться к прежней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вызовет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Если же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вовсе завершила свою работу, например, из-за закрытия приложения, то вызывается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onDestroy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Завершается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вызовом метода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возникает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либо когда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система решит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«убить»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силу конфигурационных причин (например, поворот экрана или при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многоконном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режиме), либо при вызове метода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00225"/>
            <a:ext cx="76009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2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249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указать, какая активность является точкой входа в приложение, нужно в файле манифеста </a:t>
            </a:r>
            <a:r>
              <a:rPr lang="en-US" sz="2400" b="1" dirty="0" smtClean="0"/>
              <a:t>AndroidManifest.xml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элементе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intent-filter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установить для тега </a:t>
            </a:r>
            <a:r>
              <a:rPr lang="en-US" sz="2400" b="1" dirty="0"/>
              <a:t>action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атрибуту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соответствующее значение.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Элемент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атрибутом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android.intent.category.LAUNCHER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указывает, что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будет представлять стартовый экран,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отображающийся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запуске приложения.</a:t>
            </a:r>
          </a:p>
          <a:p>
            <a:pPr algn="just"/>
            <a:r>
              <a:rPr lang="ru-RU" sz="2400" dirty="0"/>
              <a:t> </a:t>
            </a:r>
            <a:r>
              <a:rPr lang="ru-RU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файле манифеста вложены в узел </a:t>
            </a:r>
            <a:r>
              <a:rPr lang="en-US" sz="2400" dirty="0"/>
              <a:t>application </a:t>
            </a:r>
            <a:r>
              <a:rPr lang="ru-RU" sz="2400" dirty="0" smtClean="0"/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определяют все используемые в приложении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</a:t>
            </a:r>
            <a:r>
              <a:rPr lang="ru-RU" sz="2400" dirty="0" smtClean="0"/>
              <a:t>.</a:t>
            </a:r>
            <a:r>
              <a:rPr lang="ru-RU" sz="2400" dirty="0"/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2" y="429938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теге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определяется большинство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настроек уровня приложения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30120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Более подробно про файл манифеста: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metanit.com/java/android/2.3.php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в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658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Атрибуты узла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android:allowBackup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указывает, будет ли для приложения создаваться резервная копия. Значение 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android:allowBackup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" разрешает создание резервной копии.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android:icon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устанавливает иконку приложения. При значении 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android:icon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mipmap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ic_launcher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" иконка приложения берется из каталога 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mipmap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android:roundIcon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устанавливает круглую иконку приложения. Также берется из каталога 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mipmap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android:label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задает название приложение, которое будет отображаться на мобильном устройстве в списке приложений и в заголовке.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android:supportsRtl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указывает, могут ли использоваться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специальные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API для работы с правосторонней ориентацией текста (например, для таких языков как арабский или фарси).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android:theme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устанавливает тему приложения.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82575"/>
            <a:ext cx="7742237" cy="62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85" y="1844824"/>
            <a:ext cx="2667298" cy="263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7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66212"/>
            <a:ext cx="2872730" cy="455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512" y="980728"/>
            <a:ext cx="500404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:layout_centerInParent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="Это центр"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="24sp"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:layout_alignTop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:layout_marginLeft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="10dp"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:layout_toRightOf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="Кнопка справа от Центра"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6138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Передача данных между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96" y="623045"/>
            <a:ext cx="884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способ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передачи данных между двумя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активностями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используется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спользуя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его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putExtra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можно добавить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значение и ключ для него.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40" y="2221801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значения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передавать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простейших типов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float, double, long, short, byte, char,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массивы этих типов, либо объект интерфейса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3657" y="3374907"/>
            <a:ext cx="854233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intent2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PigFarm2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intent2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.putExtra(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title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"Выбор свиней по возрасту"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2" y="4401111"/>
            <a:ext cx="899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зависимости от типа отправляемых данных при их получении мы можем использовать ряд методов объекта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они в качестве параметра принимают ключ объекта.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326" y="5534561"/>
            <a:ext cx="90266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Extra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универсальный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метод, который возвращает значение типа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Extra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возвращает объект типа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String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getInt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Extra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значение типа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т.п.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4600" y="1196752"/>
            <a:ext cx="66602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titleTextview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.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setText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getIntent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getStringExtra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title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348880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передачи сложных данных используется механизм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Передавать можно объекты только тех классов, которые реализуют интерфейс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07707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2400" dirty="0">
                <a:solidFill>
                  <a:srgbClr val="0033B3"/>
                </a:solidFill>
              </a:rPr>
              <a:t>public class </a:t>
            </a:r>
            <a:r>
              <a:rPr lang="en-US" sz="2400" dirty="0">
                <a:solidFill>
                  <a:srgbClr val="000000"/>
                </a:solidFill>
              </a:rPr>
              <a:t>Pig </a:t>
            </a:r>
            <a:r>
              <a:rPr lang="en-US" sz="2400" dirty="0">
                <a:solidFill>
                  <a:srgbClr val="0033B3"/>
                </a:solidFill>
              </a:rPr>
              <a:t>implements </a:t>
            </a:r>
            <a:r>
              <a:rPr lang="en-US" sz="2400" dirty="0" err="1" smtClean="0">
                <a:solidFill>
                  <a:srgbClr val="000000"/>
                </a:solidFill>
              </a:rPr>
              <a:t>Serializable</a:t>
            </a:r>
            <a:r>
              <a:rPr lang="ru-RU" sz="2400" dirty="0" smtClean="0">
                <a:solidFill>
                  <a:srgbClr val="000000"/>
                </a:solidFill>
              </a:rPr>
              <a:t> …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2004" y="4653136"/>
            <a:ext cx="723629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"Свин"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67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150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intent2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.putExtra(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29946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другой активности: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 второй активности: </a:t>
            </a:r>
            <a:r>
              <a:rPr lang="en-US" sz="2400" i="1" dirty="0" err="1"/>
              <a:t>startActivity</a:t>
            </a:r>
            <a:r>
              <a:rPr lang="en-US" sz="2400" i="1" dirty="0"/>
              <a:t>(intent2);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7829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 второй активности: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052" y="5692607"/>
            <a:ext cx="782039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 mainPig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=(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getIntent().getSerializableExtra(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"pig"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((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)findViewById(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titleTextview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.setText(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"Главная свинья: "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mainPig</a:t>
            </a:r>
            <a:r>
              <a:rPr kumimoji="0" lang="ru-RU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.toString());</a:t>
            </a:r>
            <a:endParaRPr kumimoji="0" 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Получить результат работы активности при возврате к предыдущей активности можно, переопределив ее метод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onActivityResult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368" y="1556792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Установить значение в качестве результата активности нужно с помощью метода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setResult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</a:t>
            </a:r>
          </a:p>
          <a:p>
            <a:pPr algn="just"/>
            <a:r>
              <a:rPr lang="en-US" sz="2400" dirty="0" err="1"/>
              <a:t>setResult</a:t>
            </a:r>
            <a:r>
              <a:rPr lang="en-US" sz="2400" dirty="0"/>
              <a:t>(</a:t>
            </a:r>
            <a:r>
              <a:rPr lang="en-US" sz="2400" i="1" dirty="0" err="1">
                <a:solidFill>
                  <a:srgbClr val="871094"/>
                </a:solidFill>
              </a:rPr>
              <a:t>RESULT_OK</a:t>
            </a:r>
            <a:r>
              <a:rPr lang="en-US" sz="2400" dirty="0" err="1"/>
              <a:t>,getIntent</a:t>
            </a:r>
            <a:r>
              <a:rPr lang="en-US" sz="2400" dirty="0"/>
              <a:t>().</a:t>
            </a:r>
            <a:r>
              <a:rPr lang="en-US" sz="2400" dirty="0" err="1"/>
              <a:t>putExtra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67D17"/>
                </a:solidFill>
              </a:rPr>
              <a:t>"pigs"</a:t>
            </a:r>
            <a:r>
              <a:rPr lang="en-US" sz="2400" dirty="0"/>
              <a:t>,</a:t>
            </a:r>
            <a:r>
              <a:rPr lang="en-US" sz="2400" dirty="0" err="1">
                <a:solidFill>
                  <a:srgbClr val="000000"/>
                </a:solidFill>
              </a:rPr>
              <a:t>pigsString</a:t>
            </a:r>
            <a:r>
              <a:rPr lang="en-US" sz="2400" dirty="0" err="1"/>
              <a:t>.toString</a:t>
            </a:r>
            <a:r>
              <a:rPr lang="en-US" sz="2400" dirty="0"/>
              <a:t>()));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36" y="3126452"/>
            <a:ext cx="8893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передаем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константу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RESULT_OK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означающую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успешное завершение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вызова. И именно она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будет передаваться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параметр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resultCode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метода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onActivityResult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Второй параметр – объект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Intent c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записанными в него результирующими данными.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36" y="5065444"/>
            <a:ext cx="8893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Активность, результат которой нужно получить, запускается методом </a:t>
            </a:r>
            <a:r>
              <a:rPr lang="en-US" sz="2400" b="1" dirty="0" err="1"/>
              <a:t>startActivityForResult</a:t>
            </a:r>
            <a:r>
              <a:rPr lang="en-US" sz="2400" dirty="0"/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7232" y="6061828"/>
            <a:ext cx="810039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startActivityForResult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intent2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startActivityForResult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параметров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передается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используются для идентификации запроса в методе </a:t>
            </a:r>
            <a:r>
              <a:rPr lang="ru-RU" sz="2400" b="1" dirty="0" err="1"/>
              <a:t>onActivityResult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переопределения метода </a:t>
            </a:r>
            <a:r>
              <a:rPr lang="ru-RU" sz="2400" b="1" dirty="0" err="1" smtClean="0"/>
              <a:t>onActivityResult</a:t>
            </a:r>
            <a:r>
              <a:rPr lang="ru-RU" sz="2400" b="1" dirty="0" smtClean="0"/>
              <a:t>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692" y="2204864"/>
            <a:ext cx="855662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protected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onActivityResult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requestCode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resultCode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Nullable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super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.onActivityResult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requestCode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resultCode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resultCode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==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RESULT_OK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&amp;&amp;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!=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data.getStringExtra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используем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result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FindResult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не удалось получить результат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FindResult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"Ничего не найдено"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onActivityResult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– тот же идентификатор, что и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startActivityForResult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По нему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определяется,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какой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пришел результат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resultCode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код возврата. Определяет успешно прошел вызов или нет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 котором возвращаются данные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388" y="479715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onActivityResult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 нарушает принцип единственной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ответственности!</a:t>
            </a:r>
          </a:p>
        </p:txBody>
      </p:sp>
    </p:spTree>
    <p:extLst>
      <p:ext uri="{BB962C8B-B14F-4D97-AF65-F5344CB8AC3E}">
        <p14:creationId xmlns:p14="http://schemas.microsoft.com/office/powerpoint/2010/main" val="34094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способ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2020 году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представила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API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Это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инструмент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обмена данными между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активностями.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https://habr.com/ru/company/e-Legion/blog/545934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412" y="190186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состоит из трех шагов: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3" y="2564904"/>
            <a:ext cx="7581625" cy="145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764" y="4509120"/>
            <a:ext cx="882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Контракт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это класс, реализующий интерфейс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ActivityResultContract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&lt;I,O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I определяет тип входных данных, необходимых для запуска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 O — тип возвращаемого результата.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48" y="26064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Существуют стандартные реализации этого интерфейса: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PickContact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TakePicture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RequestPermission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и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др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084" y="1412776"/>
            <a:ext cx="86236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создании контракта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необходимо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реализовать два его метода: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createIntent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принимает входные данные и создает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будет в дальнейшем запущен вызовом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launch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parseResult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отвечает за возврат результата, обработку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resultCode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парсинг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данных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getSynchronousResult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переопределить в случае необходимости.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сразу же, без запуска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вернуть результат, например, если  получены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неправильные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входные данные. Если подобное поведение не требуется, метод по умолчанию возвращает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2" y="1052736"/>
            <a:ext cx="8199437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85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</a:t>
            </a:r>
          </a:p>
        </p:txBody>
      </p:sp>
    </p:spTree>
    <p:extLst>
      <p:ext uri="{BB962C8B-B14F-4D97-AF65-F5344CB8AC3E}">
        <p14:creationId xmlns:p14="http://schemas.microsoft.com/office/powerpoint/2010/main" val="2559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32" y="11663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Регистрация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контракта в активности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(или фрагменте) осуществляется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помощью вызова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registerForActivityResult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параметры необходимо передать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ActivityResultContract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ActivityResultCallback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сработает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получении результата.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92" y="242495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Регистрация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контракта не запускает новую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лишь возвращает специальный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ActivityResultLauncher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нужен для запуска активности.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4" y="3619952"/>
            <a:ext cx="84137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256" y="5796221"/>
            <a:ext cx="869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pigFarm1StarterForResult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1640" y="6301126"/>
            <a:ext cx="60121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ActivityResultLauncher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pigFarm1StarterForResult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запуска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 нужно вызвать метод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launch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на объекте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ActivityResultLauncher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получен при регистрации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581964"/>
            <a:ext cx="65882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pigFarm1StarterForResult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.launch(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"Выберите себе свинью"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328997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Регистрировать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контракты можно в любой момент жизненного цикла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запустить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его до перехода в состояние CREATED нельзя. Общепринятый подход — регистрация контрактов как полей класса.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Не рекомендуется вызывать метод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registerForActivityResult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 внутри операторов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время ожидания результата процесс приложения может быть уничтожен системой (например, при открытии камеры, которая требовательна к оперативной памяти). И если при восстановлении процесса мы не зарегистрируем контракт заново, результат будет утерян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1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08720"/>
            <a:ext cx="3037055" cy="487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1520" y="2060848"/>
            <a:ext cx="47880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:layout_alignLeft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:layout_marginLeft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="10dp"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:layout_alignParentBottom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="Кнопка Внизу"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760" y="11663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Объект намерения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Intent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java-online.ru/android-intent.xhtml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60" y="105273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собой объект описания операции, которую необходимо выполнить через систему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Т.е. необходимо сначала описать некоторую операцию в виде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после чего отправить её на выполнение в систему вызовом одного из методов активности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98" y="3361060"/>
            <a:ext cx="8695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основном используются в трёх операциях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/>
              <a:t>Старт </a:t>
            </a:r>
            <a:r>
              <a:rPr lang="ru-RU" sz="2400" b="1" dirty="0" smtClean="0"/>
              <a:t>операции</a:t>
            </a:r>
          </a:p>
          <a:p>
            <a:pPr algn="just"/>
            <a:r>
              <a:rPr lang="ru-RU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 переход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одной активности к другой выполняется с помощью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передается методу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методу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startActivityForResult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вернет отдельный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обратном вызове метода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onActivityResult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764704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Запуск сервиса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-приложение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выполнять действия в фоновом режиме без пользовательского интерфейса с помощью определенного сервиса, в качестве которого используется компонент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Сервис можно стартовать для выполнения какого-либо действия, например, чтение файла. Для старта сервиса необходимо вызвать метод активности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startService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 передать ему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сервис имеет интерфейс типа клиент-сервер, то можно с ним установить связь через вызов метода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bindService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 передачей ему в качестве параметра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Рассылка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широковещательных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сообщений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Широковещательное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сообщение может принимать любое приложение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Система генерирует различные широковещательные сообщения о системных событиях, например, зарядка устройства. Широковещательные сообщения отправляются другим приложениям передачей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методам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sendBroadcast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sendOrderedBroadcast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 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sendStickyBroadcast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61776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Существует два типа объектов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явные и неявные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52" y="4293096"/>
            <a:ext cx="873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Явные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объекты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основном используются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запуска компонента из собственного приложения, где известно наименование запускаемых классов и сервисов.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2088" y="5732333"/>
            <a:ext cx="78843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Intent</a:t>
            </a:r>
            <a:r>
              <a:rPr lang="ru-RU" sz="20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intent2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PigFarm2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5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Неявные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объекты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не содержат имени конкретного класса. Вместо этого они включают действие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которое требуется выполнить. Неявный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может включать дополнительно наименование категории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тип данных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040" y="2199640"/>
            <a:ext cx="8733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 позволяет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компоненту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из другого приложения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обработать этот запрос. Например, если необходимо пользователю показать место на карте, то с помощью неявного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можно попросить это сделать другое приложение, в котором данная функция предусмотрена.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318208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Действие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определяет, что нужно выполнить, например просмотр фото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или выбор фото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В значительной степени действие определяет, каким образом описана остальная часть намерения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 частности, что именно содержится в разделе данных. Действие для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можно указать методом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setAction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определить в конструкторе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Простой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 формирования неявного намерения для открытия определенной страницы сайта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628800"/>
            <a:ext cx="7992888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goToGSTU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"http://gstu.by"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address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Uri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parse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urlIntent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ACTION_VIEW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address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urlIntent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.resolveActivity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getPackageManager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())!=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startActivity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urlIntent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Log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Intent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(ACTION_VIEW) не обработан!"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3061821" cy="56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18988"/>
              </p:ext>
            </p:extLst>
          </p:nvPr>
        </p:nvGraphicFramePr>
        <p:xfrm>
          <a:off x="323528" y="650305"/>
          <a:ext cx="8280920" cy="4941948"/>
        </p:xfrm>
        <a:graphic>
          <a:graphicData uri="http://schemas.openxmlformats.org/drawingml/2006/table">
            <a:tbl>
              <a:tblPr/>
              <a:tblGrid>
                <a:gridCol w="2388727"/>
                <a:gridCol w="5892193"/>
              </a:tblGrid>
              <a:tr h="189347">
                <a:tc>
                  <a:txBody>
                    <a:bodyPr/>
                    <a:lstStyle/>
                    <a:p>
                      <a:r>
                        <a:rPr lang="en-US" sz="1400" dirty="0"/>
                        <a:t>ACTION_ANSWER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/>
                        <a:t>Открывает активность, связанную с входящими звонками.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96">
                <a:tc>
                  <a:txBody>
                    <a:bodyPr/>
                    <a:lstStyle/>
                    <a:p>
                      <a:r>
                        <a:rPr lang="en-US" sz="1400"/>
                        <a:t>ACTION_CALL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/>
                        <a:t>Открывает активность, инициализирующую обращение к телефону.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77">
                <a:tc>
                  <a:txBody>
                    <a:bodyPr/>
                    <a:lstStyle/>
                    <a:p>
                      <a:r>
                        <a:rPr lang="en-US" sz="1400"/>
                        <a:t>ACTION_HEADSET_PLUG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/>
                        <a:t>Подключение наушников.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439">
                <a:tc>
                  <a:txBody>
                    <a:bodyPr/>
                    <a:lstStyle/>
                    <a:p>
                      <a:r>
                        <a:rPr lang="en-US" sz="1400" dirty="0"/>
                        <a:t>ACTION_SEND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Вызов активности для отправки данных, указанных в намерении. Получатель должен быть определен с помощью полученной активности. Для указания типа передаваемых данных MIME используйте метод </a:t>
                      </a:r>
                      <a:r>
                        <a:rPr lang="ru-RU" sz="1400" dirty="0" err="1"/>
                        <a:t>setType</a:t>
                      </a:r>
                      <a:r>
                        <a:rPr lang="ru-RU" sz="1400" dirty="0"/>
                        <a:t>. Данные передаются параметром намерения </a:t>
                      </a:r>
                      <a:r>
                        <a:rPr lang="ru-RU" sz="1400" dirty="0" err="1"/>
                        <a:t>extras</a:t>
                      </a:r>
                      <a:r>
                        <a:rPr lang="ru-RU" sz="1400" dirty="0"/>
                        <a:t> с ключами EXTRA_TEXT или EXTRA_STREAM в зависимости от типа. При использовании электронной почты стандартное приложение принимает дополнительные параметры по ключам EXTRA_EMAIL, EXTRA_CC, EXTRA_BCC и EXTRA_SUBJECT.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Действие ACTION_SEND следует использовать только в тех случаях, когда данные необходимо передать удаленному адресату, а не другой программе на том же устройстве.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64">
                <a:tc>
                  <a:txBody>
                    <a:bodyPr/>
                    <a:lstStyle/>
                    <a:p>
                      <a:r>
                        <a:rPr lang="en-US" sz="1400"/>
                        <a:t>ACTION_SENDTO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/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432">
                <a:tc>
                  <a:txBody>
                    <a:bodyPr/>
                    <a:lstStyle/>
                    <a:p>
                      <a:r>
                        <a:rPr lang="en-US" sz="1400"/>
                        <a:t>ACTION_VIEW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/>
                        <a:t>Наиболее распространенное общее действие просмотра чего-либо. Выбор приложения зависит от схемы (протокола) данных : стандартные адреса http будут открывать браузер, адреса tel вызовут приложение для дозвона, geo откроет программу Google Maps, а данные с контактами откроют приложении для управления контактной информацией.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08">
                <a:tc>
                  <a:txBody>
                    <a:bodyPr/>
                    <a:lstStyle/>
                    <a:p>
                      <a:r>
                        <a:rPr lang="en-US" sz="1400"/>
                        <a:t>ACTION_WEB_SEARCH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</a:p>
                  </a:txBody>
                  <a:tcPr marL="753" marR="753" marT="753" marB="75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8864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Константные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значения действий, используемые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-коде: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5684435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Действие, определяемое в манифесте, включает наименование пакета и не используют префикс "ACTION_", например, «</a:t>
            </a:r>
            <a:r>
              <a:rPr lang="ru-RU" sz="2400" dirty="0" err="1"/>
              <a:t>android.intent.action.SEND</a:t>
            </a:r>
            <a:r>
              <a:rPr lang="ru-RU" sz="2400" dirty="0"/>
              <a:t>».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12" y="11663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Категория – это строка, содержащая дополнительные сведения о том, каким компонентом должна выполняться обработка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можно поместить любое количество категорий.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3030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файле манифеста используются стандартные значения, предоставляемые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системой: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24128"/>
              </p:ext>
            </p:extLst>
          </p:nvPr>
        </p:nvGraphicFramePr>
        <p:xfrm>
          <a:off x="197768" y="2996952"/>
          <a:ext cx="8676456" cy="3528392"/>
        </p:xfrm>
        <a:graphic>
          <a:graphicData uri="http://schemas.openxmlformats.org/drawingml/2006/table">
            <a:tbl>
              <a:tblPr/>
              <a:tblGrid>
                <a:gridCol w="1656184"/>
                <a:gridCol w="7020272"/>
              </a:tblGrid>
              <a:tr h="864096">
                <a:tc>
                  <a:txBody>
                    <a:bodyPr/>
                    <a:lstStyle/>
                    <a:p>
                      <a:r>
                        <a:rPr lang="en-US" sz="1400" dirty="0"/>
                        <a:t>BROWSABLE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Операция стартует веб-браузер для отображения данных, указанных по ссылке (url), например, изображение или сообщение электронной почты.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sz="1400" dirty="0"/>
                        <a:t>LAUNCHER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Операция (активность) является начальной операцией задачи. Активность с данной категорией помещается в окно для запуска приложений.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sz="1400"/>
                        <a:t>DEFAULT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Данная категория позволяет объявить компонент обработчиком по умолчанию для действия, выполняемого с указанным типом данных внутри фильтра намерений.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sz="1400"/>
                        <a:t>HOME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Активность с данной категорией отображает главный экран (</a:t>
                      </a:r>
                      <a:r>
                        <a:rPr lang="ru-RU" sz="1400" dirty="0" err="1"/>
                        <a:t>Home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Screen</a:t>
                      </a:r>
                      <a:r>
                        <a:rPr lang="ru-RU" sz="1400" dirty="0"/>
                        <a:t>), который открывается после включения устройства и загрузки системы, или когда нажимается клавиша HOME.</a:t>
                      </a:r>
                    </a:p>
                  </a:txBody>
                  <a:tcPr marL="1685" marR="1685" marT="1685" marB="1685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создании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некоторых случая необходимо определить данные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для действия ACTION_EDIT, данные должны включать URI документа, который требуется отредактировать.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ссылается на данные и/или тип этих данных MIME. Так, например, операция, которая выводит на экран изображения, скорее всего, не сможет воспроизвести аудио/видео файл, даже если и у тех, и у других данных будут одинаковые форматы URI. Поэтому указание типа данных MIME помогает системе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найти наиболее подходящий компонент для выполнения объекта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04664"/>
            <a:ext cx="8409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получает неявный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для выполнения, то система ищет подходящие компоненты путем сравнения содержимого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 фильтрами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других приложений, зарегистрированных в файлах манифестов. Если параметры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совпадают с параметрами одного из фильтров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система запускает этот компонент и передает ему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При наличии нескольких подходящих фильтров система открывает диалоговое окно, где пользователь может выбрать подходящее приложение.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524" y="3838372"/>
            <a:ext cx="8676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Фильтр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собой секцию в файле манифеста приложения, описывающее типы объектов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компонент мог бы выполнить.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Наличие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фильтра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описании активности в манифесте позволяет другим приложениям напрямую запускать данную операцию с помощью некоторого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Если фильтр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не описан, то операцию можно будет запустить только с помощью явного объекта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Создание  элемента 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RelativeLayout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 коде: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508" y="1484784"/>
            <a:ext cx="878497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generateViewId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"Это центр!"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LayoutParams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txtViewParams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.LayoutParams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LayoutParams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LayoutParams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выравнивание по центру родительского контейнера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txtViewParams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.addRule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CENTER_IN_PARENT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добавление в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.addView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txtViewParams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setContentView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relativeLayout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712788"/>
            <a:ext cx="7900987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9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ShareActivity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предназначена для упрощения обмена текстовым и мультимедийным контентом.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Несмотря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то, что пользователи могут входить в эту активность 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они также могут открыть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ShareActivity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напрямую из другого приложения, которое создаст неявный объект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соответствующий одному из двух фильтров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764" y="2545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Меню в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приложениях</a:t>
            </a: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java-online.ru/android-menu.xhtml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744" y="155679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поддерживает два типа меню : главное и контекстное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952" y="2132856"/>
            <a:ext cx="88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Меню представляет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android.view.Menu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каждая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ассоциируется с объектом этого типа. Объект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включать различное количество элементов, а те в свою очередь могут хранить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другие элементы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736" y="388083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Меню представляет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собой ресурс.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создании нового проекта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умолчанию нет никаких ресурсов меню,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необходимости их нужно добавлять вручную.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60" y="5336232"/>
            <a:ext cx="864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определения ресурсов 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папки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нужно выбрать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пункт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File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6099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30120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директории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будет создан файл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main_menu.xml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05512" y="2010464"/>
            <a:ext cx="5021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menu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="http://schemas.android.com/apk/res/android"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menu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668" y="11663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Описание меню включает следующие секции :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корневой элемент в XML-структуре файла; может содержать один или несколько элементов &lt;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 и &lt;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непосредственный пункт меню; элемент может иметь вложенный элемент &lt;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 для создания подменю;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невидимый контейнер для пунктов меню; позволяет выполнять группирование элементов (необязательная секция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" y="2996952"/>
            <a:ext cx="7383463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156" y="377528"/>
            <a:ext cx="8748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пункт меню включает следующие атрибуты :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•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идентификатор пункта меню, по которому приложение может распознать выделенный пользователем пункт меню;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•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отображаемый текст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•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отображаемый рядом с текстом иконка;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showAsAction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 поведение меню в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ActionBar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enabled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определение доступности пункта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меню;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orderInCategory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порядок отображения в 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ActionBar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titleCondensed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 применяется в том случае, если обычный заголовок слишком широкий и не «помещается» в выбранном элементе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меню.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60" y="472514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MainActivity.java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может иметь только одно меню. Если приложение имеет несколько экранов, то у каждой активности должно быть отдельное меню со своими настройками. Для подключения меню к активности необходимо переписать метод активности 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onCreateOptionsMenu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4664"/>
            <a:ext cx="88392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972" y="2534692"/>
            <a:ext cx="8524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getMenuInflater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возвращает объект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MenuInflater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у которого вызывается метод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inflate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 Этот метод в качестве первого параметра принимает ресурс, представляющий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наполняет им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переданный в качестве второго параметра.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Понятие Адаптера данных (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Adapter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). Виды адаптеров данных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Адаптер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данных служит мостом между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элементом управления 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набором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данных, предназначенным для отображения в этом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Адаптер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предоставляет доступ к этому набору данных и также отвечает за создание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каждого элемента данных из этого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набора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Где-бы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происходили изменения данных — 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виджетах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результате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действий пользователя или в наборе данных в результате работы программ — синхронизировать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 набор данных не нужно! Адаптер данных это сделает автоматически!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820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существует множество классов Адаптеров данных, каждый из которых ориентирован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соответствующий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списка.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Родительским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классом для всех классов Адаптеров является класс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android.widget.BaseAdapter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(http://developer.android.com/intl/ru/reference/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/BaseAdapter.html)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49292"/>
            <a:ext cx="419244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0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</TotalTime>
  <Words>1377</Words>
  <Application>Microsoft Office PowerPoint</Application>
  <PresentationFormat>Экран (4:3)</PresentationFormat>
  <Paragraphs>315</Paragraphs>
  <Slides>76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Тема Office</vt:lpstr>
      <vt:lpstr>Списки. Адаптеры. Активности.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560</cp:revision>
  <dcterms:created xsi:type="dcterms:W3CDTF">2016-11-05T17:05:33Z</dcterms:created>
  <dcterms:modified xsi:type="dcterms:W3CDTF">2021-10-05T13:30:03Z</dcterms:modified>
</cp:coreProperties>
</file>