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sldIdLst>
    <p:sldId id="256" r:id="rId4"/>
    <p:sldId id="262" r:id="rId5"/>
    <p:sldId id="336" r:id="rId6"/>
    <p:sldId id="268" r:id="rId7"/>
    <p:sldId id="285" r:id="rId8"/>
    <p:sldId id="403" r:id="rId9"/>
    <p:sldId id="335" r:id="rId10"/>
    <p:sldId id="288" r:id="rId11"/>
    <p:sldId id="279" r:id="rId12"/>
    <p:sldId id="277" r:id="rId13"/>
    <p:sldId id="404" r:id="rId14"/>
    <p:sldId id="40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64" y="9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1" r:id="rId5"/>
    <p:sldLayoutId id="2147483737" r:id="rId6"/>
    <p:sldLayoutId id="2147483740" r:id="rId7"/>
    <p:sldLayoutId id="2147483739" r:id="rId8"/>
    <p:sldLayoutId id="2147483736" r:id="rId9"/>
    <p:sldLayoutId id="2147483741" r:id="rId10"/>
    <p:sldLayoutId id="2147483744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1200654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8B3F4E3-A21A-42A5-BBAC-8E92556AD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39" y="266434"/>
            <a:ext cx="3964435" cy="659156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A9067F-982E-4172-BF32-E3D940FB16A2}"/>
              </a:ext>
            </a:extLst>
          </p:cNvPr>
          <p:cNvGrpSpPr/>
          <p:nvPr/>
        </p:nvGrpSpPr>
        <p:grpSpPr>
          <a:xfrm>
            <a:off x="764787" y="2686030"/>
            <a:ext cx="6155104" cy="2395283"/>
            <a:chOff x="352045" y="2761104"/>
            <a:chExt cx="6155104" cy="3188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70FF2A-CF5C-4C3F-B5C6-A2DDF37295E2}"/>
                </a:ext>
              </a:extLst>
            </p:cNvPr>
            <p:cNvSpPr txBox="1"/>
            <p:nvPr/>
          </p:nvSpPr>
          <p:spPr>
            <a:xfrm>
              <a:off x="352045" y="3691299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6600" b="1" dirty="0">
                  <a:solidFill>
                    <a:schemeClr val="bg1"/>
                  </a:solidFill>
                  <a:cs typeface="Arial" pitchFamily="34" charset="0"/>
                </a:rPr>
                <a:t>МедИновейт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D13B41-09E4-4492-BC7B-6472F68B3511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345640" y="4734246"/>
            <a:ext cx="132210" cy="51708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C31A8-C906-4604-9148-10BAA53DC2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5" b="15351"/>
          <a:stretch/>
        </p:blipFill>
        <p:spPr>
          <a:xfrm>
            <a:off x="1038451" y="5434306"/>
            <a:ext cx="1857375" cy="120778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C3F802-FE11-4B4F-8E2A-945C01B23C0C}"/>
              </a:ext>
            </a:extLst>
          </p:cNvPr>
          <p:cNvSpPr/>
          <p:nvPr/>
        </p:nvSpPr>
        <p:spPr>
          <a:xfrm>
            <a:off x="1038451" y="5434306"/>
            <a:ext cx="1857375" cy="12077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6EF393F0-5A71-472D-9616-D46ECC39F96E}"/>
              </a:ext>
            </a:extLst>
          </p:cNvPr>
          <p:cNvSpPr>
            <a:spLocks/>
          </p:cNvSpPr>
          <p:nvPr/>
        </p:nvSpPr>
        <p:spPr bwMode="auto">
          <a:xfrm>
            <a:off x="5328647" y="4079306"/>
            <a:ext cx="442986" cy="45147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7299C8CE-E11C-41EE-A27C-0DA0436142F0}"/>
              </a:ext>
            </a:extLst>
          </p:cNvPr>
          <p:cNvSpPr>
            <a:spLocks/>
          </p:cNvSpPr>
          <p:nvPr/>
        </p:nvSpPr>
        <p:spPr bwMode="auto">
          <a:xfrm>
            <a:off x="4467447" y="1818422"/>
            <a:ext cx="432047" cy="492569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5E0701C-EA76-4571-8A22-3D702531E654}"/>
              </a:ext>
            </a:extLst>
          </p:cNvPr>
          <p:cNvSpPr>
            <a:spLocks noEditPoints="1"/>
          </p:cNvSpPr>
          <p:nvPr/>
        </p:nvSpPr>
        <p:spPr bwMode="auto">
          <a:xfrm>
            <a:off x="5008647" y="3312381"/>
            <a:ext cx="433399" cy="48424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C736478-9EC2-4CCF-AE2D-57E829D56728}"/>
              </a:ext>
            </a:extLst>
          </p:cNvPr>
          <p:cNvSpPr>
            <a:spLocks/>
          </p:cNvSpPr>
          <p:nvPr/>
        </p:nvSpPr>
        <p:spPr bwMode="auto">
          <a:xfrm>
            <a:off x="4786095" y="2593675"/>
            <a:ext cx="335951" cy="436022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F8CF1C2D-E716-45B3-BFB7-B9917C6586D5}"/>
              </a:ext>
            </a:extLst>
          </p:cNvPr>
          <p:cNvSpPr>
            <a:spLocks/>
          </p:cNvSpPr>
          <p:nvPr/>
        </p:nvSpPr>
        <p:spPr bwMode="auto">
          <a:xfrm>
            <a:off x="4259253" y="1041271"/>
            <a:ext cx="477839" cy="489327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CA303-3574-441E-9B2C-90020BDDEB76}"/>
              </a:ext>
            </a:extLst>
          </p:cNvPr>
          <p:cNvSpPr txBox="1"/>
          <p:nvPr/>
        </p:nvSpPr>
        <p:spPr>
          <a:xfrm>
            <a:off x="4899494" y="1038129"/>
            <a:ext cx="49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Заполнение электронной медицинской карты для учета данных пациентов и обмена информацией между медицинскими специалистами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8767-C8DD-4CE5-B3DA-4263FE4BD8D0}"/>
              </a:ext>
            </a:extLst>
          </p:cNvPr>
          <p:cNvSpPr txBox="1"/>
          <p:nvPr/>
        </p:nvSpPr>
        <p:spPr>
          <a:xfrm>
            <a:off x="6016565" y="4054666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Уход за пациентами и контроль за их состоянием;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1A85BE-34A4-4824-8322-B155D13D26C9}"/>
              </a:ext>
            </a:extLst>
          </p:cNvPr>
          <p:cNvSpPr txBox="1"/>
          <p:nvPr/>
        </p:nvSpPr>
        <p:spPr>
          <a:xfrm>
            <a:off x="5737298" y="3300531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Психологическая поддержка пациентов;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4DFA9-69EF-43B3-A4F8-CF3F5011CA1D}"/>
              </a:ext>
            </a:extLst>
          </p:cNvPr>
          <p:cNvSpPr txBox="1"/>
          <p:nvPr/>
        </p:nvSpPr>
        <p:spPr>
          <a:xfrm>
            <a:off x="5458030" y="2546397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физиотерапевтических процедур;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619CA-9D0F-48B1-8D09-7DD2F92F8142}"/>
              </a:ext>
            </a:extLst>
          </p:cNvPr>
          <p:cNvSpPr txBox="1"/>
          <p:nvPr/>
        </p:nvSpPr>
        <p:spPr>
          <a:xfrm>
            <a:off x="5178762" y="1792263"/>
            <a:ext cx="491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Оценка состояния пациентов и разработка планов реабилитации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Graphic 8">
            <a:extLst>
              <a:ext uri="{FF2B5EF4-FFF2-40B4-BE49-F238E27FC236}">
                <a16:creationId xmlns:a16="http://schemas.microsoft.com/office/drawing/2014/main" id="{E288BF1D-090E-4CD9-9AA4-16C53B9850AF}"/>
              </a:ext>
            </a:extLst>
          </p:cNvPr>
          <p:cNvSpPr/>
          <p:nvPr/>
        </p:nvSpPr>
        <p:spPr>
          <a:xfrm>
            <a:off x="573588" y="772089"/>
            <a:ext cx="4104765" cy="5486441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1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Block Arc 20">
            <a:extLst>
              <a:ext uri="{FF2B5EF4-FFF2-40B4-BE49-F238E27FC236}">
                <a16:creationId xmlns:a16="http://schemas.microsoft.com/office/drawing/2014/main" id="{9CC7ABFC-231F-40CD-98C9-83F4A59371E8}"/>
              </a:ext>
            </a:extLst>
          </p:cNvPr>
          <p:cNvSpPr>
            <a:spLocks noChangeAspect="1"/>
          </p:cNvSpPr>
          <p:nvPr/>
        </p:nvSpPr>
        <p:spPr>
          <a:xfrm rot="10800000">
            <a:off x="5691027" y="4833440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02265-8402-47DB-81EB-7B7AB5601142}"/>
              </a:ext>
            </a:extLst>
          </p:cNvPr>
          <p:cNvSpPr txBox="1"/>
          <p:nvPr/>
        </p:nvSpPr>
        <p:spPr>
          <a:xfrm>
            <a:off x="6398233" y="4718708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Система управления медицинской информации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rapezoid 28">
            <a:extLst>
              <a:ext uri="{FF2B5EF4-FFF2-40B4-BE49-F238E27FC236}">
                <a16:creationId xmlns:a16="http://schemas.microsoft.com/office/drawing/2014/main" id="{7A118EE1-986C-49C4-B676-73DE058B980C}"/>
              </a:ext>
            </a:extLst>
          </p:cNvPr>
          <p:cNvSpPr>
            <a:spLocks noChangeAspect="1"/>
          </p:cNvSpPr>
          <p:nvPr/>
        </p:nvSpPr>
        <p:spPr>
          <a:xfrm>
            <a:off x="6179646" y="5554965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1787B-1D8B-498A-AD72-B59CCF00AE75}"/>
              </a:ext>
            </a:extLst>
          </p:cNvPr>
          <p:cNvSpPr txBox="1"/>
          <p:nvPr/>
        </p:nvSpPr>
        <p:spPr>
          <a:xfrm>
            <a:off x="6699692" y="5473714"/>
            <a:ext cx="49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Мониторинг и анализ физиологических параметров пациентов, таких как пульс, артериальное давление или уровень кислорода в крови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7BF5B-4699-45DD-A654-A53EFBE316AC}"/>
              </a:ext>
            </a:extLst>
          </p:cNvPr>
          <p:cNvSpPr txBox="1"/>
          <p:nvPr/>
        </p:nvSpPr>
        <p:spPr>
          <a:xfrm>
            <a:off x="0" y="17016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Реабилитационный центр</a:t>
            </a:r>
          </a:p>
        </p:txBody>
      </p:sp>
    </p:spTree>
    <p:extLst>
      <p:ext uri="{BB962C8B-B14F-4D97-AF65-F5344CB8AC3E}">
        <p14:creationId xmlns:p14="http://schemas.microsoft.com/office/powerpoint/2010/main" val="70327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884148" y="3344154"/>
            <a:ext cx="869450" cy="8571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194868" y="2335543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950B73BB-D817-4E83-AE0B-59882CF7487F}"/>
              </a:ext>
            </a:extLst>
          </p:cNvPr>
          <p:cNvSpPr/>
          <p:nvPr/>
        </p:nvSpPr>
        <p:spPr>
          <a:xfrm rot="16200000" flipV="1">
            <a:off x="7489531" y="3825684"/>
            <a:ext cx="914400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7DAEB-B95F-417C-A145-72863966A31B}"/>
              </a:ext>
            </a:extLst>
          </p:cNvPr>
          <p:cNvSpPr/>
          <p:nvPr/>
        </p:nvSpPr>
        <p:spPr>
          <a:xfrm flipV="1">
            <a:off x="1" y="3825684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EBB67-BDBB-49E2-A683-D44B88688DD2}"/>
              </a:ext>
            </a:extLst>
          </p:cNvPr>
          <p:cNvSpPr/>
          <p:nvPr/>
        </p:nvSpPr>
        <p:spPr>
          <a:xfrm rot="16200000">
            <a:off x="8090541" y="4448215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2AF393-6237-4931-904B-A9A49725B2B3}"/>
              </a:ext>
            </a:extLst>
          </p:cNvPr>
          <p:cNvSpPr/>
          <p:nvPr/>
        </p:nvSpPr>
        <p:spPr>
          <a:xfrm rot="10800000">
            <a:off x="6199673" y="4653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3688887" y="422803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1543" y="4228032"/>
            <a:ext cx="4144918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4399893" y="4664319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1484060" y="4315893"/>
            <a:ext cx="767718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8" y="4389232"/>
            <a:ext cx="1881538" cy="101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2144744" y="4720495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1823664" y="499417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1823913" y="1573381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4112291" y="1573381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5941630" y="1528285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4123709" y="4971582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5699DE-653A-499D-888A-7EE201B6405D}"/>
              </a:ext>
            </a:extLst>
          </p:cNvPr>
          <p:cNvSpPr/>
          <p:nvPr/>
        </p:nvSpPr>
        <p:spPr>
          <a:xfrm>
            <a:off x="6005341" y="4982114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4431013" y="1537207"/>
            <a:ext cx="159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согласие пациента на медицинское вмешательство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2536078" y="1470112"/>
            <a:ext cx="159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медицинских услуг, оказанных при нахождении пациента в приемном отделении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168884" y="1581978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осмотр врачом приемного отделения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ECD070-C474-4D33-8E74-0267E4CB677E}"/>
              </a:ext>
            </a:extLst>
          </p:cNvPr>
          <p:cNvSpPr txBox="1"/>
          <p:nvPr/>
        </p:nvSpPr>
        <p:spPr>
          <a:xfrm>
            <a:off x="4688881" y="5000096"/>
            <a:ext cx="136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вакцинации, иммунизации и их результатов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FD87B7-27FE-48A5-BFF0-83F417083E95}"/>
              </a:ext>
            </a:extLst>
          </p:cNvPr>
          <p:cNvSpPr txBox="1"/>
          <p:nvPr/>
        </p:nvSpPr>
        <p:spPr>
          <a:xfrm>
            <a:off x="2549884" y="4994173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врачебных назначений пациенту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227821" y="4975107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диагнозов пациента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2064665" y="526465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2052866" y="1796462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4368780" y="181477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6235964" y="174437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6244560" y="520666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4387810" y="5163735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AFDE6DF-2691-4B9B-BA4E-E87F18E35C21}"/>
              </a:ext>
            </a:extLst>
          </p:cNvPr>
          <p:cNvSpPr/>
          <p:nvPr/>
        </p:nvSpPr>
        <p:spPr>
          <a:xfrm>
            <a:off x="-7356" y="-104322"/>
            <a:ext cx="12206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Ведение электронных карт пациентов</a:t>
            </a:r>
          </a:p>
        </p:txBody>
      </p:sp>
      <p:sp>
        <p:nvSpPr>
          <p:cNvPr id="65" name="Block Arc 16">
            <a:extLst>
              <a:ext uri="{FF2B5EF4-FFF2-40B4-BE49-F238E27FC236}">
                <a16:creationId xmlns:a16="http://schemas.microsoft.com/office/drawing/2014/main" id="{410E9288-BAC1-45CC-AC5C-52A23DC68967}"/>
              </a:ext>
            </a:extLst>
          </p:cNvPr>
          <p:cNvSpPr/>
          <p:nvPr/>
        </p:nvSpPr>
        <p:spPr>
          <a:xfrm rot="16200000" flipV="1">
            <a:off x="5480050" y="4010069"/>
            <a:ext cx="9144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CE7A51F9-8F64-4532-87CD-2096B31167C8}"/>
              </a:ext>
            </a:extLst>
          </p:cNvPr>
          <p:cNvSpPr/>
          <p:nvPr/>
        </p:nvSpPr>
        <p:spPr>
          <a:xfrm flipV="1">
            <a:off x="-7357" y="4010068"/>
            <a:ext cx="5948575" cy="133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FBF841A3-202A-4F6F-BD82-83ACA53FB4D0}"/>
              </a:ext>
            </a:extLst>
          </p:cNvPr>
          <p:cNvSpPr/>
          <p:nvPr/>
        </p:nvSpPr>
        <p:spPr>
          <a:xfrm rot="16200000">
            <a:off x="6165057" y="4524113"/>
            <a:ext cx="327314" cy="131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Isosceles Triangle 19">
            <a:extLst>
              <a:ext uri="{FF2B5EF4-FFF2-40B4-BE49-F238E27FC236}">
                <a16:creationId xmlns:a16="http://schemas.microsoft.com/office/drawing/2014/main" id="{02BF068C-48EE-4D5D-B9E6-C7EC35EAD1C8}"/>
              </a:ext>
            </a:extLst>
          </p:cNvPr>
          <p:cNvSpPr/>
          <p:nvPr/>
        </p:nvSpPr>
        <p:spPr>
          <a:xfrm rot="10800000">
            <a:off x="8209157" y="4664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FFC34C99-73B3-4FD8-9754-086999ABEF27}"/>
              </a:ext>
            </a:extLst>
          </p:cNvPr>
          <p:cNvSpPr/>
          <p:nvPr/>
        </p:nvSpPr>
        <p:spPr>
          <a:xfrm>
            <a:off x="7946445" y="4977658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B92AFE-95C9-49BB-A46F-EF37B0B12244}"/>
              </a:ext>
            </a:extLst>
          </p:cNvPr>
          <p:cNvSpPr txBox="1"/>
          <p:nvPr/>
        </p:nvSpPr>
        <p:spPr>
          <a:xfrm>
            <a:off x="6693407" y="5066999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случаев обращений пациента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Block Arc 16">
            <a:extLst>
              <a:ext uri="{FF2B5EF4-FFF2-40B4-BE49-F238E27FC236}">
                <a16:creationId xmlns:a16="http://schemas.microsoft.com/office/drawing/2014/main" id="{F75C67C8-F871-4872-A1FE-90FDB629A5D8}"/>
              </a:ext>
            </a:extLst>
          </p:cNvPr>
          <p:cNvSpPr/>
          <p:nvPr/>
        </p:nvSpPr>
        <p:spPr>
          <a:xfrm rot="16200000" flipH="1" flipV="1">
            <a:off x="7356442" y="2538860"/>
            <a:ext cx="1151999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AED42D55-063F-495A-B8E3-1916D297F9EA}"/>
              </a:ext>
            </a:extLst>
          </p:cNvPr>
          <p:cNvSpPr/>
          <p:nvPr/>
        </p:nvSpPr>
        <p:spPr>
          <a:xfrm rot="10800000" flipV="1">
            <a:off x="-14002" y="3443969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393FEADA-4577-426C-8073-8AA9C99A752B}"/>
              </a:ext>
            </a:extLst>
          </p:cNvPr>
          <p:cNvSpPr/>
          <p:nvPr/>
        </p:nvSpPr>
        <p:spPr>
          <a:xfrm rot="16200000">
            <a:off x="8076252" y="2738644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Block Arc 20">
            <a:extLst>
              <a:ext uri="{FF2B5EF4-FFF2-40B4-BE49-F238E27FC236}">
                <a16:creationId xmlns:a16="http://schemas.microsoft.com/office/drawing/2014/main" id="{2692FA3A-B1A8-4BBC-AEA8-A124E4676DCF}"/>
              </a:ext>
            </a:extLst>
          </p:cNvPr>
          <p:cNvSpPr/>
          <p:nvPr/>
        </p:nvSpPr>
        <p:spPr>
          <a:xfrm rot="16200000" flipH="1" flipV="1">
            <a:off x="3695986" y="2211345"/>
            <a:ext cx="8877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0" name="Rectangle 21">
            <a:extLst>
              <a:ext uri="{FF2B5EF4-FFF2-40B4-BE49-F238E27FC236}">
                <a16:creationId xmlns:a16="http://schemas.microsoft.com/office/drawing/2014/main" id="{34E0AF2F-676D-4E68-86D0-15D94DF28E09}"/>
              </a:ext>
            </a:extLst>
          </p:cNvPr>
          <p:cNvSpPr/>
          <p:nvPr/>
        </p:nvSpPr>
        <p:spPr>
          <a:xfrm>
            <a:off x="-7794" y="2989467"/>
            <a:ext cx="4144918" cy="122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Isosceles Triangle 23">
            <a:extLst>
              <a:ext uri="{FF2B5EF4-FFF2-40B4-BE49-F238E27FC236}">
                <a16:creationId xmlns:a16="http://schemas.microsoft.com/office/drawing/2014/main" id="{6FBADA5D-12AB-4401-9B1F-FD77686747F5}"/>
              </a:ext>
            </a:extLst>
          </p:cNvPr>
          <p:cNvSpPr/>
          <p:nvPr/>
        </p:nvSpPr>
        <p:spPr>
          <a:xfrm rot="10800000" flipV="1">
            <a:off x="4399892" y="2455086"/>
            <a:ext cx="258081" cy="2159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2" name="Block Arc 24">
            <a:extLst>
              <a:ext uri="{FF2B5EF4-FFF2-40B4-BE49-F238E27FC236}">
                <a16:creationId xmlns:a16="http://schemas.microsoft.com/office/drawing/2014/main" id="{9444C6B8-BAC0-4532-BEC3-722F6AE7E2AF}"/>
              </a:ext>
            </a:extLst>
          </p:cNvPr>
          <p:cNvSpPr/>
          <p:nvPr/>
        </p:nvSpPr>
        <p:spPr>
          <a:xfrm rot="16200000" flipH="1" flipV="1">
            <a:off x="1488625" y="2092255"/>
            <a:ext cx="745299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FD1841F-CD2E-441F-8AAB-5AC364CC46FF}"/>
              </a:ext>
            </a:extLst>
          </p:cNvPr>
          <p:cNvSpPr/>
          <p:nvPr/>
        </p:nvSpPr>
        <p:spPr>
          <a:xfrm>
            <a:off x="-14002" y="2823268"/>
            <a:ext cx="1881538" cy="98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4" name="Isosceles Triangle 26">
            <a:extLst>
              <a:ext uri="{FF2B5EF4-FFF2-40B4-BE49-F238E27FC236}">
                <a16:creationId xmlns:a16="http://schemas.microsoft.com/office/drawing/2014/main" id="{E174F39F-5BF8-4617-8538-69CC79C2203E}"/>
              </a:ext>
            </a:extLst>
          </p:cNvPr>
          <p:cNvSpPr/>
          <p:nvPr/>
        </p:nvSpPr>
        <p:spPr>
          <a:xfrm rot="10800000" flipV="1">
            <a:off x="2129314" y="2408082"/>
            <a:ext cx="258081" cy="2159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5" name="Block Arc 16">
            <a:extLst>
              <a:ext uri="{FF2B5EF4-FFF2-40B4-BE49-F238E27FC236}">
                <a16:creationId xmlns:a16="http://schemas.microsoft.com/office/drawing/2014/main" id="{FFC0D517-A47B-4A42-A4E0-EB4A725ACDBF}"/>
              </a:ext>
            </a:extLst>
          </p:cNvPr>
          <p:cNvSpPr/>
          <p:nvPr/>
        </p:nvSpPr>
        <p:spPr>
          <a:xfrm rot="16200000" flipH="1" flipV="1">
            <a:off x="5475348" y="2443106"/>
            <a:ext cx="8877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Rectangle 17">
            <a:extLst>
              <a:ext uri="{FF2B5EF4-FFF2-40B4-BE49-F238E27FC236}">
                <a16:creationId xmlns:a16="http://schemas.microsoft.com/office/drawing/2014/main" id="{94A13D69-FAED-4AF1-9599-D0969BB51136}"/>
              </a:ext>
            </a:extLst>
          </p:cNvPr>
          <p:cNvSpPr/>
          <p:nvPr/>
        </p:nvSpPr>
        <p:spPr>
          <a:xfrm>
            <a:off x="-25409" y="3214398"/>
            <a:ext cx="5948575" cy="129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9" name="Isosceles Triangle 13">
            <a:extLst>
              <a:ext uri="{FF2B5EF4-FFF2-40B4-BE49-F238E27FC236}">
                <a16:creationId xmlns:a16="http://schemas.microsoft.com/office/drawing/2014/main" id="{213F4550-BC87-4060-80D0-E71B0A860DA1}"/>
              </a:ext>
            </a:extLst>
          </p:cNvPr>
          <p:cNvSpPr/>
          <p:nvPr/>
        </p:nvSpPr>
        <p:spPr>
          <a:xfrm>
            <a:off x="6181654" y="238251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219FE775-6890-4142-9583-C4090B206665}"/>
              </a:ext>
            </a:extLst>
          </p:cNvPr>
          <p:cNvSpPr/>
          <p:nvPr/>
        </p:nvSpPr>
        <p:spPr>
          <a:xfrm rot="16200000">
            <a:off x="6149631" y="2689024"/>
            <a:ext cx="322129" cy="131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Oval 32">
            <a:extLst>
              <a:ext uri="{FF2B5EF4-FFF2-40B4-BE49-F238E27FC236}">
                <a16:creationId xmlns:a16="http://schemas.microsoft.com/office/drawing/2014/main" id="{D6E6E90F-F580-4F4F-A118-289743313125}"/>
              </a:ext>
            </a:extLst>
          </p:cNvPr>
          <p:cNvSpPr/>
          <p:nvPr/>
        </p:nvSpPr>
        <p:spPr>
          <a:xfrm>
            <a:off x="7932442" y="153720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41D6DA-177C-467D-9AEB-3A5029477405}"/>
              </a:ext>
            </a:extLst>
          </p:cNvPr>
          <p:cNvSpPr txBox="1"/>
          <p:nvPr/>
        </p:nvSpPr>
        <p:spPr>
          <a:xfrm>
            <a:off x="6335646" y="1629615"/>
            <a:ext cx="1594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документации врачебных осмотров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4" name="Group 110">
            <a:extLst>
              <a:ext uri="{FF2B5EF4-FFF2-40B4-BE49-F238E27FC236}">
                <a16:creationId xmlns:a16="http://schemas.microsoft.com/office/drawing/2014/main" id="{347E7022-032E-4AB7-A2F2-3635E4EBE7C8}"/>
              </a:ext>
            </a:extLst>
          </p:cNvPr>
          <p:cNvGrpSpPr/>
          <p:nvPr/>
        </p:nvGrpSpPr>
        <p:grpSpPr>
          <a:xfrm>
            <a:off x="8071383" y="5082325"/>
            <a:ext cx="501857" cy="554554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135" name="Freeform 111">
              <a:extLst>
                <a:ext uri="{FF2B5EF4-FFF2-40B4-BE49-F238E27FC236}">
                  <a16:creationId xmlns:a16="http://schemas.microsoft.com/office/drawing/2014/main" id="{9AEE85C7-D73F-47BF-8C14-49C482EC404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Oval 37">
              <a:extLst>
                <a:ext uri="{FF2B5EF4-FFF2-40B4-BE49-F238E27FC236}">
                  <a16:creationId xmlns:a16="http://schemas.microsoft.com/office/drawing/2014/main" id="{449788EB-C9F7-4ECA-BFE6-2FD6538318B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7" name="Rectangle 9">
            <a:extLst>
              <a:ext uri="{FF2B5EF4-FFF2-40B4-BE49-F238E27FC236}">
                <a16:creationId xmlns:a16="http://schemas.microsoft.com/office/drawing/2014/main" id="{9D349F76-CB87-4594-A491-FF8E5FC7AB09}"/>
              </a:ext>
            </a:extLst>
          </p:cNvPr>
          <p:cNvSpPr/>
          <p:nvPr/>
        </p:nvSpPr>
        <p:spPr>
          <a:xfrm>
            <a:off x="8067638" y="164679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Freeform 48">
            <a:extLst>
              <a:ext uri="{FF2B5EF4-FFF2-40B4-BE49-F238E27FC236}">
                <a16:creationId xmlns:a16="http://schemas.microsoft.com/office/drawing/2014/main" id="{750CC670-B260-479D-810E-8E480A88AE46}"/>
              </a:ext>
            </a:extLst>
          </p:cNvPr>
          <p:cNvSpPr>
            <a:spLocks noChangeAspect="1"/>
          </p:cNvSpPr>
          <p:nvPr/>
        </p:nvSpPr>
        <p:spPr>
          <a:xfrm>
            <a:off x="10063320" y="3568832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53248D-9E44-473F-A998-5D2D06766A56}"/>
              </a:ext>
            </a:extLst>
          </p:cNvPr>
          <p:cNvSpPr txBox="1"/>
          <p:nvPr/>
        </p:nvSpPr>
        <p:spPr>
          <a:xfrm>
            <a:off x="10753598" y="3405063"/>
            <a:ext cx="1268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рецептов на получение лекарственных средств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FDCA9-74C5-44A3-B594-BAEF423E2B46}"/>
              </a:ext>
            </a:extLst>
          </p:cNvPr>
          <p:cNvCxnSpPr>
            <a:cxnSpLocks/>
            <a:stCxn id="66" idx="6"/>
          </p:cNvCxnSpPr>
          <p:nvPr/>
        </p:nvCxnSpPr>
        <p:spPr>
          <a:xfrm flipH="1">
            <a:off x="1687342" y="3668661"/>
            <a:ext cx="8817356" cy="108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FD6B04-7F4F-46EB-A586-BCFD642575EF}"/>
              </a:ext>
            </a:extLst>
          </p:cNvPr>
          <p:cNvSpPr txBox="1"/>
          <p:nvPr/>
        </p:nvSpPr>
        <p:spPr>
          <a:xfrm>
            <a:off x="3121540" y="2137801"/>
            <a:ext cx="265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ведение электронного листа назначений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7FF223-E7B8-492F-882B-3A8B30D74911}"/>
              </a:ext>
            </a:extLst>
          </p:cNvPr>
          <p:cNvCxnSpPr/>
          <p:nvPr/>
        </p:nvCxnSpPr>
        <p:spPr>
          <a:xfrm>
            <a:off x="7441420" y="2815438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18453-F53A-4EE3-8D78-859A966F0E60}"/>
              </a:ext>
            </a:extLst>
          </p:cNvPr>
          <p:cNvCxnSpPr/>
          <p:nvPr/>
        </p:nvCxnSpPr>
        <p:spPr>
          <a:xfrm>
            <a:off x="4423208" y="2788700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86869-C7E9-4F3B-962E-A0BA92C40EA2}"/>
              </a:ext>
            </a:extLst>
          </p:cNvPr>
          <p:cNvCxnSpPr/>
          <p:nvPr/>
        </p:nvCxnSpPr>
        <p:spPr>
          <a:xfrm flipH="1" flipV="1">
            <a:off x="2994835" y="4047751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BC359E-9DFB-4BD8-9D05-626CB55ED4F7}"/>
              </a:ext>
            </a:extLst>
          </p:cNvPr>
          <p:cNvCxnSpPr/>
          <p:nvPr/>
        </p:nvCxnSpPr>
        <p:spPr>
          <a:xfrm flipH="1" flipV="1">
            <a:off x="5900500" y="3968090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222A76-D529-4855-9E8E-A81460FA3EF5}"/>
              </a:ext>
            </a:extLst>
          </p:cNvPr>
          <p:cNvCxnSpPr/>
          <p:nvPr/>
        </p:nvCxnSpPr>
        <p:spPr>
          <a:xfrm flipH="1" flipV="1">
            <a:off x="8868939" y="4056529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D12B9E-E6F0-4984-8573-2DC3F85F9827}"/>
              </a:ext>
            </a:extLst>
          </p:cNvPr>
          <p:cNvSpPr txBox="1"/>
          <p:nvPr/>
        </p:nvSpPr>
        <p:spPr>
          <a:xfrm>
            <a:off x="6333958" y="2127134"/>
            <a:ext cx="238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ведение электронного температурного листа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2E492-271C-431F-82B5-02B0401AC2B5}"/>
              </a:ext>
            </a:extLst>
          </p:cNvPr>
          <p:cNvSpPr txBox="1"/>
          <p:nvPr/>
        </p:nvSpPr>
        <p:spPr>
          <a:xfrm>
            <a:off x="1870436" y="4997328"/>
            <a:ext cx="238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получение документов или записей электронных медицинских карт пациента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62EF7-8F01-4243-9789-B7E246503DA3}"/>
              </a:ext>
            </a:extLst>
          </p:cNvPr>
          <p:cNvSpPr txBox="1"/>
          <p:nvPr/>
        </p:nvSpPr>
        <p:spPr>
          <a:xfrm>
            <a:off x="7404754" y="5075499"/>
            <a:ext cx="2916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поддержка учетных форм для реабилитационного центра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B2701B-E051-4269-8C5D-DF22D9D57338}"/>
              </a:ext>
            </a:extLst>
          </p:cNvPr>
          <p:cNvSpPr/>
          <p:nvPr/>
        </p:nvSpPr>
        <p:spPr>
          <a:xfrm>
            <a:off x="9762036" y="3304532"/>
            <a:ext cx="742662" cy="7282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CEF04D-1485-4D02-BB4D-D9134A65A664}"/>
              </a:ext>
            </a:extLst>
          </p:cNvPr>
          <p:cNvSpPr/>
          <p:nvPr/>
        </p:nvSpPr>
        <p:spPr>
          <a:xfrm>
            <a:off x="8645101" y="3434685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DFD1BC-BB3F-4111-948C-8FB039909681}"/>
              </a:ext>
            </a:extLst>
          </p:cNvPr>
          <p:cNvSpPr/>
          <p:nvPr/>
        </p:nvSpPr>
        <p:spPr>
          <a:xfrm>
            <a:off x="7198238" y="3431524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FDB4E0-BEF9-4F5A-AB57-CBCAAD3FBF42}"/>
              </a:ext>
            </a:extLst>
          </p:cNvPr>
          <p:cNvSpPr/>
          <p:nvPr/>
        </p:nvSpPr>
        <p:spPr>
          <a:xfrm>
            <a:off x="5635202" y="3439701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913D14-EEAB-4E81-97B7-060E394B5893}"/>
              </a:ext>
            </a:extLst>
          </p:cNvPr>
          <p:cNvSpPr/>
          <p:nvPr/>
        </p:nvSpPr>
        <p:spPr>
          <a:xfrm>
            <a:off x="4165211" y="3428249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836259-F23B-42A9-858B-280F93F11DD6}"/>
              </a:ext>
            </a:extLst>
          </p:cNvPr>
          <p:cNvSpPr/>
          <p:nvPr/>
        </p:nvSpPr>
        <p:spPr>
          <a:xfrm>
            <a:off x="2784267" y="3439701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750C28CC-7343-41F5-883F-50B345E105B9}"/>
              </a:ext>
            </a:extLst>
          </p:cNvPr>
          <p:cNvSpPr/>
          <p:nvPr/>
        </p:nvSpPr>
        <p:spPr>
          <a:xfrm>
            <a:off x="2869575" y="4699597"/>
            <a:ext cx="263917" cy="24705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5">
            <a:extLst>
              <a:ext uri="{FF2B5EF4-FFF2-40B4-BE49-F238E27FC236}">
                <a16:creationId xmlns:a16="http://schemas.microsoft.com/office/drawing/2014/main" id="{65F5BBAF-AFC9-4A75-BED8-77FE16D52E3A}"/>
              </a:ext>
            </a:extLst>
          </p:cNvPr>
          <p:cNvSpPr/>
          <p:nvPr/>
        </p:nvSpPr>
        <p:spPr>
          <a:xfrm flipH="1">
            <a:off x="4256343" y="1882784"/>
            <a:ext cx="313757" cy="2588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Oval 7">
            <a:extLst>
              <a:ext uri="{FF2B5EF4-FFF2-40B4-BE49-F238E27FC236}">
                <a16:creationId xmlns:a16="http://schemas.microsoft.com/office/drawing/2014/main" id="{CEC5DA5D-828E-4629-9D4D-23D5F8FA8C4E}"/>
              </a:ext>
            </a:extLst>
          </p:cNvPr>
          <p:cNvSpPr/>
          <p:nvPr/>
        </p:nvSpPr>
        <p:spPr>
          <a:xfrm>
            <a:off x="7298478" y="1867498"/>
            <a:ext cx="289401" cy="289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27">
            <a:extLst>
              <a:ext uri="{FF2B5EF4-FFF2-40B4-BE49-F238E27FC236}">
                <a16:creationId xmlns:a16="http://schemas.microsoft.com/office/drawing/2014/main" id="{FB7E4C61-B2BA-42D2-9512-380C6E37F0E7}"/>
              </a:ext>
            </a:extLst>
          </p:cNvPr>
          <p:cNvSpPr/>
          <p:nvPr/>
        </p:nvSpPr>
        <p:spPr>
          <a:xfrm>
            <a:off x="8730198" y="4761875"/>
            <a:ext cx="277481" cy="213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B9F5C4FD-FAAB-42B9-88E1-DE07F5E51CBA}"/>
              </a:ext>
            </a:extLst>
          </p:cNvPr>
          <p:cNvSpPr>
            <a:spLocks noChangeAspect="1"/>
          </p:cNvSpPr>
          <p:nvPr/>
        </p:nvSpPr>
        <p:spPr>
          <a:xfrm>
            <a:off x="5777811" y="4621308"/>
            <a:ext cx="284114" cy="286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EE1A1B0-687D-4095-A78B-CB0D663DB02B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 амбулаторно-поликлинической организации</a:t>
            </a:r>
          </a:p>
        </p:txBody>
      </p:sp>
      <p:sp>
        <p:nvSpPr>
          <p:cNvPr id="81" name="Oval 71">
            <a:extLst>
              <a:ext uri="{FF2B5EF4-FFF2-40B4-BE49-F238E27FC236}">
                <a16:creationId xmlns:a16="http://schemas.microsoft.com/office/drawing/2014/main" id="{F298760B-487D-423C-A687-7FC0E747059A}"/>
              </a:ext>
            </a:extLst>
          </p:cNvPr>
          <p:cNvSpPr/>
          <p:nvPr/>
        </p:nvSpPr>
        <p:spPr>
          <a:xfrm>
            <a:off x="1239764" y="3292756"/>
            <a:ext cx="776883" cy="776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A26E3B-B044-4026-A6B4-44686914FA94}"/>
              </a:ext>
            </a:extLst>
          </p:cNvPr>
          <p:cNvSpPr txBox="1"/>
          <p:nvPr/>
        </p:nvSpPr>
        <p:spPr>
          <a:xfrm>
            <a:off x="4434654" y="4932510"/>
            <a:ext cx="286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формирование листов назначений в соответствии с врачебными назначениями, измерение и регистрация показателей состояния здоровья пациента;</a:t>
            </a:r>
          </a:p>
        </p:txBody>
      </p:sp>
      <p:cxnSp>
        <p:nvCxnSpPr>
          <p:cNvPr id="27" name="Straight Connector 34">
            <a:extLst>
              <a:ext uri="{FF2B5EF4-FFF2-40B4-BE49-F238E27FC236}">
                <a16:creationId xmlns:a16="http://schemas.microsoft.com/office/drawing/2014/main" id="{2DC6DC78-5D67-42C7-93B8-0DEF332155E4}"/>
              </a:ext>
            </a:extLst>
          </p:cNvPr>
          <p:cNvCxnSpPr/>
          <p:nvPr/>
        </p:nvCxnSpPr>
        <p:spPr>
          <a:xfrm>
            <a:off x="1628205" y="2710326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542F7650-276C-45BD-AF65-3F1B8FA9D342}"/>
              </a:ext>
            </a:extLst>
          </p:cNvPr>
          <p:cNvCxnSpPr/>
          <p:nvPr/>
        </p:nvCxnSpPr>
        <p:spPr>
          <a:xfrm>
            <a:off x="10133367" y="2661021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B6F732-57FA-4BDE-877F-3A90F9265549}"/>
              </a:ext>
            </a:extLst>
          </p:cNvPr>
          <p:cNvSpPr txBox="1"/>
          <p:nvPr/>
        </p:nvSpPr>
        <p:spPr>
          <a:xfrm>
            <a:off x="8761547" y="1971662"/>
            <a:ext cx="2743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получение из электронной медицинской карты направлений на исследования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3B35D4-397C-4D29-A5C9-6C72D8094D21}"/>
              </a:ext>
            </a:extLst>
          </p:cNvPr>
          <p:cNvSpPr txBox="1"/>
          <p:nvPr/>
        </p:nvSpPr>
        <p:spPr>
          <a:xfrm>
            <a:off x="323793" y="1981535"/>
            <a:ext cx="2634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передача в электронную медицинскую карту результатов исследований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Block Arc 20">
            <a:extLst>
              <a:ext uri="{FF2B5EF4-FFF2-40B4-BE49-F238E27FC236}">
                <a16:creationId xmlns:a16="http://schemas.microsoft.com/office/drawing/2014/main" id="{4D208510-885B-4DE8-A987-CE7B93AD75A9}"/>
              </a:ext>
            </a:extLst>
          </p:cNvPr>
          <p:cNvSpPr>
            <a:spLocks noChangeAspect="1"/>
          </p:cNvSpPr>
          <p:nvPr/>
        </p:nvSpPr>
        <p:spPr>
          <a:xfrm rot="10800000">
            <a:off x="9926632" y="1581469"/>
            <a:ext cx="413468" cy="448326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Heart 17">
            <a:extLst>
              <a:ext uri="{FF2B5EF4-FFF2-40B4-BE49-F238E27FC236}">
                <a16:creationId xmlns:a16="http://schemas.microsoft.com/office/drawing/2014/main" id="{561DBFA3-FD47-4FAC-A73F-E84180194D6E}"/>
              </a:ext>
            </a:extLst>
          </p:cNvPr>
          <p:cNvSpPr/>
          <p:nvPr/>
        </p:nvSpPr>
        <p:spPr>
          <a:xfrm>
            <a:off x="1462633" y="1643294"/>
            <a:ext cx="331144" cy="32467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6977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738880" y="1261884"/>
            <a:ext cx="84531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0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18" y="765886"/>
            <a:ext cx="3675239" cy="6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1017" y="-118342"/>
            <a:ext cx="55787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000" dirty="0">
                <a:solidFill>
                  <a:schemeClr val="bg1"/>
                </a:solidFill>
                <a:cs typeface="Arial" pitchFamily="34" charset="0"/>
              </a:rPr>
              <a:t>Подсистемы </a:t>
            </a:r>
          </a:p>
          <a:p>
            <a:pPr algn="r"/>
            <a:r>
              <a:rPr lang="ru-RU" altLang="ko-KR" sz="4000" dirty="0">
                <a:solidFill>
                  <a:schemeClr val="bg1"/>
                </a:solidFill>
                <a:cs typeface="Arial" pitchFamily="34" charset="0"/>
              </a:rPr>
              <a:t>МедИнновейт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577226" y="1148739"/>
            <a:ext cx="5351450" cy="707886"/>
            <a:chOff x="5616952" y="2456986"/>
            <a:chExt cx="5351450" cy="667642"/>
          </a:xfrm>
        </p:grpSpPr>
        <p:sp>
          <p:nvSpPr>
            <p:cNvPr id="9" name="TextBox 8"/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Регистратура амбулаторно-поликлинической организации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9256852-55D2-4624-97A7-1E94D771D100}"/>
              </a:ext>
            </a:extLst>
          </p:cNvPr>
          <p:cNvGrpSpPr/>
          <p:nvPr/>
        </p:nvGrpSpPr>
        <p:grpSpPr>
          <a:xfrm>
            <a:off x="5575514" y="1858267"/>
            <a:ext cx="5351450" cy="707886"/>
            <a:chOff x="5616952" y="2456986"/>
            <a:chExt cx="5351450" cy="6676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9BAAE5-9F20-4DF7-A2CC-EB67ED41F8A9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Клинико-диагностическая лаборатория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EC9BDC-A2F7-4CEC-A7BD-4C087B8961E0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623655D1-89A5-4824-B371-D2A580A6F82F}"/>
              </a:ext>
            </a:extLst>
          </p:cNvPr>
          <p:cNvGrpSpPr/>
          <p:nvPr/>
        </p:nvGrpSpPr>
        <p:grpSpPr>
          <a:xfrm>
            <a:off x="5575514" y="2577493"/>
            <a:ext cx="5351450" cy="707886"/>
            <a:chOff x="5616952" y="2456986"/>
            <a:chExt cx="5351450" cy="6676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BB43E-979A-4316-9E41-A61255640EF0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Оказание скорой медицинской помощи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FE1EA1-6067-4922-8E83-3611FE7D870E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15">
            <a:extLst>
              <a:ext uri="{FF2B5EF4-FFF2-40B4-BE49-F238E27FC236}">
                <a16:creationId xmlns:a16="http://schemas.microsoft.com/office/drawing/2014/main" id="{DEFB41F0-B852-4083-AA60-ABD98652074F}"/>
              </a:ext>
            </a:extLst>
          </p:cNvPr>
          <p:cNvGrpSpPr/>
          <p:nvPr/>
        </p:nvGrpSpPr>
        <p:grpSpPr>
          <a:xfrm>
            <a:off x="5575514" y="3352340"/>
            <a:ext cx="5351450" cy="707886"/>
            <a:chOff x="5616952" y="2456986"/>
            <a:chExt cx="5351450" cy="6676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37DEE5-A3D3-403F-82C9-195112983E9A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Цифровые изображения (Радиология)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F020A1-6168-4658-9496-660C7271CD24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35BBE52-0603-4B8C-B505-F56F733213A9}"/>
              </a:ext>
            </a:extLst>
          </p:cNvPr>
          <p:cNvGrpSpPr/>
          <p:nvPr/>
        </p:nvGrpSpPr>
        <p:grpSpPr>
          <a:xfrm>
            <a:off x="5575514" y="4083785"/>
            <a:ext cx="5351450" cy="661699"/>
            <a:chOff x="5616952" y="2456986"/>
            <a:chExt cx="5351450" cy="6240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7D520A-8CF5-490B-96D3-C319F627EE05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3773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Врачебная документация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7E1BE4-26BC-487C-8782-7D9BBDE76659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15">
            <a:extLst>
              <a:ext uri="{FF2B5EF4-FFF2-40B4-BE49-F238E27FC236}">
                <a16:creationId xmlns:a16="http://schemas.microsoft.com/office/drawing/2014/main" id="{C0A0BB58-3965-48CB-8131-024A3424762C}"/>
              </a:ext>
            </a:extLst>
          </p:cNvPr>
          <p:cNvGrpSpPr/>
          <p:nvPr/>
        </p:nvGrpSpPr>
        <p:grpSpPr>
          <a:xfrm>
            <a:off x="5575514" y="4699153"/>
            <a:ext cx="5351450" cy="707886"/>
            <a:chOff x="5616952" y="2456987"/>
            <a:chExt cx="5351450" cy="6676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C8FAC9-41D7-4F4B-AFDE-706F55AA8387}"/>
                </a:ext>
              </a:extLst>
            </p:cNvPr>
            <p:cNvSpPr txBox="1"/>
            <p:nvPr/>
          </p:nvSpPr>
          <p:spPr>
            <a:xfrm>
              <a:off x="6460710" y="2456987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Инвентаризация и учет материалов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289248-D57B-41C3-B2F5-D91325D507A3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15">
            <a:extLst>
              <a:ext uri="{FF2B5EF4-FFF2-40B4-BE49-F238E27FC236}">
                <a16:creationId xmlns:a16="http://schemas.microsoft.com/office/drawing/2014/main" id="{29F574CD-74E1-4085-9A74-B4748E20302E}"/>
              </a:ext>
            </a:extLst>
          </p:cNvPr>
          <p:cNvGrpSpPr/>
          <p:nvPr/>
        </p:nvGrpSpPr>
        <p:grpSpPr>
          <a:xfrm>
            <a:off x="5575514" y="5427315"/>
            <a:ext cx="5351450" cy="595091"/>
            <a:chOff x="5616952" y="2456986"/>
            <a:chExt cx="5351450" cy="6240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75989-A9BE-46B6-B0FC-829B0BFDB689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3773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Реабилитационный центр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9511E-D324-4458-A651-B6D2C699E5A9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7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51D593BC-A3A6-498F-9370-2607D12C6F3F}"/>
              </a:ext>
            </a:extLst>
          </p:cNvPr>
          <p:cNvGrpSpPr/>
          <p:nvPr/>
        </p:nvGrpSpPr>
        <p:grpSpPr>
          <a:xfrm>
            <a:off x="5575514" y="6102691"/>
            <a:ext cx="5351450" cy="707886"/>
            <a:chOff x="5616952" y="2456986"/>
            <a:chExt cx="5351450" cy="6676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DE514A-BF53-42AF-8EB3-45B8E4612B7B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>
                  <a:solidFill>
                    <a:schemeClr val="bg1"/>
                  </a:solidFill>
                  <a:cs typeface="Arial" pitchFamily="34" charset="0"/>
                </a:rPr>
                <a:t>Ведение электронных </a:t>
              </a:r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карт пациентов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5CFB64-696A-448D-81BA-C20F43A51CC8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8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301105" y="27089"/>
            <a:ext cx="1584176" cy="1837645"/>
            <a:chOff x="2627783" y="434982"/>
            <a:chExt cx="1584176" cy="1837645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79791" y="715806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3563247" y="647208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8343070" y="593221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4303211" y="648580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5" y="542857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7484331" y="648580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itle 11">
            <a:extLst>
              <a:ext uri="{FF2B5EF4-FFF2-40B4-BE49-F238E27FC236}">
                <a16:creationId xmlns:a16="http://schemas.microsoft.com/office/drawing/2014/main" id="{7C9B3220-A379-496A-879F-837CFDABA5B3}"/>
              </a:ext>
            </a:extLst>
          </p:cNvPr>
          <p:cNvSpPr txBox="1">
            <a:spLocks/>
          </p:cNvSpPr>
          <p:nvPr/>
        </p:nvSpPr>
        <p:spPr>
          <a:xfrm>
            <a:off x="311696" y="1990113"/>
            <a:ext cx="11568608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4AE3E2-DD37-467E-9878-977FBEDE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5" y="1673923"/>
            <a:ext cx="11454054" cy="496617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Отделы                               клиники</a:t>
            </a:r>
          </a:p>
        </p:txBody>
      </p:sp>
    </p:spTree>
    <p:extLst>
      <p:ext uri="{BB962C8B-B14F-4D97-AF65-F5344CB8AC3E}">
        <p14:creationId xmlns:p14="http://schemas.microsoft.com/office/powerpoint/2010/main" val="3239667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FDCA9-74C5-44A3-B594-BAEF423E2B46}"/>
              </a:ext>
            </a:extLst>
          </p:cNvPr>
          <p:cNvCxnSpPr>
            <a:cxnSpLocks/>
            <a:stCxn id="66" idx="6"/>
          </p:cNvCxnSpPr>
          <p:nvPr/>
        </p:nvCxnSpPr>
        <p:spPr>
          <a:xfrm flipH="1">
            <a:off x="1687339" y="3668663"/>
            <a:ext cx="9216764" cy="108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FD6B04-7F4F-46EB-A586-BCFD642575EF}"/>
              </a:ext>
            </a:extLst>
          </p:cNvPr>
          <p:cNvSpPr txBox="1"/>
          <p:nvPr/>
        </p:nvSpPr>
        <p:spPr>
          <a:xfrm>
            <a:off x="3121540" y="2137801"/>
            <a:ext cx="2656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Регистрация персональных данных обсуживаемых пациентов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7FF223-E7B8-492F-882B-3A8B30D74911}"/>
              </a:ext>
            </a:extLst>
          </p:cNvPr>
          <p:cNvCxnSpPr/>
          <p:nvPr/>
        </p:nvCxnSpPr>
        <p:spPr>
          <a:xfrm>
            <a:off x="7441420" y="2815438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18453-F53A-4EE3-8D78-859A966F0E60}"/>
              </a:ext>
            </a:extLst>
          </p:cNvPr>
          <p:cNvCxnSpPr/>
          <p:nvPr/>
        </p:nvCxnSpPr>
        <p:spPr>
          <a:xfrm>
            <a:off x="4423208" y="2788700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86869-C7E9-4F3B-962E-A0BA92C40EA2}"/>
              </a:ext>
            </a:extLst>
          </p:cNvPr>
          <p:cNvCxnSpPr/>
          <p:nvPr/>
        </p:nvCxnSpPr>
        <p:spPr>
          <a:xfrm flipH="1" flipV="1">
            <a:off x="2994835" y="4047751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BC359E-9DFB-4BD8-9D05-626CB55ED4F7}"/>
              </a:ext>
            </a:extLst>
          </p:cNvPr>
          <p:cNvCxnSpPr/>
          <p:nvPr/>
        </p:nvCxnSpPr>
        <p:spPr>
          <a:xfrm flipH="1" flipV="1">
            <a:off x="5900500" y="3968090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222A76-D529-4855-9E8E-A81460FA3EF5}"/>
              </a:ext>
            </a:extLst>
          </p:cNvPr>
          <p:cNvCxnSpPr/>
          <p:nvPr/>
        </p:nvCxnSpPr>
        <p:spPr>
          <a:xfrm flipH="1" flipV="1">
            <a:off x="8650881" y="4031352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D12B9E-E6F0-4984-8573-2DC3F85F9827}"/>
              </a:ext>
            </a:extLst>
          </p:cNvPr>
          <p:cNvSpPr txBox="1"/>
          <p:nvPr/>
        </p:nvSpPr>
        <p:spPr>
          <a:xfrm>
            <a:off x="6333958" y="2127134"/>
            <a:ext cx="2382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электронной медицинской карты пациента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2E492-271C-431F-82B5-02B0401AC2B5}"/>
              </a:ext>
            </a:extLst>
          </p:cNvPr>
          <p:cNvSpPr txBox="1"/>
          <p:nvPr/>
        </p:nvSpPr>
        <p:spPr>
          <a:xfrm>
            <a:off x="1870436" y="4997328"/>
            <a:ext cx="238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Запись пациентов на приемы врача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62EF7-8F01-4243-9789-B7E246503DA3}"/>
              </a:ext>
            </a:extLst>
          </p:cNvPr>
          <p:cNvSpPr txBox="1"/>
          <p:nvPr/>
        </p:nvSpPr>
        <p:spPr>
          <a:xfrm>
            <a:off x="7186696" y="5050322"/>
            <a:ext cx="2916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Учет прикрепления, открепления, перерегистрации обслуживаемых граждан,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B2701B-E051-4269-8C5D-DF22D9D57338}"/>
              </a:ext>
            </a:extLst>
          </p:cNvPr>
          <p:cNvSpPr/>
          <p:nvPr/>
        </p:nvSpPr>
        <p:spPr>
          <a:xfrm>
            <a:off x="9912060" y="3172641"/>
            <a:ext cx="992043" cy="992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CEF04D-1485-4D02-BB4D-D9134A65A664}"/>
              </a:ext>
            </a:extLst>
          </p:cNvPr>
          <p:cNvSpPr/>
          <p:nvPr/>
        </p:nvSpPr>
        <p:spPr>
          <a:xfrm>
            <a:off x="8397090" y="3431524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DFD1BC-BB3F-4111-948C-8FB039909681}"/>
              </a:ext>
            </a:extLst>
          </p:cNvPr>
          <p:cNvSpPr/>
          <p:nvPr/>
        </p:nvSpPr>
        <p:spPr>
          <a:xfrm>
            <a:off x="7198238" y="3431524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FDB4E0-BEF9-4F5A-AB57-CBCAAD3FBF42}"/>
              </a:ext>
            </a:extLst>
          </p:cNvPr>
          <p:cNvSpPr/>
          <p:nvPr/>
        </p:nvSpPr>
        <p:spPr>
          <a:xfrm>
            <a:off x="5635202" y="3439701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913D14-EEAB-4E81-97B7-060E394B5893}"/>
              </a:ext>
            </a:extLst>
          </p:cNvPr>
          <p:cNvSpPr/>
          <p:nvPr/>
        </p:nvSpPr>
        <p:spPr>
          <a:xfrm>
            <a:off x="4165211" y="3428249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836259-F23B-42A9-858B-280F93F11DD6}"/>
              </a:ext>
            </a:extLst>
          </p:cNvPr>
          <p:cNvSpPr/>
          <p:nvPr/>
        </p:nvSpPr>
        <p:spPr>
          <a:xfrm>
            <a:off x="2784267" y="3439701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750C28CC-7343-41F5-883F-50B345E105B9}"/>
              </a:ext>
            </a:extLst>
          </p:cNvPr>
          <p:cNvSpPr/>
          <p:nvPr/>
        </p:nvSpPr>
        <p:spPr>
          <a:xfrm>
            <a:off x="2869575" y="4699597"/>
            <a:ext cx="263917" cy="24705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5">
            <a:extLst>
              <a:ext uri="{FF2B5EF4-FFF2-40B4-BE49-F238E27FC236}">
                <a16:creationId xmlns:a16="http://schemas.microsoft.com/office/drawing/2014/main" id="{65F5BBAF-AFC9-4A75-BED8-77FE16D52E3A}"/>
              </a:ext>
            </a:extLst>
          </p:cNvPr>
          <p:cNvSpPr/>
          <p:nvPr/>
        </p:nvSpPr>
        <p:spPr>
          <a:xfrm flipH="1">
            <a:off x="4256343" y="1882784"/>
            <a:ext cx="313757" cy="2588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Oval 7">
            <a:extLst>
              <a:ext uri="{FF2B5EF4-FFF2-40B4-BE49-F238E27FC236}">
                <a16:creationId xmlns:a16="http://schemas.microsoft.com/office/drawing/2014/main" id="{CEC5DA5D-828E-4629-9D4D-23D5F8FA8C4E}"/>
              </a:ext>
            </a:extLst>
          </p:cNvPr>
          <p:cNvSpPr/>
          <p:nvPr/>
        </p:nvSpPr>
        <p:spPr>
          <a:xfrm>
            <a:off x="7298478" y="1867498"/>
            <a:ext cx="289401" cy="289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27">
            <a:extLst>
              <a:ext uri="{FF2B5EF4-FFF2-40B4-BE49-F238E27FC236}">
                <a16:creationId xmlns:a16="http://schemas.microsoft.com/office/drawing/2014/main" id="{FB7E4C61-B2BA-42D2-9512-380C6E37F0E7}"/>
              </a:ext>
            </a:extLst>
          </p:cNvPr>
          <p:cNvSpPr/>
          <p:nvPr/>
        </p:nvSpPr>
        <p:spPr>
          <a:xfrm>
            <a:off x="8512140" y="4736698"/>
            <a:ext cx="277481" cy="213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B9F5C4FD-FAAB-42B9-88E1-DE07F5E51CBA}"/>
              </a:ext>
            </a:extLst>
          </p:cNvPr>
          <p:cNvSpPr>
            <a:spLocks noChangeAspect="1"/>
          </p:cNvSpPr>
          <p:nvPr/>
        </p:nvSpPr>
        <p:spPr>
          <a:xfrm>
            <a:off x="5777811" y="4621308"/>
            <a:ext cx="284114" cy="286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EE1A1B0-687D-4095-A78B-CB0D663DB02B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 амбулаторно-поликлинической организации</a:t>
            </a:r>
          </a:p>
        </p:txBody>
      </p:sp>
      <p:sp>
        <p:nvSpPr>
          <p:cNvPr id="81" name="Oval 71">
            <a:extLst>
              <a:ext uri="{FF2B5EF4-FFF2-40B4-BE49-F238E27FC236}">
                <a16:creationId xmlns:a16="http://schemas.microsoft.com/office/drawing/2014/main" id="{F298760B-487D-423C-A687-7FC0E747059A}"/>
              </a:ext>
            </a:extLst>
          </p:cNvPr>
          <p:cNvSpPr/>
          <p:nvPr/>
        </p:nvSpPr>
        <p:spPr>
          <a:xfrm>
            <a:off x="1156497" y="3137820"/>
            <a:ext cx="1061683" cy="106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AD5085-78C8-42E7-B491-361FC1CC8A3B}"/>
              </a:ext>
            </a:extLst>
          </p:cNvPr>
          <p:cNvSpPr txBox="1"/>
          <p:nvPr/>
        </p:nvSpPr>
        <p:spPr>
          <a:xfrm>
            <a:off x="4620899" y="4951161"/>
            <a:ext cx="238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Печать документов: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A26E3B-B044-4026-A6B4-44686914FA94}"/>
              </a:ext>
            </a:extLst>
          </p:cNvPr>
          <p:cNvSpPr txBox="1"/>
          <p:nvPr/>
        </p:nvSpPr>
        <p:spPr>
          <a:xfrm>
            <a:off x="4423209" y="5196941"/>
            <a:ext cx="286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Электронная медицинская карта пациента;</a:t>
            </a:r>
          </a:p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талон для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957307" y="2823268"/>
            <a:ext cx="1924550" cy="18972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ko-KR" sz="2400" dirty="0"/>
              <a:t>Часть 2</a:t>
            </a:r>
            <a:endParaRPr lang="ko-KR" altLang="en-US" sz="24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194868" y="2335543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950B73BB-D817-4E83-AE0B-59882CF7487F}"/>
              </a:ext>
            </a:extLst>
          </p:cNvPr>
          <p:cNvSpPr/>
          <p:nvPr/>
        </p:nvSpPr>
        <p:spPr>
          <a:xfrm rot="16200000" flipV="1">
            <a:off x="7489531" y="3825684"/>
            <a:ext cx="914400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7DAEB-B95F-417C-A145-72863966A31B}"/>
              </a:ext>
            </a:extLst>
          </p:cNvPr>
          <p:cNvSpPr/>
          <p:nvPr/>
        </p:nvSpPr>
        <p:spPr>
          <a:xfrm flipV="1">
            <a:off x="1" y="3825684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EBB67-BDBB-49E2-A683-D44B88688DD2}"/>
              </a:ext>
            </a:extLst>
          </p:cNvPr>
          <p:cNvSpPr/>
          <p:nvPr/>
        </p:nvSpPr>
        <p:spPr>
          <a:xfrm rot="16200000">
            <a:off x="8090541" y="4448215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2AF393-6237-4931-904B-A9A49725B2B3}"/>
              </a:ext>
            </a:extLst>
          </p:cNvPr>
          <p:cNvSpPr/>
          <p:nvPr/>
        </p:nvSpPr>
        <p:spPr>
          <a:xfrm rot="10800000">
            <a:off x="6199673" y="4653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3688887" y="422803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1543" y="4228032"/>
            <a:ext cx="4144918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4399893" y="4664319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1484060" y="4315893"/>
            <a:ext cx="767718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8" y="4389232"/>
            <a:ext cx="1881538" cy="101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2144744" y="4720495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1823664" y="499417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1823913" y="1573381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4112291" y="1573381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5941630" y="1528285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4123709" y="4971582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5699DE-653A-499D-888A-7EE201B6405D}"/>
              </a:ext>
            </a:extLst>
          </p:cNvPr>
          <p:cNvSpPr/>
          <p:nvPr/>
        </p:nvSpPr>
        <p:spPr>
          <a:xfrm>
            <a:off x="6005341" y="4982114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4649117" y="1689872"/>
            <a:ext cx="1594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протокола исследования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2434436" y="1558645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Регистрация образцов, поступающих в лабораторию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211413" y="1480970"/>
            <a:ext cx="159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перечня показаний к исследованиям и нарушений, выявляемых при обследовании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ECD070-C474-4D33-8E74-0267E4CB677E}"/>
              </a:ext>
            </a:extLst>
          </p:cNvPr>
          <p:cNvSpPr txBox="1"/>
          <p:nvPr/>
        </p:nvSpPr>
        <p:spPr>
          <a:xfrm>
            <a:off x="4865657" y="5065331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журналов лаборатории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FD87B7-27FE-48A5-BFF0-83F417083E95}"/>
              </a:ext>
            </a:extLst>
          </p:cNvPr>
          <p:cNvSpPr txBox="1"/>
          <p:nvPr/>
        </p:nvSpPr>
        <p:spPr>
          <a:xfrm>
            <a:off x="2586248" y="5108564"/>
            <a:ext cx="159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архива биоматериала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227821" y="4975107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Система распределения и маршрутизации образцов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2064665" y="526465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2052866" y="1796462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4368780" y="181477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6235964" y="174437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6244560" y="520666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4387810" y="5163735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AFDE6DF-2691-4B9B-BA4E-E87F18E35C21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Клинико-диагностическая лаборатория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Часть 1</a:t>
            </a:r>
          </a:p>
        </p:txBody>
      </p:sp>
      <p:sp>
        <p:nvSpPr>
          <p:cNvPr id="65" name="Block Arc 16">
            <a:extLst>
              <a:ext uri="{FF2B5EF4-FFF2-40B4-BE49-F238E27FC236}">
                <a16:creationId xmlns:a16="http://schemas.microsoft.com/office/drawing/2014/main" id="{410E9288-BAC1-45CC-AC5C-52A23DC68967}"/>
              </a:ext>
            </a:extLst>
          </p:cNvPr>
          <p:cNvSpPr/>
          <p:nvPr/>
        </p:nvSpPr>
        <p:spPr>
          <a:xfrm rot="16200000" flipV="1">
            <a:off x="5480050" y="4010069"/>
            <a:ext cx="9144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CE7A51F9-8F64-4532-87CD-2096B31167C8}"/>
              </a:ext>
            </a:extLst>
          </p:cNvPr>
          <p:cNvSpPr/>
          <p:nvPr/>
        </p:nvSpPr>
        <p:spPr>
          <a:xfrm flipV="1">
            <a:off x="-7357" y="4010068"/>
            <a:ext cx="5948575" cy="133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FBF841A3-202A-4F6F-BD82-83ACA53FB4D0}"/>
              </a:ext>
            </a:extLst>
          </p:cNvPr>
          <p:cNvSpPr/>
          <p:nvPr/>
        </p:nvSpPr>
        <p:spPr>
          <a:xfrm rot="16200000">
            <a:off x="6165057" y="4524113"/>
            <a:ext cx="327314" cy="131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Isosceles Triangle 19">
            <a:extLst>
              <a:ext uri="{FF2B5EF4-FFF2-40B4-BE49-F238E27FC236}">
                <a16:creationId xmlns:a16="http://schemas.microsoft.com/office/drawing/2014/main" id="{02BF068C-48EE-4D5D-B9E6-C7EC35EAD1C8}"/>
              </a:ext>
            </a:extLst>
          </p:cNvPr>
          <p:cNvSpPr/>
          <p:nvPr/>
        </p:nvSpPr>
        <p:spPr>
          <a:xfrm rot="10800000">
            <a:off x="8209157" y="4664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FFC34C99-73B3-4FD8-9754-086999ABEF27}"/>
              </a:ext>
            </a:extLst>
          </p:cNvPr>
          <p:cNvSpPr/>
          <p:nvPr/>
        </p:nvSpPr>
        <p:spPr>
          <a:xfrm>
            <a:off x="7946445" y="4977658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B92AFE-95C9-49BB-A46F-EF37B0B12244}"/>
              </a:ext>
            </a:extLst>
          </p:cNvPr>
          <p:cNvSpPr txBox="1"/>
          <p:nvPr/>
        </p:nvSpPr>
        <p:spPr>
          <a:xfrm>
            <a:off x="6693407" y="5066999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</a:t>
            </a:r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статистической</a:t>
            </a:r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отчетности;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Block Arc 16">
            <a:extLst>
              <a:ext uri="{FF2B5EF4-FFF2-40B4-BE49-F238E27FC236}">
                <a16:creationId xmlns:a16="http://schemas.microsoft.com/office/drawing/2014/main" id="{F75C67C8-F871-4872-A1FE-90FDB629A5D8}"/>
              </a:ext>
            </a:extLst>
          </p:cNvPr>
          <p:cNvSpPr/>
          <p:nvPr/>
        </p:nvSpPr>
        <p:spPr>
          <a:xfrm rot="16200000" flipH="1" flipV="1">
            <a:off x="7356442" y="2538860"/>
            <a:ext cx="1151999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AED42D55-063F-495A-B8E3-1916D297F9EA}"/>
              </a:ext>
            </a:extLst>
          </p:cNvPr>
          <p:cNvSpPr/>
          <p:nvPr/>
        </p:nvSpPr>
        <p:spPr>
          <a:xfrm rot="10800000" flipV="1">
            <a:off x="-14002" y="3443969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393FEADA-4577-426C-8073-8AA9C99A752B}"/>
              </a:ext>
            </a:extLst>
          </p:cNvPr>
          <p:cNvSpPr/>
          <p:nvPr/>
        </p:nvSpPr>
        <p:spPr>
          <a:xfrm rot="16200000">
            <a:off x="8076252" y="2738644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Block Arc 20">
            <a:extLst>
              <a:ext uri="{FF2B5EF4-FFF2-40B4-BE49-F238E27FC236}">
                <a16:creationId xmlns:a16="http://schemas.microsoft.com/office/drawing/2014/main" id="{2692FA3A-B1A8-4BBC-AEA8-A124E4676DCF}"/>
              </a:ext>
            </a:extLst>
          </p:cNvPr>
          <p:cNvSpPr/>
          <p:nvPr/>
        </p:nvSpPr>
        <p:spPr>
          <a:xfrm rot="16200000" flipH="1" flipV="1">
            <a:off x="3695986" y="2211345"/>
            <a:ext cx="8877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0" name="Rectangle 21">
            <a:extLst>
              <a:ext uri="{FF2B5EF4-FFF2-40B4-BE49-F238E27FC236}">
                <a16:creationId xmlns:a16="http://schemas.microsoft.com/office/drawing/2014/main" id="{34E0AF2F-676D-4E68-86D0-15D94DF28E09}"/>
              </a:ext>
            </a:extLst>
          </p:cNvPr>
          <p:cNvSpPr/>
          <p:nvPr/>
        </p:nvSpPr>
        <p:spPr>
          <a:xfrm>
            <a:off x="-7794" y="2989467"/>
            <a:ext cx="4144918" cy="122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Isosceles Triangle 23">
            <a:extLst>
              <a:ext uri="{FF2B5EF4-FFF2-40B4-BE49-F238E27FC236}">
                <a16:creationId xmlns:a16="http://schemas.microsoft.com/office/drawing/2014/main" id="{6FBADA5D-12AB-4401-9B1F-FD77686747F5}"/>
              </a:ext>
            </a:extLst>
          </p:cNvPr>
          <p:cNvSpPr/>
          <p:nvPr/>
        </p:nvSpPr>
        <p:spPr>
          <a:xfrm rot="10800000" flipV="1">
            <a:off x="4399892" y="2455086"/>
            <a:ext cx="258081" cy="2159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2" name="Block Arc 24">
            <a:extLst>
              <a:ext uri="{FF2B5EF4-FFF2-40B4-BE49-F238E27FC236}">
                <a16:creationId xmlns:a16="http://schemas.microsoft.com/office/drawing/2014/main" id="{9444C6B8-BAC0-4532-BEC3-722F6AE7E2AF}"/>
              </a:ext>
            </a:extLst>
          </p:cNvPr>
          <p:cNvSpPr/>
          <p:nvPr/>
        </p:nvSpPr>
        <p:spPr>
          <a:xfrm rot="16200000" flipH="1" flipV="1">
            <a:off x="1488625" y="2092255"/>
            <a:ext cx="745299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FD1841F-CD2E-441F-8AAB-5AC364CC46FF}"/>
              </a:ext>
            </a:extLst>
          </p:cNvPr>
          <p:cNvSpPr/>
          <p:nvPr/>
        </p:nvSpPr>
        <p:spPr>
          <a:xfrm>
            <a:off x="-14002" y="2823268"/>
            <a:ext cx="1881538" cy="98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4" name="Isosceles Triangle 26">
            <a:extLst>
              <a:ext uri="{FF2B5EF4-FFF2-40B4-BE49-F238E27FC236}">
                <a16:creationId xmlns:a16="http://schemas.microsoft.com/office/drawing/2014/main" id="{E174F39F-5BF8-4617-8538-69CC79C2203E}"/>
              </a:ext>
            </a:extLst>
          </p:cNvPr>
          <p:cNvSpPr/>
          <p:nvPr/>
        </p:nvSpPr>
        <p:spPr>
          <a:xfrm rot="10800000" flipV="1">
            <a:off x="2129314" y="2408082"/>
            <a:ext cx="258081" cy="2159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5" name="Block Arc 16">
            <a:extLst>
              <a:ext uri="{FF2B5EF4-FFF2-40B4-BE49-F238E27FC236}">
                <a16:creationId xmlns:a16="http://schemas.microsoft.com/office/drawing/2014/main" id="{FFC0D517-A47B-4A42-A4E0-EB4A725ACDBF}"/>
              </a:ext>
            </a:extLst>
          </p:cNvPr>
          <p:cNvSpPr/>
          <p:nvPr/>
        </p:nvSpPr>
        <p:spPr>
          <a:xfrm rot="16200000" flipH="1" flipV="1">
            <a:off x="5475348" y="2443106"/>
            <a:ext cx="8877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Rectangle 17">
            <a:extLst>
              <a:ext uri="{FF2B5EF4-FFF2-40B4-BE49-F238E27FC236}">
                <a16:creationId xmlns:a16="http://schemas.microsoft.com/office/drawing/2014/main" id="{94A13D69-FAED-4AF1-9599-D0969BB51136}"/>
              </a:ext>
            </a:extLst>
          </p:cNvPr>
          <p:cNvSpPr/>
          <p:nvPr/>
        </p:nvSpPr>
        <p:spPr>
          <a:xfrm>
            <a:off x="-25409" y="3214398"/>
            <a:ext cx="5948575" cy="129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9" name="Isosceles Triangle 13">
            <a:extLst>
              <a:ext uri="{FF2B5EF4-FFF2-40B4-BE49-F238E27FC236}">
                <a16:creationId xmlns:a16="http://schemas.microsoft.com/office/drawing/2014/main" id="{213F4550-BC87-4060-80D0-E71B0A860DA1}"/>
              </a:ext>
            </a:extLst>
          </p:cNvPr>
          <p:cNvSpPr/>
          <p:nvPr/>
        </p:nvSpPr>
        <p:spPr>
          <a:xfrm>
            <a:off x="6181654" y="238251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219FE775-6890-4142-9583-C4090B206665}"/>
              </a:ext>
            </a:extLst>
          </p:cNvPr>
          <p:cNvSpPr/>
          <p:nvPr/>
        </p:nvSpPr>
        <p:spPr>
          <a:xfrm rot="16200000">
            <a:off x="6149631" y="2689024"/>
            <a:ext cx="322129" cy="131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Oval 32">
            <a:extLst>
              <a:ext uri="{FF2B5EF4-FFF2-40B4-BE49-F238E27FC236}">
                <a16:creationId xmlns:a16="http://schemas.microsoft.com/office/drawing/2014/main" id="{D6E6E90F-F580-4F4F-A118-289743313125}"/>
              </a:ext>
            </a:extLst>
          </p:cNvPr>
          <p:cNvSpPr/>
          <p:nvPr/>
        </p:nvSpPr>
        <p:spPr>
          <a:xfrm>
            <a:off x="7932442" y="153720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41D6DA-177C-467D-9AEB-3A5029477405}"/>
              </a:ext>
            </a:extLst>
          </p:cNvPr>
          <p:cNvSpPr txBox="1"/>
          <p:nvPr/>
        </p:nvSpPr>
        <p:spPr>
          <a:xfrm>
            <a:off x="6575317" y="1629883"/>
            <a:ext cx="15941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Получение из электронной медицинской </a:t>
            </a:r>
          </a:p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карты направлений на исследования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4" name="Group 110">
            <a:extLst>
              <a:ext uri="{FF2B5EF4-FFF2-40B4-BE49-F238E27FC236}">
                <a16:creationId xmlns:a16="http://schemas.microsoft.com/office/drawing/2014/main" id="{347E7022-032E-4AB7-A2F2-3635E4EBE7C8}"/>
              </a:ext>
            </a:extLst>
          </p:cNvPr>
          <p:cNvGrpSpPr/>
          <p:nvPr/>
        </p:nvGrpSpPr>
        <p:grpSpPr>
          <a:xfrm>
            <a:off x="8071383" y="5082325"/>
            <a:ext cx="501857" cy="554554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135" name="Freeform 111">
              <a:extLst>
                <a:ext uri="{FF2B5EF4-FFF2-40B4-BE49-F238E27FC236}">
                  <a16:creationId xmlns:a16="http://schemas.microsoft.com/office/drawing/2014/main" id="{9AEE85C7-D73F-47BF-8C14-49C482EC404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Oval 37">
              <a:extLst>
                <a:ext uri="{FF2B5EF4-FFF2-40B4-BE49-F238E27FC236}">
                  <a16:creationId xmlns:a16="http://schemas.microsoft.com/office/drawing/2014/main" id="{449788EB-C9F7-4ECA-BFE6-2FD6538318B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7" name="Rectangle 9">
            <a:extLst>
              <a:ext uri="{FF2B5EF4-FFF2-40B4-BE49-F238E27FC236}">
                <a16:creationId xmlns:a16="http://schemas.microsoft.com/office/drawing/2014/main" id="{9D349F76-CB87-4594-A491-FF8E5FC7AB09}"/>
              </a:ext>
            </a:extLst>
          </p:cNvPr>
          <p:cNvSpPr/>
          <p:nvPr/>
        </p:nvSpPr>
        <p:spPr>
          <a:xfrm>
            <a:off x="8067638" y="164679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1461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957308" y="3174689"/>
            <a:ext cx="1152000" cy="11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A247BB3-90F7-4D37-BAF5-37B7376CEAFC}"/>
              </a:ext>
            </a:extLst>
          </p:cNvPr>
          <p:cNvSpPr/>
          <p:nvPr/>
        </p:nvSpPr>
        <p:spPr>
          <a:xfrm rot="5400000">
            <a:off x="2774244" y="2421556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E3154-2AA2-493C-AF85-FBB53E6E2B3A}"/>
              </a:ext>
            </a:extLst>
          </p:cNvPr>
          <p:cNvSpPr/>
          <p:nvPr/>
        </p:nvSpPr>
        <p:spPr>
          <a:xfrm>
            <a:off x="0" y="3209330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7FD9923-22B2-45B8-BAE8-A9CE653E2C84}"/>
              </a:ext>
            </a:extLst>
          </p:cNvPr>
          <p:cNvSpPr/>
          <p:nvPr/>
        </p:nvSpPr>
        <p:spPr>
          <a:xfrm>
            <a:off x="3497470" y="2659620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840E6539-60F1-4285-9D32-35C7B674D863}"/>
              </a:ext>
            </a:extLst>
          </p:cNvPr>
          <p:cNvSpPr/>
          <p:nvPr/>
        </p:nvSpPr>
        <p:spPr>
          <a:xfrm rot="5400000">
            <a:off x="5382527" y="2573956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19D32-6FF6-47F5-9BB7-30AFA82E7F9C}"/>
              </a:ext>
            </a:extLst>
          </p:cNvPr>
          <p:cNvSpPr/>
          <p:nvPr/>
        </p:nvSpPr>
        <p:spPr>
          <a:xfrm>
            <a:off x="-1" y="336173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63A25-0953-43D6-A70A-8280F6D044D6}"/>
              </a:ext>
            </a:extLst>
          </p:cNvPr>
          <p:cNvSpPr/>
          <p:nvPr/>
        </p:nvSpPr>
        <p:spPr>
          <a:xfrm rot="16200000">
            <a:off x="6151759" y="2898858"/>
            <a:ext cx="16603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2B519F-1849-4F58-8BFB-B124A0CA2F35}"/>
              </a:ext>
            </a:extLst>
          </p:cNvPr>
          <p:cNvSpPr/>
          <p:nvPr/>
        </p:nvSpPr>
        <p:spPr>
          <a:xfrm>
            <a:off x="6108454" y="267040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16B1B03B-C8C8-45D0-8E35-EF21560EFDD1}"/>
              </a:ext>
            </a:extLst>
          </p:cNvPr>
          <p:cNvSpPr/>
          <p:nvPr/>
        </p:nvSpPr>
        <p:spPr>
          <a:xfrm rot="5400000">
            <a:off x="8043376" y="2726356"/>
            <a:ext cx="914400" cy="914400"/>
          </a:xfrm>
          <a:prstGeom prst="blockArc">
            <a:avLst>
              <a:gd name="adj1" fmla="val 16260309"/>
              <a:gd name="adj2" fmla="val 21515221"/>
              <a:gd name="adj3" fmla="val 13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BC025-EC65-40BB-9F83-DA4161348935}"/>
              </a:ext>
            </a:extLst>
          </p:cNvPr>
          <p:cNvSpPr/>
          <p:nvPr/>
        </p:nvSpPr>
        <p:spPr>
          <a:xfrm>
            <a:off x="1" y="3514130"/>
            <a:ext cx="8542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68C005-C9CF-4521-922F-306E1AEB03B3}"/>
              </a:ext>
            </a:extLst>
          </p:cNvPr>
          <p:cNvSpPr/>
          <p:nvPr/>
        </p:nvSpPr>
        <p:spPr>
          <a:xfrm rot="16200000">
            <a:off x="8733580" y="2981878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768197" y="267040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5376335" y="4026900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7356" y="4026901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28F2E-04DB-4729-96BA-6041CC56AA47}"/>
              </a:ext>
            </a:extLst>
          </p:cNvPr>
          <p:cNvSpPr/>
          <p:nvPr/>
        </p:nvSpPr>
        <p:spPr>
          <a:xfrm rot="16200000">
            <a:off x="6151421" y="4486553"/>
            <a:ext cx="152002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6107777" y="462592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2766889" y="4185919"/>
            <a:ext cx="914400" cy="914400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4" y="4185919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3490115" y="4625867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3181082" y="4949544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3188437" y="1752269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5841305" y="175226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8494173" y="1752269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5833950" y="4949544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6715738" y="1657510"/>
            <a:ext cx="177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Передача в электронную медицинскую</a:t>
            </a: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карту результатов исследований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4084947" y="1622856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Обеспечение комплекса внутри лабораторного контроля качества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1441989" y="1622856"/>
            <a:ext cx="1594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Создание настраиваемых рабочих листов для ручных методик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E6DCDA-3FA7-4B17-A0D2-F007C9580FAC}"/>
              </a:ext>
            </a:extLst>
          </p:cNvPr>
          <p:cNvGrpSpPr/>
          <p:nvPr/>
        </p:nvGrpSpPr>
        <p:grpSpPr>
          <a:xfrm>
            <a:off x="4048572" y="4840409"/>
            <a:ext cx="1794319" cy="1015663"/>
            <a:chOff x="2566354" y="4009798"/>
            <a:chExt cx="1465443" cy="101566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EA9E8E-38C7-4308-82A7-290DD0DEF2B7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FD87B7-27FE-48A5-BFF0-83F417083E95}"/>
                </a:ext>
              </a:extLst>
            </p:cNvPr>
            <p:cNvSpPr txBox="1"/>
            <p:nvPr/>
          </p:nvSpPr>
          <p:spPr>
            <a:xfrm>
              <a:off x="2566354" y="4009798"/>
              <a:ext cx="14528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Прикрепление изображений световой или электронной микроскопии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1511412" y="4930045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История пациента, проходившего обследование в лаборатории</a:t>
            </a:r>
          </a:p>
        </p:txBody>
      </p:sp>
      <p:sp>
        <p:nvSpPr>
          <p:cNvPr id="55" name="Heart 17">
            <a:extLst>
              <a:ext uri="{FF2B5EF4-FFF2-40B4-BE49-F238E27FC236}">
                <a16:creationId xmlns:a16="http://schemas.microsoft.com/office/drawing/2014/main" id="{ABFAE241-BFC1-468E-84DC-2AC7040B28ED}"/>
              </a:ext>
            </a:extLst>
          </p:cNvPr>
          <p:cNvSpPr/>
          <p:nvPr/>
        </p:nvSpPr>
        <p:spPr>
          <a:xfrm>
            <a:off x="10254043" y="3517149"/>
            <a:ext cx="572203" cy="56102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3422083" y="5220030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3417390" y="1975350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6097794" y="1993663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8800016" y="1947245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8733392" y="513020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6098051" y="5141697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C72ED1A-C46C-4A4B-8546-8E31BB2991A7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Клинико-диагностическая лаборатория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Часть 2</a:t>
            </a:r>
          </a:p>
        </p:txBody>
      </p:sp>
      <p:sp>
        <p:nvSpPr>
          <p:cNvPr id="69" name="Block Arc 16">
            <a:extLst>
              <a:ext uri="{FF2B5EF4-FFF2-40B4-BE49-F238E27FC236}">
                <a16:creationId xmlns:a16="http://schemas.microsoft.com/office/drawing/2014/main" id="{A059D735-9ECF-46EA-BCB3-1B3B00CE0014}"/>
              </a:ext>
            </a:extLst>
          </p:cNvPr>
          <p:cNvSpPr/>
          <p:nvPr/>
        </p:nvSpPr>
        <p:spPr>
          <a:xfrm rot="16200000" flipV="1">
            <a:off x="8164836" y="3843454"/>
            <a:ext cx="914400" cy="914400"/>
          </a:xfrm>
          <a:prstGeom prst="blockArc">
            <a:avLst>
              <a:gd name="adj1" fmla="val 16260309"/>
              <a:gd name="adj2" fmla="val 110065"/>
              <a:gd name="adj3" fmla="val 139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B13B2735-117F-496B-99D3-88DB94E57F8C}"/>
              </a:ext>
            </a:extLst>
          </p:cNvPr>
          <p:cNvSpPr/>
          <p:nvPr/>
        </p:nvSpPr>
        <p:spPr>
          <a:xfrm flipV="1">
            <a:off x="-7356" y="3843454"/>
            <a:ext cx="8630226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18">
            <a:extLst>
              <a:ext uri="{FF2B5EF4-FFF2-40B4-BE49-F238E27FC236}">
                <a16:creationId xmlns:a16="http://schemas.microsoft.com/office/drawing/2014/main" id="{4B1360AA-8BE1-471A-9CD4-5E946437AB52}"/>
              </a:ext>
            </a:extLst>
          </p:cNvPr>
          <p:cNvSpPr/>
          <p:nvPr/>
        </p:nvSpPr>
        <p:spPr>
          <a:xfrm rot="16200000">
            <a:off x="8849601" y="4378284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Isosceles Triangle 19">
            <a:extLst>
              <a:ext uri="{FF2B5EF4-FFF2-40B4-BE49-F238E27FC236}">
                <a16:creationId xmlns:a16="http://schemas.microsoft.com/office/drawing/2014/main" id="{A9851238-2979-43D6-88B1-69875DE9E01C}"/>
              </a:ext>
            </a:extLst>
          </p:cNvPr>
          <p:cNvSpPr/>
          <p:nvPr/>
        </p:nvSpPr>
        <p:spPr>
          <a:xfrm rot="10800000">
            <a:off x="8884218" y="4593579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4398009F-A4C1-42A6-AF4E-307C3FA38407}"/>
              </a:ext>
            </a:extLst>
          </p:cNvPr>
          <p:cNvSpPr/>
          <p:nvPr/>
        </p:nvSpPr>
        <p:spPr>
          <a:xfrm>
            <a:off x="8610194" y="4923433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D27602-228D-4FD1-8714-1DA808784F2B}"/>
              </a:ext>
            </a:extLst>
          </p:cNvPr>
          <p:cNvSpPr txBox="1"/>
          <p:nvPr/>
        </p:nvSpPr>
        <p:spPr>
          <a:xfrm>
            <a:off x="7016013" y="4923433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перечня лабораторного оборудования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Oval 25">
            <a:extLst>
              <a:ext uri="{FF2B5EF4-FFF2-40B4-BE49-F238E27FC236}">
                <a16:creationId xmlns:a16="http://schemas.microsoft.com/office/drawing/2014/main" id="{892ADCD0-5B98-4759-97DB-AADA2DA36C81}"/>
              </a:ext>
            </a:extLst>
          </p:cNvPr>
          <p:cNvSpPr>
            <a:spLocks noChangeAspect="1"/>
          </p:cNvSpPr>
          <p:nvPr/>
        </p:nvSpPr>
        <p:spPr>
          <a:xfrm>
            <a:off x="8849413" y="514797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8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856" y="733302"/>
            <a:ext cx="5966670" cy="921506"/>
          </a:xfrm>
        </p:spPr>
        <p:txBody>
          <a:bodyPr/>
          <a:lstStyle/>
          <a:p>
            <a:r>
              <a:rPr lang="ru-RU" altLang="ko-KR" sz="3600" b="1" dirty="0"/>
              <a:t>Цифровые изображения (Радиология)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1026" name="Picture 2" descr="Что такое радиология | Блог о здоровье">
            <a:extLst>
              <a:ext uri="{FF2B5EF4-FFF2-40B4-BE49-F238E27FC236}">
                <a16:creationId xmlns:a16="http://schemas.microsoft.com/office/drawing/2014/main" id="{6133DF0E-18EE-489E-96D6-6CBFAAEB27F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0" r="337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9">
            <a:extLst>
              <a:ext uri="{FF2B5EF4-FFF2-40B4-BE49-F238E27FC236}">
                <a16:creationId xmlns:a16="http://schemas.microsoft.com/office/drawing/2014/main" id="{CC02AF9C-6328-45BC-9B55-68784F4B732F}"/>
              </a:ext>
            </a:extLst>
          </p:cNvPr>
          <p:cNvGrpSpPr/>
          <p:nvPr/>
        </p:nvGrpSpPr>
        <p:grpSpPr>
          <a:xfrm rot="20618438">
            <a:off x="6639987" y="2478554"/>
            <a:ext cx="3409869" cy="3231342"/>
            <a:chOff x="-116760" y="950876"/>
            <a:chExt cx="6261875" cy="5934029"/>
          </a:xfrm>
        </p:grpSpPr>
        <p:grpSp>
          <p:nvGrpSpPr>
            <p:cNvPr id="26" name="Group 10">
              <a:extLst>
                <a:ext uri="{FF2B5EF4-FFF2-40B4-BE49-F238E27FC236}">
                  <a16:creationId xmlns:a16="http://schemas.microsoft.com/office/drawing/2014/main" id="{DA0AA4FF-D059-4B1E-B330-29A688F5940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43" name="Rounded Rectangle 41">
                <a:extLst>
                  <a:ext uri="{FF2B5EF4-FFF2-40B4-BE49-F238E27FC236}">
                    <a16:creationId xmlns:a16="http://schemas.microsoft.com/office/drawing/2014/main" id="{22C60584-087A-43AA-9E36-B1435066788F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ounded Rectangle 62">
                <a:extLst>
                  <a:ext uri="{FF2B5EF4-FFF2-40B4-BE49-F238E27FC236}">
                    <a16:creationId xmlns:a16="http://schemas.microsoft.com/office/drawing/2014/main" id="{E3163D37-0D4F-4C81-B072-E0F9BCDC7BB5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ounded Rectangle 63">
                <a:extLst>
                  <a:ext uri="{FF2B5EF4-FFF2-40B4-BE49-F238E27FC236}">
                    <a16:creationId xmlns:a16="http://schemas.microsoft.com/office/drawing/2014/main" id="{5398E4CB-37A5-45FE-8A7E-1DA98B34BAB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Rounded Rectangle 64">
                <a:extLst>
                  <a:ext uri="{FF2B5EF4-FFF2-40B4-BE49-F238E27FC236}">
                    <a16:creationId xmlns:a16="http://schemas.microsoft.com/office/drawing/2014/main" id="{00077791-88EF-46C9-8B0B-E1295C3D866C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ounded Rectangle 65">
                <a:extLst>
                  <a:ext uri="{FF2B5EF4-FFF2-40B4-BE49-F238E27FC236}">
                    <a16:creationId xmlns:a16="http://schemas.microsoft.com/office/drawing/2014/main" id="{0BAC4F24-2586-45ED-A03F-5DAB2BD5D654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Rounded Rectangle 66">
                <a:extLst>
                  <a:ext uri="{FF2B5EF4-FFF2-40B4-BE49-F238E27FC236}">
                    <a16:creationId xmlns:a16="http://schemas.microsoft.com/office/drawing/2014/main" id="{FECFE107-B7E8-41C2-8725-323E87049328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Rounded Rectangle 67">
                <a:extLst>
                  <a:ext uri="{FF2B5EF4-FFF2-40B4-BE49-F238E27FC236}">
                    <a16:creationId xmlns:a16="http://schemas.microsoft.com/office/drawing/2014/main" id="{454FCCE1-B8DE-4332-9F27-3DC98B9BC4BB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ounded Rectangle 68">
                <a:extLst>
                  <a:ext uri="{FF2B5EF4-FFF2-40B4-BE49-F238E27FC236}">
                    <a16:creationId xmlns:a16="http://schemas.microsoft.com/office/drawing/2014/main" id="{B3EC464F-27D9-456F-8F2B-F3A365D0FB32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Rounded Rectangle 69">
                <a:extLst>
                  <a:ext uri="{FF2B5EF4-FFF2-40B4-BE49-F238E27FC236}">
                    <a16:creationId xmlns:a16="http://schemas.microsoft.com/office/drawing/2014/main" id="{5A87BE60-FD1B-4AE4-9239-6F350C53C3E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Oval 39">
                <a:extLst>
                  <a:ext uri="{FF2B5EF4-FFF2-40B4-BE49-F238E27FC236}">
                    <a16:creationId xmlns:a16="http://schemas.microsoft.com/office/drawing/2014/main" id="{B9EA86C1-C350-4A16-BAC5-D2E990CD137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Oval 39">
                <a:extLst>
                  <a:ext uri="{FF2B5EF4-FFF2-40B4-BE49-F238E27FC236}">
                    <a16:creationId xmlns:a16="http://schemas.microsoft.com/office/drawing/2014/main" id="{BAED90AF-AA44-4ACA-B2CD-B00DF0E65A1A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947CCBCB-E53A-4E2A-A8FA-BB251EA241B1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663AF56C-5B02-4A73-9B9B-261E37A40C1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17">
                <a:extLst>
                  <a:ext uri="{FF2B5EF4-FFF2-40B4-BE49-F238E27FC236}">
                    <a16:creationId xmlns:a16="http://schemas.microsoft.com/office/drawing/2014/main" id="{96CFD9A8-7DCA-4FAB-98F5-7792853DB5F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18">
                <a:extLst>
                  <a:ext uri="{FF2B5EF4-FFF2-40B4-BE49-F238E27FC236}">
                    <a16:creationId xmlns:a16="http://schemas.microsoft.com/office/drawing/2014/main" id="{6316444D-2484-4897-99CE-2C5FC36D4160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19">
                <a:extLst>
                  <a:ext uri="{FF2B5EF4-FFF2-40B4-BE49-F238E27FC236}">
                    <a16:creationId xmlns:a16="http://schemas.microsoft.com/office/drawing/2014/main" id="{1CD49C3F-1E2E-4FE6-8712-1EC2E46A7FF7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20">
                <a:extLst>
                  <a:ext uri="{FF2B5EF4-FFF2-40B4-BE49-F238E27FC236}">
                    <a16:creationId xmlns:a16="http://schemas.microsoft.com/office/drawing/2014/main" id="{F384F1A8-F98F-432F-9342-5667D2EA3C90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21">
                <a:extLst>
                  <a:ext uri="{FF2B5EF4-FFF2-40B4-BE49-F238E27FC236}">
                    <a16:creationId xmlns:a16="http://schemas.microsoft.com/office/drawing/2014/main" id="{0427B148-2B15-487D-B4E6-C43C6631C05D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Rounded Rectangle 22">
                <a:extLst>
                  <a:ext uri="{FF2B5EF4-FFF2-40B4-BE49-F238E27FC236}">
                    <a16:creationId xmlns:a16="http://schemas.microsoft.com/office/drawing/2014/main" id="{E5185271-34D4-459B-8197-89E567BA74D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23">
                <a:extLst>
                  <a:ext uri="{FF2B5EF4-FFF2-40B4-BE49-F238E27FC236}">
                    <a16:creationId xmlns:a16="http://schemas.microsoft.com/office/drawing/2014/main" id="{629CEBC3-969E-457C-9D59-131B0FECB8C6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24">
                <a:extLst>
                  <a:ext uri="{FF2B5EF4-FFF2-40B4-BE49-F238E27FC236}">
                    <a16:creationId xmlns:a16="http://schemas.microsoft.com/office/drawing/2014/main" id="{086754D2-F134-462E-94D1-0191BA677298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F766E12-FB8C-4874-884C-4A1089C5D6CE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39">
                <a:extLst>
                  <a:ext uri="{FF2B5EF4-FFF2-40B4-BE49-F238E27FC236}">
                    <a16:creationId xmlns:a16="http://schemas.microsoft.com/office/drawing/2014/main" id="{E346D4B7-1284-450F-BD0C-00F596A8B591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ounded Rectangle 21">
                <a:extLst>
                  <a:ext uri="{FF2B5EF4-FFF2-40B4-BE49-F238E27FC236}">
                    <a16:creationId xmlns:a16="http://schemas.microsoft.com/office/drawing/2014/main" id="{61B6898E-952A-4EF9-94A9-673E0B0566B4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319648D-F7E8-4D3F-B52C-14E790EC55F2}"/>
              </a:ext>
            </a:extLst>
          </p:cNvPr>
          <p:cNvSpPr txBox="1"/>
          <p:nvPr/>
        </p:nvSpPr>
        <p:spPr>
          <a:xfrm>
            <a:off x="10666026" y="2118517"/>
            <a:ext cx="1889592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Формирование протокола исследования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7" name="Group 38">
            <a:extLst>
              <a:ext uri="{FF2B5EF4-FFF2-40B4-BE49-F238E27FC236}">
                <a16:creationId xmlns:a16="http://schemas.microsoft.com/office/drawing/2014/main" id="{0AEDAF66-360B-4AA4-96A0-E5DF36F40B65}"/>
              </a:ext>
            </a:extLst>
          </p:cNvPr>
          <p:cNvGrpSpPr/>
          <p:nvPr/>
        </p:nvGrpSpPr>
        <p:grpSpPr>
          <a:xfrm>
            <a:off x="9940463" y="2179410"/>
            <a:ext cx="684000" cy="684000"/>
            <a:chOff x="6078081" y="1847059"/>
            <a:chExt cx="684000" cy="684000"/>
          </a:xfrm>
        </p:grpSpPr>
        <p:sp>
          <p:nvSpPr>
            <p:cNvPr id="58" name="Oval 39">
              <a:extLst>
                <a:ext uri="{FF2B5EF4-FFF2-40B4-BE49-F238E27FC236}">
                  <a16:creationId xmlns:a16="http://schemas.microsoft.com/office/drawing/2014/main" id="{03F832D2-27D9-4A54-8BFB-683C8577C0EC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Oval 40">
              <a:extLst>
                <a:ext uri="{FF2B5EF4-FFF2-40B4-BE49-F238E27FC236}">
                  <a16:creationId xmlns:a16="http://schemas.microsoft.com/office/drawing/2014/main" id="{B031537F-455E-4259-8AC8-5AFD3533B1C6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63B5D245-234A-4489-96B6-0FB6674D2DC9}"/>
              </a:ext>
            </a:extLst>
          </p:cNvPr>
          <p:cNvSpPr txBox="1">
            <a:spLocks/>
          </p:cNvSpPr>
          <p:nvPr/>
        </p:nvSpPr>
        <p:spPr>
          <a:xfrm>
            <a:off x="10034664" y="2295939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EA122E-5E79-4569-B6D2-DA1545653A35}"/>
              </a:ext>
            </a:extLst>
          </p:cNvPr>
          <p:cNvSpPr txBox="1"/>
          <p:nvPr/>
        </p:nvSpPr>
        <p:spPr>
          <a:xfrm>
            <a:off x="10147854" y="3609786"/>
            <a:ext cx="139270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Ведение журнала диагностического кабинета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4" name="Group 45">
            <a:extLst>
              <a:ext uri="{FF2B5EF4-FFF2-40B4-BE49-F238E27FC236}">
                <a16:creationId xmlns:a16="http://schemas.microsoft.com/office/drawing/2014/main" id="{00098744-6EDF-40E9-9376-E0EBF906A2C4}"/>
              </a:ext>
            </a:extLst>
          </p:cNvPr>
          <p:cNvGrpSpPr/>
          <p:nvPr/>
        </p:nvGrpSpPr>
        <p:grpSpPr>
          <a:xfrm>
            <a:off x="9252975" y="3716452"/>
            <a:ext cx="684000" cy="684000"/>
            <a:chOff x="6078081" y="1847059"/>
            <a:chExt cx="684000" cy="684000"/>
          </a:xfrm>
        </p:grpSpPr>
        <p:sp>
          <p:nvSpPr>
            <p:cNvPr id="65" name="Oval 46">
              <a:extLst>
                <a:ext uri="{FF2B5EF4-FFF2-40B4-BE49-F238E27FC236}">
                  <a16:creationId xmlns:a16="http://schemas.microsoft.com/office/drawing/2014/main" id="{AF87F336-300E-4A12-B516-93AB4B810788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47">
              <a:extLst>
                <a:ext uri="{FF2B5EF4-FFF2-40B4-BE49-F238E27FC236}">
                  <a16:creationId xmlns:a16="http://schemas.microsoft.com/office/drawing/2014/main" id="{1553FA74-FB5A-4F99-97AF-6BCF22B021C8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2902C7EF-A88B-4E50-B874-6959C2B9491F}"/>
              </a:ext>
            </a:extLst>
          </p:cNvPr>
          <p:cNvSpPr txBox="1">
            <a:spLocks/>
          </p:cNvSpPr>
          <p:nvPr/>
        </p:nvSpPr>
        <p:spPr>
          <a:xfrm>
            <a:off x="9347176" y="3832981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7345B6-8123-4BA9-8D11-CA84E022CA09}"/>
              </a:ext>
            </a:extLst>
          </p:cNvPr>
          <p:cNvSpPr txBox="1"/>
          <p:nvPr/>
        </p:nvSpPr>
        <p:spPr>
          <a:xfrm>
            <a:off x="9339766" y="5174229"/>
            <a:ext cx="272538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Автоматический расчет полученной лучевой нагрузки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1" name="Group 52">
            <a:extLst>
              <a:ext uri="{FF2B5EF4-FFF2-40B4-BE49-F238E27FC236}">
                <a16:creationId xmlns:a16="http://schemas.microsoft.com/office/drawing/2014/main" id="{9D6456B5-DB89-41EA-BF9C-7583BF6E9412}"/>
              </a:ext>
            </a:extLst>
          </p:cNvPr>
          <p:cNvGrpSpPr/>
          <p:nvPr/>
        </p:nvGrpSpPr>
        <p:grpSpPr>
          <a:xfrm>
            <a:off x="8521748" y="5253493"/>
            <a:ext cx="684000" cy="684000"/>
            <a:chOff x="6078081" y="1847059"/>
            <a:chExt cx="684000" cy="684000"/>
          </a:xfrm>
        </p:grpSpPr>
        <p:sp>
          <p:nvSpPr>
            <p:cNvPr id="72" name="Oval 53">
              <a:extLst>
                <a:ext uri="{FF2B5EF4-FFF2-40B4-BE49-F238E27FC236}">
                  <a16:creationId xmlns:a16="http://schemas.microsoft.com/office/drawing/2014/main" id="{A3C856BF-0D77-436B-93A9-05A48B93D7CD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54">
              <a:extLst>
                <a:ext uri="{FF2B5EF4-FFF2-40B4-BE49-F238E27FC236}">
                  <a16:creationId xmlns:a16="http://schemas.microsoft.com/office/drawing/2014/main" id="{AD657882-962C-4A52-81A2-E220C72F5542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980D7F6F-0143-41CB-A058-6187DA89D1F2}"/>
              </a:ext>
            </a:extLst>
          </p:cNvPr>
          <p:cNvSpPr txBox="1">
            <a:spLocks/>
          </p:cNvSpPr>
          <p:nvPr/>
        </p:nvSpPr>
        <p:spPr>
          <a:xfrm>
            <a:off x="8615949" y="5370022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0ECEC2-83C6-47D4-9785-93245A5BD51A}"/>
              </a:ext>
            </a:extLst>
          </p:cNvPr>
          <p:cNvSpPr txBox="1"/>
          <p:nvPr/>
        </p:nvSpPr>
        <p:spPr>
          <a:xfrm>
            <a:off x="5092118" y="1987878"/>
            <a:ext cx="2694661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Получение из электронной медицинской карты направлений на исследования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59">
            <a:extLst>
              <a:ext uri="{FF2B5EF4-FFF2-40B4-BE49-F238E27FC236}">
                <a16:creationId xmlns:a16="http://schemas.microsoft.com/office/drawing/2014/main" id="{3DEE25E7-EE83-4AD4-B586-25201251D60E}"/>
              </a:ext>
            </a:extLst>
          </p:cNvPr>
          <p:cNvGrpSpPr/>
          <p:nvPr/>
        </p:nvGrpSpPr>
        <p:grpSpPr>
          <a:xfrm>
            <a:off x="7824192" y="2179408"/>
            <a:ext cx="684000" cy="684000"/>
            <a:chOff x="3754587" y="1709861"/>
            <a:chExt cx="684000" cy="684000"/>
          </a:xfrm>
        </p:grpSpPr>
        <p:sp>
          <p:nvSpPr>
            <p:cNvPr id="79" name="Oval 60">
              <a:extLst>
                <a:ext uri="{FF2B5EF4-FFF2-40B4-BE49-F238E27FC236}">
                  <a16:creationId xmlns:a16="http://schemas.microsoft.com/office/drawing/2014/main" id="{E5563EE8-49C9-4CDE-93AD-BCED93AA2FE9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61">
              <a:extLst>
                <a:ext uri="{FF2B5EF4-FFF2-40B4-BE49-F238E27FC236}">
                  <a16:creationId xmlns:a16="http://schemas.microsoft.com/office/drawing/2014/main" id="{CC837200-F873-49E6-A8E3-5F778D06AC0D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Text Placeholder 14">
              <a:extLst>
                <a:ext uri="{FF2B5EF4-FFF2-40B4-BE49-F238E27FC236}">
                  <a16:creationId xmlns:a16="http://schemas.microsoft.com/office/drawing/2014/main" id="{4A288199-5E4A-4856-9141-A3E3C33E865E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6CBC2A9-0E86-4F2C-8054-DF76A72B3A56}"/>
              </a:ext>
            </a:extLst>
          </p:cNvPr>
          <p:cNvSpPr txBox="1"/>
          <p:nvPr/>
        </p:nvSpPr>
        <p:spPr>
          <a:xfrm>
            <a:off x="5024936" y="3328104"/>
            <a:ext cx="1912936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Передача в электронную медицинскую карту результатов исследований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5" name="Group 66">
            <a:extLst>
              <a:ext uri="{FF2B5EF4-FFF2-40B4-BE49-F238E27FC236}">
                <a16:creationId xmlns:a16="http://schemas.microsoft.com/office/drawing/2014/main" id="{83BCECB1-7720-47B0-9BB2-ACC3A5D81DEA}"/>
              </a:ext>
            </a:extLst>
          </p:cNvPr>
          <p:cNvGrpSpPr/>
          <p:nvPr/>
        </p:nvGrpSpPr>
        <p:grpSpPr>
          <a:xfrm>
            <a:off x="6993492" y="3717056"/>
            <a:ext cx="684000" cy="684000"/>
            <a:chOff x="3754587" y="1709861"/>
            <a:chExt cx="684000" cy="684000"/>
          </a:xfrm>
        </p:grpSpPr>
        <p:sp>
          <p:nvSpPr>
            <p:cNvPr id="86" name="Oval 67">
              <a:extLst>
                <a:ext uri="{FF2B5EF4-FFF2-40B4-BE49-F238E27FC236}">
                  <a16:creationId xmlns:a16="http://schemas.microsoft.com/office/drawing/2014/main" id="{F6B2ED93-9C37-42AF-BC99-E7EB9772DF7F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Oval 68">
              <a:extLst>
                <a:ext uri="{FF2B5EF4-FFF2-40B4-BE49-F238E27FC236}">
                  <a16:creationId xmlns:a16="http://schemas.microsoft.com/office/drawing/2014/main" id="{90D9EA68-89CF-4ACF-BC07-B2B9B0B669CC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8" name="Text Placeholder 14">
              <a:extLst>
                <a:ext uri="{FF2B5EF4-FFF2-40B4-BE49-F238E27FC236}">
                  <a16:creationId xmlns:a16="http://schemas.microsoft.com/office/drawing/2014/main" id="{AB009B44-E457-4E32-982D-4F028020971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89" name="Group 73">
            <a:extLst>
              <a:ext uri="{FF2B5EF4-FFF2-40B4-BE49-F238E27FC236}">
                <a16:creationId xmlns:a16="http://schemas.microsoft.com/office/drawing/2014/main" id="{3D4FE377-6B19-4403-9DE5-B2700F103A7E}"/>
              </a:ext>
            </a:extLst>
          </p:cNvPr>
          <p:cNvGrpSpPr/>
          <p:nvPr/>
        </p:nvGrpSpPr>
        <p:grpSpPr>
          <a:xfrm>
            <a:off x="6251068" y="5253493"/>
            <a:ext cx="684000" cy="684000"/>
            <a:chOff x="3754587" y="1709861"/>
            <a:chExt cx="684000" cy="684000"/>
          </a:xfrm>
        </p:grpSpPr>
        <p:sp>
          <p:nvSpPr>
            <p:cNvPr id="90" name="Oval 74">
              <a:extLst>
                <a:ext uri="{FF2B5EF4-FFF2-40B4-BE49-F238E27FC236}">
                  <a16:creationId xmlns:a16="http://schemas.microsoft.com/office/drawing/2014/main" id="{95767BA5-D9B6-43A4-B3EF-F09624D7922D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75">
              <a:extLst>
                <a:ext uri="{FF2B5EF4-FFF2-40B4-BE49-F238E27FC236}">
                  <a16:creationId xmlns:a16="http://schemas.microsoft.com/office/drawing/2014/main" id="{ED2C74A2-23FB-4012-B5DD-A2624595B839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2" name="Text Placeholder 14">
              <a:extLst>
                <a:ext uri="{FF2B5EF4-FFF2-40B4-BE49-F238E27FC236}">
                  <a16:creationId xmlns:a16="http://schemas.microsoft.com/office/drawing/2014/main" id="{C8A5B983-515A-4D00-BA1E-E5F439D35CCC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5CB7B15-3B1E-46CE-B7F8-E85C3456E9C3}"/>
              </a:ext>
            </a:extLst>
          </p:cNvPr>
          <p:cNvSpPr txBox="1"/>
          <p:nvPr/>
        </p:nvSpPr>
        <p:spPr>
          <a:xfrm>
            <a:off x="4819028" y="4688039"/>
            <a:ext cx="16381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Формирование статистической отчетности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9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>
            <a:extLst>
              <a:ext uri="{FF2B5EF4-FFF2-40B4-BE49-F238E27FC236}">
                <a16:creationId xmlns:a16="http://schemas.microsoft.com/office/drawing/2014/main" id="{3DF3FB27-B440-4259-AA33-3D978DAB7C29}"/>
              </a:ext>
            </a:extLst>
          </p:cNvPr>
          <p:cNvGrpSpPr/>
          <p:nvPr/>
        </p:nvGrpSpPr>
        <p:grpSpPr>
          <a:xfrm>
            <a:off x="-3836" y="1299520"/>
            <a:ext cx="3035255" cy="645224"/>
            <a:chOff x="3837" y="1628802"/>
            <a:chExt cx="2726778" cy="579649"/>
          </a:xfrm>
          <a:solidFill>
            <a:schemeClr val="accent6"/>
          </a:solidFill>
        </p:grpSpPr>
        <p:sp>
          <p:nvSpPr>
            <p:cNvPr id="4" name="Round Same Side Corner Rectangle 9">
              <a:extLst>
                <a:ext uri="{FF2B5EF4-FFF2-40B4-BE49-F238E27FC236}">
                  <a16:creationId xmlns:a16="http://schemas.microsoft.com/office/drawing/2014/main" id="{E4DE3FC1-6968-419D-B073-23581965A5E9}"/>
                </a:ext>
              </a:extLst>
            </p:cNvPr>
            <p:cNvSpPr/>
            <p:nvPr/>
          </p:nvSpPr>
          <p:spPr>
            <a:xfrm rot="5400000">
              <a:off x="414657" y="1217982"/>
              <a:ext cx="579649" cy="140129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Same Side Corner Rectangle 11">
              <a:extLst>
                <a:ext uri="{FF2B5EF4-FFF2-40B4-BE49-F238E27FC236}">
                  <a16:creationId xmlns:a16="http://schemas.microsoft.com/office/drawing/2014/main" id="{10E71159-7330-4463-8CAC-EC32AB176DE7}"/>
                </a:ext>
              </a:extLst>
            </p:cNvPr>
            <p:cNvSpPr/>
            <p:nvPr/>
          </p:nvSpPr>
          <p:spPr>
            <a:xfrm rot="5400000">
              <a:off x="437479" y="1263872"/>
              <a:ext cx="442225" cy="1309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 Same Side Corner Rectangle 12">
              <a:extLst>
                <a:ext uri="{FF2B5EF4-FFF2-40B4-BE49-F238E27FC236}">
                  <a16:creationId xmlns:a16="http://schemas.microsoft.com/office/drawing/2014/main" id="{AFA0A502-BE9D-4517-A9CF-9B0568943829}"/>
                </a:ext>
              </a:extLst>
            </p:cNvPr>
            <p:cNvSpPr/>
            <p:nvPr/>
          </p:nvSpPr>
          <p:spPr>
            <a:xfrm rot="5400000">
              <a:off x="1308847" y="1839861"/>
              <a:ext cx="221112" cy="15753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98FE1E-97A9-4DE3-9659-C77FFE0AE5FD}"/>
                </a:ext>
              </a:extLst>
            </p:cNvPr>
            <p:cNvGrpSpPr/>
            <p:nvPr/>
          </p:nvGrpSpPr>
          <p:grpSpPr>
            <a:xfrm>
              <a:off x="1498169" y="1884394"/>
              <a:ext cx="1232446" cy="68463"/>
              <a:chOff x="3275856" y="2518047"/>
              <a:chExt cx="1944192" cy="10800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10D2FB-290B-4819-9B8C-B0DC0035063E}"/>
                  </a:ext>
                </a:extLst>
              </p:cNvPr>
              <p:cNvSpPr/>
              <p:nvPr/>
            </p:nvSpPr>
            <p:spPr>
              <a:xfrm>
                <a:off x="3275856" y="2518047"/>
                <a:ext cx="1728192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424565F6-A4F6-4BE0-A7D7-8C7F88FDD907}"/>
                  </a:ext>
                </a:extLst>
              </p:cNvPr>
              <p:cNvSpPr/>
              <p:nvPr/>
            </p:nvSpPr>
            <p:spPr>
              <a:xfrm rot="5400000">
                <a:off x="5058048" y="2464048"/>
                <a:ext cx="108000" cy="216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ound Same Side Corner Rectangle 16">
              <a:extLst>
                <a:ext uri="{FF2B5EF4-FFF2-40B4-BE49-F238E27FC236}">
                  <a16:creationId xmlns:a16="http://schemas.microsoft.com/office/drawing/2014/main" id="{686F05AD-521B-4D00-A23E-7524D50CE5A2}"/>
                </a:ext>
              </a:extLst>
            </p:cNvPr>
            <p:cNvSpPr/>
            <p:nvPr/>
          </p:nvSpPr>
          <p:spPr>
            <a:xfrm rot="5400000">
              <a:off x="561835" y="1402946"/>
              <a:ext cx="359752" cy="10313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ardrop 11">
            <a:extLst>
              <a:ext uri="{FF2B5EF4-FFF2-40B4-BE49-F238E27FC236}">
                <a16:creationId xmlns:a16="http://schemas.microsoft.com/office/drawing/2014/main" id="{7B822F72-A563-4E33-A8EB-46C4FE7AA983}"/>
              </a:ext>
            </a:extLst>
          </p:cNvPr>
          <p:cNvSpPr/>
          <p:nvPr/>
        </p:nvSpPr>
        <p:spPr>
          <a:xfrm rot="18900000">
            <a:off x="1770678" y="2624823"/>
            <a:ext cx="1440000" cy="1440000"/>
          </a:xfrm>
          <a:prstGeom prst="teardrop">
            <a:avLst>
              <a:gd name="adj" fmla="val 133882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298981A5-2A34-45C5-8E09-D6121F1FD878}"/>
              </a:ext>
            </a:extLst>
          </p:cNvPr>
          <p:cNvSpPr/>
          <p:nvPr/>
        </p:nvSpPr>
        <p:spPr>
          <a:xfrm rot="18900000">
            <a:off x="5798105" y="2921190"/>
            <a:ext cx="1260000" cy="1260000"/>
          </a:xfrm>
          <a:prstGeom prst="teardrop">
            <a:avLst>
              <a:gd name="adj" fmla="val 133882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7CF02181-71B5-40F6-9531-8DCE216202CF}"/>
              </a:ext>
            </a:extLst>
          </p:cNvPr>
          <p:cNvSpPr/>
          <p:nvPr/>
        </p:nvSpPr>
        <p:spPr>
          <a:xfrm rot="18900000">
            <a:off x="9869974" y="3105811"/>
            <a:ext cx="1080000" cy="1080000"/>
          </a:xfrm>
          <a:prstGeom prst="teardrop">
            <a:avLst>
              <a:gd name="adj" fmla="val 133882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9D359-F107-4556-865D-00898264498A}"/>
              </a:ext>
            </a:extLst>
          </p:cNvPr>
          <p:cNvSpPr/>
          <p:nvPr/>
        </p:nvSpPr>
        <p:spPr>
          <a:xfrm>
            <a:off x="-18262" y="4399526"/>
            <a:ext cx="1220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1A58C-096D-4385-A14E-EFEDA6D760D0}"/>
              </a:ext>
            </a:extLst>
          </p:cNvPr>
          <p:cNvSpPr txBox="1"/>
          <p:nvPr/>
        </p:nvSpPr>
        <p:spPr>
          <a:xfrm>
            <a:off x="599004" y="4666789"/>
            <a:ext cx="3682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3"/>
                </a:solidFill>
                <a:cs typeface="Arial" pitchFamily="34" charset="0"/>
              </a:rPr>
              <a:t>  Разработка системы учета и инвентаризации медицинских материалов, включая препараты, расходные материалы, медицинскую аппаратуру и оборудование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4F1F3-E18D-4E27-A4D6-56A17198FCD9}"/>
              </a:ext>
            </a:extLst>
          </p:cNvPr>
          <p:cNvSpPr txBox="1"/>
          <p:nvPr/>
        </p:nvSpPr>
        <p:spPr>
          <a:xfrm>
            <a:off x="4945144" y="4729741"/>
            <a:ext cx="296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Автоматизация процесса отслеживания количества и срока годности материалов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C83269-CFF6-4AB3-9F9B-39847E5AB4F8}"/>
              </a:ext>
            </a:extLst>
          </p:cNvPr>
          <p:cNvSpPr txBox="1"/>
          <p:nvPr/>
        </p:nvSpPr>
        <p:spPr>
          <a:xfrm>
            <a:off x="8953465" y="4664159"/>
            <a:ext cx="296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Уведомление о необходимости пополнения запасов или замены устаревших материалов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431E0-B041-4B71-A502-A00B9792AE0A}"/>
              </a:ext>
            </a:extLst>
          </p:cNvPr>
          <p:cNvSpPr/>
          <p:nvPr/>
        </p:nvSpPr>
        <p:spPr>
          <a:xfrm>
            <a:off x="2322408" y="4292504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7C0E4E-1C30-4696-BAE9-124DC5AAF374}"/>
              </a:ext>
            </a:extLst>
          </p:cNvPr>
          <p:cNvSpPr/>
          <p:nvPr/>
        </p:nvSpPr>
        <p:spPr>
          <a:xfrm>
            <a:off x="6294707" y="4325162"/>
            <a:ext cx="266798" cy="26679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04033C-DF07-441D-9556-317EC4DA1883}"/>
              </a:ext>
            </a:extLst>
          </p:cNvPr>
          <p:cNvSpPr/>
          <p:nvPr/>
        </p:nvSpPr>
        <p:spPr>
          <a:xfrm>
            <a:off x="10276575" y="4292505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6C2BAA4D-D3FF-411C-966F-416C0E5E7117}"/>
              </a:ext>
            </a:extLst>
          </p:cNvPr>
          <p:cNvSpPr/>
          <p:nvPr/>
        </p:nvSpPr>
        <p:spPr>
          <a:xfrm>
            <a:off x="10205288" y="3459973"/>
            <a:ext cx="462276" cy="38960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47B68167-2116-4385-B4F8-ABA29E7ADDA1}"/>
              </a:ext>
            </a:extLst>
          </p:cNvPr>
          <p:cNvSpPr/>
          <p:nvPr/>
        </p:nvSpPr>
        <p:spPr>
          <a:xfrm rot="2942052">
            <a:off x="2225259" y="3175560"/>
            <a:ext cx="429704" cy="457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D66A0858-95E9-4E51-9B71-22F135F0145B}"/>
              </a:ext>
            </a:extLst>
          </p:cNvPr>
          <p:cNvSpPr>
            <a:spLocks noChangeAspect="1"/>
          </p:cNvSpPr>
          <p:nvPr/>
        </p:nvSpPr>
        <p:spPr>
          <a:xfrm>
            <a:off x="6273451" y="3296632"/>
            <a:ext cx="309308" cy="49213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CFF92BB-6C88-4F49-A6BF-1E2EBB81B111}"/>
              </a:ext>
            </a:extLst>
          </p:cNvPr>
          <p:cNvSpPr/>
          <p:nvPr/>
        </p:nvSpPr>
        <p:spPr>
          <a:xfrm>
            <a:off x="145044" y="250356"/>
            <a:ext cx="12206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Инвентаризация и учет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9994802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DBEBD97-B562-4F1F-9721-4109C80BE7DE}"/>
              </a:ext>
            </a:extLst>
          </p:cNvPr>
          <p:cNvSpPr/>
          <p:nvPr/>
        </p:nvSpPr>
        <p:spPr>
          <a:xfrm>
            <a:off x="3803091" y="3870176"/>
            <a:ext cx="720000" cy="720000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E7FF44-13BD-4455-BD83-6EABDF892579}"/>
              </a:ext>
            </a:extLst>
          </p:cNvPr>
          <p:cNvSpPr/>
          <p:nvPr/>
        </p:nvSpPr>
        <p:spPr>
          <a:xfrm>
            <a:off x="7508431" y="4230139"/>
            <a:ext cx="720000" cy="72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3DE6E-0C8B-4020-8BEE-CC4434FF3504}"/>
              </a:ext>
            </a:extLst>
          </p:cNvPr>
          <p:cNvSpPr/>
          <p:nvPr/>
        </p:nvSpPr>
        <p:spPr>
          <a:xfrm>
            <a:off x="8182487" y="3510216"/>
            <a:ext cx="720000" cy="72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DC1CF0-CF2E-43FB-8DA7-62577E9EFE1D}"/>
              </a:ext>
            </a:extLst>
          </p:cNvPr>
          <p:cNvSpPr/>
          <p:nvPr/>
        </p:nvSpPr>
        <p:spPr>
          <a:xfrm>
            <a:off x="8856543" y="2790296"/>
            <a:ext cx="720000" cy="72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4A4003-16BA-4CD5-98DD-96B6F9F58810}"/>
              </a:ext>
            </a:extLst>
          </p:cNvPr>
          <p:cNvSpPr/>
          <p:nvPr/>
        </p:nvSpPr>
        <p:spPr>
          <a:xfrm>
            <a:off x="3120718" y="3150256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DCCDA03-4864-4194-B295-BA470059029F}"/>
              </a:ext>
            </a:extLst>
          </p:cNvPr>
          <p:cNvSpPr/>
          <p:nvPr/>
        </p:nvSpPr>
        <p:spPr>
          <a:xfrm>
            <a:off x="3959528" y="4084415"/>
            <a:ext cx="407135" cy="307202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912BCD6A-C31D-4FA8-AA77-34C6AE456013}"/>
              </a:ext>
            </a:extLst>
          </p:cNvPr>
          <p:cNvSpPr/>
          <p:nvPr/>
        </p:nvSpPr>
        <p:spPr>
          <a:xfrm rot="7840081">
            <a:off x="8381092" y="3713021"/>
            <a:ext cx="407858" cy="34791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4077759-7708-4CFA-B982-4C2BBE09FA95}"/>
              </a:ext>
            </a:extLst>
          </p:cNvPr>
          <p:cNvSpPr/>
          <p:nvPr/>
        </p:nvSpPr>
        <p:spPr>
          <a:xfrm>
            <a:off x="9023116" y="2956949"/>
            <a:ext cx="390630" cy="39063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Oval 12287">
            <a:extLst>
              <a:ext uri="{FF2B5EF4-FFF2-40B4-BE49-F238E27FC236}">
                <a16:creationId xmlns:a16="http://schemas.microsoft.com/office/drawing/2014/main" id="{26E5C320-7284-4C36-A2EE-13F05BC85BAE}"/>
              </a:ext>
            </a:extLst>
          </p:cNvPr>
          <p:cNvSpPr/>
          <p:nvPr/>
        </p:nvSpPr>
        <p:spPr>
          <a:xfrm>
            <a:off x="7650145" y="4383575"/>
            <a:ext cx="438183" cy="436576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259C1BC-2268-4FEC-BA75-5A27A3BC458D}"/>
              </a:ext>
            </a:extLst>
          </p:cNvPr>
          <p:cNvSpPr>
            <a:spLocks noEditPoints="1"/>
          </p:cNvSpPr>
          <p:nvPr/>
        </p:nvSpPr>
        <p:spPr bwMode="auto">
          <a:xfrm>
            <a:off x="3240897" y="3388236"/>
            <a:ext cx="479650" cy="336382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3B3C0-4368-439A-96A0-D4E4C2D53E66}"/>
              </a:ext>
            </a:extLst>
          </p:cNvPr>
          <p:cNvSpPr txBox="1"/>
          <p:nvPr/>
        </p:nvSpPr>
        <p:spPr>
          <a:xfrm>
            <a:off x="8955325" y="3693358"/>
            <a:ext cx="25507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состояния и регистрация результатов обследования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1D61E-0A12-4FDE-A2E9-B9E2CF99D111}"/>
              </a:ext>
            </a:extLst>
          </p:cNvPr>
          <p:cNvSpPr txBox="1"/>
          <p:nvPr/>
        </p:nvSpPr>
        <p:spPr>
          <a:xfrm>
            <a:off x="1480274" y="4006590"/>
            <a:ext cx="2535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Регистрация вызовов и экстренных обращений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77FF8-8843-4102-A467-4957C1168336}"/>
              </a:ext>
            </a:extLst>
          </p:cNvPr>
          <p:cNvSpPr txBox="1"/>
          <p:nvPr/>
        </p:nvSpPr>
        <p:spPr>
          <a:xfrm>
            <a:off x="515730" y="3213074"/>
            <a:ext cx="25352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бригад, в том числе специализированных, и графиков дежурств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38479-DFC7-4709-94EB-19E5548C58E4}"/>
              </a:ext>
            </a:extLst>
          </p:cNvPr>
          <p:cNvSpPr txBox="1"/>
          <p:nvPr/>
        </p:nvSpPr>
        <p:spPr>
          <a:xfrm>
            <a:off x="8250255" y="4479314"/>
            <a:ext cx="26687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Просмотр медицинской карты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5425B-9D7E-4743-A159-12738637AFC7}"/>
              </a:ext>
            </a:extLst>
          </p:cNvPr>
          <p:cNvSpPr txBox="1"/>
          <p:nvPr/>
        </p:nvSpPr>
        <p:spPr>
          <a:xfrm>
            <a:off x="9641221" y="3020144"/>
            <a:ext cx="2550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Диспетчеризация вызовов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AA55AE-4284-49F9-9DF2-130F53635820}"/>
              </a:ext>
            </a:extLst>
          </p:cNvPr>
          <p:cNvSpPr/>
          <p:nvPr/>
        </p:nvSpPr>
        <p:spPr>
          <a:xfrm>
            <a:off x="5941685" y="5447399"/>
            <a:ext cx="295546" cy="295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8E6CC9-BA41-492C-8DB3-19F0E9FA2EF4}"/>
              </a:ext>
            </a:extLst>
          </p:cNvPr>
          <p:cNvGrpSpPr/>
          <p:nvPr/>
        </p:nvGrpSpPr>
        <p:grpSpPr>
          <a:xfrm>
            <a:off x="5517832" y="1156082"/>
            <a:ext cx="1184588" cy="760304"/>
            <a:chOff x="5502649" y="1473174"/>
            <a:chExt cx="1184588" cy="760304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6D98D9DE-6136-498D-A17B-A59094860225}"/>
                </a:ext>
              </a:extLst>
            </p:cNvPr>
            <p:cNvSpPr/>
            <p:nvPr/>
          </p:nvSpPr>
          <p:spPr>
            <a:xfrm>
              <a:off x="5502649" y="1581207"/>
              <a:ext cx="278823" cy="652271"/>
            </a:xfrm>
            <a:custGeom>
              <a:avLst/>
              <a:gdLst>
                <a:gd name="connsiteX0" fmla="*/ 0 w 304800"/>
                <a:gd name="connsiteY0" fmla="*/ 0 h 923925"/>
                <a:gd name="connsiteX1" fmla="*/ 161925 w 304800"/>
                <a:gd name="connsiteY1" fmla="*/ 923925 h 923925"/>
                <a:gd name="connsiteX2" fmla="*/ 304800 w 304800"/>
                <a:gd name="connsiteY2" fmla="*/ 923925 h 923925"/>
                <a:gd name="connsiteX3" fmla="*/ 142875 w 304800"/>
                <a:gd name="connsiteY3" fmla="*/ 314325 h 923925"/>
                <a:gd name="connsiteX4" fmla="*/ 0 w 304800"/>
                <a:gd name="connsiteY4" fmla="*/ 0 h 923925"/>
                <a:gd name="connsiteX0" fmla="*/ 0 w 291220"/>
                <a:gd name="connsiteY0" fmla="*/ 0 h 901291"/>
                <a:gd name="connsiteX1" fmla="*/ 148345 w 291220"/>
                <a:gd name="connsiteY1" fmla="*/ 901291 h 901291"/>
                <a:gd name="connsiteX2" fmla="*/ 291220 w 291220"/>
                <a:gd name="connsiteY2" fmla="*/ 901291 h 901291"/>
                <a:gd name="connsiteX3" fmla="*/ 129295 w 291220"/>
                <a:gd name="connsiteY3" fmla="*/ 291691 h 901291"/>
                <a:gd name="connsiteX4" fmla="*/ 0 w 291220"/>
                <a:gd name="connsiteY4" fmla="*/ 0 h 901291"/>
                <a:gd name="connsiteX0" fmla="*/ 106504 w 397724"/>
                <a:gd name="connsiteY0" fmla="*/ 0 h 901291"/>
                <a:gd name="connsiteX1" fmla="*/ 254849 w 397724"/>
                <a:gd name="connsiteY1" fmla="*/ 901291 h 901291"/>
                <a:gd name="connsiteX2" fmla="*/ 397724 w 397724"/>
                <a:gd name="connsiteY2" fmla="*/ 901291 h 901291"/>
                <a:gd name="connsiteX3" fmla="*/ 235799 w 397724"/>
                <a:gd name="connsiteY3" fmla="*/ 291691 h 901291"/>
                <a:gd name="connsiteX4" fmla="*/ 106504 w 397724"/>
                <a:gd name="connsiteY4" fmla="*/ 0 h 901291"/>
                <a:gd name="connsiteX0" fmla="*/ 125052 w 416272"/>
                <a:gd name="connsiteY0" fmla="*/ 0 h 901291"/>
                <a:gd name="connsiteX1" fmla="*/ 273397 w 416272"/>
                <a:gd name="connsiteY1" fmla="*/ 901291 h 901291"/>
                <a:gd name="connsiteX2" fmla="*/ 416272 w 416272"/>
                <a:gd name="connsiteY2" fmla="*/ 901291 h 901291"/>
                <a:gd name="connsiteX3" fmla="*/ 254347 w 416272"/>
                <a:gd name="connsiteY3" fmla="*/ 291691 h 901291"/>
                <a:gd name="connsiteX4" fmla="*/ 125052 w 416272"/>
                <a:gd name="connsiteY4" fmla="*/ 0 h 901291"/>
                <a:gd name="connsiteX0" fmla="*/ 122990 w 414210"/>
                <a:gd name="connsiteY0" fmla="*/ 0 h 905817"/>
                <a:gd name="connsiteX1" fmla="*/ 280388 w 414210"/>
                <a:gd name="connsiteY1" fmla="*/ 905817 h 905817"/>
                <a:gd name="connsiteX2" fmla="*/ 414210 w 414210"/>
                <a:gd name="connsiteY2" fmla="*/ 901291 h 905817"/>
                <a:gd name="connsiteX3" fmla="*/ 252285 w 414210"/>
                <a:gd name="connsiteY3" fmla="*/ 291691 h 905817"/>
                <a:gd name="connsiteX4" fmla="*/ 122990 w 414210"/>
                <a:gd name="connsiteY4" fmla="*/ 0 h 905817"/>
                <a:gd name="connsiteX0" fmla="*/ 110983 w 402203"/>
                <a:gd name="connsiteY0" fmla="*/ 0 h 905817"/>
                <a:gd name="connsiteX1" fmla="*/ 268381 w 402203"/>
                <a:gd name="connsiteY1" fmla="*/ 905817 h 905817"/>
                <a:gd name="connsiteX2" fmla="*/ 402203 w 402203"/>
                <a:gd name="connsiteY2" fmla="*/ 901291 h 905817"/>
                <a:gd name="connsiteX3" fmla="*/ 240278 w 402203"/>
                <a:gd name="connsiteY3" fmla="*/ 291691 h 905817"/>
                <a:gd name="connsiteX4" fmla="*/ 110983 w 402203"/>
                <a:gd name="connsiteY4" fmla="*/ 0 h 905817"/>
                <a:gd name="connsiteX0" fmla="*/ 90724 w 381944"/>
                <a:gd name="connsiteY0" fmla="*/ 0 h 905817"/>
                <a:gd name="connsiteX1" fmla="*/ 248122 w 381944"/>
                <a:gd name="connsiteY1" fmla="*/ 905817 h 905817"/>
                <a:gd name="connsiteX2" fmla="*/ 381944 w 381944"/>
                <a:gd name="connsiteY2" fmla="*/ 901291 h 905817"/>
                <a:gd name="connsiteX3" fmla="*/ 220019 w 381944"/>
                <a:gd name="connsiteY3" fmla="*/ 291691 h 905817"/>
                <a:gd name="connsiteX4" fmla="*/ 90724 w 381944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233448 w 395373"/>
                <a:gd name="connsiteY3" fmla="*/ 291691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1970 w 406770"/>
                <a:gd name="connsiteY0" fmla="*/ 0 h 910344"/>
                <a:gd name="connsiteX1" fmla="*/ 272948 w 406770"/>
                <a:gd name="connsiteY1" fmla="*/ 910344 h 910344"/>
                <a:gd name="connsiteX2" fmla="*/ 406770 w 406770"/>
                <a:gd name="connsiteY2" fmla="*/ 905818 h 910344"/>
                <a:gd name="connsiteX3" fmla="*/ 176944 w 406770"/>
                <a:gd name="connsiteY3" fmla="*/ 106095 h 910344"/>
                <a:gd name="connsiteX4" fmla="*/ 101970 w 406770"/>
                <a:gd name="connsiteY4" fmla="*/ 0 h 910344"/>
                <a:gd name="connsiteX0" fmla="*/ 106429 w 384069"/>
                <a:gd name="connsiteY0" fmla="*/ 0 h 919398"/>
                <a:gd name="connsiteX1" fmla="*/ 250247 w 384069"/>
                <a:gd name="connsiteY1" fmla="*/ 919398 h 919398"/>
                <a:gd name="connsiteX2" fmla="*/ 384069 w 384069"/>
                <a:gd name="connsiteY2" fmla="*/ 914872 h 919398"/>
                <a:gd name="connsiteX3" fmla="*/ 154243 w 384069"/>
                <a:gd name="connsiteY3" fmla="*/ 115149 h 919398"/>
                <a:gd name="connsiteX4" fmla="*/ 106429 w 384069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6749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19222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11" h="919398">
                  <a:moveTo>
                    <a:pt x="128951" y="0"/>
                  </a:moveTo>
                  <a:cubicBezTo>
                    <a:pt x="-217941" y="346902"/>
                    <a:pt x="241428" y="514854"/>
                    <a:pt x="272769" y="919398"/>
                  </a:cubicBezTo>
                  <a:lnTo>
                    <a:pt x="393011" y="914872"/>
                  </a:lnTo>
                  <a:cubicBezTo>
                    <a:pt x="368711" y="517829"/>
                    <a:pt x="-34219" y="380414"/>
                    <a:pt x="203121" y="83065"/>
                  </a:cubicBezTo>
                  <a:cubicBezTo>
                    <a:pt x="173301" y="44983"/>
                    <a:pt x="149416" y="33856"/>
                    <a:pt x="12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8A0FC52F-35C0-4EC5-8620-414B8F0691CC}"/>
                </a:ext>
              </a:extLst>
            </p:cNvPr>
            <p:cNvSpPr/>
            <p:nvPr/>
          </p:nvSpPr>
          <p:spPr>
            <a:xfrm flipH="1">
              <a:off x="6408414" y="1581207"/>
              <a:ext cx="278823" cy="652271"/>
            </a:xfrm>
            <a:custGeom>
              <a:avLst/>
              <a:gdLst>
                <a:gd name="connsiteX0" fmla="*/ 0 w 304800"/>
                <a:gd name="connsiteY0" fmla="*/ 0 h 923925"/>
                <a:gd name="connsiteX1" fmla="*/ 161925 w 304800"/>
                <a:gd name="connsiteY1" fmla="*/ 923925 h 923925"/>
                <a:gd name="connsiteX2" fmla="*/ 304800 w 304800"/>
                <a:gd name="connsiteY2" fmla="*/ 923925 h 923925"/>
                <a:gd name="connsiteX3" fmla="*/ 142875 w 304800"/>
                <a:gd name="connsiteY3" fmla="*/ 314325 h 923925"/>
                <a:gd name="connsiteX4" fmla="*/ 0 w 304800"/>
                <a:gd name="connsiteY4" fmla="*/ 0 h 923925"/>
                <a:gd name="connsiteX0" fmla="*/ 0 w 291220"/>
                <a:gd name="connsiteY0" fmla="*/ 0 h 901291"/>
                <a:gd name="connsiteX1" fmla="*/ 148345 w 291220"/>
                <a:gd name="connsiteY1" fmla="*/ 901291 h 901291"/>
                <a:gd name="connsiteX2" fmla="*/ 291220 w 291220"/>
                <a:gd name="connsiteY2" fmla="*/ 901291 h 901291"/>
                <a:gd name="connsiteX3" fmla="*/ 129295 w 291220"/>
                <a:gd name="connsiteY3" fmla="*/ 291691 h 901291"/>
                <a:gd name="connsiteX4" fmla="*/ 0 w 291220"/>
                <a:gd name="connsiteY4" fmla="*/ 0 h 901291"/>
                <a:gd name="connsiteX0" fmla="*/ 106504 w 397724"/>
                <a:gd name="connsiteY0" fmla="*/ 0 h 901291"/>
                <a:gd name="connsiteX1" fmla="*/ 254849 w 397724"/>
                <a:gd name="connsiteY1" fmla="*/ 901291 h 901291"/>
                <a:gd name="connsiteX2" fmla="*/ 397724 w 397724"/>
                <a:gd name="connsiteY2" fmla="*/ 901291 h 901291"/>
                <a:gd name="connsiteX3" fmla="*/ 235799 w 397724"/>
                <a:gd name="connsiteY3" fmla="*/ 291691 h 901291"/>
                <a:gd name="connsiteX4" fmla="*/ 106504 w 397724"/>
                <a:gd name="connsiteY4" fmla="*/ 0 h 901291"/>
                <a:gd name="connsiteX0" fmla="*/ 125052 w 416272"/>
                <a:gd name="connsiteY0" fmla="*/ 0 h 901291"/>
                <a:gd name="connsiteX1" fmla="*/ 273397 w 416272"/>
                <a:gd name="connsiteY1" fmla="*/ 901291 h 901291"/>
                <a:gd name="connsiteX2" fmla="*/ 416272 w 416272"/>
                <a:gd name="connsiteY2" fmla="*/ 901291 h 901291"/>
                <a:gd name="connsiteX3" fmla="*/ 254347 w 416272"/>
                <a:gd name="connsiteY3" fmla="*/ 291691 h 901291"/>
                <a:gd name="connsiteX4" fmla="*/ 125052 w 416272"/>
                <a:gd name="connsiteY4" fmla="*/ 0 h 901291"/>
                <a:gd name="connsiteX0" fmla="*/ 122990 w 414210"/>
                <a:gd name="connsiteY0" fmla="*/ 0 h 905817"/>
                <a:gd name="connsiteX1" fmla="*/ 280388 w 414210"/>
                <a:gd name="connsiteY1" fmla="*/ 905817 h 905817"/>
                <a:gd name="connsiteX2" fmla="*/ 414210 w 414210"/>
                <a:gd name="connsiteY2" fmla="*/ 901291 h 905817"/>
                <a:gd name="connsiteX3" fmla="*/ 252285 w 414210"/>
                <a:gd name="connsiteY3" fmla="*/ 291691 h 905817"/>
                <a:gd name="connsiteX4" fmla="*/ 122990 w 414210"/>
                <a:gd name="connsiteY4" fmla="*/ 0 h 905817"/>
                <a:gd name="connsiteX0" fmla="*/ 110983 w 402203"/>
                <a:gd name="connsiteY0" fmla="*/ 0 h 905817"/>
                <a:gd name="connsiteX1" fmla="*/ 268381 w 402203"/>
                <a:gd name="connsiteY1" fmla="*/ 905817 h 905817"/>
                <a:gd name="connsiteX2" fmla="*/ 402203 w 402203"/>
                <a:gd name="connsiteY2" fmla="*/ 901291 h 905817"/>
                <a:gd name="connsiteX3" fmla="*/ 240278 w 402203"/>
                <a:gd name="connsiteY3" fmla="*/ 291691 h 905817"/>
                <a:gd name="connsiteX4" fmla="*/ 110983 w 402203"/>
                <a:gd name="connsiteY4" fmla="*/ 0 h 905817"/>
                <a:gd name="connsiteX0" fmla="*/ 90724 w 381944"/>
                <a:gd name="connsiteY0" fmla="*/ 0 h 905817"/>
                <a:gd name="connsiteX1" fmla="*/ 248122 w 381944"/>
                <a:gd name="connsiteY1" fmla="*/ 905817 h 905817"/>
                <a:gd name="connsiteX2" fmla="*/ 381944 w 381944"/>
                <a:gd name="connsiteY2" fmla="*/ 901291 h 905817"/>
                <a:gd name="connsiteX3" fmla="*/ 220019 w 381944"/>
                <a:gd name="connsiteY3" fmla="*/ 291691 h 905817"/>
                <a:gd name="connsiteX4" fmla="*/ 90724 w 381944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233448 w 395373"/>
                <a:gd name="connsiteY3" fmla="*/ 291691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1970 w 406770"/>
                <a:gd name="connsiteY0" fmla="*/ 0 h 910344"/>
                <a:gd name="connsiteX1" fmla="*/ 272948 w 406770"/>
                <a:gd name="connsiteY1" fmla="*/ 910344 h 910344"/>
                <a:gd name="connsiteX2" fmla="*/ 406770 w 406770"/>
                <a:gd name="connsiteY2" fmla="*/ 905818 h 910344"/>
                <a:gd name="connsiteX3" fmla="*/ 176944 w 406770"/>
                <a:gd name="connsiteY3" fmla="*/ 106095 h 910344"/>
                <a:gd name="connsiteX4" fmla="*/ 101970 w 406770"/>
                <a:gd name="connsiteY4" fmla="*/ 0 h 910344"/>
                <a:gd name="connsiteX0" fmla="*/ 106429 w 384069"/>
                <a:gd name="connsiteY0" fmla="*/ 0 h 919398"/>
                <a:gd name="connsiteX1" fmla="*/ 250247 w 384069"/>
                <a:gd name="connsiteY1" fmla="*/ 919398 h 919398"/>
                <a:gd name="connsiteX2" fmla="*/ 384069 w 384069"/>
                <a:gd name="connsiteY2" fmla="*/ 914872 h 919398"/>
                <a:gd name="connsiteX3" fmla="*/ 154243 w 384069"/>
                <a:gd name="connsiteY3" fmla="*/ 115149 h 919398"/>
                <a:gd name="connsiteX4" fmla="*/ 106429 w 384069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6749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19222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11" h="919398">
                  <a:moveTo>
                    <a:pt x="128951" y="0"/>
                  </a:moveTo>
                  <a:cubicBezTo>
                    <a:pt x="-217941" y="346902"/>
                    <a:pt x="241428" y="514854"/>
                    <a:pt x="272769" y="919398"/>
                  </a:cubicBezTo>
                  <a:lnTo>
                    <a:pt x="393011" y="914872"/>
                  </a:lnTo>
                  <a:cubicBezTo>
                    <a:pt x="368711" y="517829"/>
                    <a:pt x="-34219" y="380414"/>
                    <a:pt x="203121" y="83065"/>
                  </a:cubicBezTo>
                  <a:cubicBezTo>
                    <a:pt x="173301" y="44983"/>
                    <a:pt x="149416" y="33856"/>
                    <a:pt x="12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Donut 17">
              <a:extLst>
                <a:ext uri="{FF2B5EF4-FFF2-40B4-BE49-F238E27FC236}">
                  <a16:creationId xmlns:a16="http://schemas.microsoft.com/office/drawing/2014/main" id="{0180C35A-1722-4BC5-8560-99650C7A535A}"/>
                </a:ext>
              </a:extLst>
            </p:cNvPr>
            <p:cNvSpPr/>
            <p:nvPr/>
          </p:nvSpPr>
          <p:spPr>
            <a:xfrm>
              <a:off x="5580778" y="1473174"/>
              <a:ext cx="200694" cy="200694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Donut 18">
              <a:extLst>
                <a:ext uri="{FF2B5EF4-FFF2-40B4-BE49-F238E27FC236}">
                  <a16:creationId xmlns:a16="http://schemas.microsoft.com/office/drawing/2014/main" id="{DF6E9263-39D4-4FA6-AF03-00BC03B2D8C5}"/>
                </a:ext>
              </a:extLst>
            </p:cNvPr>
            <p:cNvSpPr/>
            <p:nvPr/>
          </p:nvSpPr>
          <p:spPr>
            <a:xfrm>
              <a:off x="6414686" y="1480860"/>
              <a:ext cx="200694" cy="200694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75C57-C14A-43D8-9DEC-3247A083312C}"/>
              </a:ext>
            </a:extLst>
          </p:cNvPr>
          <p:cNvGrpSpPr/>
          <p:nvPr/>
        </p:nvGrpSpPr>
        <p:grpSpPr>
          <a:xfrm>
            <a:off x="3959528" y="1480728"/>
            <a:ext cx="4727705" cy="4358584"/>
            <a:chOff x="3959528" y="1480728"/>
            <a:chExt cx="4727705" cy="4358584"/>
          </a:xfrm>
          <a:solidFill>
            <a:schemeClr val="bg1">
              <a:lumMod val="75000"/>
            </a:schemeClr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45FC4F48-EC62-47D9-B9AA-83F48D1201CE}"/>
                </a:ext>
              </a:extLst>
            </p:cNvPr>
            <p:cNvSpPr/>
            <p:nvPr/>
          </p:nvSpPr>
          <p:spPr>
            <a:xfrm rot="10800000">
              <a:off x="5685372" y="1480728"/>
              <a:ext cx="849508" cy="849509"/>
            </a:xfrm>
            <a:prstGeom prst="blockArc">
              <a:avLst>
                <a:gd name="adj1" fmla="val 10728016"/>
                <a:gd name="adj2" fmla="val 25462"/>
                <a:gd name="adj3" fmla="val 148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F15617-3F58-4A88-A90B-F0115B5C1F4F}"/>
                </a:ext>
              </a:extLst>
            </p:cNvPr>
            <p:cNvSpPr/>
            <p:nvPr/>
          </p:nvSpPr>
          <p:spPr>
            <a:xfrm>
              <a:off x="6043236" y="2326450"/>
              <a:ext cx="133781" cy="3344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69DE4F-1200-427C-B64E-91CC0CC057D0}"/>
                </a:ext>
              </a:extLst>
            </p:cNvPr>
            <p:cNvSpPr/>
            <p:nvPr/>
          </p:nvSpPr>
          <p:spPr>
            <a:xfrm>
              <a:off x="3959528" y="2926315"/>
              <a:ext cx="4272369" cy="112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48BE48-3438-4FB6-991F-741C219D0E26}"/>
                </a:ext>
              </a:extLst>
            </p:cNvPr>
            <p:cNvSpPr/>
            <p:nvPr/>
          </p:nvSpPr>
          <p:spPr>
            <a:xfrm>
              <a:off x="4485617" y="3281120"/>
              <a:ext cx="3746280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9EA4BF-AB1A-4F4A-A4AB-B32AA6D8A9D0}"/>
                </a:ext>
              </a:extLst>
            </p:cNvPr>
            <p:cNvSpPr/>
            <p:nvPr/>
          </p:nvSpPr>
          <p:spPr>
            <a:xfrm>
              <a:off x="4485617" y="3635924"/>
              <a:ext cx="3077301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B6A7D7-813B-4DE1-86AA-CF25C2834AAB}"/>
                </a:ext>
              </a:extLst>
            </p:cNvPr>
            <p:cNvSpPr/>
            <p:nvPr/>
          </p:nvSpPr>
          <p:spPr>
            <a:xfrm>
              <a:off x="5154595" y="3990729"/>
              <a:ext cx="2408323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EADB63-4A11-492D-A7C0-495309B560E6}"/>
                </a:ext>
              </a:extLst>
            </p:cNvPr>
            <p:cNvSpPr/>
            <p:nvPr/>
          </p:nvSpPr>
          <p:spPr>
            <a:xfrm>
              <a:off x="5154595" y="4345533"/>
              <a:ext cx="1739344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28B7B2-5CC2-4B69-9D34-1BF3F70AFDFD}"/>
                </a:ext>
              </a:extLst>
            </p:cNvPr>
            <p:cNvSpPr/>
            <p:nvPr/>
          </p:nvSpPr>
          <p:spPr>
            <a:xfrm>
              <a:off x="6088914" y="4700337"/>
              <a:ext cx="805025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A7F2FE-17FC-4A4E-95F0-2732F1545CC5}"/>
                </a:ext>
              </a:extLst>
            </p:cNvPr>
            <p:cNvSpPr/>
            <p:nvPr/>
          </p:nvSpPr>
          <p:spPr>
            <a:xfrm>
              <a:off x="6022024" y="4700337"/>
              <a:ext cx="133781" cy="6588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3C41861-547B-480F-9998-7B6AD5247BDE}"/>
                </a:ext>
              </a:extLst>
            </p:cNvPr>
            <p:cNvSpPr/>
            <p:nvPr/>
          </p:nvSpPr>
          <p:spPr>
            <a:xfrm>
              <a:off x="8129649" y="2788110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153EAAA-C531-44C8-BFF6-5685AC0D5748}"/>
                </a:ext>
              </a:extLst>
            </p:cNvPr>
            <p:cNvSpPr/>
            <p:nvPr/>
          </p:nvSpPr>
          <p:spPr>
            <a:xfrm rot="10800000">
              <a:off x="3994931" y="3158644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1103862-B697-4955-8F73-20CB39B4F391}"/>
                </a:ext>
              </a:extLst>
            </p:cNvPr>
            <p:cNvSpPr/>
            <p:nvPr/>
          </p:nvSpPr>
          <p:spPr>
            <a:xfrm>
              <a:off x="7486607" y="3502048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9BC055F-5B04-4317-90C3-81594880265F}"/>
                </a:ext>
              </a:extLst>
            </p:cNvPr>
            <p:cNvSpPr/>
            <p:nvPr/>
          </p:nvSpPr>
          <p:spPr>
            <a:xfrm>
              <a:off x="6843565" y="4215987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4CAF6A0-3385-4982-AC93-F5A2C1C5F0A7}"/>
                </a:ext>
              </a:extLst>
            </p:cNvPr>
            <p:cNvSpPr/>
            <p:nvPr/>
          </p:nvSpPr>
          <p:spPr>
            <a:xfrm rot="10800000">
              <a:off x="4661108" y="3861816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원형: 비어 있음 3">
              <a:extLst>
                <a:ext uri="{FF2B5EF4-FFF2-40B4-BE49-F238E27FC236}">
                  <a16:creationId xmlns:a16="http://schemas.microsoft.com/office/drawing/2014/main" id="{17D78C8A-9D49-49F6-B4AF-B06B67168DF3}"/>
                </a:ext>
              </a:extLst>
            </p:cNvPr>
            <p:cNvSpPr/>
            <p:nvPr/>
          </p:nvSpPr>
          <p:spPr>
            <a:xfrm>
              <a:off x="5844775" y="5351032"/>
              <a:ext cx="488280" cy="488280"/>
            </a:xfrm>
            <a:prstGeom prst="donut">
              <a:avLst>
                <a:gd name="adj" fmla="val 11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72" name="Freeform 35">
            <a:extLst>
              <a:ext uri="{FF2B5EF4-FFF2-40B4-BE49-F238E27FC236}">
                <a16:creationId xmlns:a16="http://schemas.microsoft.com/office/drawing/2014/main" id="{E26CAA51-CFC5-4112-9280-EC19C2B81C03}"/>
              </a:ext>
            </a:extLst>
          </p:cNvPr>
          <p:cNvSpPr/>
          <p:nvPr/>
        </p:nvSpPr>
        <p:spPr>
          <a:xfrm rot="10800000">
            <a:off x="3480718" y="2427960"/>
            <a:ext cx="557584" cy="761717"/>
          </a:xfrm>
          <a:custGeom>
            <a:avLst/>
            <a:gdLst>
              <a:gd name="connsiteX0" fmla="*/ 0 w 557442"/>
              <a:gd name="connsiteY0" fmla="*/ 114911 h 740811"/>
              <a:gd name="connsiteX1" fmla="*/ 7335 w 557442"/>
              <a:gd name="connsiteY1" fmla="*/ 0 h 740811"/>
              <a:gd name="connsiteX2" fmla="*/ 557442 w 557442"/>
              <a:gd name="connsiteY2" fmla="*/ 378963 h 740811"/>
              <a:gd name="connsiteX3" fmla="*/ 7335 w 557442"/>
              <a:gd name="connsiteY3" fmla="*/ 740811 h 740811"/>
              <a:gd name="connsiteX4" fmla="*/ 7335 w 557442"/>
              <a:gd name="connsiteY4" fmla="*/ 625900 h 740811"/>
              <a:gd name="connsiteX5" fmla="*/ 398522 w 557442"/>
              <a:gd name="connsiteY5" fmla="*/ 386297 h 740811"/>
              <a:gd name="connsiteX6" fmla="*/ 0 w 557442"/>
              <a:gd name="connsiteY6" fmla="*/ 114911 h 740811"/>
              <a:gd name="connsiteX0" fmla="*/ 0 w 550107"/>
              <a:gd name="connsiteY0" fmla="*/ 114911 h 740811"/>
              <a:gd name="connsiteX1" fmla="*/ 7335 w 550107"/>
              <a:gd name="connsiteY1" fmla="*/ 0 h 740811"/>
              <a:gd name="connsiteX2" fmla="*/ 550107 w 550107"/>
              <a:gd name="connsiteY2" fmla="*/ 369183 h 740811"/>
              <a:gd name="connsiteX3" fmla="*/ 7335 w 550107"/>
              <a:gd name="connsiteY3" fmla="*/ 740811 h 740811"/>
              <a:gd name="connsiteX4" fmla="*/ 7335 w 550107"/>
              <a:gd name="connsiteY4" fmla="*/ 625900 h 740811"/>
              <a:gd name="connsiteX5" fmla="*/ 398522 w 550107"/>
              <a:gd name="connsiteY5" fmla="*/ 386297 h 740811"/>
              <a:gd name="connsiteX6" fmla="*/ 0 w 550107"/>
              <a:gd name="connsiteY6" fmla="*/ 114911 h 740811"/>
              <a:gd name="connsiteX0" fmla="*/ 0 w 535438"/>
              <a:gd name="connsiteY0" fmla="*/ 114911 h 740811"/>
              <a:gd name="connsiteX1" fmla="*/ 7335 w 535438"/>
              <a:gd name="connsiteY1" fmla="*/ 0 h 740811"/>
              <a:gd name="connsiteX2" fmla="*/ 535438 w 535438"/>
              <a:gd name="connsiteY2" fmla="*/ 371628 h 740811"/>
              <a:gd name="connsiteX3" fmla="*/ 7335 w 535438"/>
              <a:gd name="connsiteY3" fmla="*/ 740811 h 740811"/>
              <a:gd name="connsiteX4" fmla="*/ 7335 w 535438"/>
              <a:gd name="connsiteY4" fmla="*/ 625900 h 740811"/>
              <a:gd name="connsiteX5" fmla="*/ 398522 w 535438"/>
              <a:gd name="connsiteY5" fmla="*/ 386297 h 740811"/>
              <a:gd name="connsiteX6" fmla="*/ 0 w 535438"/>
              <a:gd name="connsiteY6" fmla="*/ 114911 h 740811"/>
              <a:gd name="connsiteX0" fmla="*/ 0 w 535438"/>
              <a:gd name="connsiteY0" fmla="*/ 114911 h 740811"/>
              <a:gd name="connsiteX1" fmla="*/ 7335 w 535438"/>
              <a:gd name="connsiteY1" fmla="*/ 0 h 740811"/>
              <a:gd name="connsiteX2" fmla="*/ 535438 w 535438"/>
              <a:gd name="connsiteY2" fmla="*/ 361848 h 740811"/>
              <a:gd name="connsiteX3" fmla="*/ 7335 w 535438"/>
              <a:gd name="connsiteY3" fmla="*/ 740811 h 740811"/>
              <a:gd name="connsiteX4" fmla="*/ 7335 w 535438"/>
              <a:gd name="connsiteY4" fmla="*/ 625900 h 740811"/>
              <a:gd name="connsiteX5" fmla="*/ 398522 w 535438"/>
              <a:gd name="connsiteY5" fmla="*/ 386297 h 740811"/>
              <a:gd name="connsiteX6" fmla="*/ 0 w 535438"/>
              <a:gd name="connsiteY6" fmla="*/ 114911 h 740811"/>
              <a:gd name="connsiteX0" fmla="*/ 0 w 547662"/>
              <a:gd name="connsiteY0" fmla="*/ 114911 h 740811"/>
              <a:gd name="connsiteX1" fmla="*/ 7335 w 547662"/>
              <a:gd name="connsiteY1" fmla="*/ 0 h 740811"/>
              <a:gd name="connsiteX2" fmla="*/ 547662 w 547662"/>
              <a:gd name="connsiteY2" fmla="*/ 369183 h 740811"/>
              <a:gd name="connsiteX3" fmla="*/ 7335 w 547662"/>
              <a:gd name="connsiteY3" fmla="*/ 740811 h 740811"/>
              <a:gd name="connsiteX4" fmla="*/ 7335 w 547662"/>
              <a:gd name="connsiteY4" fmla="*/ 625900 h 740811"/>
              <a:gd name="connsiteX5" fmla="*/ 398522 w 547662"/>
              <a:gd name="connsiteY5" fmla="*/ 386297 h 740811"/>
              <a:gd name="connsiteX6" fmla="*/ 0 w 547662"/>
              <a:gd name="connsiteY6" fmla="*/ 114911 h 740811"/>
              <a:gd name="connsiteX0" fmla="*/ 0 w 547662"/>
              <a:gd name="connsiteY0" fmla="*/ 114911 h 740811"/>
              <a:gd name="connsiteX1" fmla="*/ 7335 w 547662"/>
              <a:gd name="connsiteY1" fmla="*/ 0 h 740811"/>
              <a:gd name="connsiteX2" fmla="*/ 547662 w 547662"/>
              <a:gd name="connsiteY2" fmla="*/ 369183 h 740811"/>
              <a:gd name="connsiteX3" fmla="*/ 7335 w 547662"/>
              <a:gd name="connsiteY3" fmla="*/ 740811 h 740811"/>
              <a:gd name="connsiteX4" fmla="*/ 7335 w 547662"/>
              <a:gd name="connsiteY4" fmla="*/ 625900 h 740811"/>
              <a:gd name="connsiteX5" fmla="*/ 400967 w 547662"/>
              <a:gd name="connsiteY5" fmla="*/ 364292 h 740811"/>
              <a:gd name="connsiteX6" fmla="*/ 0 w 547662"/>
              <a:gd name="connsiteY6" fmla="*/ 114911 h 740811"/>
              <a:gd name="connsiteX0" fmla="*/ 2445 w 550107"/>
              <a:gd name="connsiteY0" fmla="*/ 117356 h 743256"/>
              <a:gd name="connsiteX1" fmla="*/ 0 w 550107"/>
              <a:gd name="connsiteY1" fmla="*/ 0 h 743256"/>
              <a:gd name="connsiteX2" fmla="*/ 550107 w 550107"/>
              <a:gd name="connsiteY2" fmla="*/ 371628 h 743256"/>
              <a:gd name="connsiteX3" fmla="*/ 9780 w 550107"/>
              <a:gd name="connsiteY3" fmla="*/ 743256 h 743256"/>
              <a:gd name="connsiteX4" fmla="*/ 9780 w 550107"/>
              <a:gd name="connsiteY4" fmla="*/ 628345 h 743256"/>
              <a:gd name="connsiteX5" fmla="*/ 403412 w 550107"/>
              <a:gd name="connsiteY5" fmla="*/ 366737 h 743256"/>
              <a:gd name="connsiteX6" fmla="*/ 2445 w 550107"/>
              <a:gd name="connsiteY6" fmla="*/ 117356 h 743256"/>
              <a:gd name="connsiteX0" fmla="*/ 2445 w 550107"/>
              <a:gd name="connsiteY0" fmla="*/ 129580 h 743256"/>
              <a:gd name="connsiteX1" fmla="*/ 0 w 550107"/>
              <a:gd name="connsiteY1" fmla="*/ 0 h 743256"/>
              <a:gd name="connsiteX2" fmla="*/ 550107 w 550107"/>
              <a:gd name="connsiteY2" fmla="*/ 371628 h 743256"/>
              <a:gd name="connsiteX3" fmla="*/ 9780 w 550107"/>
              <a:gd name="connsiteY3" fmla="*/ 743256 h 743256"/>
              <a:gd name="connsiteX4" fmla="*/ 9780 w 550107"/>
              <a:gd name="connsiteY4" fmla="*/ 628345 h 743256"/>
              <a:gd name="connsiteX5" fmla="*/ 403412 w 550107"/>
              <a:gd name="connsiteY5" fmla="*/ 366737 h 743256"/>
              <a:gd name="connsiteX6" fmla="*/ 2445 w 550107"/>
              <a:gd name="connsiteY6" fmla="*/ 129580 h 743256"/>
              <a:gd name="connsiteX0" fmla="*/ 4889 w 552551"/>
              <a:gd name="connsiteY0" fmla="*/ 146694 h 760370"/>
              <a:gd name="connsiteX1" fmla="*/ 0 w 552551"/>
              <a:gd name="connsiteY1" fmla="*/ 0 h 760370"/>
              <a:gd name="connsiteX2" fmla="*/ 552551 w 552551"/>
              <a:gd name="connsiteY2" fmla="*/ 388742 h 760370"/>
              <a:gd name="connsiteX3" fmla="*/ 12224 w 552551"/>
              <a:gd name="connsiteY3" fmla="*/ 760370 h 760370"/>
              <a:gd name="connsiteX4" fmla="*/ 12224 w 552551"/>
              <a:gd name="connsiteY4" fmla="*/ 645459 h 760370"/>
              <a:gd name="connsiteX5" fmla="*/ 405856 w 552551"/>
              <a:gd name="connsiteY5" fmla="*/ 383851 h 760370"/>
              <a:gd name="connsiteX6" fmla="*/ 4889 w 552551"/>
              <a:gd name="connsiteY6" fmla="*/ 146694 h 760370"/>
              <a:gd name="connsiteX0" fmla="*/ 4889 w 552551"/>
              <a:gd name="connsiteY0" fmla="*/ 156219 h 769895"/>
              <a:gd name="connsiteX1" fmla="*/ 0 w 552551"/>
              <a:gd name="connsiteY1" fmla="*/ 0 h 769895"/>
              <a:gd name="connsiteX2" fmla="*/ 552551 w 552551"/>
              <a:gd name="connsiteY2" fmla="*/ 398267 h 769895"/>
              <a:gd name="connsiteX3" fmla="*/ 12224 w 552551"/>
              <a:gd name="connsiteY3" fmla="*/ 769895 h 769895"/>
              <a:gd name="connsiteX4" fmla="*/ 12224 w 552551"/>
              <a:gd name="connsiteY4" fmla="*/ 654984 h 769895"/>
              <a:gd name="connsiteX5" fmla="*/ 405856 w 552551"/>
              <a:gd name="connsiteY5" fmla="*/ 393376 h 769895"/>
              <a:gd name="connsiteX6" fmla="*/ 4889 w 552551"/>
              <a:gd name="connsiteY6" fmla="*/ 156219 h 769895"/>
              <a:gd name="connsiteX0" fmla="*/ 4889 w 552551"/>
              <a:gd name="connsiteY0" fmla="*/ 156219 h 769895"/>
              <a:gd name="connsiteX1" fmla="*/ 0 w 552551"/>
              <a:gd name="connsiteY1" fmla="*/ 0 h 769895"/>
              <a:gd name="connsiteX2" fmla="*/ 552551 w 552551"/>
              <a:gd name="connsiteY2" fmla="*/ 398267 h 769895"/>
              <a:gd name="connsiteX3" fmla="*/ 12224 w 552551"/>
              <a:gd name="connsiteY3" fmla="*/ 769895 h 769895"/>
              <a:gd name="connsiteX4" fmla="*/ 12224 w 552551"/>
              <a:gd name="connsiteY4" fmla="*/ 669272 h 769895"/>
              <a:gd name="connsiteX5" fmla="*/ 405856 w 552551"/>
              <a:gd name="connsiteY5" fmla="*/ 393376 h 769895"/>
              <a:gd name="connsiteX6" fmla="*/ 4889 w 552551"/>
              <a:gd name="connsiteY6" fmla="*/ 156219 h 769895"/>
              <a:gd name="connsiteX0" fmla="*/ 4889 w 552551"/>
              <a:gd name="connsiteY0" fmla="*/ 156219 h 819902"/>
              <a:gd name="connsiteX1" fmla="*/ 0 w 552551"/>
              <a:gd name="connsiteY1" fmla="*/ 0 h 819902"/>
              <a:gd name="connsiteX2" fmla="*/ 552551 w 552551"/>
              <a:gd name="connsiteY2" fmla="*/ 398267 h 819902"/>
              <a:gd name="connsiteX3" fmla="*/ 9843 w 552551"/>
              <a:gd name="connsiteY3" fmla="*/ 819902 h 819902"/>
              <a:gd name="connsiteX4" fmla="*/ 12224 w 552551"/>
              <a:gd name="connsiteY4" fmla="*/ 669272 h 819902"/>
              <a:gd name="connsiteX5" fmla="*/ 405856 w 552551"/>
              <a:gd name="connsiteY5" fmla="*/ 393376 h 819902"/>
              <a:gd name="connsiteX6" fmla="*/ 4889 w 552551"/>
              <a:gd name="connsiteY6" fmla="*/ 156219 h 819902"/>
              <a:gd name="connsiteX0" fmla="*/ 4889 w 552551"/>
              <a:gd name="connsiteY0" fmla="*/ 156219 h 819902"/>
              <a:gd name="connsiteX1" fmla="*/ 0 w 552551"/>
              <a:gd name="connsiteY1" fmla="*/ 0 h 819902"/>
              <a:gd name="connsiteX2" fmla="*/ 552551 w 552551"/>
              <a:gd name="connsiteY2" fmla="*/ 398267 h 819902"/>
              <a:gd name="connsiteX3" fmla="*/ 9843 w 552551"/>
              <a:gd name="connsiteY3" fmla="*/ 819902 h 819902"/>
              <a:gd name="connsiteX4" fmla="*/ 9843 w 552551"/>
              <a:gd name="connsiteY4" fmla="*/ 674035 h 819902"/>
              <a:gd name="connsiteX5" fmla="*/ 405856 w 552551"/>
              <a:gd name="connsiteY5" fmla="*/ 393376 h 819902"/>
              <a:gd name="connsiteX6" fmla="*/ 4889 w 552551"/>
              <a:gd name="connsiteY6" fmla="*/ 156219 h 819902"/>
              <a:gd name="connsiteX0" fmla="*/ 4889 w 600176"/>
              <a:gd name="connsiteY0" fmla="*/ 156219 h 819902"/>
              <a:gd name="connsiteX1" fmla="*/ 0 w 600176"/>
              <a:gd name="connsiteY1" fmla="*/ 0 h 819902"/>
              <a:gd name="connsiteX2" fmla="*/ 600176 w 600176"/>
              <a:gd name="connsiteY2" fmla="*/ 405411 h 819902"/>
              <a:gd name="connsiteX3" fmla="*/ 9843 w 600176"/>
              <a:gd name="connsiteY3" fmla="*/ 819902 h 819902"/>
              <a:gd name="connsiteX4" fmla="*/ 9843 w 600176"/>
              <a:gd name="connsiteY4" fmla="*/ 674035 h 819902"/>
              <a:gd name="connsiteX5" fmla="*/ 405856 w 600176"/>
              <a:gd name="connsiteY5" fmla="*/ 393376 h 819902"/>
              <a:gd name="connsiteX6" fmla="*/ 4889 w 600176"/>
              <a:gd name="connsiteY6" fmla="*/ 156219 h 819902"/>
              <a:gd name="connsiteX0" fmla="*/ 4889 w 600176"/>
              <a:gd name="connsiteY0" fmla="*/ 156219 h 819902"/>
              <a:gd name="connsiteX1" fmla="*/ 0 w 600176"/>
              <a:gd name="connsiteY1" fmla="*/ 0 h 819902"/>
              <a:gd name="connsiteX2" fmla="*/ 600176 w 600176"/>
              <a:gd name="connsiteY2" fmla="*/ 405411 h 819902"/>
              <a:gd name="connsiteX3" fmla="*/ 9843 w 600176"/>
              <a:gd name="connsiteY3" fmla="*/ 819902 h 819902"/>
              <a:gd name="connsiteX4" fmla="*/ 9843 w 600176"/>
              <a:gd name="connsiteY4" fmla="*/ 674035 h 819902"/>
              <a:gd name="connsiteX5" fmla="*/ 391569 w 600176"/>
              <a:gd name="connsiteY5" fmla="*/ 405282 h 819902"/>
              <a:gd name="connsiteX6" fmla="*/ 4889 w 600176"/>
              <a:gd name="connsiteY6" fmla="*/ 156219 h 8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176" h="819902">
                <a:moveTo>
                  <a:pt x="4889" y="156219"/>
                </a:moveTo>
                <a:lnTo>
                  <a:pt x="0" y="0"/>
                </a:lnTo>
                <a:lnTo>
                  <a:pt x="600176" y="405411"/>
                </a:lnTo>
                <a:lnTo>
                  <a:pt x="9843" y="819902"/>
                </a:lnTo>
                <a:cubicBezTo>
                  <a:pt x="10637" y="769692"/>
                  <a:pt x="9049" y="724245"/>
                  <a:pt x="9843" y="674035"/>
                </a:cubicBezTo>
                <a:lnTo>
                  <a:pt x="391569" y="405282"/>
                </a:lnTo>
                <a:lnTo>
                  <a:pt x="4889" y="1562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3B6F93B4-526B-4CA5-8E1D-FEA36287F3C0}"/>
              </a:ext>
            </a:extLst>
          </p:cNvPr>
          <p:cNvSpPr/>
          <p:nvPr/>
        </p:nvSpPr>
        <p:spPr>
          <a:xfrm>
            <a:off x="3947792" y="2551261"/>
            <a:ext cx="2208014" cy="1125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71A3619C-D8F8-43EF-A8B7-E557903AFA40}"/>
              </a:ext>
            </a:extLst>
          </p:cNvPr>
          <p:cNvSpPr/>
          <p:nvPr/>
        </p:nvSpPr>
        <p:spPr>
          <a:xfrm>
            <a:off x="2567348" y="2326450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BF83AA-071C-4492-8E0A-9C8B4C28F7BD}"/>
              </a:ext>
            </a:extLst>
          </p:cNvPr>
          <p:cNvSpPr txBox="1"/>
          <p:nvPr/>
        </p:nvSpPr>
        <p:spPr>
          <a:xfrm>
            <a:off x="133761" y="2372611"/>
            <a:ext cx="25352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медицинских услуг в рамках оказания скорой и неотложной медицинской помощи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7B50C5-7502-44C3-8C92-C917B469F047}"/>
              </a:ext>
            </a:extLst>
          </p:cNvPr>
          <p:cNvSpPr txBox="1"/>
          <p:nvPr/>
        </p:nvSpPr>
        <p:spPr>
          <a:xfrm>
            <a:off x="0" y="1701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Оказание скорой медицинской помощи</a:t>
            </a:r>
          </a:p>
        </p:txBody>
      </p:sp>
      <p:sp>
        <p:nvSpPr>
          <p:cNvPr id="81" name="Chord 32">
            <a:extLst>
              <a:ext uri="{FF2B5EF4-FFF2-40B4-BE49-F238E27FC236}">
                <a16:creationId xmlns:a16="http://schemas.microsoft.com/office/drawing/2014/main" id="{75542E95-99D3-4619-BCC8-88FB7AA67796}"/>
              </a:ext>
            </a:extLst>
          </p:cNvPr>
          <p:cNvSpPr/>
          <p:nvPr/>
        </p:nvSpPr>
        <p:spPr>
          <a:xfrm>
            <a:off x="2666655" y="2414636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9571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511</Words>
  <Application>Microsoft Office PowerPoint</Application>
  <PresentationFormat>Широкоэкранный</PresentationFormat>
  <Paragraphs>102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Цифровые изображения (Радиология)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m0nk3y m4n</cp:lastModifiedBy>
  <cp:revision>94</cp:revision>
  <dcterms:created xsi:type="dcterms:W3CDTF">2018-04-24T17:14:44Z</dcterms:created>
  <dcterms:modified xsi:type="dcterms:W3CDTF">2023-09-18T12:05:39Z</dcterms:modified>
</cp:coreProperties>
</file>