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.gif" ContentType="image/gif"/>
  <Override PartName="/ppt/media/image4.png" ContentType="image/png"/>
  <Override PartName="/ppt/media/image2.gif" ContentType="image/gif"/>
  <Override PartName="/ppt/media/image5.png" ContentType="image/png"/>
  <Override PartName="/ppt/media/image3.gif" ContentType="image/gif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3.xml" ContentType="application/vnd.openxmlformats-officedocument.customXmlProperties+xml"/>
  <Override PartName="/customXml/_rels/item3.xml.rels" ContentType="application/vnd.openxmlformats-package.relationship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g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52560" y="3316680"/>
            <a:ext cx="10324800" cy="49068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it-IT" sz="3800" spc="-1" strike="noStrike">
                <a:solidFill>
                  <a:srgbClr val="534639"/>
                </a:solidFill>
                <a:latin typeface="Calibri"/>
              </a:rPr>
              <a:t>Fare clic per modificare stile</a:t>
            </a:r>
            <a:endParaRPr b="0" lang="it-IT" sz="3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D7D3963-652B-48BE-94CD-4878ABC57EC3}" type="datetime">
              <a:rPr b="0" lang="fr-BE" sz="1200" spc="-1" strike="noStrike">
                <a:solidFill>
                  <a:srgbClr val="8b8b8b"/>
                </a:solidFill>
                <a:latin typeface="Calibri"/>
              </a:rPr>
              <a:t>16/04/21</a:t>
            </a:fld>
            <a:endParaRPr b="0" lang="fr-BE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329220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4DC98F-EE5D-43C6-9358-39160AE9C5D1}" type="slidenum">
              <a:rPr b="0" lang="fr-B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fr-BE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it-IT" sz="14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it-IT" sz="3200" spc="-1" strike="noStrike">
                <a:solidFill>
                  <a:srgbClr val="534639"/>
                </a:solidFill>
                <a:latin typeface="Calibri"/>
              </a:rPr>
              <a:t>Fare clic per modificare stile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</a:rPr>
              <a:t>Fare clic per modificare gli stili del testo dello schema</a:t>
            </a:r>
            <a:endParaRPr b="0" lang="it-IT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</a:rPr>
              <a:t>Secondo livello</a:t>
            </a:r>
            <a:endParaRPr b="0" lang="it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</a:rPr>
              <a:t>Terzo livello</a:t>
            </a:r>
            <a:endParaRPr b="0" lang="it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»"/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</a:rPr>
              <a:t>Quinto livello</a:t>
            </a:r>
            <a:endParaRPr b="0" lang="it-IT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3A7C033-AC26-4B97-96B6-E6D68276ADFD}" type="datetime">
              <a:rPr b="0" lang="fr-BE" sz="1200" spc="-1" strike="noStrike">
                <a:solidFill>
                  <a:srgbClr val="8b8b8b"/>
                </a:solidFill>
                <a:latin typeface="Calibri"/>
              </a:rPr>
              <a:t>16/04/21</a:t>
            </a:fld>
            <a:endParaRPr b="0" lang="fr-BE" sz="12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BE" sz="2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3210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845E54-E5E2-436A-B646-6E71F8D61B99}" type="slidenum">
              <a:rPr b="0" lang="fr-BE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fr-BE" sz="1200" spc="-1" strike="noStrike">
              <a:latin typeface="Times New Roman"/>
            </a:endParaRPr>
          </a:p>
        </p:txBody>
      </p:sp>
      <p:pic>
        <p:nvPicPr>
          <p:cNvPr id="45" name="Immagine 8" descr=""/>
          <p:cNvPicPr/>
          <p:nvPr/>
        </p:nvPicPr>
        <p:blipFill>
          <a:blip r:embed="rId3"/>
          <a:stretch/>
        </p:blipFill>
        <p:spPr>
          <a:xfrm>
            <a:off x="5290560" y="6518520"/>
            <a:ext cx="1606320" cy="81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it-IT" sz="3200" spc="-1" strike="noStrike">
                <a:solidFill>
                  <a:srgbClr val="534639"/>
                </a:solidFill>
                <a:latin typeface="Calibri"/>
              </a:rPr>
              <a:t>Case Study Food Retailers</a:t>
            </a:r>
            <a:endParaRPr b="0" lang="it-IT" sz="3200" spc="-1" strike="noStrike">
              <a:solidFill>
                <a:srgbClr val="534639"/>
              </a:solid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72360" y="1262520"/>
            <a:ext cx="8247600" cy="494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401"/>
              </a:lnSpc>
            </a:pPr>
            <a:endParaRPr b="0" lang="fr-BE" sz="1800" spc="-1" strike="noStrike">
              <a:latin typeface="Arial"/>
            </a:endParaRPr>
          </a:p>
          <a:p>
            <a:pPr>
              <a:lnSpc>
                <a:spcPts val="2401"/>
              </a:lnSpc>
            </a:pPr>
            <a:r>
              <a:rPr b="1" lang="fr-BE" sz="1600" spc="197" strike="noStrike" cap="small">
                <a:solidFill>
                  <a:srgbClr val="993366"/>
                </a:solidFill>
                <a:latin typeface="Arial"/>
                <a:ea typeface="DejaVu Sans"/>
              </a:rPr>
              <a:t>segmentation of the customer base</a:t>
            </a:r>
            <a:endParaRPr b="0" lang="fr-BE" sz="1600" spc="-1" strike="noStrike">
              <a:latin typeface="Arial"/>
            </a:endParaRPr>
          </a:p>
          <a:p>
            <a:pPr marL="173160" indent="-215640">
              <a:lnSpc>
                <a:spcPts val="2401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b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  </a:t>
            </a:r>
            <a:r>
              <a:rPr b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The data set refers to 440 customers of a retailer in the food industry</a:t>
            </a:r>
            <a:endParaRPr b="0" lang="fr-BE" sz="1600" spc="-1" strike="noStrike">
              <a:latin typeface="Arial"/>
            </a:endParaRPr>
          </a:p>
          <a:p>
            <a:pPr marL="173160" indent="-215640">
              <a:lnSpc>
                <a:spcPts val="2200"/>
              </a:lnSpc>
              <a:spcBef>
                <a:spcPts val="1199"/>
              </a:spcBef>
              <a:buSzPct val="100051"/>
              <a:buBlip>
                <a:blip r:embed="rId3"/>
              </a:buBlip>
            </a:pPr>
            <a:r>
              <a:rPr b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  </a:t>
            </a:r>
            <a:r>
              <a:rPr b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Customers come from two different channels (Pos 67.7%, Online 32.3%) and</a:t>
            </a:r>
            <a:br/>
            <a:r>
              <a:rPr b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      are distributed into three regions (North 71.8%, Center 17.5%, South 10.7%).</a:t>
            </a:r>
            <a:endParaRPr b="0" lang="fr-BE" sz="1600" spc="-1" strike="noStrike">
              <a:latin typeface="Arial"/>
            </a:endParaRPr>
          </a:p>
          <a:p>
            <a:pPr marL="173160" indent="-215640">
              <a:lnSpc>
                <a:spcPts val="2401"/>
              </a:lnSpc>
              <a:spcBef>
                <a:spcPts val="1199"/>
              </a:spcBef>
              <a:buSzPct val="100051"/>
              <a:buBlip>
                <a:blip r:embed="rId4"/>
              </a:buBlip>
            </a:pPr>
            <a:r>
              <a:rPr b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  </a:t>
            </a:r>
            <a:r>
              <a:rPr b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Data include the annual spending on some product categories:</a:t>
            </a:r>
            <a:endParaRPr b="0" lang="fr-BE" sz="1600" spc="-1" strike="noStrike">
              <a:latin typeface="Arial"/>
            </a:endParaRPr>
          </a:p>
          <a:p>
            <a:pPr lvl="1" marL="915840" indent="-285120">
              <a:lnSpc>
                <a:spcPts val="2401"/>
              </a:lnSpc>
              <a:spcBef>
                <a:spcPts val="1800"/>
              </a:spcBef>
              <a:buClr>
                <a:srgbClr val="003f6e"/>
              </a:buClr>
              <a:buSzPct val="90000"/>
              <a:buFont typeface="Wingdings" charset="2"/>
              <a:buChar char=""/>
            </a:pPr>
            <a:r>
              <a:rPr b="1" lang="fr-BE" sz="1800" spc="-1" strike="noStrike">
                <a:solidFill>
                  <a:srgbClr val="003f6e"/>
                </a:solidFill>
                <a:latin typeface="Calibri"/>
                <a:ea typeface="DejaVu Sans"/>
              </a:rPr>
              <a:t>Fresh</a:t>
            </a:r>
            <a:endParaRPr b="0" lang="fr-BE" sz="1800" spc="-1" strike="noStrike">
              <a:latin typeface="Arial"/>
            </a:endParaRPr>
          </a:p>
          <a:p>
            <a:pPr lvl="1" marL="915840" indent="-285120">
              <a:lnSpc>
                <a:spcPts val="2401"/>
              </a:lnSpc>
              <a:spcBef>
                <a:spcPts val="601"/>
              </a:spcBef>
              <a:buClr>
                <a:srgbClr val="003f6e"/>
              </a:buClr>
              <a:buSzPct val="90000"/>
              <a:buFont typeface="Wingdings" charset="2"/>
              <a:buChar char=""/>
            </a:pPr>
            <a:r>
              <a:rPr b="1" lang="fr-BE" sz="1800" spc="-1" strike="noStrike">
                <a:solidFill>
                  <a:srgbClr val="003f6e"/>
                </a:solidFill>
                <a:latin typeface="Calibri"/>
                <a:ea typeface="DejaVu Sans"/>
              </a:rPr>
              <a:t>Meat &amp; Fish</a:t>
            </a:r>
            <a:endParaRPr b="0" lang="fr-BE" sz="1800" spc="-1" strike="noStrike">
              <a:latin typeface="Arial"/>
            </a:endParaRPr>
          </a:p>
          <a:p>
            <a:pPr lvl="1" marL="915840" indent="-285120">
              <a:lnSpc>
                <a:spcPts val="2401"/>
              </a:lnSpc>
              <a:spcBef>
                <a:spcPts val="601"/>
              </a:spcBef>
              <a:buClr>
                <a:srgbClr val="003f6e"/>
              </a:buClr>
              <a:buSzPct val="90000"/>
              <a:buFont typeface="Wingdings" charset="2"/>
              <a:buChar char=""/>
            </a:pPr>
            <a:r>
              <a:rPr b="1" lang="fr-BE" sz="1800" spc="-1" strike="noStrike">
                <a:solidFill>
                  <a:srgbClr val="003f6e"/>
                </a:solidFill>
                <a:latin typeface="Calibri"/>
                <a:ea typeface="DejaVu Sans"/>
              </a:rPr>
              <a:t>Wine</a:t>
            </a:r>
            <a:endParaRPr b="0" lang="fr-BE" sz="1800" spc="-1" strike="noStrike">
              <a:latin typeface="Arial"/>
            </a:endParaRPr>
          </a:p>
          <a:p>
            <a:pPr lvl="1" marL="915840" indent="-285120">
              <a:lnSpc>
                <a:spcPts val="2401"/>
              </a:lnSpc>
              <a:spcBef>
                <a:spcPts val="601"/>
              </a:spcBef>
              <a:buClr>
                <a:srgbClr val="003f6e"/>
              </a:buClr>
              <a:buSzPct val="90000"/>
              <a:buFont typeface="Wingdings" charset="2"/>
              <a:buChar char=""/>
            </a:pPr>
            <a:r>
              <a:rPr b="1" lang="fr-BE" sz="1800" spc="-1" strike="noStrike">
                <a:solidFill>
                  <a:srgbClr val="003f6e"/>
                </a:solidFill>
                <a:latin typeface="Calibri"/>
                <a:ea typeface="DejaVu Sans"/>
              </a:rPr>
              <a:t>Frozen</a:t>
            </a:r>
            <a:endParaRPr b="0" lang="fr-BE" sz="1800" spc="-1" strike="noStrike">
              <a:latin typeface="Arial"/>
            </a:endParaRPr>
          </a:p>
          <a:p>
            <a:pPr lvl="1" marL="915840" indent="-285120">
              <a:lnSpc>
                <a:spcPts val="2401"/>
              </a:lnSpc>
              <a:spcBef>
                <a:spcPts val="601"/>
              </a:spcBef>
              <a:buClr>
                <a:srgbClr val="003f6e"/>
              </a:buClr>
              <a:buSzPct val="90000"/>
              <a:buFont typeface="Wingdings" charset="2"/>
              <a:buChar char=""/>
            </a:pPr>
            <a:r>
              <a:rPr b="1" lang="fr-BE" sz="1800" spc="-1" strike="noStrike">
                <a:solidFill>
                  <a:srgbClr val="003f6e"/>
                </a:solidFill>
                <a:latin typeface="Calibri"/>
                <a:ea typeface="DejaVu Sans"/>
              </a:rPr>
              <a:t>Personal Care</a:t>
            </a:r>
            <a:endParaRPr b="0" lang="fr-BE" sz="1800" spc="-1" strike="noStrike">
              <a:latin typeface="Arial"/>
            </a:endParaRPr>
          </a:p>
          <a:p>
            <a:pPr lvl="1" marL="915840" indent="-285120">
              <a:lnSpc>
                <a:spcPts val="2401"/>
              </a:lnSpc>
              <a:spcBef>
                <a:spcPts val="601"/>
              </a:spcBef>
              <a:buClr>
                <a:srgbClr val="003f6e"/>
              </a:buClr>
              <a:buSzPct val="90000"/>
              <a:buFont typeface="Wingdings" charset="2"/>
              <a:buChar char=""/>
            </a:pPr>
            <a:r>
              <a:rPr b="1" lang="fr-BE" sz="1800" spc="-1" strike="noStrike">
                <a:solidFill>
                  <a:srgbClr val="003f6e"/>
                </a:solidFill>
                <a:latin typeface="Calibri"/>
                <a:ea typeface="DejaVu Sans"/>
              </a:rPr>
              <a:t>Delicatessen </a:t>
            </a:r>
            <a:endParaRPr b="0" lang="fr-BE" sz="1800" spc="-1" strike="noStrike">
              <a:latin typeface="Arial"/>
            </a:endParaRPr>
          </a:p>
        </p:txBody>
      </p:sp>
      <p:pic>
        <p:nvPicPr>
          <p:cNvPr id="84" name="Picture 5" descr=""/>
          <p:cNvPicPr/>
          <p:nvPr/>
        </p:nvPicPr>
        <p:blipFill>
          <a:blip r:embed="rId5"/>
          <a:stretch/>
        </p:blipFill>
        <p:spPr>
          <a:xfrm>
            <a:off x="5040000" y="3424680"/>
            <a:ext cx="4125240" cy="247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it-IT" sz="3200" spc="-1" strike="noStrike">
                <a:solidFill>
                  <a:srgbClr val="534639"/>
                </a:solidFill>
                <a:latin typeface="Calibri"/>
              </a:rPr>
              <a:t>Case Study Food Retailers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08400" y="1460160"/>
            <a:ext cx="8391600" cy="494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ts val="2401"/>
              </a:lnSpc>
            </a:pPr>
            <a:r>
              <a:rPr b="1" lang="fr-BE" sz="1600" spc="197" strike="noStrike" cap="small">
                <a:solidFill>
                  <a:srgbClr val="993366"/>
                </a:solidFill>
                <a:latin typeface="Arial"/>
                <a:ea typeface="DejaVu Sans"/>
              </a:rPr>
              <a:t>segmentation of the customer base</a:t>
            </a:r>
            <a:endParaRPr b="0" lang="fr-BE" sz="1600" spc="-1" strike="noStrike">
              <a:latin typeface="Arial"/>
            </a:endParaRPr>
          </a:p>
          <a:p>
            <a:pPr marL="173160" indent="-215640">
              <a:lnSpc>
                <a:spcPts val="2401"/>
              </a:lnSpc>
              <a:spcBef>
                <a:spcPts val="1199"/>
              </a:spcBef>
              <a:buSzPct val="100051"/>
              <a:buBlip>
                <a:blip r:embed="rId1"/>
              </a:buBlip>
            </a:pPr>
            <a:r>
              <a:rPr b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  </a:t>
            </a:r>
            <a:r>
              <a:rPr b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Data also include responses to a questionnaire intended to evaluate managerial</a:t>
            </a:r>
            <a:br/>
            <a:r>
              <a:rPr b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     actions with potential impact on sales (extending products’ assortment).</a:t>
            </a:r>
            <a:endParaRPr b="0" lang="fr-BE" sz="1600" spc="-1" strike="noStrike">
              <a:latin typeface="Arial"/>
            </a:endParaRPr>
          </a:p>
          <a:p>
            <a:pPr marL="173160" indent="-215640">
              <a:lnSpc>
                <a:spcPts val="2401"/>
              </a:lnSpc>
              <a:spcBef>
                <a:spcPts val="1199"/>
              </a:spcBef>
              <a:buSzPct val="100051"/>
              <a:buBlip>
                <a:blip r:embed="rId2"/>
              </a:buBlip>
            </a:pPr>
            <a:r>
              <a:rPr b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  </a:t>
            </a:r>
            <a:r>
              <a:rPr b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Customers were asked: “</a:t>
            </a:r>
            <a:r>
              <a:rPr b="1" i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Would extending products’ assortment have impact</a:t>
            </a:r>
            <a:br/>
            <a:r>
              <a:rPr b="1" i="1" lang="fr-BE" sz="1600" spc="-1" strike="noStrike">
                <a:solidFill>
                  <a:srgbClr val="003f6e"/>
                </a:solidFill>
                <a:latin typeface="Calibri"/>
                <a:ea typeface="DejaVu Sans"/>
              </a:rPr>
              <a:t>     on your purchases?”</a:t>
            </a:r>
            <a:endParaRPr b="0" lang="fr-BE" sz="1600" spc="-1" strike="noStrike">
              <a:latin typeface="Arial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3"/>
          <a:stretch/>
        </p:blipFill>
        <p:spPr>
          <a:xfrm>
            <a:off x="3528000" y="3600000"/>
            <a:ext cx="4125240" cy="247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458CA1AA961B4C95AAD566B09BA935" ma:contentTypeVersion="0" ma:contentTypeDescription="Create a new document." ma:contentTypeScope="" ma:versionID="ccd33ccc02972a430b6b4f7d90ee72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D9C533-72FF-4F6A-8376-530B822208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BBCC14-882D-46BA-BFB6-24CC862891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34F50C-7F6C-4F08-91CE-51B9D4869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LibreOffice/6.1.5.2$Linux_X86_64 LibreOffice_project/10$Build-2</Application>
  <Words>0</Words>
  <Paragraphs>0</Paragraphs>
  <Company>mip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2015-03-04T11:53:36Z</dcterms:created>
  <dc:creator>Francesca Pastonchi</dc:creator>
  <dc:description/>
  <dc:language>fr-BE</dc:language>
  <cp:lastModifiedBy/>
  <dcterms:modified xsi:type="dcterms:W3CDTF">2021-04-16T02:11:02Z</dcterms:modified>
  <cp:revision>46</cp:revision>
  <dc:subject/>
  <dc:title>Titolo Slide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mip</vt:lpwstr>
  </property>
  <property fmtid="{D5CDD505-2E9C-101B-9397-08002B2CF9AE}" pid="4" name="ContentTypeId">
    <vt:lpwstr>0x01010004458CA1AA961B4C95AAD566B09BA935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</vt:i4>
  </property>
</Properties>
</file>