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389" r:id="rId3"/>
    <p:sldId id="302" r:id="rId4"/>
    <p:sldId id="798" r:id="rId5"/>
    <p:sldId id="799" r:id="rId6"/>
    <p:sldId id="800" r:id="rId7"/>
    <p:sldId id="805" r:id="rId8"/>
    <p:sldId id="801" r:id="rId9"/>
    <p:sldId id="802" r:id="rId10"/>
    <p:sldId id="797" r:id="rId11"/>
    <p:sldId id="783" r:id="rId12"/>
    <p:sldId id="785" r:id="rId13"/>
    <p:sldId id="803" r:id="rId14"/>
    <p:sldId id="787" r:id="rId15"/>
    <p:sldId id="804" r:id="rId16"/>
    <p:sldId id="7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Ahn" initials="PA" lastIdx="1" clrIdx="0">
    <p:extLst>
      <p:ext uri="{19B8F6BF-5375-455C-9EA6-DF929625EA0E}">
        <p15:presenceInfo xmlns:p15="http://schemas.microsoft.com/office/powerpoint/2012/main" userId="S::Peter.Ahn@mbzuai.ac.ae::caa96d88-865e-450e-bb4f-446260f947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D31"/>
    <a:srgbClr val="470FF4"/>
    <a:srgbClr val="A5A5A5"/>
    <a:srgbClr val="CE2D4F"/>
    <a:srgbClr val="4056F4"/>
    <a:srgbClr val="CF3858"/>
    <a:srgbClr val="FFFFFF"/>
    <a:srgbClr val="AF79AD"/>
    <a:srgbClr val="E6E6E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DF342-0943-F344-9D84-DFE3A1683E09}" v="411" dt="2023-02-02T06:22:55.230"/>
    <p1510:client id="{34EAD5AD-BBF5-7E93-2F84-B874515AB970}" v="11" dt="2023-02-01T17:14:45.216"/>
    <p1510:client id="{49D07007-A227-4552-A389-FAE5628C135E}" v="12" dt="2023-02-01T17:46:03.889"/>
    <p1510:client id="{4B222737-CB0C-17E9-426F-7D56AAA3D097}" v="16" dt="2023-02-02T02:39:59.877"/>
    <p1510:client id="{56461FD2-306C-80AE-39F3-9BE9D9876CF3}" v="4" dt="2023-02-01T17:15:36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9531D4-F722-4C0B-B1F2-99BA4BD0D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06E35-C7ED-4518-B90C-6E0146C24C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85A3-0640-499F-90EB-7B739CB2F988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A1F5-F865-4C62-BB09-582D473785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16B10-B57F-4333-9341-1BDF76131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E137-0166-4BC2-BC33-49B8D852C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6:58:38.134"/>
    </inkml:context>
    <inkml:brush xml:id="br0">
      <inkml:brushProperty name="width" value="0.05" units="cm"/>
      <inkml:brushProperty name="height" value="0.05" units="cm"/>
      <inkml:brushProperty name="color" value="#470FF4"/>
    </inkml:brush>
  </inkml:definitions>
  <inkml:trace contextRef="#ctx0" brushRef="#br0">0 1 24575,'4'0'0,"6"0"0,5 0 0,9 0 0,4 0 0,2 0 0,0 0 0,-1 0 0,-1 0 0,-1 0 0,-1 0 0,-1 0 0,0 0 0,0 0 0,-1 0 0,1 0 0,-4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7:06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0 117 24575,'1'-1'0,"-1"-1"0,1 1 0,-1 0 0,1-1 0,-1 1 0,1 0 0,0-1 0,0 1 0,0 0 0,-1 0 0,1 0 0,0 0 0,0 0 0,1 0 0,-1 0 0,0 0 0,0 0 0,0 1 0,1-1 0,-1 0 0,0 1 0,0-1 0,4 0 0,35-10 0,-36 10 0,27-5 0,56-2 0,-56 7 0,0-2 0,31-8 0,-35 6 0,46-2 0,-44 5 0,40-9 0,20-8-1365,-68 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13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13:2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1741 24575,'1'-4'0,"0"0"0,1 1 0,-1-1 0,1 1 0,0 0 0,0-1 0,0 1 0,0 0 0,0 0 0,1 0 0,0 1 0,-1-1 0,7-4 0,10-13 0,-18 19 0,63-88 0,-4-2 0,67-139 0,-58 38 0,-11 26 0,-53 153 0,-2 1 0,0-1 0,3-24 0,-4 25 0,0 0 0,0 1 0,1-1 0,8-21 0,-5 18 0,0-1 0,-1 0 0,3-18 0,-5 18 0,1 0 0,1 0 0,8-19 0,72-160 0,-53 103 0,-15 40 0,-7 25 0,-4 7 0,2 0 0,14-28 0,-14 33 0,1 1 0,16-20 0,-21 29 0,0 0 0,0 1 0,1 0 0,0 0 0,0 0 0,0 1 0,0-1 0,1 1 0,-1 1 0,7-3 0,0 0 0,1 1 0,0 0 0,0 1 0,0 0 0,1 1 0,-1 0 0,23 1 0,-28 2 0,-1 0 0,1 1 0,-1 0 0,0 0 0,1 0 0,-1 1 0,0 0 0,0 0 0,0 1 0,-1 0 0,1 0 0,-1 1 0,0-1 0,10 12 0,8 7 0,-1 2 0,-1 0 0,-1 2 0,-2 0 0,20 36 0,20 61 0,-40-86 0,-13-27 0,-1 0 0,0 1 0,6 18 0,38 119 0,-16-44 0,-23-81 0,-2 1 0,0 0 0,7 46 0,-11-42 0,2-1 0,1 0 0,13 30 0,-3-4 0,-6-24 0,23 45 0,3 10 0,55 128 0,-86-200 0,4 11 0,-9-19 0,1 0 0,0 0 0,0 0 0,0 0 0,0-1 0,1 1 0,4 5 0,2 1 0,-1 0 0,13 25 0,-15-24 0,1-1 0,0 0 0,14 18 0,-13-20 0,-1 1 0,0 1 0,-1 0 0,9 21 0,4 7 0,-7-13 0,-11-21 0,1-1 0,0 1 0,1 0 0,-1-1 0,1 1 0,6 7 0,26 29 0,-25-28 0,1 0 0,0-1 0,1 0 0,1 0 0,-1-1 0,2-1 0,-1 0 0,23 11 0,4 2 0,-33-18 0,0 0 0,0-1 0,0-1 0,0 1 0,0-1 0,1 0 0,0-1 0,13 3 0,21-1 0,71-5 0,-45-1 0,-59 2 0,-1-1 0,1 0 0,-1 0 0,1-1 0,-1-1 0,0 1 0,1-1 0,-1 0 0,-1-1 0,1 0 0,0 0 0,12-11 0,2-3 0,-2 0 0,30-36 0,-39 42 0,27-36 0,-27 34 0,0-1 0,1 2 0,1-1 0,22-17 0,-24 24 0,1 1 0,-1 0 0,1 1 0,16-5 0,17-6 0,-33 11 0,-1 1 0,1 1 0,0 0 0,0 1 0,1 0 0,17 0 0,-12 1 0,-1 0 0,22-6 0,105-23 0,-109 24 0,0 2 0,1 2 0,0 1 0,36 3 0,4 0 0,-55 0 0,1 0 0,-1 1 0,0 2 0,39 12 0,-18 3 0,-35-16 0,0 0 0,-1-1 0,1 0 0,1 0 0,-1 0 0,14 2 0,-3-2 0,0 2 0,-1 0 0,19 8 0,8 2 0,-22-10 0,-1-1 0,1-1 0,0-1 0,0-1 0,0-1 0,35-5 0,-42 3-170,0-1-1,-1 0 0,0-1 1,1 0-1,-1-1 0,-1-1 1,22-12-1,-19 8-6655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6:58:41.722"/>
    </inkml:context>
    <inkml:brush xml:id="br0">
      <inkml:brushProperty name="width" value="0.05" units="cm"/>
      <inkml:brushProperty name="height" value="0.05" units="cm"/>
      <inkml:brushProperty name="color" value="#470FF4"/>
    </inkml:brush>
  </inkml:definitions>
  <inkml:trace contextRef="#ctx0" brushRef="#br0">1 0 24575,'648'0'-1365,"-626"0"-5461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6:58:45.790"/>
    </inkml:context>
    <inkml:brush xml:id="br0">
      <inkml:brushProperty name="width" value="0.05" units="cm"/>
      <inkml:brushProperty name="height" value="0.05" units="cm"/>
      <inkml:brushProperty name="color" value="#470FF4"/>
    </inkml:brush>
  </inkml:definitions>
  <inkml:trace contextRef="#ctx0" brushRef="#br0">0 54 24575,'20'-1'0,"-1"-1"0,32-7 0,-29 5 0,36-4 0,-3 6 0,120-11 0,-87 4 0,1 4 0,91 7 0,-47 0 0,-109-2 0,28-1 0,-1 3 0,80 12 0,-96-9 0,1-1 0,42-2 0,-44-2 0,-1 2 0,61 10 0,-30-3-1365,-44-8-5461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6:58:50.077"/>
    </inkml:context>
    <inkml:brush xml:id="br0">
      <inkml:brushProperty name="width" value="0.05" units="cm"/>
      <inkml:brushProperty name="height" value="0.05" units="cm"/>
      <inkml:brushProperty name="color" value="#470FF4"/>
    </inkml:brush>
  </inkml:definitions>
  <inkml:trace contextRef="#ctx0" brushRef="#br0">1 54 24575,'0'-1'0,"0"0"0,0 0 0,1 1 0,-1-1 0,0 0 0,1 0 0,-1 0 0,1 1 0,-1-1 0,1 0 0,-1 1 0,1-1 0,-1 0 0,1 1 0,0-1 0,-1 1 0,1-1 0,0 0 0,-1 1 0,1 0 0,0-1 0,0 1 0,1-1 0,24-8 0,-17 6 0,13-3 0,0 0 0,1 1 0,-1 1 0,37-1 0,95 6 0,-63 1 0,1510-2-1365,-1580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6:55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 0 24575,'-11'1'0,"1"0"0,0 1 0,0 0 0,0 0 0,0 1 0,0 0 0,0 1 0,1 0 0,-10 6 0,3-1 0,1 0 0,0 2 0,0 0 0,-16 17 0,-5 6 0,-50 65 0,46-36 0,30-45 0,-1 0 0,-1 0 0,-19 21 0,4-8 0,3 2 0,0 1 0,-24 47 0,5-9 0,15-26 0,-31 73 0,21 2 0,30-102 0,2 0 0,1 0 0,0 0 0,2 1 0,-3 35 0,7 104 0,1-81 0,-3-36 0,-11 58 0,6-58 0,0 55 0,5-71 0,-2-1 0,-5 28 0,3-25 0,-2 39 0,6 359 0,2-205 0,1-193 0,9 53 0,-6-52 0,2 43 0,-5-43 0,2 1 0,0-1 0,2 0 0,1 0 0,1-1 0,16 36 0,-18-46 0,-1 1 0,5 33 0,-7-33 0,1 1 0,9 27 0,16 48 0,-22-66 0,2 1 0,18 40 0,-16-42 0,14 45 0,2 6 0,-17-52 0,3 4 0,22 41 0,72 98 0,-99-158 0,12 23 0,-17-27 0,1 0 0,0-1 0,1 0 0,0 0 0,9 11 0,84 88 0,22 22 0,-76-84 0,-29-28 0,0-1 0,27 21 0,-9-18 0,-25-14 0,-1 0 0,0 0 0,0 1 0,9 6 0,-5 0 0,1 0 0,1-1 0,0-1 0,0 0 0,1-1 0,0 0 0,0-1 0,1 0 0,0-1 0,26 6 0,-11-5 0,0 1 0,-1 1 0,50 24 0,-70-30-195,0 1 0,1-2 0,-1 1 0,1-1 0,-1-1 0,16 1 0,-4-1-6631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6:56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24575,'0'401'0,"0"-393"-136,1 1-1,-1 0 1,1-1-1,1 1 1,0-1-1,0 0 1,1 1-1,-1-1 0,9 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6:57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570 0 24575,'-8'1'0,"0"1"0,1 0 0,-1 0 0,1 0 0,0 1 0,0 0 0,-9 5 0,-9 3 0,-40 17 0,1 2 0,-117 77 0,136-78 0,-59 29 0,86-48-1365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7:0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4131 24575,'62'1'0,"49"0"0,-98-2 0,0-1 0,-1 0 0,1-1 0,-1 0 0,0 0 0,18-9 0,157-69 0,-170 73 0,0 2 0,0 0 0,21-4 0,33-11 0,-22-2 0,72-44 0,-16 7 0,-74 45 0,-1-2 0,0 0 0,-2-2 0,0-1 0,-1-1 0,27-28 0,-12 11 0,-32 31 0,0-2 0,-1 1 0,14-17 0,-9 8 0,26-24 0,-27 29 0,0-1 0,-1 0 0,17-24 0,84-118 0,-81 108 0,-1-2 0,-3 0 0,35-85 0,-34 65 0,-19 49 0,0 0 0,-2-1 0,-1-1 0,0 1 0,-2-1 0,5-36 0,-8 35 0,2 0 0,0 0 0,10-28 0,-7 31 0,-2-2 0,0 1 0,3-44 0,-8 36 0,2 0 0,0 0 0,2 1 0,2-1 0,13-43 0,-12 49 0,-2 0 0,5-36 0,0-2 0,-3 16 0,-3 0 0,-1 0 0,-6-69 0,1 21 0,2-533 0,-1 610 0,-1-1 0,-1 1 0,0 0 0,-1 0 0,-10-25 0,-8-32 0,12 37 0,-1 0 0,-2 2 0,-22-43 0,-89-131 0,116 196 0,-2-2 0,-2 1 0,1 0 0,-1 1 0,-18-14 0,13 11 0,-26-29 0,-8-4 0,39 37 0,-42-39 0,-37-30 0,-90-61 0,146 120-455,0 1 0,-76-29 0,93 43-6371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37:04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24575,'0'576'0,"0"-572"-85,0 1 0,0-1-1,-1 1 1,1-1 0,-1 0-1,0 1 1,0-1 0,-1 0-1,1 0 1,-1 0 0,0 0-1,0 0 1,0 0 0,-1 0-1,-4 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C946F-E12E-474B-B08F-999B3FAE450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94A7-C1DB-433F-8E3D-8253D9DC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Hi, thank you for attending our presentation.  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 name is Youngbin Choi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Today, I’m going to present our work “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SpReME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sparse regression for multi-environment dynamic systems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”.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work has been done with my great co-worker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Moonjeong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park and professor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Dongwoo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Kim. </a:t>
            </a:r>
          </a:p>
          <a:p>
            <a:pPr algn="just" rtl="0" fontAlgn="base"/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We conduct experiments under four systems, and test the performance in an unseen environment after adaptation.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We set a time horizon of test data longer than train data for evaluating extrapolation performance. </a:t>
            </a:r>
          </a:p>
          <a:p>
            <a:pPr algn="just" rtl="0" fontAlgn="base"/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See the picture in the bottom of slide.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Extrapolation means predicting the state outside of the learning range.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And, interpolation means predicting the state inside of the learning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This is the qualitative results under damped pendulum system, compared with neural network based models.</a:t>
            </a:r>
          </a:p>
          <a:p>
            <a:pPr algn="just" rtl="0" fontAlgn="base"/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here, The red dot means prediction with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spreme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and black line is ground truth. 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you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can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see,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two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lines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overlap.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So, we can infer that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spreme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predicts the state almost perfectly.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This is the results under Lorenz system.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figure, the yellow dot means interpolation, and the green dot means extrapolation. 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 left side of picture is the result of LEADS, which has the best performance among baselines.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 predicts the state well in interpolation, but cannot extrapolate well into the future.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However,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SpReME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predicts the state in both sides well.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for my presentation, and thank you for listening.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 slide, I’ll introduce what is dynamic system discovery.  </a:t>
            </a:r>
          </a:p>
          <a:p>
            <a:pPr algn="just" rtl="0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 is identifying dynamic equations from data. </a:t>
            </a:r>
          </a:p>
          <a:p>
            <a:pPr algn="just" rtl="0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From this, we can make predictions about the future state. </a:t>
            </a: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 example, this picture illustrates the number of predators and prey with time.  </a:t>
            </a: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Our goal is to find this dynamics equation from data, which describes the evolution in the number of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 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predators and prey with time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.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If we find this equation, we can predict the number of predators and prey in the future. </a:t>
            </a: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quantitative results, We report mean squared error after adaptation. 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As you can see in the table, </a:t>
            </a:r>
            <a:r>
              <a:rPr lang="en-US" altLang="ko-KR" sz="18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SpReME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outperforms not only neural network based models but </a:t>
            </a:r>
            <a:r>
              <a:rPr lang="en-US" altLang="ko-KR" sz="18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SINDy</a:t>
            </a:r>
            <a:r>
              <a:rPr lang="en-US" altLang="ko-KR" sz="18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under four systems.</a:t>
            </a:r>
            <a:endParaRPr lang="en-US" altLang="ko-KR" sz="1200" b="0" i="0">
              <a:solidFill>
                <a:srgbClr val="000000"/>
              </a:solidFill>
              <a:effectLst/>
              <a:latin typeface="Arial" panose="020B0604020202020204" pitchFamily="34" charset="0"/>
              <a:ea typeface="+mn-ea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This result shows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SpReME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 can capture dynamics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more</a:t>
            </a:r>
            <a:r>
              <a:rPr lang="ko-KR" altLang="en-US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accurately than </a:t>
            </a:r>
            <a:r>
              <a:rPr lang="en-US" altLang="ko-KR" sz="1200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SINDy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</a:rPr>
              <a:t> by using the learned sparse structure from multi environments. </a:t>
            </a: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+mn-ea"/>
            </a:endParaRPr>
          </a:p>
          <a:p>
            <a:pPr algn="just" rtl="0" fontAlgn="base">
              <a:buFont typeface="+mj-lt"/>
              <a:buNone/>
            </a:pPr>
            <a:endParaRPr lang="en-US" altLang="ko-KR" b="0" i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 slide, I’ll introduce what is dynamic system discovery.  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 is identifying dynamic equations from data. 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From this, we can make predictions about the future state.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For example, time series data in the left side are given.</a:t>
            </a: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Our goal is to find dynamics equation in the middle of the slide from data, which describes the evolution of state with time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.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/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</a:rPr>
              <a:t>If we find dynamic equation, we can predict the state continuously. 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Time series data can be expressed in several differential equations.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Given data in the left side, the both differential equations can represent the change of data with time, perfectly.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Then, How to select the differential equation from them?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Previous well-known dynamic equations are mostly expressed in the simple forms, even though the data seem to be complex with time.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From this fact, we select the simple form from several differential equations.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I’ll introduce the previous work for finding dynamics from data, named 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SINDy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 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​</a:t>
            </a:r>
            <a:endParaRPr lang="en-US" altLang="ko-KR" sz="28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state and derivative of state with time, It frames dynamics discovery as a sparse regression problem with predefined candidate functions. 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​</a:t>
            </a:r>
            <a:endParaRPr lang="en-US" altLang="ko-KR" sz="28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let’s define candidate functions with x, x^2, sin x, and cos^2 x.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we can model following potential dynamic equations, which predicts the derivative of state. 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</a:rPr>
              <a:t>​</a:t>
            </a:r>
            <a:endParaRPr lang="en-US" altLang="ko-KR" sz="28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this data, consider the state at time t.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model predicts the derivative at time t as follows.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train coefficients of each candidate functions by comparing with the given derivative.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the loss function is the bellow equation of the slide.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result of optimizing following loss function can be expressed by using many candidate functions.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remind the previous slides, which tell the dynamics are prone to have a simple form.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this, we add the L1 regularization to improve sparse coefficients.</a:t>
            </a: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adding L1 regularization, the result of optimization may have simple form.</a:t>
            </a:r>
          </a:p>
          <a:p>
            <a:pPr algn="just" rtl="0" fontAlgn="base"/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way,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SINDy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discover the dynamic equation from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 slide, I’ll explain why we consider the multiple environments.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 under the same dynamic system can be collected in different environments.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consider the predator prey model, which describes the change of the number of predators and prey.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 reality, The number of predators and prey with time can be collected from Asia and South America.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Another example is the pendulum system. The data can be collected with various string length.</a:t>
            </a:r>
          </a:p>
          <a:p>
            <a:pPr algn="just" rtl="0" fontAlgn="base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 multi environments, dynamics describes identical dynamic systems, but data have different tendencies.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Let’s see what is different in dynamics equations in multiple environments.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Show the example.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Here, the super script indicates environment.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 environment 1 and environment 2, only coefficients of each term are changed, but terms are identical.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That is, terms of dynamic equation are shared across all environments.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However,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SINDy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cannot capture this shared information from multi environment data.</a:t>
            </a: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 slide, I’ll introduce our method.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We introduce the binary mask m to capture few necessary terms across all environments.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Consider the state at time t in each environments.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 model predicts the derivative in each environment as follows.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Here, The main idea is the mask is shared across all environments, while enforcing to use same candidates across all environments.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The loss function is equation in the bottom of the slide.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Also, it uses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mse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loss for regression, and L1 regularization for sparsity.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Only difference with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SINDy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is the existence of mask.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Mask is trained with all environments data.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is,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mask can capture the necessary candidate terms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using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environments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To train mask and coefficients, we optimize the loss function in terms of coefficients and mask.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However, optimization with binary mask is a combinatorial optimization problem, which is generally interactable.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So, we relax binary mask m into continuous mask sigmoid tilde m.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Let’s see the derivative prediction with binary mask m in the middle of slide.</a:t>
            </a: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It changed into the bellow equation with continuous mask.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In this slide, I’ll explain our learning algorithm briefly.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We update coefficients and mask with gradient descent, alternatively.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After optimizing the coefficients with a binary mask, the continuous mask should be updated, utilizing the updated coefficients. </a:t>
            </a:r>
          </a:p>
          <a:p>
            <a:pPr algn="just" rtl="0" fontAlgn="base">
              <a:buFont typeface="+mj-lt"/>
              <a:buNone/>
            </a:pP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Subsequently, the continuous mask should be binarized, and this process should be repeated in order to train both the coefficients and the mask. </a:t>
            </a:r>
          </a:p>
          <a:p>
            <a:pPr algn="just" rtl="0" fontAlgn="base">
              <a:buFont typeface="+mj-lt"/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 example, This is the result of optimizing coefficients with binary mask.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 this time, the model with continuous version is as follows.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Update continuous mask and, binarize it.</a:t>
            </a: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The results is the equation under blue box.</a:t>
            </a:r>
          </a:p>
          <a:p>
            <a:pPr algn="just" rtl="0" fontAlgn="base">
              <a:buFont typeface="+mj-lt"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rtl="0" fontAlgn="base">
              <a:buFont typeface="+mj-lt"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 repeat this process to train coefficients and mask.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94A7-C1DB-433F-8E3D-8253D9DC59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180" y="2123580"/>
            <a:ext cx="10817619" cy="1143496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179" y="3366905"/>
            <a:ext cx="10817620" cy="2674666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F52D05-55EA-4443-A635-0299C5C4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BF6BD5-C935-4C1B-9651-FA2E0BBE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FDBA2-E552-4107-BA5B-C44E2BF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1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F93C-7671-4FF9-BBD9-6996237D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73DC4-571B-4E2C-A9BE-A5D49CA1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B52C8-F6B3-4586-B37B-2DE6E060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0E343-47EB-4303-BFDE-0CBFDA5A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D2494-4D2C-444B-80DD-DA2CF4DB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3744C-37BD-42F5-92D2-82F73F39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6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6C55-F0A8-4EAB-8E4E-7567BF1C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C0958-CAEB-4913-841C-E4ED74510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50300-DE17-4341-ACDD-56638BB0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BF2C4-6F91-43E4-A8B8-B77C9034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2CE88-1201-480E-9E9A-A8E37FA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7A020-E241-4671-A604-305263A3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1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D189A-E8B6-4F1E-AB54-89A21CCA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98F95-3AD7-4560-A742-2D82823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B0D46-1668-4FFD-9180-8CB71CEC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E098B-E30D-4C35-9861-4B678DCE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528DB-1437-48F4-8850-F5771BDA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7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6EAEC1-FB4E-4801-A198-13C0E260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7D198-EE6F-48C6-AACB-F2577FDB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11B3F-D886-4F39-86BC-394560C3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75D76-A7C2-4A1E-B980-815EC0F0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451F1-6685-4596-9A90-5B59E6C2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rmAutofit/>
          </a:bodyPr>
          <a:lstStyle>
            <a:lvl1pPr marL="285750" marR="0" indent="-2857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buFont typeface="Arial" panose="020B0604020202020204" pitchFamily="34" charset="0"/>
              <a:buChar char="•"/>
              <a:tabLst/>
              <a:defRPr sz="3200"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628650" indent="-285750">
              <a:lnSpc>
                <a:spcPct val="10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2400"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0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200150" indent="-171450">
              <a:lnSpc>
                <a:spcPct val="10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1543050" indent="-171450">
              <a:lnSpc>
                <a:spcPct val="10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2000">
                <a:latin typeface="Corbel" panose="020B0503020204020204" pitchFamily="34" charset="0"/>
                <a:cs typeface="Arial" panose="020B0604020202020204" pitchFamily="34" charset="0"/>
              </a:defRPr>
            </a:lvl5pPr>
          </a:lstStyle>
          <a:p>
            <a:pPr marL="285750" marR="0" lvl="0" indent="-28575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094" y="223836"/>
            <a:ext cx="11487807" cy="914400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D7C22-13D2-4FBB-BDA6-E9ED2CC7B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E40E-1FD5-4956-97D4-357A1554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407-B8D9-D742-BD31-6146A32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088" y="6492874"/>
            <a:ext cx="2743200" cy="365125"/>
          </a:xfrm>
        </p:spPr>
        <p:txBody>
          <a:bodyPr/>
          <a:lstStyle/>
          <a:p>
            <a:fld id="{ADE9D9B7-6394-4642-920A-2BEDA9BE16E1}" type="datetime1">
              <a:rPr lang="en-US" smtClean="0"/>
              <a:t>2/4/2023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576-5C22-AA43-954D-9FCCA6FC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7" y="6492873"/>
            <a:ext cx="4114800" cy="365125"/>
          </a:xfr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A588-3F3D-8D4B-8157-D1C9F96D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5316" y="6492875"/>
            <a:ext cx="2743200" cy="365125"/>
          </a:xfrm>
        </p:spPr>
        <p:txBody>
          <a:bodyPr/>
          <a:lstStyle/>
          <a:p>
            <a:fld id="{E5ED1FE8-CBAE-FD41-8D2B-ED8F97AAC823}" type="slidenum">
              <a:rPr lang="en-KR" smtClean="0"/>
              <a:t>‹#›</a:t>
            </a:fld>
            <a:endParaRPr lang="en-K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7C437E-8196-304A-A068-0F2172E8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rmAutofit/>
          </a:bodyPr>
          <a:lstStyle>
            <a:lvl1pPr marL="285750" marR="0" indent="-285750" algn="l" defTabSz="6858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buFont typeface="Arial" panose="020B0604020202020204" pitchFamily="34" charset="0"/>
              <a:buChar char="•"/>
              <a:tabLst/>
              <a:defRPr sz="2800"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628650" indent="-285750">
              <a:lnSpc>
                <a:spcPct val="15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2400"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857250" indent="-171450">
              <a:lnSpc>
                <a:spcPct val="15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200150" indent="-171450">
              <a:lnSpc>
                <a:spcPct val="15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1543050" indent="-171450">
              <a:lnSpc>
                <a:spcPct val="150000"/>
              </a:lnSpc>
              <a:buClr>
                <a:srgbClr val="470FF4"/>
              </a:buClr>
              <a:buFont typeface="Arial" panose="020B0604020202020204" pitchFamily="34" charset="0"/>
              <a:buChar char="•"/>
              <a:defRPr sz="1800">
                <a:latin typeface="Corbel" panose="020B0503020204020204" pitchFamily="34" charset="0"/>
                <a:cs typeface="Arial" panose="020B0604020202020204" pitchFamily="34" charset="0"/>
              </a:defRPr>
            </a:lvl5pPr>
          </a:lstStyle>
          <a:p>
            <a:pPr marL="285750" marR="0" lvl="0" indent="-28575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F65737-EE15-DE49-A7D9-E97746E1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94" y="223836"/>
            <a:ext cx="11487807" cy="9144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9A928C-2414-9844-9301-640E0826E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99721" y="0"/>
            <a:ext cx="12319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BFD4-6F0E-4AFA-977A-295A9D29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42A1A-7379-458C-8188-2F3F2CCD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AD796-2E87-41F9-8B29-273415E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940D5-9760-4DBD-B81D-197AF4D3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4364A-7C72-471E-B3AF-E4B05F2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2C4B-A1FE-4786-889D-08E683D0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D1BC4-E036-4D94-BBF8-32F703F6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18652-A802-4007-880F-39822D4C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FBEEE-6428-480E-9263-FF87FEF2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E8583-1CD0-4891-9683-12CCA5A8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340AE-4443-4905-AAB3-463678DB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F2EBA-68F3-41A5-AA5A-1B5AABC5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3D59C-1449-4CEA-BA04-8F95EC6D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05377-93B5-4626-A666-FA0D3C7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B7AE1-A6DE-40F9-992A-85678F7D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19DEF-EB36-41E8-BE9E-B35A5F12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C581F-238A-4CF2-85D6-AFE91D1DF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A343D-2A07-4C85-8B01-C5362CE5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D8CF2-51CE-4825-9EB4-8EAC07EC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60041-26BF-4EEC-A2CF-B230E7D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6B39A-5B2B-41AC-8AF1-FEED4F70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6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D2157-745C-4A20-9899-8B4769F4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7B7CD-6A32-49E0-A86C-A52BDED6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92FCE-25F2-48DA-9BFB-D715B19C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6232AD-4500-4335-BB3C-04CA8BAF2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0E03F-61EB-4525-9CCD-BE89C6002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8768B-9E98-43CE-94E8-FADBB05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FE009F-E02F-4E06-B024-5ED683A3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19878-1B3A-4A68-B113-2A16033F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5454-D556-462A-B854-4D8A1D3A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7C097-D789-438E-87F9-EC3F646D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2B3C1-FBF1-4970-A7ED-5FF91022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757B0-1199-4DA9-923E-CC0B1ED0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7A1C90-AF13-417D-B608-372FBA8A99C1}"/>
              </a:ext>
            </a:extLst>
          </p:cNvPr>
          <p:cNvSpPr/>
          <p:nvPr userDrawn="1"/>
        </p:nvSpPr>
        <p:spPr>
          <a:xfrm>
            <a:off x="-685800" y="0"/>
            <a:ext cx="457200" cy="457200"/>
          </a:xfrm>
          <a:prstGeom prst="ellipse">
            <a:avLst/>
          </a:prstGeom>
          <a:solidFill>
            <a:srgbClr val="CE2D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AC8AD1-73D6-411F-B30F-49D2A22D4DAA}"/>
              </a:ext>
            </a:extLst>
          </p:cNvPr>
          <p:cNvSpPr/>
          <p:nvPr userDrawn="1"/>
        </p:nvSpPr>
        <p:spPr>
          <a:xfrm>
            <a:off x="-685800" y="577533"/>
            <a:ext cx="457200" cy="457200"/>
          </a:xfrm>
          <a:prstGeom prst="ellipse">
            <a:avLst/>
          </a:prstGeom>
          <a:solidFill>
            <a:srgbClr val="CEBBC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41ECED-4B7B-4CDE-9175-9E620EA0E1FD}"/>
              </a:ext>
            </a:extLst>
          </p:cNvPr>
          <p:cNvSpPr/>
          <p:nvPr userDrawn="1"/>
        </p:nvSpPr>
        <p:spPr>
          <a:xfrm>
            <a:off x="-685800" y="1155066"/>
            <a:ext cx="457200" cy="457200"/>
          </a:xfrm>
          <a:prstGeom prst="ellipse">
            <a:avLst/>
          </a:prstGeom>
          <a:solidFill>
            <a:srgbClr val="4056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11AE1C-0D0F-4389-94F0-E88DFAFA9A22}"/>
              </a:ext>
            </a:extLst>
          </p:cNvPr>
          <p:cNvSpPr/>
          <p:nvPr userDrawn="1"/>
        </p:nvSpPr>
        <p:spPr>
          <a:xfrm>
            <a:off x="-685800" y="1732599"/>
            <a:ext cx="457200" cy="457200"/>
          </a:xfrm>
          <a:prstGeom prst="ellipse">
            <a:avLst/>
          </a:prstGeom>
          <a:solidFill>
            <a:srgbClr val="470F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4DE90-51A3-45CD-B279-319E96876354}"/>
              </a:ext>
            </a:extLst>
          </p:cNvPr>
          <p:cNvSpPr/>
          <p:nvPr userDrawn="1"/>
        </p:nvSpPr>
        <p:spPr>
          <a:xfrm>
            <a:off x="-685800" y="2310131"/>
            <a:ext cx="457200" cy="457200"/>
          </a:xfrm>
          <a:prstGeom prst="ellipse">
            <a:avLst/>
          </a:prstGeom>
          <a:solidFill>
            <a:srgbClr val="AF79A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271651-AD3F-474E-A95E-16349AE9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E40E-1FD5-4956-97D4-357A1554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3" r:id="rId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330BC0-4962-4524-A6D5-266F55F1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A8F86-795F-4383-B171-7E29CBA2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F44F8-B57F-4E6F-89BE-6412248E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31538-1E73-4B68-BC6C-4E33C4EB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4126C-3331-451F-9FE8-E71863B59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819EA-6830-4911-A746-0F1A17967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450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5.emf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customXml" Target="../ink/ink4.xml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.emf"/><Relationship Id="rId20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customXml" Target="../ink/ink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3.xml"/><Relationship Id="rId19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1.png"/><Relationship Id="rId18" Type="http://schemas.openxmlformats.org/officeDocument/2006/relationships/image" Target="../media/image35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5.png"/><Relationship Id="rId7" Type="http://schemas.openxmlformats.org/officeDocument/2006/relationships/image" Target="../media/image380.png"/><Relationship Id="rId12" Type="http://schemas.openxmlformats.org/officeDocument/2006/relationships/customXml" Target="../ink/ink8.xml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0.xml"/><Relationship Id="rId20" Type="http://schemas.openxmlformats.org/officeDocument/2006/relationships/image" Target="../media/image44.png"/><Relationship Id="rId1" Type="http://schemas.openxmlformats.org/officeDocument/2006/relationships/tags" Target="../tags/tag6.xml"/><Relationship Id="rId6" Type="http://schemas.openxmlformats.org/officeDocument/2006/relationships/customXml" Target="../ink/ink5.xml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5" Type="http://schemas.openxmlformats.org/officeDocument/2006/relationships/image" Target="../media/image42.png"/><Relationship Id="rId10" Type="http://schemas.openxmlformats.org/officeDocument/2006/relationships/customXml" Target="../ink/ink7.xml"/><Relationship Id="rId19" Type="http://schemas.openxmlformats.org/officeDocument/2006/relationships/image" Target="../media/image36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CE652-4CE7-4D74-8287-43A0CD985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180" y="1950915"/>
            <a:ext cx="10817619" cy="141287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err="1"/>
              <a:t>SpReME</a:t>
            </a:r>
            <a:r>
              <a:rPr lang="en-US" altLang="ko-KR" sz="3600"/>
              <a:t>: Sparse Regression for Multi-Environment Dynamic Systems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2EEEAE2-7D89-41F9-8978-936D450B9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6179" y="3516375"/>
                <a:ext cx="10817620" cy="1550575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400" dirty="0"/>
                          <m:t>Moon</m:t>
                        </m:r>
                        <m:r>
                          <m:rPr>
                            <m:nor/>
                          </m:rPr>
                          <a:rPr lang="en-US" altLang="ko-KR" sz="2400" b="0" i="0" dirty="0" smtClean="0"/>
                          <m:t>j</m:t>
                        </m:r>
                        <m:r>
                          <m:rPr>
                            <m:nor/>
                          </m:rPr>
                          <a:rPr lang="en-US" altLang="ko-KR" sz="2400" dirty="0"/>
                          <m:t>eong</m:t>
                        </m:r>
                        <m:r>
                          <m:rPr>
                            <m:nor/>
                          </m:rPr>
                          <a:rPr lang="en-US" altLang="ko-KR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/>
                          <m:t>Park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400" dirty="0"/>
                          <m:t>Youngbin</m:t>
                        </m:r>
                        <m:r>
                          <m:rPr>
                            <m:nor/>
                          </m:rPr>
                          <a:rPr lang="en-US" altLang="ko-KR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dirty="0"/>
                          <m:t>Choi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/>
                  <a:t>, </a:t>
                </a:r>
                <a:r>
                  <a:rPr lang="en-US" altLang="ko-KR" sz="2400" err="1"/>
                  <a:t>Dongwoo</a:t>
                </a:r>
                <a:r>
                  <a:rPr lang="en-US" altLang="ko-KR" sz="2400"/>
                  <a:t> Kim</a:t>
                </a:r>
              </a:p>
              <a:p>
                <a:pPr algn="ctr"/>
                <a:r>
                  <a:rPr lang="en-US" altLang="ko-KR" sz="2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Graduate School of Artificial Intelligence, POSTECH,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equal contribution</a:t>
                </a:r>
                <a:endPara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2EEEAE2-7D89-41F9-8978-936D450B9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6179" y="3516375"/>
                <a:ext cx="10817620" cy="1550575"/>
              </a:xfrm>
              <a:blipFill>
                <a:blip r:embed="rId3"/>
                <a:stretch>
                  <a:fillRect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88207F6-481D-65E1-0BDF-AA0AA6DC05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9" b="18336"/>
          <a:stretch/>
        </p:blipFill>
        <p:spPr>
          <a:xfrm>
            <a:off x="5229481" y="4553498"/>
            <a:ext cx="1733038" cy="1026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B5C6C1-7148-217B-7275-290FDA94B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368" y="140410"/>
            <a:ext cx="1460861" cy="11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9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BE7C6-4F86-405E-9315-1FEDE2B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24" y="1156335"/>
            <a:ext cx="11487807" cy="53863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 use 4 dynamics: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Linear, </a:t>
            </a:r>
            <a:r>
              <a:rPr lang="en-US" altLang="ko-KR" dirty="0" err="1"/>
              <a:t>Lotka</a:t>
            </a:r>
            <a:r>
              <a:rPr lang="en-US" altLang="ko-KR" dirty="0"/>
              <a:t>-Volterra, Lorenz, Damped pendulum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We test performance in unseen environment after adaptation.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To </a:t>
            </a:r>
            <a:r>
              <a:rPr lang="en-US" altLang="ko-KR" dirty="0">
                <a:solidFill>
                  <a:srgbClr val="FF0000"/>
                </a:solidFill>
              </a:rPr>
              <a:t>evaluate extrapolation </a:t>
            </a:r>
            <a:r>
              <a:rPr lang="en-US" altLang="ko-KR" dirty="0"/>
              <a:t>performance, we set longer time horizon of test data than train data.</a:t>
            </a:r>
            <a:endParaRPr lang="en-US" altLang="ko-KR" dirty="0">
              <a:solidFill>
                <a:srgbClr val="470FF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B208E-20EA-4727-806F-E83AB7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Experimental setting</a:t>
            </a:r>
            <a:endParaRPr lang="en-AE" sz="4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430D2-F41C-4893-8378-A6AD4302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</p:spPr>
        <p:txBody>
          <a:bodyPr/>
          <a:lstStyle/>
          <a:p>
            <a:fld id="{8847E40E-1FD5-4956-97D4-357A1554B13B}" type="slidenum">
              <a:rPr lang="en-US" smtClean="0"/>
              <a:t>10</a:t>
            </a:fld>
            <a:endParaRPr 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16553B-B911-CF64-52FC-4056AC19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09" y="4869487"/>
            <a:ext cx="4183436" cy="1819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FA2914A-9FE4-2429-9837-201D93264D45}"/>
                  </a:ext>
                </a:extLst>
              </p14:cNvPr>
              <p14:cNvContentPartPr/>
              <p14:nvPr/>
            </p14:nvContentPartPr>
            <p14:xfrm>
              <a:off x="-412899" y="6024049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FA2914A-9FE4-2429-9837-201D93264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21539" y="60150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6F06544-3356-2AAA-6F91-D130DF723DD5}"/>
                  </a:ext>
                </a:extLst>
              </p14:cNvPr>
              <p14:cNvContentPartPr/>
              <p14:nvPr/>
            </p14:nvContentPartPr>
            <p14:xfrm>
              <a:off x="6463628" y="5090417"/>
              <a:ext cx="149796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6F06544-3356-2AAA-6F91-D130DF723D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4988" y="5081417"/>
                <a:ext cx="1515600" cy="76176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745F1E-FDC1-7155-709E-302ADF1667A4}"/>
              </a:ext>
            </a:extLst>
          </p:cNvPr>
          <p:cNvCxnSpPr>
            <a:cxnSpLocks/>
          </p:cNvCxnSpPr>
          <p:nvPr/>
        </p:nvCxnSpPr>
        <p:spPr>
          <a:xfrm>
            <a:off x="6463628" y="4869487"/>
            <a:ext cx="0" cy="14750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05E825-481C-29F7-B49A-C22672A8FD51}"/>
              </a:ext>
            </a:extLst>
          </p:cNvPr>
          <p:cNvSpPr txBox="1"/>
          <p:nvPr/>
        </p:nvSpPr>
        <p:spPr>
          <a:xfrm>
            <a:off x="4823574" y="6344566"/>
            <a:ext cx="12819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interpolation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B877B-9359-253B-6269-5D4CE67DB369}"/>
              </a:ext>
            </a:extLst>
          </p:cNvPr>
          <p:cNvSpPr txBox="1"/>
          <p:nvPr/>
        </p:nvSpPr>
        <p:spPr>
          <a:xfrm>
            <a:off x="6596815" y="6338599"/>
            <a:ext cx="12819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extrapolation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6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BE7C6-4F86-405E-9315-1FEDE2B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4" y="1156335"/>
            <a:ext cx="11487807" cy="538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SpReME</a:t>
            </a:r>
            <a:r>
              <a:rPr lang="en-US" altLang="ko-KR" sz="2400" dirty="0"/>
              <a:t> captures underlying dynamics almost perfectly.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B208E-20EA-4727-806F-E83AB7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Results; Damped Pendulum</a:t>
            </a:r>
            <a:endParaRPr lang="en-AE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430D2-F41C-4893-8378-A6AD4302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</p:spPr>
        <p:txBody>
          <a:bodyPr/>
          <a:lstStyle/>
          <a:p>
            <a:fld id="{8847E40E-1FD5-4956-97D4-357A1554B13B}" type="slidenum">
              <a:rPr lang="en-US" smtClean="0"/>
              <a:t>11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F2652F-89DC-4BBA-8D98-12249213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3" y="1794779"/>
            <a:ext cx="7807581" cy="3268442"/>
          </a:xfrm>
          <a:prstGeom prst="rect">
            <a:avLst/>
          </a:prstGeom>
        </p:spPr>
      </p:pic>
      <p:sp>
        <p:nvSpPr>
          <p:cNvPr id="12" name="원호 11">
            <a:extLst>
              <a:ext uri="{FF2B5EF4-FFF2-40B4-BE49-F238E27FC236}">
                <a16:creationId xmlns:a16="http://schemas.microsoft.com/office/drawing/2014/main" id="{235580BE-92D7-40A0-A29F-779F6ED9F00F}"/>
              </a:ext>
            </a:extLst>
          </p:cNvPr>
          <p:cNvSpPr/>
          <p:nvPr/>
        </p:nvSpPr>
        <p:spPr>
          <a:xfrm rot="10800000">
            <a:off x="5791319" y="4015741"/>
            <a:ext cx="2038925" cy="1109440"/>
          </a:xfrm>
          <a:prstGeom prst="arc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1F1E6EEC-3A21-426E-A049-CE66A0C9443E}"/>
              </a:ext>
            </a:extLst>
          </p:cNvPr>
          <p:cNvSpPr/>
          <p:nvPr/>
        </p:nvSpPr>
        <p:spPr>
          <a:xfrm rot="10800000" flipH="1">
            <a:off x="7693051" y="4015740"/>
            <a:ext cx="2038927" cy="1109442"/>
          </a:xfrm>
          <a:prstGeom prst="arc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FED65-72B8-4301-A589-D1FFCF39D6BF}"/>
              </a:ext>
            </a:extLst>
          </p:cNvPr>
          <p:cNvSpPr txBox="1"/>
          <p:nvPr/>
        </p:nvSpPr>
        <p:spPr>
          <a:xfrm>
            <a:off x="6968381" y="4906660"/>
            <a:ext cx="171320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extrapolation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A3A7E-3C36-71AB-B27B-B27FA23386A4}"/>
              </a:ext>
            </a:extLst>
          </p:cNvPr>
          <p:cNvSpPr txBox="1"/>
          <p:nvPr/>
        </p:nvSpPr>
        <p:spPr>
          <a:xfrm>
            <a:off x="3626100" y="4871594"/>
            <a:ext cx="160571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000" dirty="0">
                <a:solidFill>
                  <a:srgbClr val="A5A5A5"/>
                </a:solidFill>
                <a:latin typeface="Corbel" panose="020B0503020204020204" pitchFamily="34" charset="0"/>
              </a:rPr>
              <a:t>interpolation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6D8B2A36-F87A-6988-AA25-5EEAD4CB6708}"/>
              </a:ext>
            </a:extLst>
          </p:cNvPr>
          <p:cNvSpPr/>
          <p:nvPr/>
        </p:nvSpPr>
        <p:spPr>
          <a:xfrm rot="10800000">
            <a:off x="3118148" y="4027683"/>
            <a:ext cx="853277" cy="1087761"/>
          </a:xfrm>
          <a:prstGeom prst="arc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4EDECEBF-AB98-2643-204B-0268D58A914C}"/>
              </a:ext>
            </a:extLst>
          </p:cNvPr>
          <p:cNvSpPr/>
          <p:nvPr/>
        </p:nvSpPr>
        <p:spPr>
          <a:xfrm rot="10800000" flipH="1">
            <a:off x="4812576" y="4006003"/>
            <a:ext cx="947809" cy="1109441"/>
          </a:xfrm>
          <a:prstGeom prst="arc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0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BE7C6-4F86-405E-9315-1FEDE2B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4" y="1156335"/>
            <a:ext cx="11487807" cy="538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SpReME</a:t>
            </a:r>
            <a:r>
              <a:rPr lang="en-US" altLang="ko-KR" sz="2400" dirty="0"/>
              <a:t> predicts state better than neural network-based model in the range of extrapolation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B208E-20EA-4727-806F-E83AB7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Results; Lorenz</a:t>
            </a:r>
            <a:endParaRPr lang="en-AE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430D2-F41C-4893-8378-A6AD4302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</p:spPr>
        <p:txBody>
          <a:bodyPr/>
          <a:lstStyle/>
          <a:p>
            <a:fld id="{8847E40E-1FD5-4956-97D4-357A1554B13B}" type="slidenum">
              <a:rPr lang="en-US" smtClean="0"/>
              <a:t>12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65D9C-2836-454B-A617-52EA1BF03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8" t="51307" r="33898" b="32298"/>
          <a:stretch/>
        </p:blipFill>
        <p:spPr>
          <a:xfrm>
            <a:off x="1254888" y="1713772"/>
            <a:ext cx="9927938" cy="3430455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206D62E8-5011-C7A0-5948-49EFDFC0F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71" t="95156" b="-184"/>
          <a:stretch/>
        </p:blipFill>
        <p:spPr>
          <a:xfrm>
            <a:off x="3716363" y="4629205"/>
            <a:ext cx="7352567" cy="598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30AAF3-44CB-E66B-A86F-D2F1E46A3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83" t="2245" r="37445" b="93228"/>
          <a:stretch/>
        </p:blipFill>
        <p:spPr>
          <a:xfrm>
            <a:off x="7180730" y="1285094"/>
            <a:ext cx="2793826" cy="6903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F1723D-7110-4417-921E-4343C5016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1" t="2510" r="65357" b="92963"/>
          <a:stretch/>
        </p:blipFill>
        <p:spPr>
          <a:xfrm>
            <a:off x="2100903" y="1285094"/>
            <a:ext cx="2793826" cy="6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2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EE2299-70FB-4869-8F9D-99CCC453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en-US" altLang="ko-KR" sz="6000"/>
              <a:t>Thank you for listening!</a:t>
            </a:r>
          </a:p>
          <a:p>
            <a:pPr marL="0" indent="0" algn="ctr">
              <a:buNone/>
            </a:pPr>
            <a:endParaRPr lang="en-US" altLang="ko-KR" sz="3000"/>
          </a:p>
          <a:p>
            <a:pPr marL="0" indent="0" algn="ctr">
              <a:buNone/>
            </a:pPr>
            <a:r>
              <a:rPr lang="en-US" altLang="ko-KR" sz="3000">
                <a:solidFill>
                  <a:schemeClr val="tx1">
                    <a:lumMod val="50000"/>
                    <a:lumOff val="50000"/>
                  </a:schemeClr>
                </a:solidFill>
              </a:rPr>
              <a:t>choi.youngbin@postech.ac.kr</a:t>
            </a:r>
            <a:endParaRPr lang="ko-KR" altLang="en-US" sz="3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63F1C-71AA-474F-A714-553BD0345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47E40E-1FD5-4956-97D4-357A1554B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14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Autofit/>
          </a:bodyPr>
          <a:lstStyle/>
          <a:p>
            <a:pPr latinLnBrk="0"/>
            <a:r>
              <a:rPr lang="en-US" sz="3200" dirty="0"/>
              <a:t>Optimization with binary mask is a </a:t>
            </a:r>
            <a:r>
              <a:rPr lang="en-US" sz="3200" dirty="0">
                <a:solidFill>
                  <a:schemeClr val="accent2"/>
                </a:solidFill>
              </a:rPr>
              <a:t>combinatorial optimization problem.</a:t>
            </a:r>
          </a:p>
          <a:p>
            <a:pPr lvl="1" latinLnBrk="0"/>
            <a:r>
              <a:rPr lang="en-US" sz="2800" dirty="0"/>
              <a:t>We relax binary mask         into continuous mask </a:t>
            </a:r>
          </a:p>
          <a:p>
            <a:pPr lvl="1" latinLnBrk="0"/>
            <a:endParaRPr lang="en-US" dirty="0"/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Method; Continuous Mask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C1920-B985-666C-4E3F-7E423923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85" y="2990875"/>
            <a:ext cx="417189" cy="260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CD1EC9-6E27-6452-A2AB-33BC02D91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58" y="2960200"/>
            <a:ext cx="427761" cy="32167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47AE73-7006-82D9-BD41-F9DB15BE594B}"/>
              </a:ext>
            </a:extLst>
          </p:cNvPr>
          <p:cNvCxnSpPr>
            <a:cxnSpLocks/>
          </p:cNvCxnSpPr>
          <p:nvPr/>
        </p:nvCxnSpPr>
        <p:spPr>
          <a:xfrm>
            <a:off x="2911298" y="4387443"/>
            <a:ext cx="0" cy="37640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16E2508A-D976-15B6-13B7-694B534C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883" y="4786131"/>
            <a:ext cx="6484920" cy="29961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508A65-5A51-F469-42CC-7A4E54987FD2}"/>
              </a:ext>
            </a:extLst>
          </p:cNvPr>
          <p:cNvCxnSpPr/>
          <p:nvPr/>
        </p:nvCxnSpPr>
        <p:spPr>
          <a:xfrm>
            <a:off x="4282785" y="3251201"/>
            <a:ext cx="4171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1189ED0-368E-6E67-2645-A5316C67C45E}"/>
              </a:ext>
            </a:extLst>
          </p:cNvPr>
          <p:cNvCxnSpPr/>
          <p:nvPr/>
        </p:nvCxnSpPr>
        <p:spPr>
          <a:xfrm>
            <a:off x="8083658" y="3281876"/>
            <a:ext cx="41718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94E63F-593F-F22E-1A63-A5D400733624}"/>
              </a:ext>
            </a:extLst>
          </p:cNvPr>
          <p:cNvCxnSpPr>
            <a:cxnSpLocks/>
          </p:cNvCxnSpPr>
          <p:nvPr/>
        </p:nvCxnSpPr>
        <p:spPr>
          <a:xfrm>
            <a:off x="145883" y="4274566"/>
            <a:ext cx="64849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BC6F9A4-3ED0-F3AF-4520-41885D5CCBE1}"/>
              </a:ext>
            </a:extLst>
          </p:cNvPr>
          <p:cNvCxnSpPr>
            <a:cxnSpLocks/>
          </p:cNvCxnSpPr>
          <p:nvPr/>
        </p:nvCxnSpPr>
        <p:spPr>
          <a:xfrm>
            <a:off x="145883" y="5132193"/>
            <a:ext cx="648492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19C110B9-8E2F-93DB-C2A9-497E9618C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05" y="3951731"/>
            <a:ext cx="6484898" cy="299609"/>
          </a:xfrm>
          <a:prstGeom prst="rect">
            <a:avLst/>
          </a:prstGeom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452638C7-BFDA-245C-AAE1-ECB823F0B0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626" t="41266" r="51822" b="40913"/>
          <a:stretch/>
        </p:blipFill>
        <p:spPr>
          <a:xfrm>
            <a:off x="6719380" y="4274566"/>
            <a:ext cx="656222" cy="661828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06EBBA9-EB5D-B1DA-57EA-FD626AD2D089}"/>
              </a:ext>
            </a:extLst>
          </p:cNvPr>
          <p:cNvCxnSpPr>
            <a:cxnSpLocks/>
          </p:cNvCxnSpPr>
          <p:nvPr/>
        </p:nvCxnSpPr>
        <p:spPr>
          <a:xfrm>
            <a:off x="7734839" y="4279841"/>
            <a:ext cx="374582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F896095C-B03C-8E10-A194-9DAC11E18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8642" y="3790053"/>
            <a:ext cx="3752026" cy="461581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9D9A0A8-2DFA-C105-9701-E4E109FBABFA}"/>
              </a:ext>
            </a:extLst>
          </p:cNvPr>
          <p:cNvCxnSpPr>
            <a:cxnSpLocks/>
          </p:cNvCxnSpPr>
          <p:nvPr/>
        </p:nvCxnSpPr>
        <p:spPr>
          <a:xfrm>
            <a:off x="7734839" y="5132193"/>
            <a:ext cx="374582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D6CFC5C1-C886-3A3F-C951-E7BA7921A2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657" y="4649146"/>
            <a:ext cx="3752011" cy="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BE7C6-4F86-405E-9315-1FEDE2B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24" y="1156335"/>
            <a:ext cx="11487807" cy="53863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We report </a:t>
            </a:r>
            <a:r>
              <a:rPr lang="en-US" altLang="ko-KR">
                <a:solidFill>
                  <a:srgbClr val="FF0000"/>
                </a:solidFill>
              </a:rPr>
              <a:t>adaptation MSE </a:t>
            </a:r>
            <a:r>
              <a:rPr lang="en-US" altLang="ko-KR"/>
              <a:t>loss.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ko-KR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 err="1"/>
              <a:t>SpReME</a:t>
            </a:r>
            <a:r>
              <a:rPr lang="en-US" altLang="ko-KR"/>
              <a:t> </a:t>
            </a:r>
            <a:r>
              <a:rPr lang="en-US" altLang="ko-KR">
                <a:solidFill>
                  <a:srgbClr val="470FF4"/>
                </a:solidFill>
              </a:rPr>
              <a:t>outperforms</a:t>
            </a:r>
            <a:r>
              <a:rPr lang="en-US" altLang="ko-KR"/>
              <a:t> baselines under four systems.</a:t>
            </a:r>
          </a:p>
          <a:p>
            <a:pPr lvl="1">
              <a:lnSpc>
                <a:spcPct val="150000"/>
              </a:lnSpc>
            </a:pPr>
            <a:endParaRPr lang="en-US" altLang="ko-K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B208E-20EA-4727-806F-E83AB7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Results</a:t>
            </a:r>
            <a:endParaRPr lang="en-AE" sz="4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430D2-F41C-4893-8378-A6AD4302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</p:spPr>
        <p:txBody>
          <a:bodyPr/>
          <a:lstStyle/>
          <a:p>
            <a:fld id="{8847E40E-1FD5-4956-97D4-357A1554B13B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D03212-CCDF-4C50-BBCC-657FE94A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26" y="2138470"/>
            <a:ext cx="6749378" cy="20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2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/>
          <a:lstStyle/>
          <a:p>
            <a:pPr latinLnBrk="0"/>
            <a:r>
              <a:rPr lang="en-US" dirty="0"/>
              <a:t>Dynamic system discovery means</a:t>
            </a:r>
            <a:r>
              <a:rPr lang="en-US" dirty="0">
                <a:solidFill>
                  <a:srgbClr val="CE2D4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identifying</a:t>
            </a:r>
            <a:r>
              <a:rPr lang="en-KR" dirty="0"/>
              <a:t> dynamic equation </a:t>
            </a:r>
            <a:r>
              <a:rPr lang="en-KR" dirty="0">
                <a:solidFill>
                  <a:srgbClr val="3F56F4"/>
                </a:solidFill>
              </a:rPr>
              <a:t>directly from data</a:t>
            </a:r>
            <a:r>
              <a:rPr lang="en-US" dirty="0">
                <a:solidFill>
                  <a:srgbClr val="3F56F4"/>
                </a:solidFill>
              </a:rPr>
              <a:t>.</a:t>
            </a:r>
            <a:endParaRPr lang="en-KR" dirty="0"/>
          </a:p>
          <a:p>
            <a:pPr latinLnBrk="0"/>
            <a:endParaRPr lang="en-KR" dirty="0"/>
          </a:p>
          <a:p>
            <a:pPr latinLnBrk="0"/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Dynamic System Discovery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05A96-E91D-EA81-04D8-40D73BAAECC6}"/>
              </a:ext>
            </a:extLst>
          </p:cNvPr>
          <p:cNvSpPr txBox="1"/>
          <p:nvPr/>
        </p:nvSpPr>
        <p:spPr>
          <a:xfrm>
            <a:off x="1490370" y="2798318"/>
            <a:ext cx="95794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800" dirty="0">
                <a:solidFill>
                  <a:prstClr val="black"/>
                </a:solidFill>
                <a:latin typeface="Corbel" panose="020B0503020204020204" pitchFamily="34" charset="0"/>
              </a:rPr>
              <a:t>Data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AC602-3523-4EEF-A2C9-AB8946B0E520}"/>
              </a:ext>
            </a:extLst>
          </p:cNvPr>
          <p:cNvSpPr txBox="1"/>
          <p:nvPr/>
        </p:nvSpPr>
        <p:spPr>
          <a:xfrm>
            <a:off x="4678584" y="2795254"/>
            <a:ext cx="288730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800" dirty="0">
                <a:solidFill>
                  <a:prstClr val="black"/>
                </a:solidFill>
                <a:latin typeface="Corbel" panose="020B0503020204020204" pitchFamily="34" charset="0"/>
              </a:rPr>
              <a:t>Dynamic equation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12ECDD-A8F5-3DE5-73AF-6FC00B9A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5" y="3496312"/>
            <a:ext cx="3086100" cy="195262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EA6320A-FCEC-A67D-0B39-A9387C09B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26" t="41266" r="51822" b="40913"/>
          <a:stretch/>
        </p:blipFill>
        <p:spPr>
          <a:xfrm>
            <a:off x="3512392" y="3671648"/>
            <a:ext cx="1166192" cy="117615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05D9F2E-95E5-578D-2529-06164114EBBE}"/>
              </a:ext>
            </a:extLst>
          </p:cNvPr>
          <p:cNvSpPr/>
          <p:nvPr/>
        </p:nvSpPr>
        <p:spPr>
          <a:xfrm>
            <a:off x="688156" y="3708944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83842DB-C371-0BAA-3501-E4BC82F12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51" y="3305812"/>
            <a:ext cx="3276600" cy="2143125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ABC84E4A-F6FE-94C3-FA33-CA68FB913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26" t="41266" r="51822" b="40913"/>
          <a:stretch/>
        </p:blipFill>
        <p:spPr>
          <a:xfrm>
            <a:off x="7565883" y="3670709"/>
            <a:ext cx="1166192" cy="117615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EFFCCF5B-24B0-6DE2-E194-716D30180C45}"/>
              </a:ext>
            </a:extLst>
          </p:cNvPr>
          <p:cNvSpPr/>
          <p:nvPr/>
        </p:nvSpPr>
        <p:spPr>
          <a:xfrm>
            <a:off x="8925030" y="3559139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BCBB1-6AC5-3D1F-54F4-B79C4BD97A45}"/>
              </a:ext>
            </a:extLst>
          </p:cNvPr>
          <p:cNvSpPr txBox="1"/>
          <p:nvPr/>
        </p:nvSpPr>
        <p:spPr>
          <a:xfrm>
            <a:off x="9443859" y="2730911"/>
            <a:ext cx="1706746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800" dirty="0">
                <a:solidFill>
                  <a:prstClr val="black"/>
                </a:solidFill>
                <a:latin typeface="Corbel" panose="020B0503020204020204" pitchFamily="34" charset="0"/>
              </a:rPr>
              <a:t>Prediction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E75C7A-0BC6-C6C6-9329-6F3723C1D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139" y="4045658"/>
            <a:ext cx="2154429" cy="3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3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The data can be expressed in </a:t>
            </a:r>
            <a:r>
              <a:rPr lang="en-US" dirty="0">
                <a:solidFill>
                  <a:srgbClr val="FF0000"/>
                </a:solidFill>
              </a:rPr>
              <a:t>several differential equations.</a:t>
            </a: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atinLnBrk="0"/>
            <a:r>
              <a:rPr lang="en-US" dirty="0"/>
              <a:t>Well-known dynamic equations are expressed </a:t>
            </a:r>
            <a:r>
              <a:rPr lang="en-US" dirty="0">
                <a:solidFill>
                  <a:srgbClr val="470FF4"/>
                </a:solidFill>
              </a:rPr>
              <a:t>in the simple form.</a:t>
            </a:r>
            <a:endParaRPr lang="en-KR" dirty="0">
              <a:solidFill>
                <a:srgbClr val="470FF4"/>
              </a:solidFill>
            </a:endParaRPr>
          </a:p>
          <a:p>
            <a:pPr latinLnBrk="0"/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Dynamic System Discovery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05A96-E91D-EA81-04D8-40D73BAAECC6}"/>
              </a:ext>
            </a:extLst>
          </p:cNvPr>
          <p:cNvSpPr txBox="1"/>
          <p:nvPr/>
        </p:nvSpPr>
        <p:spPr>
          <a:xfrm>
            <a:off x="1594065" y="2342217"/>
            <a:ext cx="957943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2800" dirty="0">
                <a:solidFill>
                  <a:prstClr val="black"/>
                </a:solidFill>
                <a:latin typeface="Corbel" panose="020B0503020204020204" pitchFamily="34" charset="0"/>
              </a:rPr>
              <a:t>Data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12ECDD-A8F5-3DE5-73AF-6FC00B9A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10" y="3040211"/>
            <a:ext cx="3086100" cy="195262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EA6320A-FCEC-A67D-0B39-A9387C09B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626" t="41266" r="51822" b="40913"/>
          <a:stretch/>
        </p:blipFill>
        <p:spPr>
          <a:xfrm>
            <a:off x="3616087" y="3215547"/>
            <a:ext cx="1166192" cy="117615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05D9F2E-95E5-578D-2529-06164114EBBE}"/>
              </a:ext>
            </a:extLst>
          </p:cNvPr>
          <p:cNvSpPr/>
          <p:nvPr/>
        </p:nvSpPr>
        <p:spPr>
          <a:xfrm>
            <a:off x="782886" y="3243878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1F99D-AF94-E916-7A49-2CA5418052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568"/>
          <a:stretch/>
        </p:blipFill>
        <p:spPr>
          <a:xfrm>
            <a:off x="5186519" y="3893138"/>
            <a:ext cx="3038475" cy="182244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3C7BBBC-00EC-A565-143C-0B4AC236E0BC}"/>
              </a:ext>
            </a:extLst>
          </p:cNvPr>
          <p:cNvSpPr/>
          <p:nvPr/>
        </p:nvSpPr>
        <p:spPr>
          <a:xfrm>
            <a:off x="5422900" y="4077729"/>
            <a:ext cx="142947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819996-D936-3A68-B200-BF41D4D6A444}"/>
              </a:ext>
            </a:extLst>
          </p:cNvPr>
          <p:cNvSpPr/>
          <p:nvPr/>
        </p:nvSpPr>
        <p:spPr>
          <a:xfrm>
            <a:off x="5426388" y="4257233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CEC4E1-D8FE-4F1B-40BC-68D5C72A7F03}"/>
              </a:ext>
            </a:extLst>
          </p:cNvPr>
          <p:cNvSpPr/>
          <p:nvPr/>
        </p:nvSpPr>
        <p:spPr>
          <a:xfrm>
            <a:off x="7931545" y="2610460"/>
            <a:ext cx="195753" cy="3612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4C30744-6F6E-EF4C-D9EA-A0E653823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721" y="1929497"/>
            <a:ext cx="2933700" cy="1990725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E9FA3DD9-FAB0-FF11-D2C5-792842D5EE68}"/>
              </a:ext>
            </a:extLst>
          </p:cNvPr>
          <p:cNvSpPr/>
          <p:nvPr/>
        </p:nvSpPr>
        <p:spPr>
          <a:xfrm>
            <a:off x="5396755" y="2023576"/>
            <a:ext cx="126112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176E748-8FE9-EADC-AD65-AEE70674B994}"/>
              </a:ext>
            </a:extLst>
          </p:cNvPr>
          <p:cNvSpPr/>
          <p:nvPr/>
        </p:nvSpPr>
        <p:spPr>
          <a:xfrm>
            <a:off x="7927624" y="2523151"/>
            <a:ext cx="228868" cy="3612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502E48-CFB5-19FE-599D-BA204705D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07" y="2618171"/>
            <a:ext cx="619341" cy="4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677B43-51BF-D676-6F90-880AA4DAE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6433" y="2737496"/>
            <a:ext cx="1656833" cy="234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8580D3-C088-F817-FB41-470B75FE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9421" y="4613707"/>
            <a:ext cx="4046038" cy="266019"/>
          </a:xfrm>
          <a:prstGeom prst="rect">
            <a:avLst/>
          </a:prstGeom>
        </p:spPr>
      </p:pic>
      <p:pic>
        <p:nvPicPr>
          <p:cNvPr id="71" name="그림 70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C902E9DD-9D70-DA48-DDB5-0C551CB17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864" y="4452888"/>
            <a:ext cx="576970" cy="5876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13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085EB707-02D3-A508-A26A-3D9A9085BCF6}"/>
              </a:ext>
            </a:extLst>
          </p:cNvPr>
          <p:cNvSpPr txBox="1"/>
          <p:nvPr/>
        </p:nvSpPr>
        <p:spPr>
          <a:xfrm>
            <a:off x="7732087" y="4973712"/>
            <a:ext cx="3529656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dirty="0">
                <a:solidFill>
                  <a:srgbClr val="FF0000"/>
                </a:solidFill>
                <a:latin typeface="Corbel" panose="020B0503020204020204" pitchFamily="34" charset="0"/>
              </a:rPr>
              <a:t>sparsity for finding simple form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/>
          <a:lstStyle/>
          <a:p>
            <a:pPr latinLnBrk="0"/>
            <a:r>
              <a:rPr lang="en-US" dirty="0"/>
              <a:t>Given data                              , we can model potential dynamic equations with </a:t>
            </a:r>
            <a:r>
              <a:rPr lang="en-US" dirty="0">
                <a:solidFill>
                  <a:srgbClr val="470FF4"/>
                </a:solidFill>
              </a:rPr>
              <a:t>candidate functions.</a:t>
            </a:r>
            <a:endParaRPr lang="en-KR" dirty="0">
              <a:solidFill>
                <a:srgbClr val="470FF4"/>
              </a:solidFill>
            </a:endParaRPr>
          </a:p>
          <a:p>
            <a:pPr latinLnBrk="0"/>
            <a:endParaRPr lang="en-KR" dirty="0"/>
          </a:p>
          <a:p>
            <a:pPr latinLnBrk="0"/>
            <a:endParaRPr lang="en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D688E7-995D-62D9-12DA-E89FD1D26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844" y="2750274"/>
            <a:ext cx="5267906" cy="4182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4</a:t>
            </a:fld>
            <a:endParaRPr lang="en-K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Work;</a:t>
            </a:r>
            <a:r>
              <a:rPr lang="ko-KR" altLang="en-US" dirty="0"/>
              <a:t> </a:t>
            </a:r>
            <a:r>
              <a:rPr lang="en-US" altLang="ko-KR" dirty="0" err="1"/>
              <a:t>SINDy</a:t>
            </a:r>
            <a:endParaRPr lang="en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5D9F2E-95E5-578D-2529-06164114EBBE}"/>
              </a:ext>
            </a:extLst>
          </p:cNvPr>
          <p:cNvSpPr/>
          <p:nvPr/>
        </p:nvSpPr>
        <p:spPr>
          <a:xfrm>
            <a:off x="746908" y="3426961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9FA3DD9-FAB0-FF11-D2C5-792842D5EE68}"/>
              </a:ext>
            </a:extLst>
          </p:cNvPr>
          <p:cNvSpPr/>
          <p:nvPr/>
        </p:nvSpPr>
        <p:spPr>
          <a:xfrm>
            <a:off x="5420415" y="2353520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EAC86F-7B0D-C095-D342-799FB8FF3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63" y="1453386"/>
            <a:ext cx="1962706" cy="308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22C83E5-C87E-0FF6-D091-74435B4C35E6}"/>
                  </a:ext>
                </a:extLst>
              </p14:cNvPr>
              <p14:cNvContentPartPr/>
              <p14:nvPr/>
            </p14:nvContentPartPr>
            <p14:xfrm>
              <a:off x="4329854" y="3128209"/>
              <a:ext cx="1429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22C83E5-C87E-0FF6-D091-74435B4C35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854" y="3119569"/>
                <a:ext cx="160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0F3CD66-3E78-B1FE-A6EE-DF5E6AA741D2}"/>
                  </a:ext>
                </a:extLst>
              </p14:cNvPr>
              <p14:cNvContentPartPr/>
              <p14:nvPr/>
            </p14:nvContentPartPr>
            <p14:xfrm>
              <a:off x="5216894" y="3119569"/>
              <a:ext cx="2415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0F3CD66-3E78-B1FE-A6EE-DF5E6AA741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8254" y="3110569"/>
                <a:ext cx="25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849C64C-B725-C826-F28C-B69CB56323DF}"/>
                  </a:ext>
                </a:extLst>
              </p14:cNvPr>
              <p14:cNvContentPartPr/>
              <p14:nvPr/>
            </p14:nvContentPartPr>
            <p14:xfrm>
              <a:off x="6283934" y="3117769"/>
              <a:ext cx="555480" cy="19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849C64C-B725-C826-F28C-B69CB56323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74934" y="3109129"/>
                <a:ext cx="573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FE3692D-D4F9-DFCB-945C-FEEDD578BDBA}"/>
                  </a:ext>
                </a:extLst>
              </p14:cNvPr>
              <p14:cNvContentPartPr/>
              <p14:nvPr/>
            </p14:nvContentPartPr>
            <p14:xfrm>
              <a:off x="7691174" y="3136129"/>
              <a:ext cx="743400" cy="198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FE3692D-D4F9-DFCB-945C-FEEDD578BD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2534" y="3127129"/>
                <a:ext cx="761040" cy="3744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3C518EC-DB0F-1B96-F025-09B50A304DDF}"/>
              </a:ext>
            </a:extLst>
          </p:cNvPr>
          <p:cNvCxnSpPr/>
          <p:nvPr/>
        </p:nvCxnSpPr>
        <p:spPr>
          <a:xfrm>
            <a:off x="4401314" y="3245224"/>
            <a:ext cx="1183698" cy="604305"/>
          </a:xfrm>
          <a:prstGeom prst="straightConnector1">
            <a:avLst/>
          </a:prstGeom>
          <a:ln w="19050">
            <a:solidFill>
              <a:srgbClr val="470F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B6B5C8-E621-77FE-7B56-BAAE6ADDC184}"/>
              </a:ext>
            </a:extLst>
          </p:cNvPr>
          <p:cNvCxnSpPr>
            <a:cxnSpLocks/>
          </p:cNvCxnSpPr>
          <p:nvPr/>
        </p:nvCxnSpPr>
        <p:spPr>
          <a:xfrm flipH="1">
            <a:off x="7135906" y="3265663"/>
            <a:ext cx="1021976" cy="583866"/>
          </a:xfrm>
          <a:prstGeom prst="straightConnector1">
            <a:avLst/>
          </a:prstGeom>
          <a:ln w="19050">
            <a:solidFill>
              <a:srgbClr val="470F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C93FF8-43B6-FEE9-788F-F567C155E8E0}"/>
              </a:ext>
            </a:extLst>
          </p:cNvPr>
          <p:cNvCxnSpPr>
            <a:cxnSpLocks/>
          </p:cNvCxnSpPr>
          <p:nvPr/>
        </p:nvCxnSpPr>
        <p:spPr>
          <a:xfrm flipH="1">
            <a:off x="6490447" y="3186618"/>
            <a:ext cx="71227" cy="390148"/>
          </a:xfrm>
          <a:prstGeom prst="straightConnector1">
            <a:avLst/>
          </a:prstGeom>
          <a:ln w="19050">
            <a:solidFill>
              <a:srgbClr val="470F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1CD6660-92D4-F631-68EE-898547F26BCD}"/>
              </a:ext>
            </a:extLst>
          </p:cNvPr>
          <p:cNvCxnSpPr>
            <a:cxnSpLocks/>
          </p:cNvCxnSpPr>
          <p:nvPr/>
        </p:nvCxnSpPr>
        <p:spPr>
          <a:xfrm>
            <a:off x="5357664" y="3207017"/>
            <a:ext cx="644452" cy="369749"/>
          </a:xfrm>
          <a:prstGeom prst="straightConnector1">
            <a:avLst/>
          </a:prstGeom>
          <a:ln w="19050">
            <a:solidFill>
              <a:srgbClr val="470F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E3124E-A49F-469C-5FE8-493E9C43EABF}"/>
              </a:ext>
            </a:extLst>
          </p:cNvPr>
          <p:cNvSpPr txBox="1"/>
          <p:nvPr/>
        </p:nvSpPr>
        <p:spPr>
          <a:xfrm>
            <a:off x="5881471" y="3615264"/>
            <a:ext cx="957943" cy="5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1400" dirty="0">
                <a:solidFill>
                  <a:srgbClr val="470FF4"/>
                </a:solidFill>
                <a:latin typeface="Corbel" panose="020B0503020204020204" pitchFamily="34" charset="0"/>
              </a:rPr>
              <a:t>Candidate functions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70FF4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C2617C8-2A73-595A-6FE2-24B9C6A7B9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979" y="3992261"/>
            <a:ext cx="3086100" cy="195262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76BA2ABC-81E3-62A7-712A-7F0DE9804A88}"/>
              </a:ext>
            </a:extLst>
          </p:cNvPr>
          <p:cNvSpPr/>
          <p:nvPr/>
        </p:nvSpPr>
        <p:spPr>
          <a:xfrm>
            <a:off x="1166234" y="4077596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FBEDAC0-F90A-CF3B-D37D-95E93D4C9E93}"/>
              </a:ext>
            </a:extLst>
          </p:cNvPr>
          <p:cNvSpPr/>
          <p:nvPr/>
        </p:nvSpPr>
        <p:spPr>
          <a:xfrm>
            <a:off x="2399268" y="4652682"/>
            <a:ext cx="200496" cy="24204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C35A982-F2F7-764B-EDCC-4DD5F0FA06F1}"/>
              </a:ext>
            </a:extLst>
          </p:cNvPr>
          <p:cNvCxnSpPr>
            <a:cxnSpLocks/>
          </p:cNvCxnSpPr>
          <p:nvPr/>
        </p:nvCxnSpPr>
        <p:spPr>
          <a:xfrm flipV="1">
            <a:off x="2676995" y="3911339"/>
            <a:ext cx="1818964" cy="8321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B903F7B-002E-6B47-64C2-8CFA816141E6}"/>
              </a:ext>
            </a:extLst>
          </p:cNvPr>
          <p:cNvCxnSpPr/>
          <p:nvPr/>
        </p:nvCxnSpPr>
        <p:spPr>
          <a:xfrm>
            <a:off x="9571474" y="3841962"/>
            <a:ext cx="41520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0674C078-350F-09A8-E0B5-71692E368B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94589" y="3686251"/>
            <a:ext cx="421522" cy="283436"/>
          </a:xfrm>
          <a:prstGeom prst="rect">
            <a:avLst/>
          </a:prstGeom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9526621-49CF-E31A-CF1B-FEC658C5CD8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8626" t="41266" r="51822" b="40913"/>
          <a:stretch/>
        </p:blipFill>
        <p:spPr>
          <a:xfrm>
            <a:off x="4621243" y="4303601"/>
            <a:ext cx="586121" cy="591128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00D9678A-6DDB-64D4-27E8-84FCB1825D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2648" y="4405111"/>
            <a:ext cx="3327258" cy="543226"/>
          </a:xfrm>
          <a:prstGeom prst="rect">
            <a:avLst/>
          </a:prstGeom>
        </p:spPr>
      </p:pic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59D442-E066-8253-E094-C640DB4A4ABD}"/>
              </a:ext>
            </a:extLst>
          </p:cNvPr>
          <p:cNvCxnSpPr>
            <a:cxnSpLocks/>
          </p:cNvCxnSpPr>
          <p:nvPr/>
        </p:nvCxnSpPr>
        <p:spPr>
          <a:xfrm>
            <a:off x="7781365" y="4948337"/>
            <a:ext cx="9950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9085F9-E9AC-45EB-F3DB-09D8BEF9387A}"/>
              </a:ext>
            </a:extLst>
          </p:cNvPr>
          <p:cNvSpPr/>
          <p:nvPr/>
        </p:nvSpPr>
        <p:spPr>
          <a:xfrm>
            <a:off x="7640169" y="4100972"/>
            <a:ext cx="3378872" cy="1745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7F3F76E9-8DF4-C257-6FC6-4955D698BC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29547" y="3719232"/>
            <a:ext cx="4887974" cy="2840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FB09CE-56C0-8799-79AC-07D8E0CFFF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59195" y="5672761"/>
            <a:ext cx="4101310" cy="402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808DCD-2CB7-6E7E-B770-B83DC417067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93666" y="5672761"/>
            <a:ext cx="2285427" cy="402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D40145-4A0D-DF65-1E66-E450F82453C9}"/>
              </a:ext>
            </a:extLst>
          </p:cNvPr>
          <p:cNvSpPr txBox="1"/>
          <p:nvPr/>
        </p:nvSpPr>
        <p:spPr>
          <a:xfrm>
            <a:off x="8198226" y="5638901"/>
            <a:ext cx="60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BCFEFC-06B9-69C6-76BF-0278102EB89F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V="1">
            <a:off x="4159195" y="5869734"/>
            <a:ext cx="4642355" cy="3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75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 animBg="1"/>
      <p:bldP spid="82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5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/>
          <a:lstStyle/>
          <a:p>
            <a:pPr latinLnBrk="0"/>
            <a:r>
              <a:rPr lang="en-US" dirty="0"/>
              <a:t>Data can be collected from multiple environments.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lvl="1" latinLnBrk="0"/>
            <a:endParaRPr lang="en-KR" dirty="0"/>
          </a:p>
          <a:p>
            <a:pPr latinLnBrk="0"/>
            <a:endParaRPr lang="en-KR" dirty="0"/>
          </a:p>
          <a:p>
            <a:pPr latinLnBrk="0"/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Environments</a:t>
            </a:r>
            <a:endParaRPr lang="en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E5D9C-D383-41FF-9D20-8365455E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31" y="2205489"/>
            <a:ext cx="4840491" cy="24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60CEC5-3C89-8736-6601-668479645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t="16664" r="23992" b="23268"/>
          <a:stretch/>
        </p:blipFill>
        <p:spPr bwMode="auto">
          <a:xfrm>
            <a:off x="4203653" y="2432100"/>
            <a:ext cx="891096" cy="6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6FC372E-39F8-5A01-1B49-828411162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3" t="16664" r="23992" b="23268"/>
          <a:stretch/>
        </p:blipFill>
        <p:spPr bwMode="auto">
          <a:xfrm>
            <a:off x="1802008" y="3707658"/>
            <a:ext cx="891096" cy="64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E9B6FB-B3EA-8917-FCF8-FC7E704EF5C7}"/>
              </a:ext>
            </a:extLst>
          </p:cNvPr>
          <p:cNvSpPr txBox="1"/>
          <p:nvPr/>
        </p:nvSpPr>
        <p:spPr>
          <a:xfrm>
            <a:off x="1411370" y="4691920"/>
            <a:ext cx="4061012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Predator-prey model in different regions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1B317F-5097-0B94-37C0-E7FA8709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33" y="2255730"/>
            <a:ext cx="2916046" cy="24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DB1E8-3C94-3BA1-6D45-CF17CF8979CC}"/>
              </a:ext>
            </a:extLst>
          </p:cNvPr>
          <p:cNvSpPr txBox="1"/>
          <p:nvPr/>
        </p:nvSpPr>
        <p:spPr>
          <a:xfrm>
            <a:off x="7114068" y="4691920"/>
            <a:ext cx="374219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Pendulum with different length string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27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6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/>
          <a:lstStyle/>
          <a:p>
            <a:pPr latinLnBrk="0"/>
            <a:r>
              <a:rPr lang="en-US" dirty="0"/>
              <a:t>In multiple environments, only coefficients of terms are changed, but </a:t>
            </a:r>
            <a:r>
              <a:rPr lang="en-US" dirty="0">
                <a:solidFill>
                  <a:schemeClr val="accent2"/>
                </a:solidFill>
              </a:rPr>
              <a:t>terms are shared.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r>
              <a:rPr lang="en-US" dirty="0" err="1"/>
              <a:t>SINDy</a:t>
            </a:r>
            <a:r>
              <a:rPr lang="en-US" dirty="0"/>
              <a:t> cannot capture </a:t>
            </a:r>
            <a:r>
              <a:rPr lang="en-US" dirty="0">
                <a:solidFill>
                  <a:schemeClr val="accent2"/>
                </a:solidFill>
              </a:rPr>
              <a:t>shared information across environments.</a:t>
            </a:r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latinLnBrk="0"/>
            <a:endParaRPr lang="en-US" dirty="0"/>
          </a:p>
          <a:p>
            <a:pPr marL="0" indent="0" latinLnBrk="0">
              <a:buNone/>
            </a:pPr>
            <a:endParaRPr lang="en-US" dirty="0"/>
          </a:p>
          <a:p>
            <a:pPr lvl="1" latinLnBrk="0"/>
            <a:endParaRPr lang="en-KR" dirty="0"/>
          </a:p>
          <a:p>
            <a:pPr latinLnBrk="0"/>
            <a:endParaRPr lang="en-KR" dirty="0"/>
          </a:p>
          <a:p>
            <a:pPr latinLnBrk="0"/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Environments</a:t>
            </a:r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7ECA8-3D55-B922-8A13-F480986DC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299" y="2313865"/>
            <a:ext cx="2664792" cy="168605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A655A5F-5C0F-4890-C120-9593DC8797DD}"/>
              </a:ext>
            </a:extLst>
          </p:cNvPr>
          <p:cNvSpPr/>
          <p:nvPr/>
        </p:nvSpPr>
        <p:spPr>
          <a:xfrm>
            <a:off x="3817089" y="2455884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EA78D8-CEA0-D8CC-EDFD-CC57547F1A7B}"/>
              </a:ext>
            </a:extLst>
          </p:cNvPr>
          <p:cNvSpPr/>
          <p:nvPr/>
        </p:nvSpPr>
        <p:spPr>
          <a:xfrm>
            <a:off x="3826052" y="4015740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E47CC8-27D4-EAA1-29D0-2484F760A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795" y="4015740"/>
            <a:ext cx="2495550" cy="168592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42C256C-C3E1-7868-46F9-D5AFF37CAA98}"/>
              </a:ext>
            </a:extLst>
          </p:cNvPr>
          <p:cNvSpPr/>
          <p:nvPr/>
        </p:nvSpPr>
        <p:spPr>
          <a:xfrm>
            <a:off x="3826052" y="4147769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1DD684-F848-79C8-1BE0-ECCE57873058}"/>
              </a:ext>
            </a:extLst>
          </p:cNvPr>
          <p:cNvSpPr/>
          <p:nvPr/>
        </p:nvSpPr>
        <p:spPr>
          <a:xfrm>
            <a:off x="4069980" y="4916347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E6B03C-44B5-0975-249C-94DFB7304A98}"/>
              </a:ext>
            </a:extLst>
          </p:cNvPr>
          <p:cNvSpPr/>
          <p:nvPr/>
        </p:nvSpPr>
        <p:spPr>
          <a:xfrm>
            <a:off x="4249274" y="4485751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D1A32D-7250-7598-39CB-8C77E0769BA2}"/>
              </a:ext>
            </a:extLst>
          </p:cNvPr>
          <p:cNvSpPr/>
          <p:nvPr/>
        </p:nvSpPr>
        <p:spPr>
          <a:xfrm>
            <a:off x="4494105" y="4333838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8A3611-F7BA-1A6C-B15C-94DC6A37D57E}"/>
              </a:ext>
            </a:extLst>
          </p:cNvPr>
          <p:cNvSpPr/>
          <p:nvPr/>
        </p:nvSpPr>
        <p:spPr>
          <a:xfrm>
            <a:off x="4688545" y="4633448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C6B3F4D-8935-A9D1-47F7-79DA0AB4B48B}"/>
              </a:ext>
            </a:extLst>
          </p:cNvPr>
          <p:cNvSpPr/>
          <p:nvPr/>
        </p:nvSpPr>
        <p:spPr>
          <a:xfrm>
            <a:off x="4953554" y="4944779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FB72E3-FB1D-43C5-1DE7-1AB619C4ABF9}"/>
              </a:ext>
            </a:extLst>
          </p:cNvPr>
          <p:cNvSpPr/>
          <p:nvPr/>
        </p:nvSpPr>
        <p:spPr>
          <a:xfrm>
            <a:off x="5244356" y="5192699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1E4A90-2436-EBF2-B1C8-5A9E52A77F6C}"/>
              </a:ext>
            </a:extLst>
          </p:cNvPr>
          <p:cNvSpPr/>
          <p:nvPr/>
        </p:nvSpPr>
        <p:spPr>
          <a:xfrm>
            <a:off x="5441580" y="5059688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F0E4F55-5CE0-1AE9-B40A-84814346F912}"/>
              </a:ext>
            </a:extLst>
          </p:cNvPr>
          <p:cNvSpPr/>
          <p:nvPr/>
        </p:nvSpPr>
        <p:spPr>
          <a:xfrm>
            <a:off x="5570509" y="4841384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FC231A0-B632-9557-E77D-BBE252AA6AB2}"/>
              </a:ext>
            </a:extLst>
          </p:cNvPr>
          <p:cNvSpPr/>
          <p:nvPr/>
        </p:nvSpPr>
        <p:spPr>
          <a:xfrm>
            <a:off x="5782239" y="4737429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3CC48-1E7D-01F8-8B9F-2FCEF7060BFC}"/>
              </a:ext>
            </a:extLst>
          </p:cNvPr>
          <p:cNvSpPr txBox="1"/>
          <p:nvPr/>
        </p:nvSpPr>
        <p:spPr>
          <a:xfrm>
            <a:off x="5498444" y="2313865"/>
            <a:ext cx="6670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1400" dirty="0">
                <a:solidFill>
                  <a:srgbClr val="470FF4"/>
                </a:solidFill>
                <a:latin typeface="Corbel" panose="020B0503020204020204" pitchFamily="34" charset="0"/>
              </a:rPr>
              <a:t>env1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70FF4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823A4-E850-4693-FD06-9E8EB843311A}"/>
              </a:ext>
            </a:extLst>
          </p:cNvPr>
          <p:cNvSpPr txBox="1"/>
          <p:nvPr/>
        </p:nvSpPr>
        <p:spPr>
          <a:xfrm>
            <a:off x="5476132" y="4053696"/>
            <a:ext cx="65226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1400" dirty="0">
                <a:solidFill>
                  <a:srgbClr val="A5A5A5"/>
                </a:solidFill>
                <a:latin typeface="Corbel" panose="020B0503020204020204" pitchFamily="34" charset="0"/>
              </a:rPr>
              <a:t>env2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3B54F55-A07C-05DA-B065-3AB7C5DF1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50" y="2894624"/>
            <a:ext cx="2465916" cy="2960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12AD6B6-7365-AEEC-7D65-397C11EE6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6350" y="4454375"/>
            <a:ext cx="2465916" cy="29601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3BD3633-047B-4864-6186-1EFE41EB032A}"/>
              </a:ext>
            </a:extLst>
          </p:cNvPr>
          <p:cNvSpPr/>
          <p:nvPr/>
        </p:nvSpPr>
        <p:spPr>
          <a:xfrm>
            <a:off x="7184095" y="2849799"/>
            <a:ext cx="417974" cy="1946760"/>
          </a:xfrm>
          <a:prstGeom prst="roundRect">
            <a:avLst/>
          </a:prstGeom>
          <a:noFill/>
          <a:ln w="19050"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EA5CC8A-041F-A495-EF9A-83B69340C324}"/>
              </a:ext>
            </a:extLst>
          </p:cNvPr>
          <p:cNvSpPr/>
          <p:nvPr/>
        </p:nvSpPr>
        <p:spPr>
          <a:xfrm>
            <a:off x="8018407" y="2855874"/>
            <a:ext cx="809719" cy="1946760"/>
          </a:xfrm>
          <a:prstGeom prst="roundRect">
            <a:avLst/>
          </a:prstGeom>
          <a:noFill/>
          <a:ln w="19050">
            <a:solidFill>
              <a:srgbClr val="EC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84DA5F-CEDE-64EF-870B-F5A8B7856EA9}"/>
              </a:ext>
            </a:extLst>
          </p:cNvPr>
          <p:cNvSpPr txBox="1"/>
          <p:nvPr/>
        </p:nvSpPr>
        <p:spPr>
          <a:xfrm>
            <a:off x="7393082" y="2395009"/>
            <a:ext cx="104819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Shared!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7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Autofit/>
          </a:bodyPr>
          <a:lstStyle/>
          <a:p>
            <a:pPr latinLnBrk="0"/>
            <a:r>
              <a:rPr lang="en-US" dirty="0"/>
              <a:t>We introduce </a:t>
            </a:r>
            <a:r>
              <a:rPr lang="en-US" dirty="0">
                <a:solidFill>
                  <a:srgbClr val="EC7D31"/>
                </a:solidFill>
              </a:rPr>
              <a:t>binary </a:t>
            </a:r>
            <a:r>
              <a:rPr lang="en-US" dirty="0">
                <a:solidFill>
                  <a:schemeClr val="accent2"/>
                </a:solidFill>
              </a:rPr>
              <a:t>mask</a:t>
            </a:r>
            <a:r>
              <a:rPr lang="en-US" dirty="0"/>
              <a:t>        to capture </a:t>
            </a:r>
            <a:r>
              <a:rPr lang="en-US" altLang="ko-KR" dirty="0">
                <a:solidFill>
                  <a:schemeClr val="accent2"/>
                </a:solidFill>
              </a:rPr>
              <a:t>few </a:t>
            </a:r>
            <a:r>
              <a:rPr lang="en-US" dirty="0">
                <a:solidFill>
                  <a:schemeClr val="accent2"/>
                </a:solidFill>
              </a:rPr>
              <a:t>necessary candidate functions </a:t>
            </a:r>
            <a:r>
              <a:rPr lang="en-US" dirty="0"/>
              <a:t>across </a:t>
            </a:r>
            <a:r>
              <a:rPr lang="en-US" dirty="0">
                <a:solidFill>
                  <a:schemeClr val="accent2"/>
                </a:solidFill>
              </a:rPr>
              <a:t>all environments.</a:t>
            </a:r>
          </a:p>
          <a:p>
            <a:pPr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r>
              <a:rPr lang="en-US" dirty="0"/>
              <a:t>Mask is trained with all environments data</a:t>
            </a:r>
          </a:p>
          <a:p>
            <a:pPr latinLnBrk="0"/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Method; Introduce Binary Mask </a:t>
            </a:r>
            <a:endParaRPr lang="en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12ECDD-A8F5-3DE5-73AF-6FC00B9A8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" y="2583601"/>
            <a:ext cx="2664792" cy="168605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05D9F2E-95E5-578D-2529-06164114EBBE}"/>
              </a:ext>
            </a:extLst>
          </p:cNvPr>
          <p:cNvSpPr/>
          <p:nvPr/>
        </p:nvSpPr>
        <p:spPr>
          <a:xfrm>
            <a:off x="903556" y="2725620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C7BBBC-00EC-A565-143C-0B4AC236E0BC}"/>
              </a:ext>
            </a:extLst>
          </p:cNvPr>
          <p:cNvSpPr/>
          <p:nvPr/>
        </p:nvSpPr>
        <p:spPr>
          <a:xfrm>
            <a:off x="5422900" y="4723193"/>
            <a:ext cx="142947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819996-D936-3A68-B200-BF41D4D6A444}"/>
              </a:ext>
            </a:extLst>
          </p:cNvPr>
          <p:cNvSpPr/>
          <p:nvPr/>
        </p:nvSpPr>
        <p:spPr>
          <a:xfrm>
            <a:off x="5426388" y="4902697"/>
            <a:ext cx="66591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CEC4E1-D8FE-4F1B-40BC-68D5C72A7F03}"/>
              </a:ext>
            </a:extLst>
          </p:cNvPr>
          <p:cNvSpPr/>
          <p:nvPr/>
        </p:nvSpPr>
        <p:spPr>
          <a:xfrm>
            <a:off x="7931545" y="3255924"/>
            <a:ext cx="195753" cy="3612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9FA3DD9-FAB0-FF11-D2C5-792842D5EE68}"/>
              </a:ext>
            </a:extLst>
          </p:cNvPr>
          <p:cNvSpPr/>
          <p:nvPr/>
        </p:nvSpPr>
        <p:spPr>
          <a:xfrm>
            <a:off x="5396755" y="2669040"/>
            <a:ext cx="126112" cy="2996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176E748-8FE9-EADC-AD65-AEE70674B994}"/>
              </a:ext>
            </a:extLst>
          </p:cNvPr>
          <p:cNvSpPr/>
          <p:nvPr/>
        </p:nvSpPr>
        <p:spPr>
          <a:xfrm>
            <a:off x="7927624" y="3168615"/>
            <a:ext cx="228868" cy="3612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BB17B-E428-DA23-CBA0-8A4909FDF046}"/>
              </a:ext>
            </a:extLst>
          </p:cNvPr>
          <p:cNvSpPr/>
          <p:nvPr/>
        </p:nvSpPr>
        <p:spPr>
          <a:xfrm>
            <a:off x="912519" y="4285476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12967D-AE9C-0306-9888-249916D8A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62" y="4285476"/>
            <a:ext cx="2495550" cy="168592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358AE9A-D70E-99D9-4EF9-169DDBB0C5B4}"/>
              </a:ext>
            </a:extLst>
          </p:cNvPr>
          <p:cNvSpPr/>
          <p:nvPr/>
        </p:nvSpPr>
        <p:spPr>
          <a:xfrm>
            <a:off x="912519" y="4417505"/>
            <a:ext cx="56336" cy="2278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4C6CDF-18AD-EA22-BB3A-AA0468A4DA0D}"/>
              </a:ext>
            </a:extLst>
          </p:cNvPr>
          <p:cNvSpPr/>
          <p:nvPr/>
        </p:nvSpPr>
        <p:spPr>
          <a:xfrm>
            <a:off x="1156447" y="5186083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4588EBB-6127-6543-8C44-59E55A1CAE38}"/>
              </a:ext>
            </a:extLst>
          </p:cNvPr>
          <p:cNvSpPr/>
          <p:nvPr/>
        </p:nvSpPr>
        <p:spPr>
          <a:xfrm>
            <a:off x="1335741" y="4755487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570D55-88CB-D12F-555B-5B110297BC8B}"/>
              </a:ext>
            </a:extLst>
          </p:cNvPr>
          <p:cNvSpPr/>
          <p:nvPr/>
        </p:nvSpPr>
        <p:spPr>
          <a:xfrm>
            <a:off x="1580572" y="4603574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B7D1F02-B65A-2F34-3375-E4D6EF944289}"/>
              </a:ext>
            </a:extLst>
          </p:cNvPr>
          <p:cNvSpPr/>
          <p:nvPr/>
        </p:nvSpPr>
        <p:spPr>
          <a:xfrm>
            <a:off x="1775012" y="4903184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DCAA89-DB33-7999-06A2-53DFB7F4C5F2}"/>
              </a:ext>
            </a:extLst>
          </p:cNvPr>
          <p:cNvSpPr/>
          <p:nvPr/>
        </p:nvSpPr>
        <p:spPr>
          <a:xfrm>
            <a:off x="2040021" y="5214515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019BC4-13F7-5F8D-9020-769E2A9D4BC9}"/>
              </a:ext>
            </a:extLst>
          </p:cNvPr>
          <p:cNvSpPr/>
          <p:nvPr/>
        </p:nvSpPr>
        <p:spPr>
          <a:xfrm>
            <a:off x="2330823" y="5462435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FD4C0B-B83E-EE36-E072-ECE37CA1EBDC}"/>
              </a:ext>
            </a:extLst>
          </p:cNvPr>
          <p:cNvSpPr/>
          <p:nvPr/>
        </p:nvSpPr>
        <p:spPr>
          <a:xfrm>
            <a:off x="2528047" y="5329424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7C0A96-D7E5-6133-5B47-7FDBA3983881}"/>
              </a:ext>
            </a:extLst>
          </p:cNvPr>
          <p:cNvSpPr/>
          <p:nvPr/>
        </p:nvSpPr>
        <p:spPr>
          <a:xfrm>
            <a:off x="2656976" y="5111120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744A179-5329-70C9-F994-61F855497F5C}"/>
              </a:ext>
            </a:extLst>
          </p:cNvPr>
          <p:cNvSpPr/>
          <p:nvPr/>
        </p:nvSpPr>
        <p:spPr>
          <a:xfrm>
            <a:off x="2868706" y="5007165"/>
            <a:ext cx="56864" cy="5686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80B188-6DBD-56C1-4818-34A3EEB1FA48}"/>
              </a:ext>
            </a:extLst>
          </p:cNvPr>
          <p:cNvSpPr txBox="1"/>
          <p:nvPr/>
        </p:nvSpPr>
        <p:spPr>
          <a:xfrm>
            <a:off x="2584911" y="2583601"/>
            <a:ext cx="66702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1400" dirty="0">
                <a:solidFill>
                  <a:srgbClr val="470FF4"/>
                </a:solidFill>
                <a:latin typeface="Corbel" panose="020B0503020204020204" pitchFamily="34" charset="0"/>
              </a:rPr>
              <a:t>env1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70FF4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1F19A-F29B-6221-9153-2FA660B3134D}"/>
              </a:ext>
            </a:extLst>
          </p:cNvPr>
          <p:cNvSpPr txBox="1"/>
          <p:nvPr/>
        </p:nvSpPr>
        <p:spPr>
          <a:xfrm>
            <a:off x="2562599" y="4323432"/>
            <a:ext cx="65226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lang="en-US" altLang="ko-KR" sz="1400" dirty="0">
                <a:solidFill>
                  <a:srgbClr val="A5A5A5"/>
                </a:solidFill>
                <a:latin typeface="Corbel" panose="020B0503020204020204" pitchFamily="34" charset="0"/>
              </a:rPr>
              <a:t>env2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7127282-831E-895A-D5A7-2B3EED171737}"/>
              </a:ext>
            </a:extLst>
          </p:cNvPr>
          <p:cNvSpPr/>
          <p:nvPr/>
        </p:nvSpPr>
        <p:spPr>
          <a:xfrm>
            <a:off x="1978545" y="5143890"/>
            <a:ext cx="179816" cy="1818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1145A5-AD11-530C-D4C3-1F674E976798}"/>
              </a:ext>
            </a:extLst>
          </p:cNvPr>
          <p:cNvCxnSpPr>
            <a:cxnSpLocks/>
          </p:cNvCxnSpPr>
          <p:nvPr/>
        </p:nvCxnSpPr>
        <p:spPr>
          <a:xfrm flipV="1">
            <a:off x="2219837" y="4169684"/>
            <a:ext cx="1432160" cy="1040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F68F708-0B69-A71E-BFCB-C4686EF7D222}"/>
              </a:ext>
            </a:extLst>
          </p:cNvPr>
          <p:cNvSpPr/>
          <p:nvPr/>
        </p:nvSpPr>
        <p:spPr>
          <a:xfrm>
            <a:off x="1984040" y="3159817"/>
            <a:ext cx="179816" cy="1818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91938A5-EC47-342E-884B-57B1D270CDBD}"/>
              </a:ext>
            </a:extLst>
          </p:cNvPr>
          <p:cNvCxnSpPr>
            <a:cxnSpLocks/>
          </p:cNvCxnSpPr>
          <p:nvPr/>
        </p:nvCxnSpPr>
        <p:spPr>
          <a:xfrm>
            <a:off x="2225332" y="3217192"/>
            <a:ext cx="1250798" cy="12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FB38831-F7D9-C295-221F-1FE9AF824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629" y="3069624"/>
            <a:ext cx="7138212" cy="3399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8C46787-6786-143D-5275-37DF39BD8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618" y="3829768"/>
            <a:ext cx="7138223" cy="339916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0BDDEC8-DFED-DDCC-0EC7-BDA1F1571C19}"/>
              </a:ext>
            </a:extLst>
          </p:cNvPr>
          <p:cNvSpPr/>
          <p:nvPr/>
        </p:nvSpPr>
        <p:spPr>
          <a:xfrm>
            <a:off x="4469992" y="3097332"/>
            <a:ext cx="277499" cy="11000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20AF924-E8B0-957A-4592-4D08DE9E5441}"/>
              </a:ext>
            </a:extLst>
          </p:cNvPr>
          <p:cNvSpPr/>
          <p:nvPr/>
        </p:nvSpPr>
        <p:spPr>
          <a:xfrm>
            <a:off x="5824017" y="3097332"/>
            <a:ext cx="277499" cy="11000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45B7C98-0FBC-3A11-927A-88AF4BABD8A2}"/>
              </a:ext>
            </a:extLst>
          </p:cNvPr>
          <p:cNvSpPr/>
          <p:nvPr/>
        </p:nvSpPr>
        <p:spPr>
          <a:xfrm>
            <a:off x="7400126" y="3069624"/>
            <a:ext cx="277499" cy="11000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C024744-E69E-B1CF-9038-6184F2F397D0}"/>
              </a:ext>
            </a:extLst>
          </p:cNvPr>
          <p:cNvSpPr/>
          <p:nvPr/>
        </p:nvSpPr>
        <p:spPr>
          <a:xfrm>
            <a:off x="9170685" y="3069624"/>
            <a:ext cx="277499" cy="11000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080E9B-3E38-3C0E-92F3-18B55DC43E59}"/>
              </a:ext>
            </a:extLst>
          </p:cNvPr>
          <p:cNvSpPr txBox="1"/>
          <p:nvPr/>
        </p:nvSpPr>
        <p:spPr>
          <a:xfrm>
            <a:off x="6743633" y="2566104"/>
            <a:ext cx="104819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Shared!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65F10A6C-A753-3945-A0FB-F740FE59ED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626" t="41266" r="51822" b="40913"/>
          <a:stretch/>
        </p:blipFill>
        <p:spPr>
          <a:xfrm>
            <a:off x="4071173" y="4697725"/>
            <a:ext cx="932551" cy="94051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AB34581-11D0-1603-F6C3-6F334DC8DF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3724" y="4875703"/>
            <a:ext cx="5323165" cy="700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68CDC9-A330-A2D0-7992-1EAF571C3C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413" y="1500290"/>
            <a:ext cx="417189" cy="2603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9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8EFB6-A683-CE88-3C11-CF7DC290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1FE8-CBAE-FD41-8D2B-ED8F97AAC823}" type="slidenum">
              <a:rPr lang="en-KR" smtClean="0"/>
              <a:t>8</a:t>
            </a:fld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480C-FA05-AECD-B21B-21A32DF1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9" y="1156335"/>
            <a:ext cx="11487807" cy="5386389"/>
          </a:xfrm>
        </p:spPr>
        <p:txBody>
          <a:bodyPr>
            <a:noAutofit/>
          </a:bodyPr>
          <a:lstStyle/>
          <a:p>
            <a:pPr latinLnBrk="0"/>
            <a:r>
              <a:rPr lang="en-US" sz="3200" dirty="0"/>
              <a:t>Optimization with binary mask is a </a:t>
            </a:r>
            <a:r>
              <a:rPr lang="en-US" sz="3200" dirty="0">
                <a:solidFill>
                  <a:schemeClr val="accent2"/>
                </a:solidFill>
              </a:rPr>
              <a:t>combinatorial optimization problem.</a:t>
            </a:r>
          </a:p>
          <a:p>
            <a:pPr lvl="1" latinLnBrk="0"/>
            <a:r>
              <a:rPr lang="en-US" sz="2800" dirty="0"/>
              <a:t>We relax binary mask         into continuous mask </a:t>
            </a:r>
          </a:p>
          <a:p>
            <a:pPr lvl="1" latinLnBrk="0"/>
            <a:endParaRPr lang="en-US" dirty="0"/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latinLnBrk="0"/>
            <a:endParaRPr lang="en-US" dirty="0">
              <a:solidFill>
                <a:srgbClr val="FF0000"/>
              </a:solidFill>
            </a:endParaRPr>
          </a:p>
          <a:p>
            <a:pPr marL="0" indent="0" latinLnBrk="0">
              <a:buNone/>
            </a:pPr>
            <a:endParaRPr lang="en-K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773CB-7D03-96F4-D80E-329E4ECC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Method; Continuous Mask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C1920-B985-666C-4E3F-7E423923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785" y="2990875"/>
            <a:ext cx="417189" cy="26032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47AE73-7006-82D9-BD41-F9DB15BE594B}"/>
              </a:ext>
            </a:extLst>
          </p:cNvPr>
          <p:cNvCxnSpPr>
            <a:cxnSpLocks/>
          </p:cNvCxnSpPr>
          <p:nvPr/>
        </p:nvCxnSpPr>
        <p:spPr>
          <a:xfrm>
            <a:off x="5770766" y="4462924"/>
            <a:ext cx="0" cy="580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508A65-5A51-F469-42CC-7A4E54987FD2}"/>
              </a:ext>
            </a:extLst>
          </p:cNvPr>
          <p:cNvCxnSpPr/>
          <p:nvPr/>
        </p:nvCxnSpPr>
        <p:spPr>
          <a:xfrm>
            <a:off x="4282785" y="3251201"/>
            <a:ext cx="417189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1189ED0-368E-6E67-2645-A5316C67C45E}"/>
              </a:ext>
            </a:extLst>
          </p:cNvPr>
          <p:cNvCxnSpPr>
            <a:cxnSpLocks/>
          </p:cNvCxnSpPr>
          <p:nvPr/>
        </p:nvCxnSpPr>
        <p:spPr>
          <a:xfrm>
            <a:off x="8083658" y="3281876"/>
            <a:ext cx="79245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194E63F-593F-F22E-1A63-A5D400733624}"/>
              </a:ext>
            </a:extLst>
          </p:cNvPr>
          <p:cNvCxnSpPr>
            <a:cxnSpLocks/>
          </p:cNvCxnSpPr>
          <p:nvPr/>
        </p:nvCxnSpPr>
        <p:spPr>
          <a:xfrm>
            <a:off x="2483947" y="4274549"/>
            <a:ext cx="653998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BC6F9A4-3ED0-F3AF-4520-41885D5CCBE1}"/>
              </a:ext>
            </a:extLst>
          </p:cNvPr>
          <p:cNvCxnSpPr>
            <a:cxnSpLocks/>
          </p:cNvCxnSpPr>
          <p:nvPr/>
        </p:nvCxnSpPr>
        <p:spPr>
          <a:xfrm>
            <a:off x="821536" y="5735115"/>
            <a:ext cx="1048377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F9E65E2A-66EC-0B83-AC79-905548E01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658" y="2901750"/>
            <a:ext cx="792452" cy="36792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4128053F-1167-2702-A0F9-C976433D5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027" y="3754137"/>
            <a:ext cx="6209478" cy="446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12864-150F-6BFE-B8C7-5548E30D0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901" y="5183669"/>
            <a:ext cx="10401312" cy="457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62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BE7C6-4F86-405E-9315-1FEDE2B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24" y="1156335"/>
            <a:ext cx="11487807" cy="53863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 update </a:t>
            </a:r>
            <a:r>
              <a:rPr lang="en-US" altLang="ko-KR" dirty="0">
                <a:solidFill>
                  <a:srgbClr val="470FF4"/>
                </a:solidFill>
              </a:rPr>
              <a:t>coefficients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EC7D31"/>
                </a:solidFill>
              </a:rPr>
              <a:t>mask </a:t>
            </a:r>
            <a:r>
              <a:rPr lang="en-US" altLang="ko-KR" dirty="0"/>
              <a:t>with gradient descent, </a:t>
            </a:r>
            <a:r>
              <a:rPr lang="en-US" altLang="ko-KR" b="1" dirty="0"/>
              <a:t>alternatively.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B208E-20EA-4727-806F-E83AB7D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Method; Learning Algorithm</a:t>
            </a:r>
            <a:endParaRPr lang="en-AE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430D2-F41C-4893-8378-A6AD4302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001" y="6560823"/>
            <a:ext cx="2599648" cy="255903"/>
          </a:xfrm>
        </p:spPr>
        <p:txBody>
          <a:bodyPr/>
          <a:lstStyle/>
          <a:p>
            <a:fld id="{8847E40E-1FD5-4956-97D4-357A1554B13B}" type="slidenum">
              <a:rPr lang="en-US" smtClean="0"/>
              <a:t>9</a:t>
            </a:fld>
            <a:endParaRPr 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90BA053-0107-36EA-484F-E29FEF83C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603" y="2949355"/>
            <a:ext cx="487473" cy="41449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43CCD7-679D-791A-222F-1A96FC63F17D}"/>
              </a:ext>
            </a:extLst>
          </p:cNvPr>
          <p:cNvSpPr/>
          <p:nvPr/>
        </p:nvSpPr>
        <p:spPr>
          <a:xfrm>
            <a:off x="1723634" y="2717550"/>
            <a:ext cx="7465869" cy="840509"/>
          </a:xfrm>
          <a:prstGeom prst="roundRect">
            <a:avLst/>
          </a:prstGeom>
          <a:noFill/>
          <a:ln w="19050">
            <a:solidFill>
              <a:srgbClr val="470F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rbel" panose="020B0503020204020204" pitchFamily="34" charset="0"/>
              </a:rPr>
              <a:t>Update coefficients          with binary mask</a:t>
            </a:r>
            <a:endParaRPr lang="ko-KR" altLang="en-US" sz="2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831074-82BB-2150-E8AF-DDDDD4D2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81" y="5109679"/>
            <a:ext cx="372341" cy="280001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12E36F-3116-F844-987E-667E8726F91C}"/>
              </a:ext>
            </a:extLst>
          </p:cNvPr>
          <p:cNvSpPr/>
          <p:nvPr/>
        </p:nvSpPr>
        <p:spPr>
          <a:xfrm>
            <a:off x="1942597" y="4802531"/>
            <a:ext cx="6974152" cy="84050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Corbel" panose="020B0503020204020204" pitchFamily="34" charset="0"/>
              </a:rPr>
              <a:t>Update continuous mask       with coefficients </a:t>
            </a:r>
            <a:endParaRPr lang="ko-KR" altLang="en-US" sz="2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7C1C0-A0AB-3DA3-A405-EB6F0782C284}"/>
              </a:ext>
            </a:extLst>
          </p:cNvPr>
          <p:cNvSpPr txBox="1"/>
          <p:nvPr/>
        </p:nvSpPr>
        <p:spPr>
          <a:xfrm>
            <a:off x="9757933" y="4032721"/>
            <a:ext cx="1837765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6858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70FF4"/>
              </a:buClr>
              <a:buSzTx/>
              <a:tabLst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binarize continuous mask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0242AA2-DDC1-73CF-1AF7-C4F66CF275F1}"/>
              </a:ext>
            </a:extLst>
          </p:cNvPr>
          <p:cNvGrpSpPr/>
          <p:nvPr/>
        </p:nvGrpSpPr>
        <p:grpSpPr>
          <a:xfrm>
            <a:off x="1298901" y="3585769"/>
            <a:ext cx="483480" cy="1693440"/>
            <a:chOff x="1298901" y="3585769"/>
            <a:chExt cx="483480" cy="16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BEEC5B4-47E3-9BA3-D4D8-8AE0E5B926FC}"/>
                    </a:ext>
                  </a:extLst>
                </p14:cNvPr>
                <p14:cNvContentPartPr/>
                <p14:nvPr/>
              </p14:nvContentPartPr>
              <p14:xfrm>
                <a:off x="1298901" y="3585769"/>
                <a:ext cx="483480" cy="1596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BEEC5B4-47E3-9BA3-D4D8-8AE0E5B926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1261" y="3567769"/>
                  <a:ext cx="519120" cy="16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6466B5-4A35-3F32-3514-FE5DF4BC9F71}"/>
                    </a:ext>
                  </a:extLst>
                </p14:cNvPr>
                <p14:cNvContentPartPr/>
                <p14:nvPr/>
              </p14:nvContentPartPr>
              <p14:xfrm>
                <a:off x="1738821" y="4984369"/>
                <a:ext cx="9000" cy="180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6466B5-4A35-3F32-3514-FE5DF4BC9F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0821" y="4966369"/>
                  <a:ext cx="4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8DE8CE0-A04F-CF89-ABEC-824D6950B863}"/>
                    </a:ext>
                  </a:extLst>
                </p14:cNvPr>
                <p14:cNvContentPartPr/>
                <p14:nvPr/>
              </p14:nvContentPartPr>
              <p14:xfrm>
                <a:off x="1551981" y="5172289"/>
                <a:ext cx="205560" cy="1069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8DE8CE0-A04F-CF89-ABEC-824D6950B8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3981" y="5154289"/>
                  <a:ext cx="2412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89A714-C5BF-F2C7-2B5C-AFD368C001EF}"/>
              </a:ext>
            </a:extLst>
          </p:cNvPr>
          <p:cNvGrpSpPr/>
          <p:nvPr/>
        </p:nvGrpSpPr>
        <p:grpSpPr>
          <a:xfrm>
            <a:off x="9009021" y="3720049"/>
            <a:ext cx="656640" cy="1542960"/>
            <a:chOff x="9009021" y="3720049"/>
            <a:chExt cx="656640" cy="15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EFF24BE-5976-3EF6-5F6D-C29A4F243193}"/>
                    </a:ext>
                  </a:extLst>
                </p14:cNvPr>
                <p14:cNvContentPartPr/>
                <p14:nvPr/>
              </p14:nvContentPartPr>
              <p14:xfrm>
                <a:off x="9009021" y="3775129"/>
                <a:ext cx="656640" cy="1487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EFF24BE-5976-3EF6-5F6D-C29A4F2431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91021" y="3757489"/>
                  <a:ext cx="692280" cy="15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CA8F7776-B696-D3C3-16D3-EB900FDA005F}"/>
                    </a:ext>
                  </a:extLst>
                </p14:cNvPr>
                <p14:cNvContentPartPr/>
                <p14:nvPr/>
              </p14:nvContentPartPr>
              <p14:xfrm>
                <a:off x="9296301" y="3720049"/>
                <a:ext cx="9360" cy="233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CA8F7776-B696-D3C3-16D3-EB900FDA00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8301" y="3702049"/>
                  <a:ext cx="45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BDE5853-0A3D-E066-C340-119F4F29CE02}"/>
                    </a:ext>
                  </a:extLst>
                </p14:cNvPr>
                <p14:cNvContentPartPr/>
                <p14:nvPr/>
              </p14:nvContentPartPr>
              <p14:xfrm>
                <a:off x="9277941" y="3722929"/>
                <a:ext cx="223200" cy="42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BDE5853-0A3D-E066-C340-119F4F29CE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59941" y="3705289"/>
                  <a:ext cx="258840" cy="77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E13F032-9B21-0181-9B30-C725A87400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51829" y="3586691"/>
            <a:ext cx="6209478" cy="446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20AC3-64AE-FA06-DE90-67ACD05523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5695" y="5717123"/>
            <a:ext cx="10401312" cy="4579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D6EB86-B52C-5BD8-45FC-A2137F7E63F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5695" y="5732847"/>
            <a:ext cx="10518885" cy="4513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0E99F-F7F9-E35F-590F-53AD530A65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1134" y="3565022"/>
            <a:ext cx="4690797" cy="466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4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4.7|10.2|4.6|9.8|13.2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0.3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|9.3|5.6|4.4"/>
</p:tagLst>
</file>

<file path=ppt/theme/theme1.xml><?xml version="1.0" encoding="utf-8"?>
<a:theme xmlns:a="http://schemas.openxmlformats.org/drawingml/2006/main" name="beamerlike-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marR="0" indent="-285750" algn="l" defTabSz="685800" rtl="0" eaLnBrk="1" fontAlgn="auto" latinLnBrk="1" hangingPunct="1">
          <a:lnSpc>
            <a:spcPct val="120000"/>
          </a:lnSpc>
          <a:spcBef>
            <a:spcPts val="0"/>
          </a:spcBef>
          <a:spcAft>
            <a:spcPts val="0"/>
          </a:spcAft>
          <a:buClr>
            <a:srgbClr val="470FF4"/>
          </a:buClr>
          <a:buSzTx/>
          <a:buFont typeface="Arial" panose="020B0604020202020204" pitchFamily="34" charset="0"/>
          <a:buChar char="•"/>
          <a:tabLst/>
          <a:defRPr kumimoji="0" sz="2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orbel" panose="020B0503020204020204" pitchFamily="34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eamerlike-2" id="{5A7D1187-084B-461B-A7BE-AA5CA7B0F502}" vid="{D42C11ED-A6C8-41FF-A905-14272C1A03E3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beamerlike-2</Template>
  <TotalTime>986</TotalTime>
  <Words>1642</Words>
  <Application>Microsoft Office PowerPoint</Application>
  <PresentationFormat>와이드스크린</PresentationFormat>
  <Paragraphs>263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Söhne</vt:lpstr>
      <vt:lpstr>맑은 고딕</vt:lpstr>
      <vt:lpstr>Arial</vt:lpstr>
      <vt:lpstr>Calibri</vt:lpstr>
      <vt:lpstr>Cambria Math</vt:lpstr>
      <vt:lpstr>Corbel</vt:lpstr>
      <vt:lpstr>beamerlike-2</vt:lpstr>
      <vt:lpstr>디자인 사용자 지정</vt:lpstr>
      <vt:lpstr>SpReME: Sparse Regression for Multi-Environment Dynamic Systems</vt:lpstr>
      <vt:lpstr>Dynamic System Discovery</vt:lpstr>
      <vt:lpstr>Dynamic System Discovery</vt:lpstr>
      <vt:lpstr>Previous Work; SINDy</vt:lpstr>
      <vt:lpstr>Multiple Environments</vt:lpstr>
      <vt:lpstr>Multiple Environments</vt:lpstr>
      <vt:lpstr>Method; Introduce Binary Mask </vt:lpstr>
      <vt:lpstr>Method; Continuous Mask</vt:lpstr>
      <vt:lpstr>Method; Learning Algorithm</vt:lpstr>
      <vt:lpstr>Experimental setting</vt:lpstr>
      <vt:lpstr>Results; Damped Pendulum</vt:lpstr>
      <vt:lpstr>Results; Lorenz</vt:lpstr>
      <vt:lpstr>PowerPoint 프레젠테이션</vt:lpstr>
      <vt:lpstr>Method; Continuous Mask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Ahn Sungsoo</dc:creator>
  <cp:lastModifiedBy>최영빈</cp:lastModifiedBy>
  <cp:revision>57</cp:revision>
  <dcterms:created xsi:type="dcterms:W3CDTF">2020-06-28T05:31:40Z</dcterms:created>
  <dcterms:modified xsi:type="dcterms:W3CDTF">2023-02-04T08:23:53Z</dcterms:modified>
</cp:coreProperties>
</file>