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92" r:id="rId3"/>
  </p:sldMasterIdLst>
  <p:notesMasterIdLst>
    <p:notesMasterId r:id="rId20"/>
  </p:notesMasterIdLst>
  <p:sldIdLst>
    <p:sldId id="257" r:id="rId4"/>
    <p:sldId id="258" r:id="rId5"/>
    <p:sldId id="259" r:id="rId6"/>
    <p:sldId id="352" r:id="rId7"/>
    <p:sldId id="354" r:id="rId8"/>
    <p:sldId id="355" r:id="rId9"/>
    <p:sldId id="358" r:id="rId10"/>
    <p:sldId id="362" r:id="rId11"/>
    <p:sldId id="360" r:id="rId12"/>
    <p:sldId id="361" r:id="rId13"/>
    <p:sldId id="357" r:id="rId14"/>
    <p:sldId id="356" r:id="rId15"/>
    <p:sldId id="353" r:id="rId16"/>
    <p:sldId id="279" r:id="rId17"/>
    <p:sldId id="359" r:id="rId18"/>
    <p:sldId id="3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 autoAdjust="0"/>
    <p:restoredTop sz="86418" autoAdjust="0"/>
  </p:normalViewPr>
  <p:slideViewPr>
    <p:cSldViewPr snapToGrid="0">
      <p:cViewPr varScale="1">
        <p:scale>
          <a:sx n="112" d="100"/>
          <a:sy n="112" d="100"/>
        </p:scale>
        <p:origin x="10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6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5150-0C95-4576-9B26-B6B25A947B85}" type="datetimeFigureOut">
              <a:rPr lang="en-GB" smtClean="0"/>
              <a:t>26/09/2016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E923-1EC4-4846-8051-D93CC5516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E923-1EC4-4846-8051-D93CC55163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06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myself: 8 years data engineering, data analytics (make sense)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13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1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data reduction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group the data using </a:t>
            </a:r>
            <a:r>
              <a:rPr lang="en-US" b="1" baseline="0" dirty="0" err="1" smtClean="0"/>
              <a:t>plyr</a:t>
            </a:r>
            <a:r>
              <a:rPr lang="en-US" b="1" baseline="0" dirty="0" smtClean="0"/>
              <a:t> package (R package with a set of tools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Splitting, Applying and Combining Data</a:t>
            </a:r>
            <a:r>
              <a:rPr lang="en-US" b="1" baseline="0" dirty="0" smtClean="0"/>
              <a:t>)</a:t>
            </a:r>
          </a:p>
          <a:p>
            <a:r>
              <a:rPr lang="en-US" baseline="0" dirty="0" smtClean="0"/>
              <a:t>It run sequentially so good for prototyping but I wish luck and patience if you want to scale this or run it on an reasonably big dataset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Training the model is not a problem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4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3692</a:t>
            </a:r>
            <a:r>
              <a:rPr lang="en-US" baseline="0" dirty="0" smtClean="0"/>
              <a:t> valves * 93600 points (scalability)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the code function to calculate the features but now not </a:t>
            </a:r>
            <a:r>
              <a:rPr lang="en-US" baseline="0" dirty="0" err="1" smtClean="0"/>
              <a:t>pylr</a:t>
            </a:r>
            <a:r>
              <a:rPr lang="en-US" baseline="0" dirty="0" smtClean="0"/>
              <a:t> package ORE will do the dirty work in a parallel manner using the transparency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7055-C4A2-4F91-9B3D-173B8E8E88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5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Table</a:t>
            </a:r>
            <a:r>
              <a:rPr lang="en-US" baseline="0" dirty="0" smtClean="0"/>
              <a:t> view as a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 thanks to the transparency layer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We</a:t>
            </a:r>
            <a:r>
              <a:rPr lang="en-US" baseline="0" dirty="0" smtClean="0"/>
              <a:t> apply the </a:t>
            </a:r>
            <a:r>
              <a:rPr lang="en-US" sz="2000" b="1" baseline="0" dirty="0" err="1" smtClean="0"/>
              <a:t>groupby</a:t>
            </a:r>
            <a:r>
              <a:rPr lang="en-US" sz="2000" baseline="0" dirty="0" smtClean="0"/>
              <a:t> </a:t>
            </a:r>
            <a:r>
              <a:rPr lang="en-US" baseline="0" dirty="0" smtClean="0"/>
              <a:t>concept from database which will parallelize the execution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Lazy Evaluation</a:t>
            </a:r>
            <a:r>
              <a:rPr lang="en-US" baseline="0" dirty="0" smtClean="0"/>
              <a:t> the code is executed on the pull line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7055-C4A2-4F91-9B3D-173B8E8E88A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34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E923-1EC4-4846-8051-D93CC55163C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2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922" y="2999946"/>
            <a:ext cx="1112012" cy="11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35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357" y="2703285"/>
            <a:ext cx="1179407" cy="14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52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C772-23A9-410D-B94C-EF0F6BC4CEB1}" type="datetime1">
              <a:rPr lang="en-US" smtClean="0">
                <a:solidFill>
                  <a:srgbClr val="0055A0">
                    <a:tint val="75000"/>
                  </a:srgbClr>
                </a:solidFill>
              </a:rPr>
              <a:t>9/26/16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srgbClr val="0055A0">
                    <a:tint val="75000"/>
                  </a:srgbClr>
                </a:solidFill>
              </a:rPr>
              <a:t>18 months of production experience with 12c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357" y="2444446"/>
            <a:ext cx="1563273" cy="1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922" y="2999946"/>
            <a:ext cx="1112012" cy="11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1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787" y="2878269"/>
            <a:ext cx="1218184" cy="15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3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09600" y="1325607"/>
            <a:ext cx="10969139" cy="4667421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33155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733" y="2515819"/>
            <a:ext cx="11021312" cy="1826363"/>
          </a:xfrm>
        </p:spPr>
        <p:txBody>
          <a:bodyPr tIns="0" bIns="0" anchor="t"/>
          <a:lstStyle>
            <a:lvl1pPr algn="l">
              <a:buNone/>
              <a:defRPr kumimoji="0" lang="en-US" sz="6133" b="1" kern="1200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5733" y="1329869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667">
                <a:solidFill>
                  <a:schemeClr val="tx1"/>
                </a:solidFill>
                <a:effectLst/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82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787" y="2878269"/>
            <a:ext cx="1218184" cy="15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73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77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101967"/>
            <a:ext cx="5386917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9" y="5101967"/>
            <a:ext cx="5389033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2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6133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4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67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6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5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37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357" y="2703285"/>
            <a:ext cx="1179407" cy="14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1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B94F-F08B-46DB-BC27-93A2DFAEBD73}" type="datetime1">
              <a:rPr lang="en-US" smtClean="0">
                <a:solidFill>
                  <a:srgbClr val="0055A0">
                    <a:tint val="75000"/>
                  </a:srgbClr>
                </a:solidFill>
              </a:rPr>
              <a:t>9/26/16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srgbClr val="0055A0">
                    <a:tint val="75000"/>
                  </a:srgbClr>
                </a:solidFill>
              </a:rPr>
              <a:t>18 months of production experience with 12c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1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09600" y="1325607"/>
            <a:ext cx="10969139" cy="4667421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54726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357" y="2444446"/>
            <a:ext cx="1563273" cy="1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outline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922" y="2999946"/>
            <a:ext cx="1112012" cy="11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24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ogoBadgeWe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0787" y="2878269"/>
            <a:ext cx="1218184" cy="15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09600" y="1325607"/>
            <a:ext cx="10969139" cy="4667421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74582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733" y="2515819"/>
            <a:ext cx="11021312" cy="1826363"/>
          </a:xfrm>
        </p:spPr>
        <p:txBody>
          <a:bodyPr tIns="0" bIns="0" anchor="t"/>
          <a:lstStyle>
            <a:lvl1pPr algn="l">
              <a:buNone/>
              <a:defRPr kumimoji="0" lang="en-US" sz="6133" b="1" kern="1200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5733" y="1329869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667">
                <a:solidFill>
                  <a:schemeClr val="tx1"/>
                </a:solidFill>
                <a:effectLst/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13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7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101967"/>
            <a:ext cx="5386917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9" y="5101967"/>
            <a:ext cx="5389033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40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6133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26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4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5733" y="2515819"/>
            <a:ext cx="11021312" cy="1826363"/>
          </a:xfrm>
        </p:spPr>
        <p:txBody>
          <a:bodyPr tIns="0" bIns="0" anchor="t"/>
          <a:lstStyle>
            <a:lvl1pPr algn="l">
              <a:buNone/>
              <a:defRPr kumimoji="0" lang="en-US" sz="6133" b="1" kern="1200" cap="none" spc="0" baseline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5733" y="1329869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667">
                <a:solidFill>
                  <a:schemeClr val="tx1"/>
                </a:solidFill>
                <a:effectLst/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04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933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745063" y="802197"/>
            <a:ext cx="6346019" cy="475951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4267"/>
            </a:lvl1pPr>
          </a:lstStyle>
          <a:p>
            <a:r>
              <a:rPr kumimoji="0" lang="fr-FR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3"/>
          </a:xfrm>
        </p:spPr>
        <p:txBody>
          <a:bodyPr lIns="45720" rIns="45720"/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7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2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fin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357" y="2703285"/>
            <a:ext cx="1179407" cy="14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3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3959113" y="63623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E902-6420-4F8D-8D31-85F312213379}" type="datetime1">
              <a:rPr lang="en-US" smtClean="0">
                <a:solidFill>
                  <a:srgbClr val="0055A0">
                    <a:tint val="75000"/>
                  </a:srgbClr>
                </a:solidFill>
              </a:rPr>
              <a:t>9/26/16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1034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srgbClr val="0055A0">
                    <a:tint val="75000"/>
                  </a:srgbClr>
                </a:solidFill>
              </a:rPr>
              <a:t>18 months of production experience with 12c</a:t>
            </a:r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3835" y="6356351"/>
            <a:ext cx="66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6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fi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357" y="2444446"/>
            <a:ext cx="1563273" cy="1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956800" cy="1143000"/>
          </a:xfrm>
        </p:spPr>
        <p:txBody>
          <a:bodyPr/>
          <a:lstStyle/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3467"/>
            </a:lvl1pPr>
            <a:lvl2pPr>
              <a:defRPr sz="2933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6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5101967"/>
            <a:ext cx="5386917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9" y="5101967"/>
            <a:ext cx="5389033" cy="838200"/>
          </a:xfrm>
        </p:spPr>
        <p:txBody>
          <a:bodyPr anchor="t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1269778"/>
            <a:ext cx="5386917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1269778"/>
            <a:ext cx="5389033" cy="368665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88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6133"/>
            </a:lvl1pPr>
          </a:lstStyle>
          <a:p>
            <a:r>
              <a:rPr kumimoji="0" lang="fr-FR" smtClean="0"/>
              <a:t>Click to edit Master title style</a:t>
            </a:r>
            <a:endParaRPr kumimoji="0"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33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9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1"/>
          </a:xfrm>
        </p:spPr>
        <p:txBody>
          <a:bodyPr tIns="0" bIns="0" anchor="t"/>
          <a:lstStyle>
            <a:lvl1pPr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Click to edit Master title style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 eaLnBrk="1" latinLnBrk="0" hangingPunct="1"/>
            <a:r>
              <a:rPr kumimoji="0" lang="fr-FR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933"/>
            </a:lvl3pPr>
            <a:lvl4pPr>
              <a:defRPr sz="2667"/>
            </a:lvl4pPr>
            <a:lvl5pPr>
              <a:defRPr sz="2667"/>
            </a:lvl5pPr>
          </a:lstStyle>
          <a:p>
            <a:pPr lvl="0" eaLnBrk="1" latinLnBrk="0" hangingPunct="1"/>
            <a:r>
              <a:rPr lang="fr-FR" smtClean="0"/>
              <a:t>Click to edit Master text styles</a:t>
            </a:r>
          </a:p>
          <a:p>
            <a:pPr lvl="1" eaLnBrk="1" latinLnBrk="0" hangingPunct="1"/>
            <a:r>
              <a:rPr lang="fr-FR" smtClean="0"/>
              <a:t>Second level</a:t>
            </a:r>
          </a:p>
          <a:p>
            <a:pPr lvl="2" eaLnBrk="1" latinLnBrk="0" hangingPunct="1"/>
            <a:r>
              <a:rPr lang="fr-FR" smtClean="0"/>
              <a:t>Third level</a:t>
            </a:r>
          </a:p>
          <a:p>
            <a:pPr lvl="3" eaLnBrk="1" latinLnBrk="0" hangingPunct="1"/>
            <a:r>
              <a:rPr lang="fr-FR" smtClean="0"/>
              <a:t>Fourth level</a:t>
            </a:r>
          </a:p>
          <a:p>
            <a:pPr lvl="4" eaLnBrk="1" latinLnBrk="0" hangingPunct="1"/>
            <a:r>
              <a:rPr lang="fr-FR" smtClean="0"/>
              <a:t>Fifth level</a:t>
            </a:r>
            <a:endParaRPr kumimoji="0" lang="en-US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8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theme" Target="../theme/theme3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165" y="6157638"/>
            <a:ext cx="9110303" cy="704596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69139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157665"/>
            <a:ext cx="9110303" cy="7045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4301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2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06978" indent="-609585" algn="l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908" indent="-457189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47042" indent="-457189" algn="l" rtl="0" eaLnBrk="1" latinLnBrk="0" hangingPunct="1">
        <a:spcBef>
          <a:spcPct val="20000"/>
        </a:spcBef>
        <a:buClr>
          <a:schemeClr val="accent3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200601" indent="-4571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165" y="6157638"/>
            <a:ext cx="9110303" cy="704596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69139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157665"/>
            <a:ext cx="9110303" cy="7045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4301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06978" indent="-609585" algn="l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908" indent="-457189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47042" indent="-457189" algn="l" rtl="0" eaLnBrk="1" latinLnBrk="0" hangingPunct="1">
        <a:spcBef>
          <a:spcPct val="20000"/>
        </a:spcBef>
        <a:buClr>
          <a:schemeClr val="accent3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200601" indent="-4571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0165" y="6157638"/>
            <a:ext cx="9110303" cy="704596"/>
          </a:xfrm>
          <a:prstGeom prst="rect">
            <a:avLst/>
          </a:prstGeom>
        </p:spPr>
      </p:pic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609600" y="1325607"/>
            <a:ext cx="10969139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pic>
        <p:nvPicPr>
          <p:cNvPr id="5" name="Image 4" descr="bande-01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6157665"/>
            <a:ext cx="9110303" cy="7045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234301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1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352" indent="-609585" algn="l" rtl="0" eaLnBrk="1" latinLnBrk="0" hangingPunct="1">
        <a:spcBef>
          <a:spcPct val="20000"/>
        </a:spcBef>
        <a:buClr>
          <a:schemeClr val="accent1"/>
        </a:buClr>
        <a:buSzPct val="80000"/>
        <a:buFont typeface="Arial"/>
        <a:buChar char="•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06978" indent="-609585" algn="l" rtl="0" eaLnBrk="1" latinLnBrk="0" hangingPunct="1">
        <a:spcBef>
          <a:spcPct val="20000"/>
        </a:spcBef>
        <a:buClr>
          <a:schemeClr val="accent1"/>
        </a:buClr>
        <a:buSzPct val="90000"/>
        <a:buFont typeface="Arial"/>
        <a:buChar char="•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908" indent="-457189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847042" indent="-457189" algn="l" rtl="0" eaLnBrk="1" latinLnBrk="0" hangingPunct="1">
        <a:spcBef>
          <a:spcPct val="20000"/>
        </a:spcBef>
        <a:buClr>
          <a:schemeClr val="accent3"/>
        </a:buClr>
        <a:buSzPct val="9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200601" indent="-4571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•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2267655" indent="-24383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6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52857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08882" indent="-24383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s://cloud.google.com/blog/big-data/2016/07/understanding-neural-networks-with-tensorflow-playground" TargetMode="External"/><Relationship Id="rId12" Type="http://schemas.openxmlformats.org/officeDocument/2006/relationships/hyperlink" Target="http://queue.acm.org/detail.cfm?id=2082137" TargetMode="External"/><Relationship Id="rId13" Type="http://schemas.openxmlformats.org/officeDocument/2006/relationships/hyperlink" Target="http://www.slideshare.net/alexgorbachev/introduction-to-machine-learning-for-oracle-database-professionals" TargetMode="External"/><Relationship Id="rId14" Type="http://schemas.openxmlformats.org/officeDocument/2006/relationships/hyperlink" Target="https://www.kaggle.com/berkeleyearth/climate-change-earth-surface-temperature-data" TargetMode="External"/><Relationship Id="rId15" Type="http://schemas.openxmlformats.org/officeDocument/2006/relationships/hyperlink" Target="https://db-blog.web.cern.ch/" TargetMode="External"/><Relationship Id="rId16" Type="http://schemas.openxmlformats.org/officeDocument/2006/relationships/hyperlink" Target="http://db-blog.web.cern.ch/blog/luca-canali/2016-07-neural-network-scoring-engine-plsql-recognizing-handwritten-digits" TargetMode="External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layground.tensorflow.org/" TargetMode="External"/><Relationship Id="rId4" Type="http://schemas.openxmlformats.org/officeDocument/2006/relationships/hyperlink" Target="http://theconversation.com/why-big-tech-companies-are-open-sourcing-their-ai-systems-54437" TargetMode="External"/><Relationship Id="rId5" Type="http://schemas.openxmlformats.org/officeDocument/2006/relationships/hyperlink" Target="http://yann.lecun.com/exdb/mnist/" TargetMode="External"/><Relationship Id="rId6" Type="http://schemas.openxmlformats.org/officeDocument/2006/relationships/hyperlink" Target="http://nerds.airbnb.com/overcoming-missing-values-in-a-rfc/" TargetMode="External"/><Relationship Id="rId7" Type="http://schemas.openxmlformats.org/officeDocument/2006/relationships/hyperlink" Target="https://www.kaggle.com/c/higgs-boson" TargetMode="External"/><Relationship Id="rId8" Type="http://schemas.openxmlformats.org/officeDocument/2006/relationships/hyperlink" Target="https://higgsml.lal.in2p3.fr/documentation/" TargetMode="External"/><Relationship Id="rId9" Type="http://schemas.openxmlformats.org/officeDocument/2006/relationships/hyperlink" Target="http://deeplearning.cs.cmu.edu/pdfs/Kornick_et_al.pdf" TargetMode="External"/><Relationship Id="rId10" Type="http://schemas.openxmlformats.org/officeDocument/2006/relationships/hyperlink" Target="https://www.tensorflow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9511" y="14788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9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 fontScale="90000"/>
          </a:bodyPr>
          <a:lstStyle/>
          <a:p>
            <a:r>
              <a:rPr lang="en-US" dirty="0" smtClean="0"/>
              <a:t>Cryo Valves – </a:t>
            </a:r>
            <a:r>
              <a:rPr lang="en-US" sz="2933" dirty="0"/>
              <a:t>Parallel Features Extraction in 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05365"/>
            <a:ext cx="11127155" cy="4548636"/>
          </a:xfrm>
          <a:prstGeom prst="rect">
            <a:avLst/>
          </a:prstGeom>
        </p:spPr>
      </p:pic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913836" y="6356352"/>
            <a:ext cx="668565" cy="365125"/>
          </a:xfrm>
          <a:prstGeom prst="rect">
            <a:avLst/>
          </a:prstGeom>
        </p:spPr>
        <p:txBody>
          <a:bodyPr vert="horz" lIns="121917" tIns="60959" rIns="121917" bIns="60959" rtlCol="0" anchor="ctr"/>
          <a:lstStyle/>
          <a:p>
            <a:fld id="{17918391-D411-FE40-AAD7-861AE5233E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6976" y="228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/>
              <a:t>Manuel Martín </a:t>
            </a:r>
            <a:r>
              <a:rPr lang="en-US" dirty="0" err="1" smtClean="0"/>
              <a:t>Márquez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DB - ML close integration schema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909320" y="2617470"/>
            <a:ext cx="2606040" cy="253746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8428" y="22481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Plaque 8"/>
          <p:cNvSpPr/>
          <p:nvPr/>
        </p:nvSpPr>
        <p:spPr>
          <a:xfrm>
            <a:off x="9719310" y="2845038"/>
            <a:ext cx="1817370" cy="2026682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37088" y="1888400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ML,</a:t>
            </a:r>
          </a:p>
          <a:p>
            <a:r>
              <a:rPr lang="en-US" dirty="0" smtClean="0"/>
              <a:t>efficient with GPU /</a:t>
            </a:r>
            <a:br>
              <a:rPr lang="en-US" dirty="0" smtClean="0"/>
            </a:br>
            <a:r>
              <a:rPr lang="en-US" dirty="0" smtClean="0"/>
              <a:t>dedicated processors</a:t>
            </a:r>
          </a:p>
        </p:txBody>
      </p: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 flipV="1">
            <a:off x="3515360" y="3858379"/>
            <a:ext cx="6203950" cy="27821"/>
          </a:xfrm>
          <a:prstGeom prst="straightConnector1">
            <a:avLst/>
          </a:prstGeom>
          <a:ln w="60325"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6687" y="3106102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1. exec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ML.train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('select x from y', 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'model1', parameters);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2. select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ML.score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('model1',</a:t>
            </a: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…) </a:t>
            </a:r>
            <a:br>
              <a:rPr lang="is-I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is-IS" dirty="0" smtClean="0">
                <a:latin typeface="Courier New" charset="0"/>
                <a:ea typeface="Courier New" charset="0"/>
                <a:cs typeface="Courier New" charset="0"/>
              </a:rPr>
              <a:t>from z;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Frame 13"/>
          <p:cNvSpPr/>
          <p:nvPr/>
        </p:nvSpPr>
        <p:spPr>
          <a:xfrm>
            <a:off x="732952" y="2769870"/>
            <a:ext cx="2606040" cy="253746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56583" y="2922270"/>
            <a:ext cx="2606040" cy="253746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SF_4_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" y="392192"/>
            <a:ext cx="11494770" cy="6465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26976" y="228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/>
              <a:t>Manuel Martín </a:t>
            </a:r>
            <a:r>
              <a:rPr lang="en-US" dirty="0" err="1" smtClean="0"/>
              <a:t>Márquez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investigate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ML+DB: lot to be done, interesting potential</a:t>
            </a:r>
          </a:p>
          <a:p>
            <a:pPr lvl="1"/>
            <a:r>
              <a:rPr lang="en-GB" dirty="0" smtClean="0"/>
              <a:t>classification</a:t>
            </a:r>
          </a:p>
          <a:p>
            <a:pPr lvl="1"/>
            <a:r>
              <a:rPr lang="en-GB" dirty="0"/>
              <a:t>anomaly </a:t>
            </a:r>
            <a:r>
              <a:rPr lang="en-GB" dirty="0" smtClean="0"/>
              <a:t>detection</a:t>
            </a:r>
          </a:p>
          <a:p>
            <a:r>
              <a:rPr lang="en-GB" dirty="0" smtClean="0"/>
              <a:t>Examples / ideas</a:t>
            </a:r>
          </a:p>
          <a:p>
            <a:pPr lvl="1"/>
            <a:r>
              <a:rPr lang="en-GB" dirty="0" smtClean="0"/>
              <a:t>About database data</a:t>
            </a:r>
            <a:r>
              <a:rPr lang="is-IS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About database instance/s</a:t>
            </a:r>
          </a:p>
          <a:p>
            <a:pPr lvl="2"/>
            <a:r>
              <a:rPr lang="en-GB" dirty="0" smtClean="0"/>
              <a:t>Overload coming</a:t>
            </a:r>
          </a:p>
          <a:p>
            <a:pPr lvl="2"/>
            <a:r>
              <a:rPr lang="en-GB" dirty="0" smtClean="0"/>
              <a:t>Capacity issue, latency increase</a:t>
            </a:r>
          </a:p>
          <a:p>
            <a:pPr lvl="2"/>
            <a:r>
              <a:rPr lang="en-GB" dirty="0" smtClean="0"/>
              <a:t>Identify applications with similar patterns / anti-patterns</a:t>
            </a:r>
            <a:endParaRPr lang="is-IS" dirty="0"/>
          </a:p>
          <a:p>
            <a:pPr lvl="2"/>
            <a:r>
              <a:rPr lang="is-IS" dirty="0" smtClean="0"/>
              <a:t>...</a:t>
            </a:r>
            <a:endParaRPr lang="en-GB" dirty="0" smtClean="0"/>
          </a:p>
          <a:p>
            <a:pPr lvl="1"/>
            <a:r>
              <a:rPr lang="en-GB" dirty="0" smtClean="0"/>
              <a:t>Active Session History</a:t>
            </a:r>
          </a:p>
          <a:p>
            <a:pPr lvl="2"/>
            <a:r>
              <a:rPr lang="en-GB" dirty="0" smtClean="0"/>
              <a:t>Blocked situation which </a:t>
            </a:r>
            <a:r>
              <a:rPr lang="en-GB" smtClean="0"/>
              <a:t>does not unblock </a:t>
            </a:r>
            <a:r>
              <a:rPr lang="en-GB" dirty="0" smtClean="0"/>
              <a:t>itself ”rapidly”</a:t>
            </a:r>
          </a:p>
          <a:p>
            <a:pPr lvl="2"/>
            <a:r>
              <a:rPr lang="is-IS" dirty="0" smtClean="0"/>
              <a:t>…</a:t>
            </a:r>
            <a:endParaRPr lang="en-GB" dirty="0" smtClean="0"/>
          </a:p>
          <a:p>
            <a:pPr lvl="1"/>
            <a:r>
              <a:rPr lang="en-GB" dirty="0" smtClean="0"/>
              <a:t>SQL execution</a:t>
            </a:r>
          </a:p>
          <a:p>
            <a:pPr lvl="2"/>
            <a:r>
              <a:rPr lang="en-GB" dirty="0" smtClean="0"/>
              <a:t>Incorrect cardinality estimates</a:t>
            </a:r>
          </a:p>
          <a:p>
            <a:pPr lvl="2"/>
            <a:r>
              <a:rPr lang="en-GB" dirty="0" smtClean="0"/>
              <a:t>Incorrect cost / time estimate</a:t>
            </a:r>
          </a:p>
          <a:p>
            <a:pPr lvl="2"/>
            <a:r>
              <a:rPr lang="en-GB" dirty="0" smtClean="0"/>
              <a:t>Execution never finishes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825687"/>
          </a:xfrm>
        </p:spPr>
        <p:txBody>
          <a:bodyPr>
            <a:normAutofit/>
          </a:bodyPr>
          <a:lstStyle/>
          <a:p>
            <a:r>
              <a:rPr lang="en-GB" sz="4400" noProof="0" dirty="0" smtClean="0"/>
              <a:t>References</a:t>
            </a:r>
            <a:endParaRPr lang="en-GB" sz="44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59180"/>
            <a:ext cx="10969139" cy="5074920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0055A0"/>
              </a:buClr>
              <a:buFont typeface="Arial" charset="0"/>
              <a:buChar char="•"/>
            </a:pP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Playground </a:t>
            </a:r>
            <a:r>
              <a:rPr lang="en-GB" sz="3200" dirty="0" err="1" smtClean="0">
                <a:solidFill>
                  <a:srgbClr val="0055A0"/>
                </a:solidFill>
                <a:cs typeface="Courier New" panose="02070309020205020404" pitchFamily="49" charset="0"/>
              </a:rPr>
              <a:t>TensorFlow</a:t>
            </a: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3"/>
              </a:rPr>
              <a:t>http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3"/>
              </a:rPr>
              <a:t>://playground.tensorflow.org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3"/>
              </a:rPr>
              <a:t>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endParaRPr lang="en-GB" sz="1800" dirty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55A0"/>
              </a:buClr>
              <a:buFont typeface="Arial" charset="0"/>
              <a:buChar char="•"/>
            </a:pP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Why 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big tech companies are open-sourcing their AI systems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4"/>
              </a:rPr>
              <a:t>http://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4"/>
              </a:rPr>
              <a:t>theconversation.com/why-big-tech-companies-are-open-sourcing-their-ai-systems-54437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endParaRPr lang="en-GB" sz="1800" dirty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>
              <a:buClr>
                <a:srgbClr val="0055A0"/>
              </a:buClr>
              <a:buFont typeface="Arial" charset="0"/>
              <a:buChar char="•"/>
            </a:pP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The MNIST database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5"/>
              </a:rPr>
              <a:t>http://yann.lecun.com/exdb/mnist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5"/>
              </a:rPr>
              <a:t>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endParaRPr lang="en-GB" sz="1800" dirty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>
              <a:buClr>
                <a:srgbClr val="0055A0"/>
              </a:buClr>
              <a:buFont typeface="Arial" charset="0"/>
              <a:buChar char="•"/>
            </a:pP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Overcoming Missing Values In A Random Forest </a:t>
            </a: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Classifier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6"/>
              </a:rPr>
              <a:t>http://nerds.airbnb.com/overcoming-missing-values-in-a-rfc/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endParaRPr lang="en-GB" sz="1800" dirty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>
              <a:buClr>
                <a:srgbClr val="0055A0"/>
              </a:buClr>
              <a:buFont typeface="Arial" charset="0"/>
              <a:buChar char="•"/>
            </a:pP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Higgs 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Boson Machine Learning Challenge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7"/>
              </a:rPr>
              <a:t>https://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7"/>
              </a:rPr>
              <a:t>www.kaggle.com/c/higgs-boson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8"/>
              </a:rPr>
              <a:t>https://higgsml.lal.in2p3.fr/documentation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8"/>
              </a:rPr>
              <a:t>/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 “The goal of the Challenge is to improve the procedure that produces the selection region.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We provide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a training set with signal/background labels and with weights, a test set (without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labels and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weights), and a formal objective representing an approximation of the median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significance (AMS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) of the counting test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.” </a:t>
            </a:r>
            <a:endParaRPr lang="en-GB" sz="3200" noProof="0" dirty="0" smtClean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>
              <a:buClr>
                <a:srgbClr val="0055A0"/>
              </a:buClr>
              <a:buFont typeface="Arial" charset="0"/>
              <a:buChar char="•"/>
            </a:pPr>
            <a:r>
              <a:rPr lang="en-GB" sz="3200" dirty="0" err="1">
                <a:solidFill>
                  <a:srgbClr val="0055A0"/>
                </a:solidFill>
                <a:cs typeface="Courier New" panose="02070309020205020404" pitchFamily="49" charset="0"/>
              </a:rPr>
              <a:t>Hornik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, </a:t>
            </a:r>
            <a:r>
              <a:rPr lang="en-GB" sz="3200" dirty="0" err="1">
                <a:solidFill>
                  <a:srgbClr val="0055A0"/>
                </a:solidFill>
                <a:cs typeface="Courier New" panose="02070309020205020404" pitchFamily="49" charset="0"/>
              </a:rPr>
              <a:t>Stinchcombe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, and White, Neural Networks </a:t>
            </a: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2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, 359-366 1989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9"/>
              </a:rPr>
              <a:t>http://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9"/>
              </a:rPr>
              <a:t>deeplearning.cs.cmu.edu/pdfs/Kornick_et_al.pdf</a:t>
            </a: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endParaRPr lang="en-GB" sz="3200" noProof="0" dirty="0" smtClean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 lvl="0">
              <a:buClr>
                <a:srgbClr val="0055A0"/>
              </a:buClr>
              <a:buFont typeface="Arial" charset="0"/>
              <a:buChar char="•"/>
            </a:pPr>
            <a:r>
              <a:rPr lang="en-GB" sz="3200" noProof="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Google </a:t>
            </a:r>
            <a:r>
              <a:rPr lang="en-GB" sz="3200" noProof="0" dirty="0" err="1" smtClean="0">
                <a:solidFill>
                  <a:srgbClr val="0055A0"/>
                </a:solidFill>
                <a:cs typeface="Courier New" panose="02070309020205020404" pitchFamily="49" charset="0"/>
              </a:rPr>
              <a:t>TensorFlow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10"/>
              </a:rPr>
              <a:t>https://www.tensorflow.org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0"/>
              </a:rPr>
              <a:t>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and playground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11"/>
              </a:rPr>
              <a:t>https://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1"/>
              </a:rPr>
              <a:t>cloud.google.com/blog/big-data/2016/07/understanding-neural-networks-with-tensorflow-playground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</a:p>
          <a:p>
            <a:pPr lvl="0">
              <a:buClr>
                <a:srgbClr val="0055A0"/>
              </a:buClr>
              <a:buFont typeface="Arial" charset="0"/>
              <a:buChar char="•"/>
            </a:pP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Advances and Challenges in Log </a:t>
            </a: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Analysis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2"/>
              </a:rPr>
              <a:t>http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12"/>
              </a:rPr>
              <a:t>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2"/>
              </a:rPr>
              <a:t>queue.acm.org/detail.cfm?id=2082137</a:t>
            </a:r>
            <a:endParaRPr lang="en-GB" sz="1800" dirty="0" smtClean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>
              <a:buClr>
                <a:srgbClr val="0055A0"/>
              </a:buClr>
              <a:buFont typeface="Arial" charset="0"/>
              <a:buChar char="•"/>
            </a:pP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Introduction to Machine Learning for Oracle Database </a:t>
            </a: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Professionals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3"/>
              </a:rPr>
              <a:t>http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13"/>
              </a:rPr>
              <a:t>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3"/>
              </a:rPr>
              <a:t>www.slideshare.net/alexgorbachev/introduction-to-machine-learning-for-oracle-database-professionals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 </a:t>
            </a:r>
            <a:endParaRPr lang="en-GB" sz="1800" dirty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>
              <a:buClr>
                <a:srgbClr val="0055A0"/>
              </a:buClr>
              <a:buFont typeface="Arial" charset="0"/>
              <a:buChar char="•"/>
            </a:pP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Climate </a:t>
            </a:r>
            <a:r>
              <a:rPr lang="en-GB" sz="3200" dirty="0">
                <a:solidFill>
                  <a:srgbClr val="0055A0"/>
                </a:solidFill>
                <a:cs typeface="Courier New" panose="02070309020205020404" pitchFamily="49" charset="0"/>
              </a:rPr>
              <a:t>Change: Earth Surface Temperature Data 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4"/>
              </a:rPr>
              <a:t>https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14"/>
              </a:rPr>
              <a:t>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4"/>
              </a:rPr>
              <a:t>www.kaggle.com/berkeleyearth/climate-change-earth-surface-temperature-data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 </a:t>
            </a:r>
          </a:p>
          <a:p>
            <a:pPr lvl="0">
              <a:buClr>
                <a:srgbClr val="0055A0"/>
              </a:buClr>
              <a:buFont typeface="Arial" charset="0"/>
              <a:buChar char="•"/>
            </a:pPr>
            <a:r>
              <a:rPr lang="en-GB" sz="32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CERN </a:t>
            </a:r>
            <a:r>
              <a:rPr lang="en-GB" sz="3200" noProof="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IT-DB Blog </a:t>
            </a:r>
            <a:r>
              <a:rPr lang="en-GB" sz="1800" noProof="0" dirty="0" smtClean="0">
                <a:solidFill>
                  <a:srgbClr val="0055A0"/>
                </a:solidFill>
                <a:cs typeface="Courier New" panose="02070309020205020404" pitchFamily="49" charset="0"/>
                <a:hlinkClick r:id="rId15"/>
              </a:rPr>
              <a:t>https://db-blog.web.cern.ch/</a:t>
            </a:r>
            <a:r>
              <a:rPr lang="en-GB" sz="1800" noProof="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</a:rPr>
              <a:t>(A neural network scoring engine in PL/SQL for recognizing handwritten digits: </a:t>
            </a:r>
            <a:r>
              <a:rPr lang="en-GB" sz="1800" dirty="0">
                <a:solidFill>
                  <a:srgbClr val="0055A0"/>
                </a:solidFill>
                <a:cs typeface="Courier New" panose="02070309020205020404" pitchFamily="49" charset="0"/>
                <a:hlinkClick r:id="rId16"/>
              </a:rPr>
              <a:t>http://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  <a:hlinkClick r:id="rId16"/>
              </a:rPr>
              <a:t>db-blog.web.cern.ch/blog/luca-canali/2016-07-neural-network-scoring-engine-plsql-recognizing-handwritten-digits</a:t>
            </a:r>
            <a:r>
              <a:rPr lang="en-GB" sz="1800" dirty="0" smtClean="0">
                <a:solidFill>
                  <a:srgbClr val="0055A0"/>
                </a:solidFill>
                <a:cs typeface="Courier New" panose="02070309020205020404" pitchFamily="49" charset="0"/>
              </a:rPr>
              <a:t>) </a:t>
            </a:r>
            <a:endParaRPr lang="en-GB" sz="1800" noProof="0" dirty="0" smtClean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 marL="48767" lvl="0" indent="0">
              <a:buClr>
                <a:srgbClr val="0055A0"/>
              </a:buClr>
              <a:buNone/>
            </a:pPr>
            <a:endParaRPr lang="en-GB" sz="3200" noProof="0" dirty="0" smtClean="0">
              <a:solidFill>
                <a:srgbClr val="0055A0"/>
              </a:solidFill>
              <a:cs typeface="Courier New" panose="02070309020205020404" pitchFamily="49" charset="0"/>
            </a:endParaRPr>
          </a:p>
          <a:p>
            <a:pPr marL="48767" indent="0">
              <a:buNone/>
            </a:pPr>
            <a:endParaRPr lang="en-GB" sz="14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4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Takeaway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1" y="1325607"/>
            <a:ext cx="4368799" cy="466742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ML here to stay/change</a:t>
            </a:r>
          </a:p>
          <a:p>
            <a:r>
              <a:rPr lang="en-US" dirty="0" smtClean="0"/>
              <a:t>Has the potential to help on some problems</a:t>
            </a:r>
          </a:p>
          <a:p>
            <a:r>
              <a:rPr lang="en-US" dirty="0" smtClean="0"/>
              <a:t>Integration with the database(s)</a:t>
            </a:r>
          </a:p>
          <a:p>
            <a:r>
              <a:rPr lang="en-US" dirty="0" smtClean="0"/>
              <a:t>+ Python (and R)</a:t>
            </a:r>
          </a:p>
          <a:p>
            <a:r>
              <a:rPr lang="en-US" dirty="0" smtClean="0"/>
              <a:t>+ Spark</a:t>
            </a:r>
          </a:p>
          <a:p>
            <a:r>
              <a:rPr lang="en-US" dirty="0" smtClean="0"/>
              <a:t>+ Notebooks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2556" y="81240"/>
            <a:ext cx="3480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/>
              <a:t>Manuel </a:t>
            </a:r>
            <a:r>
              <a:rPr lang="en-US"/>
              <a:t>Martin </a:t>
            </a:r>
            <a:r>
              <a:rPr lang="en-US" smtClean="0"/>
              <a:t>Marquez, </a:t>
            </a:r>
            <a:br>
              <a:rPr lang="en-US" smtClean="0"/>
            </a:br>
            <a:r>
              <a:rPr lang="en-US" smtClean="0"/>
              <a:t>Antonio </a:t>
            </a:r>
            <a:r>
              <a:rPr lang="en-US"/>
              <a:t>Romero </a:t>
            </a:r>
            <a:r>
              <a:rPr lang="en-US" smtClean="0"/>
              <a:t>Marin, </a:t>
            </a:r>
            <a:br>
              <a:rPr lang="en-US" smtClean="0"/>
            </a:br>
            <a:r>
              <a:rPr lang="en-US" dirty="0" err="1" smtClean="0"/>
              <a:t>Joeri</a:t>
            </a:r>
            <a:r>
              <a:rPr lang="en-US" dirty="0" smtClean="0"/>
              <a:t> </a:t>
            </a:r>
            <a:r>
              <a:rPr lang="en-US" dirty="0" err="1" smtClean="0"/>
              <a:t>Hermans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410" y="1074421"/>
            <a:ext cx="7883885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8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534" y="1752600"/>
            <a:ext cx="1291471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 smtClean="0">
                <a:solidFill>
                  <a:srgbClr val="0055A0"/>
                </a:solidFill>
              </a:rPr>
              <a:t>Machine learning and databases</a:t>
            </a:r>
          </a:p>
          <a:p>
            <a:endParaRPr lang="en-GB" sz="3733" b="1" dirty="0">
              <a:solidFill>
                <a:srgbClr val="0055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34" y="3428598"/>
            <a:ext cx="8390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solidFill>
                <a:srgbClr val="0055A0"/>
              </a:solidFill>
            </a:endParaRPr>
          </a:p>
          <a:p>
            <a:endParaRPr lang="en-US" sz="2400" b="1" dirty="0">
              <a:solidFill>
                <a:srgbClr val="0055A0"/>
              </a:solidFill>
            </a:endParaRPr>
          </a:p>
          <a:p>
            <a:r>
              <a:rPr lang="en-GB" sz="2400" b="1" dirty="0" err="1">
                <a:solidFill>
                  <a:srgbClr val="0055A0"/>
                </a:solidFill>
              </a:rPr>
              <a:t>OakTable</a:t>
            </a:r>
            <a:r>
              <a:rPr lang="en-GB" sz="2400" b="1" dirty="0">
                <a:solidFill>
                  <a:srgbClr val="0055A0"/>
                </a:solidFill>
              </a:rPr>
              <a:t> World 2016</a:t>
            </a:r>
          </a:p>
          <a:p>
            <a:endParaRPr lang="en-US" sz="2400" b="1" dirty="0" smtClean="0">
              <a:solidFill>
                <a:srgbClr val="0055A0"/>
              </a:solidFill>
            </a:endParaRPr>
          </a:p>
          <a:p>
            <a:r>
              <a:rPr lang="en-US" sz="2400" b="1" dirty="0" smtClean="0">
                <a:solidFill>
                  <a:srgbClr val="0055A0"/>
                </a:solidFill>
              </a:rPr>
              <a:t>Eric Grancher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79201" y="6356351"/>
            <a:ext cx="699900" cy="366183"/>
          </a:xfr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schemeClr val="accent2"/>
                </a:solidFill>
              </a:rPr>
              <a:pPr/>
              <a:t>2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0" dirty="0" smtClean="0"/>
              <a:t>Outline</a:t>
            </a:r>
            <a:endParaRPr lang="en-GB" sz="40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Machine Learning in 2016</a:t>
            </a:r>
          </a:p>
          <a:p>
            <a:r>
              <a:rPr lang="en-GB" sz="3200" noProof="0" dirty="0" smtClean="0"/>
              <a:t>Database data for Machine Learning</a:t>
            </a:r>
          </a:p>
          <a:p>
            <a:r>
              <a:rPr lang="en-GB" sz="3200" dirty="0" smtClean="0"/>
              <a:t>Machine Learning with databases</a:t>
            </a:r>
            <a:endParaRPr lang="en-GB" sz="3200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“A computer program is said to </a:t>
            </a:r>
            <a:r>
              <a:rPr lang="en-GB" b="1" dirty="0" smtClean="0"/>
              <a:t>learn</a:t>
            </a:r>
            <a:r>
              <a:rPr lang="en-GB" dirty="0" smtClean="0"/>
              <a:t> from experience E with respect to some class of tasks T and performance measure P, if its performance at tasks in T, as measured by P, improves with experience E.” </a:t>
            </a:r>
            <a:r>
              <a:rPr lang="en-GB" i="1" dirty="0" smtClean="0"/>
              <a:t>Mitchell, Tom M. Machine learning. WCB</a:t>
            </a:r>
            <a:r>
              <a:rPr lang="en-GB" dirty="0" smtClean="0"/>
              <a:t>.</a:t>
            </a:r>
          </a:p>
          <a:p>
            <a:r>
              <a:rPr lang="en-GB" dirty="0" smtClean="0"/>
              <a:t>Supported by theory (“Multilayer feedforward networks are universal </a:t>
            </a:r>
            <a:r>
              <a:rPr lang="en-GB" dirty="0" err="1" smtClean="0"/>
              <a:t>approximators</a:t>
            </a:r>
            <a:r>
              <a:rPr lang="en-GB" dirty="0" smtClean="0"/>
              <a:t>” </a:t>
            </a:r>
            <a:r>
              <a:rPr lang="en-GB" i="1" dirty="0" err="1" smtClean="0"/>
              <a:t>Hornik</a:t>
            </a:r>
            <a:r>
              <a:rPr lang="en-GB" i="1" dirty="0" smtClean="0"/>
              <a:t>, </a:t>
            </a:r>
            <a:r>
              <a:rPr lang="en-GB" i="1" dirty="0" err="1" smtClean="0"/>
              <a:t>Stinchcombe</a:t>
            </a:r>
            <a:r>
              <a:rPr lang="en-GB" i="1" dirty="0" smtClean="0"/>
              <a:t>, and White, Neural Networks 2, 359-366 1989</a:t>
            </a:r>
            <a:r>
              <a:rPr lang="en-GB" dirty="0" smtClean="0"/>
              <a:t>)</a:t>
            </a:r>
          </a:p>
          <a:p>
            <a:r>
              <a:rPr lang="en-GB" dirty="0"/>
              <a:t>Applies to many fields: </a:t>
            </a:r>
            <a:r>
              <a:rPr lang="en-GB" dirty="0" smtClean="0"/>
              <a:t>image, </a:t>
            </a:r>
            <a:r>
              <a:rPr lang="en-GB" dirty="0"/>
              <a:t>speech recognition, … physics </a:t>
            </a:r>
            <a:r>
              <a:rPr lang="en-GB" dirty="0" smtClean="0"/>
              <a:t>(ex: Higgs </a:t>
            </a:r>
            <a:r>
              <a:rPr lang="en-GB" dirty="0"/>
              <a:t>Boson Machine Learning Challenge) (flight prices, etc.)</a:t>
            </a:r>
          </a:p>
          <a:p>
            <a:r>
              <a:rPr lang="en-GB" dirty="0" smtClean="0"/>
              <a:t>Lot of enthusiasm, competition (ex: </a:t>
            </a:r>
            <a:r>
              <a:rPr lang="en-GB" dirty="0" err="1" smtClean="0"/>
              <a:t>Kaggle</a:t>
            </a:r>
            <a:r>
              <a:rPr lang="en-GB" dirty="0" smtClean="0"/>
              <a:t>), smart and innovative people</a:t>
            </a:r>
          </a:p>
          <a:p>
            <a:r>
              <a:rPr lang="en-GB" dirty="0" smtClean="0"/>
              <a:t>Possible now thanks to advances in models and computation power, including GPUs and parallelism</a:t>
            </a:r>
          </a:p>
          <a:p>
            <a:r>
              <a:rPr lang="en-GB" dirty="0" smtClean="0"/>
              <a:t>Even if can be complicated, easily accessible thanks to good open-source implementation with high-level language integration (ex: Google’s </a:t>
            </a:r>
            <a:r>
              <a:rPr lang="en-GB" dirty="0" err="1" smtClean="0"/>
              <a:t>TensorFlow</a:t>
            </a:r>
            <a:r>
              <a:rPr lang="en-GB" dirty="0" smtClean="0"/>
              <a:t>)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Apart from images, sound, videos… (“Hello World” is handwritten number recognition, MNIST)</a:t>
            </a:r>
          </a:p>
          <a:p>
            <a:r>
              <a:rPr lang="en-GB" dirty="0" smtClean="0"/>
              <a:t>ML requires clean, structured data</a:t>
            </a:r>
          </a:p>
          <a:p>
            <a:pPr lvl="1"/>
            <a:r>
              <a:rPr lang="en-GB" dirty="0" smtClean="0"/>
              <a:t>… database </a:t>
            </a:r>
            <a:r>
              <a:rPr lang="en-GB" dirty="0"/>
              <a:t>(even </a:t>
            </a:r>
            <a:r>
              <a:rPr lang="en-GB" dirty="0" smtClean="0"/>
              <a:t>missing/NULL) stored data following </a:t>
            </a:r>
          </a:p>
          <a:p>
            <a:pPr lvl="2"/>
            <a:r>
              <a:rPr lang="en-GB" dirty="0" smtClean="0"/>
              <a:t>(DB) de-normalisation </a:t>
            </a:r>
          </a:p>
          <a:p>
            <a:pPr lvl="2"/>
            <a:r>
              <a:rPr lang="en-GB" dirty="0" smtClean="0"/>
              <a:t>(statistics) normalisation</a:t>
            </a:r>
          </a:p>
          <a:p>
            <a:pPr lvl="1"/>
            <a:r>
              <a:rPr lang="en-GB" dirty="0" smtClean="0"/>
              <a:t>Data preparation is a critical part of the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1026" name="Picture 2" descr="ttps://www.tensorflow.org/versions/r0.7/images/MN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53" y="784846"/>
            <a:ext cx="2208764" cy="5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platform, DB integration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Training is very processing intensive, optimised libraries (ex: </a:t>
            </a:r>
            <a:r>
              <a:rPr lang="en-GB" dirty="0" err="1" smtClean="0"/>
              <a:t>TensorFlow</a:t>
            </a:r>
            <a:r>
              <a:rPr lang="en-GB" dirty="0" smtClean="0"/>
              <a:t>, C++/CUDA) </a:t>
            </a:r>
          </a:p>
          <a:p>
            <a:r>
              <a:rPr lang="en-GB" dirty="0" smtClean="0"/>
              <a:t>Deployment on CPU, offload (GPUs, dedicated processors like TPU</a:t>
            </a:r>
            <a:r>
              <a:rPr lang="is-IS" dirty="0" smtClean="0"/>
              <a:t>…</a:t>
            </a:r>
            <a:r>
              <a:rPr lang="en-GB" dirty="0" smtClean="0"/>
              <a:t>), parallelism</a:t>
            </a:r>
          </a:p>
          <a:p>
            <a:r>
              <a:rPr lang="en-GB" dirty="0" smtClean="0"/>
              <a:t>Database integration</a:t>
            </a:r>
          </a:p>
          <a:p>
            <a:pPr lvl="1"/>
            <a:r>
              <a:rPr lang="en-GB" dirty="0" smtClean="0"/>
              <a:t>Some (Oracle DB) have built-in functions, ex: 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DBMS_DATA_MINING</a:t>
            </a:r>
          </a:p>
          <a:p>
            <a:pPr lvl="1"/>
            <a:r>
              <a:rPr lang="en-GB" dirty="0"/>
              <a:t>I</a:t>
            </a:r>
            <a:r>
              <a:rPr lang="en-GB" dirty="0" smtClean="0"/>
              <a:t>ntegrations exist with R: “Oracle R Enterprise”, </a:t>
            </a:r>
            <a:r>
              <a:rPr lang="en-GB" dirty="0"/>
              <a:t>“Oracle R Advanced Analytics for </a:t>
            </a:r>
            <a:r>
              <a:rPr lang="en-GB" dirty="0" smtClean="0"/>
              <a:t>Hadoop”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platform, DB integration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TensorFlow</a:t>
            </a:r>
            <a:r>
              <a:rPr lang="en-GB" dirty="0" smtClean="0"/>
              <a:t> is an open source C++/CUDA library by Google.</a:t>
            </a:r>
          </a:p>
          <a:p>
            <a:r>
              <a:rPr lang="en-GB" dirty="0" smtClean="0"/>
              <a:t>Example 1: teach with TF, infer with </a:t>
            </a:r>
            <a:r>
              <a:rPr lang="en-GB" dirty="0" err="1" smtClean="0"/>
              <a:t>OracleDB</a:t>
            </a:r>
            <a:r>
              <a:rPr lang="en-GB" dirty="0" smtClean="0"/>
              <a:t>  </a:t>
            </a:r>
            <a:r>
              <a:rPr lang="en-GB" dirty="0" smtClean="0">
                <a:latin typeface="Courier New" charset="0"/>
                <a:ea typeface="Courier New" charset="0"/>
                <a:cs typeface="Courier New" charset="0"/>
              </a:rPr>
              <a:t>UTL_NLA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Example 2: valve detection, R and ORE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045" y="3189124"/>
            <a:ext cx="4648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SQL&gt; exec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mnist.init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PL/SQL procedure successfully completed.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SQL&gt; select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mnist.score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image_array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), label from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testdata_array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rownum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=1;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MNIST.SCORE(IMAGE_ARRAY)      LABEL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------------------------ ----------</a:t>
            </a:r>
          </a:p>
          <a:p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                       7          7</a:t>
            </a:r>
            <a:endParaRPr lang="en-US" sz="1400" dirty="0">
              <a:effectLst/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050" name="Picture 2" descr="https://4.bp.blogspot.com/-9XZK9Dvd78E/V4i0e6UGoqI/AAAAAAAAE2E/-nxPCUIQ3wUGcIR-YOlSWTsC00UpfcDAACLcB/s200/MNIST_image_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59" y="2411730"/>
            <a:ext cx="762149" cy="7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45258" y="204540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redit: Luca </a:t>
            </a:r>
            <a:r>
              <a:rPr lang="en-US" dirty="0" err="1" smtClean="0"/>
              <a:t>Canali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Autofit/>
          </a:bodyPr>
          <a:lstStyle/>
          <a:p>
            <a:r>
              <a:rPr lang="en-GB" sz="4267" dirty="0"/>
              <a:t>Faulty Cryogenics Valve Detection with R</a:t>
            </a:r>
            <a:endParaRPr lang="en-US" sz="4267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E313E78A-6C36-4688-BC7D-07AF8986865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734"/>
            <a:ext cx="12192000" cy="4687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485" y="1083733"/>
            <a:ext cx="6091515" cy="846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6976" y="228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/>
              <a:t>Manuel Martín </a:t>
            </a:r>
            <a:r>
              <a:rPr lang="en-US" dirty="0" err="1" smtClean="0"/>
              <a:t>Márquez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 fontScale="90000"/>
          </a:bodyPr>
          <a:lstStyle/>
          <a:p>
            <a:r>
              <a:rPr lang="en-US" dirty="0" smtClean="0"/>
              <a:t>Cryo Valves – </a:t>
            </a:r>
            <a:r>
              <a:rPr lang="en-US" sz="2933" dirty="0"/>
              <a:t>Parallel Features Extraction in ORE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984774" y="1511887"/>
          <a:ext cx="3390474" cy="2195320"/>
        </p:xfrm>
        <a:graphic>
          <a:graphicData uri="http://schemas.openxmlformats.org/drawingml/2006/table">
            <a:tbl>
              <a:tblPr firstRow="1" bandRow="1" bandCol="1">
                <a:tableStyleId>{FABFCF23-3B69-468F-B69F-88F6DE6A72F2}</a:tableStyleId>
              </a:tblPr>
              <a:tblGrid>
                <a:gridCol w="2448111"/>
                <a:gridCol w="94236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Instrument/Actuators</a:t>
                      </a:r>
                      <a:endParaRPr lang="en-US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Total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</a:tr>
              <a:tr h="1829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Temperature [1.6 – 300</a:t>
                      </a:r>
                      <a:r>
                        <a:rPr lang="en-US" sz="1200" baseline="0" dirty="0" smtClean="0"/>
                        <a:t> K</a:t>
                      </a:r>
                      <a:r>
                        <a:rPr lang="en-US" sz="1200" dirty="0" smtClean="0"/>
                        <a:t>]</a:t>
                      </a:r>
                    </a:p>
                    <a:p>
                      <a:r>
                        <a:rPr lang="en-US" sz="1200" dirty="0" smtClean="0"/>
                        <a:t>Pressure [0 – 20 bar]</a:t>
                      </a:r>
                    </a:p>
                    <a:p>
                      <a:r>
                        <a:rPr lang="en-US" sz="1200" dirty="0" smtClean="0"/>
                        <a:t>Level</a:t>
                      </a:r>
                    </a:p>
                    <a:p>
                      <a:r>
                        <a:rPr lang="en-US" sz="1200" dirty="0" smtClean="0"/>
                        <a:t>Flow</a:t>
                      </a:r>
                    </a:p>
                    <a:p>
                      <a:r>
                        <a:rPr lang="en-US" sz="1600" b="1" dirty="0" smtClean="0">
                          <a:solidFill>
                            <a:srgbClr val="2D9DFF"/>
                          </a:solidFill>
                        </a:rPr>
                        <a:t>Control valves</a:t>
                      </a:r>
                    </a:p>
                    <a:p>
                      <a:r>
                        <a:rPr lang="en-US" sz="1200" dirty="0" smtClean="0"/>
                        <a:t>On/Off</a:t>
                      </a:r>
                      <a:r>
                        <a:rPr lang="en-US" sz="1200" baseline="0" dirty="0" smtClean="0"/>
                        <a:t> valves</a:t>
                      </a:r>
                    </a:p>
                    <a:p>
                      <a:r>
                        <a:rPr lang="en-US" sz="1200" baseline="0" dirty="0" smtClean="0"/>
                        <a:t>Manual valves</a:t>
                      </a:r>
                    </a:p>
                    <a:p>
                      <a:r>
                        <a:rPr lang="en-US" sz="1200" baseline="0" dirty="0" smtClean="0"/>
                        <a:t>Virtual flow meters</a:t>
                      </a:r>
                    </a:p>
                    <a:p>
                      <a:r>
                        <a:rPr lang="en-US" sz="1200" baseline="0" dirty="0" smtClean="0"/>
                        <a:t>Controllers (PID)</a:t>
                      </a:r>
                      <a:endParaRPr lang="en-US" sz="12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10361</a:t>
                      </a:r>
                    </a:p>
                    <a:p>
                      <a:pPr algn="r"/>
                      <a:r>
                        <a:rPr lang="en-US" sz="1200" dirty="0" smtClean="0"/>
                        <a:t>2300</a:t>
                      </a:r>
                    </a:p>
                    <a:p>
                      <a:pPr algn="r"/>
                      <a:r>
                        <a:rPr lang="en-US" sz="1200" dirty="0" smtClean="0"/>
                        <a:t>923</a:t>
                      </a:r>
                    </a:p>
                    <a:p>
                      <a:pPr algn="r"/>
                      <a:r>
                        <a:rPr lang="en-US" sz="1200" dirty="0" smtClean="0"/>
                        <a:t>2633</a:t>
                      </a:r>
                    </a:p>
                    <a:p>
                      <a:pPr algn="r"/>
                      <a:r>
                        <a:rPr lang="en-US" sz="1600" b="1" dirty="0" smtClean="0">
                          <a:solidFill>
                            <a:srgbClr val="2D9DFF"/>
                          </a:solidFill>
                        </a:rPr>
                        <a:t>3692</a:t>
                      </a:r>
                      <a:endParaRPr lang="en-US" sz="1200" b="1" dirty="0" smtClean="0">
                        <a:solidFill>
                          <a:srgbClr val="2D9DFF"/>
                        </a:solidFill>
                      </a:endParaRPr>
                    </a:p>
                    <a:p>
                      <a:pPr algn="r"/>
                      <a:r>
                        <a:rPr lang="en-US" sz="1200" dirty="0" smtClean="0"/>
                        <a:t>1835</a:t>
                      </a:r>
                    </a:p>
                    <a:p>
                      <a:pPr algn="r"/>
                      <a:r>
                        <a:rPr lang="en-US" sz="1200" dirty="0" smtClean="0"/>
                        <a:t>1916</a:t>
                      </a:r>
                    </a:p>
                    <a:p>
                      <a:pPr algn="r"/>
                      <a:r>
                        <a:rPr lang="en-US" sz="1200" dirty="0" smtClean="0"/>
                        <a:t>325</a:t>
                      </a:r>
                    </a:p>
                    <a:p>
                      <a:pPr algn="r"/>
                      <a:r>
                        <a:rPr lang="en-US" sz="1200" dirty="0" smtClean="0"/>
                        <a:t>4833</a:t>
                      </a:r>
                      <a:endParaRPr lang="en-US" sz="1200" b="1" i="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84774" y="3839503"/>
            <a:ext cx="372249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b="1" dirty="0"/>
              <a:t>93600 points per cycle (about 24 hours)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0" y="1105804"/>
            <a:ext cx="4536971" cy="476425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913836" y="6356352"/>
            <a:ext cx="668565" cy="365125"/>
          </a:xfrm>
          <a:prstGeom prst="rect">
            <a:avLst/>
          </a:prstGeom>
        </p:spPr>
        <p:txBody>
          <a:bodyPr vert="horz" lIns="121917" tIns="60959" rIns="121917" bIns="60959" rtlCol="0" anchor="ctr"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26976" y="2286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/>
              <a:t>Manuel Martín </a:t>
            </a:r>
            <a:r>
              <a:rPr lang="en-US" dirty="0" err="1" smtClean="0"/>
              <a:t>Márquez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2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NPrésentation1_16x9numpages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ERNPrésentation1_16x9numpages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ERNPrésentation1_16x9numpages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56856</TotalTime>
  <Words>745</Words>
  <Application>Microsoft Macintosh PowerPoint</Application>
  <PresentationFormat>Widescreen</PresentationFormat>
  <Paragraphs>145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Arial</vt:lpstr>
      <vt:lpstr>CERNPrésentation1_16x9numpages</vt:lpstr>
      <vt:lpstr>1_CERNPrésentation1_16x9numpages</vt:lpstr>
      <vt:lpstr>2_CERNPrésentation1_16x9numpages</vt:lpstr>
      <vt:lpstr>PowerPoint Presentation</vt:lpstr>
      <vt:lpstr>PowerPoint Presentation</vt:lpstr>
      <vt:lpstr>Outline</vt:lpstr>
      <vt:lpstr>Machine learning</vt:lpstr>
      <vt:lpstr>ML and data</vt:lpstr>
      <vt:lpstr>ML platform, DB integration (1/2)</vt:lpstr>
      <vt:lpstr>ML platform, DB integration (2/2)</vt:lpstr>
      <vt:lpstr>Faulty Cryogenics Valve Detection with R</vt:lpstr>
      <vt:lpstr>Cryo Valves – Parallel Features Extraction in ORE</vt:lpstr>
      <vt:lpstr>Cryo Valves – Parallel Features Extraction in ORE</vt:lpstr>
      <vt:lpstr>DB - ML close integration schema</vt:lpstr>
      <vt:lpstr>PowerPoint Presentation</vt:lpstr>
      <vt:lpstr>What to investigate…</vt:lpstr>
      <vt:lpstr>References</vt:lpstr>
      <vt:lpstr>Takeaway </vt:lpstr>
      <vt:lpstr>PowerPoint Presentation</vt:lpstr>
    </vt:vector>
  </TitlesOfParts>
  <Company>CERN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Kothuri</dc:creator>
  <cp:lastModifiedBy>Eric Grancher</cp:lastModifiedBy>
  <cp:revision>858</cp:revision>
  <dcterms:created xsi:type="dcterms:W3CDTF">2015-05-19T08:07:36Z</dcterms:created>
  <dcterms:modified xsi:type="dcterms:W3CDTF">2016-09-26T16:24:51Z</dcterms:modified>
</cp:coreProperties>
</file>