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1bd10f15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bd10f15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1bd10f151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bd10f151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g1bfea8a10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bfea8a10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Google Shape;822;g1bfea8a10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bfea8a10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9" name="Shape 829"/>
        <p:cNvGrpSpPr/>
        <p:nvPr/>
      </p:nvGrpSpPr>
      <p:grpSpPr>
        <a:xfrm>
          <a:off x="0" y="0"/>
          <a:ext cx="0" cy="0"/>
          <a:chOff x="0" y="0"/>
          <a:chExt cx="0" cy="0"/>
        </a:xfrm>
      </p:grpSpPr>
      <p:sp>
        <p:nvSpPr>
          <p:cNvPr id="830" name="Google Shape;830;g1bfea8a10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1bfea8a10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from GitHub</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Google Shape;836;g1bd6de8d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1bd6de8d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looks like on TensorBoard</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g4cb222212c3f275d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4cb222212c3f275d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g4cb222212c3f275d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4cb222212c3f275d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1bd9898b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d9898b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1bd10f151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bd10f151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1bd10f151e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bd10f151e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1bd10f151e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bd10f151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1df700e68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df700e68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1bd9898b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bd9898b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1df700e68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df700e68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1bd10f151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bd10f151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FFFFF"/>
                </a:highlight>
              </a:rPr>
              <a:t>These are more compact than constants in the graph def, resulting in faster startup (especially in distributed where the graph must be send to all workers)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cb222212c3f275d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cb222212c3f275d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1bd10f151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bd10f151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cb222212c3f275d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cb222212c3f275d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cb222212c3f275d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cb222212c3f275d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cb222212c3f275d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cb222212c3f275d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 create a sequence of num evenly-spaced values are generated beginning at start. If num &gt; 1, the values in the sequence increase by stop - start / num - 1, so that the last one is exactly stop.</a:t>
            </a:r>
            <a:endParaRPr/>
          </a:p>
          <a:p>
            <a:pPr indent="0" lvl="0" marL="0" rtl="0" algn="l">
              <a:lnSpc>
                <a:spcPct val="115000"/>
              </a:lnSpc>
              <a:spcBef>
                <a:spcPts val="1600"/>
              </a:spcBef>
              <a:spcAft>
                <a:spcPts val="0"/>
              </a:spcAft>
              <a:buNone/>
            </a:pPr>
            <a:r>
              <a:rPr lang="en">
                <a:latin typeface="Georgia"/>
                <a:ea typeface="Georgia"/>
                <a:cs typeface="Georgia"/>
                <a:sym typeface="Georgia"/>
              </a:rPr>
              <a:t> create a sequence of numbers that begins at start and extends by increments of delta up to but not including limit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1bfb21316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bfb21316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Y</a:t>
            </a:r>
            <a:r>
              <a:rPr lang="en"/>
              <a:t>ou’ll often see use of tf.truncated_normal() instead of</a:t>
            </a:r>
            <a:r>
              <a:rPr lang="en"/>
              <a:t> tf.random_normal()</a:t>
            </a:r>
            <a:r>
              <a:rPr lang="en"/>
              <a:t>, as it doesn’t create any values more than two standard deviations away from its mean.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1bfb21316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bfb21316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1df700e68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df700e68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Should i keep this or nah?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sure it adds much that isn’t already in the slides -straka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cb222212c3f275d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cb222212c3f275d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2ee508db2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e508db2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sure you read the documentation to understand which one to use. High level,, tf.div does TensorFlow’s style division, while tf.divide does exactly Python’s style division.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cb222212c3f275d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cb222212c3f275d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2ee508db2e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ee508db2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1bd10f151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bd10f151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2ee508db2e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ee508db2e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2ee508db2e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ee508db2e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2ee508db2e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ee508db2e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2ee508db2e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ee508db2e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2ee508db2e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ee508db2e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2ee508db2e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ee508db2e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cb222212c3f275d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cb222212c3f275d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https://www.tensorflow.org/api_docs/python/tf/DType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cb222212c3f275d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cb222212c3f275d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2ee508db2e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ee508db2e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4cb222212c3f275d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cb222212c3f275d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Using Python types to specify TensorFlow objects is quick and easy, and it is useful for prototyping ideas. However, there is an important pitfall in doing it this way. Python types lack the ability to explicitly state the data type, but TensorFlow’s data types are more specific. For example, all integers are the same type, but TensorFlow has 8-bit, 16-bit, 32-bit, and 64-bit integers available. Therefore, if you use a Python type, TensorFlow has to infer which data type you mean. </a:t>
            </a:r>
            <a:endParaRPr>
              <a:latin typeface="Georgia"/>
              <a:ea typeface="Georgia"/>
              <a:cs typeface="Georgia"/>
              <a:sym typeface="Georgia"/>
            </a:endParaRPr>
          </a:p>
          <a:p>
            <a:pPr indent="0" lvl="0" marL="0" rtl="0" algn="l">
              <a:lnSpc>
                <a:spcPct val="115000"/>
              </a:lnSpc>
              <a:spcBef>
                <a:spcPts val="0"/>
              </a:spcBef>
              <a:spcAft>
                <a:spcPts val="0"/>
              </a:spcAft>
              <a:buNone/>
            </a:pPr>
            <a:r>
              <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It’s possible to convert the data into the appropriate type when you pass it into TensorFlow, but certain data types still may be difficult to declare correctly, such as complex numbers. Because of this, it is recommended to created hand-defined Tensor objects as NumPy arrays.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1df700e6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df700e6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 choice:</a:t>
            </a:r>
            <a:endParaRPr/>
          </a:p>
          <a:p>
            <a:pPr indent="0" lvl="0" marL="0" rtl="0" algn="l">
              <a:spcBef>
                <a:spcPts val="0"/>
              </a:spcBef>
              <a:spcAft>
                <a:spcPts val="0"/>
              </a:spcAft>
              <a:buNone/>
            </a:pPr>
            <a:r>
              <a:rPr lang="en"/>
              <a:t>sess = tf.Session() instead of with tf.Session()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2ee508db2e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ee508db2e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It’s possible to convert the data into the appropriate type when you pass it into TensorFlow, but certain data types still may be difficult to declare correctly, such as complex numbers. Because of this, it is recommended to created hand-defined Tensor objects as NumPy arrays.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cb222212c3f275d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4cb222212c3f275d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1beedf50e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beedf50e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1beedf50e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beedf50e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graph definition is stored in a protobuf (protocol buffers, Google's language-neutral, platform-neutral, extensible mechanism for serializing structured data – think XML, but smaller, faster, and simpler.)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2ee508db2e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ee508db2e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2ee508db2e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ee508db2e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4cb222212c3f275d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4cb222212c3f275d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2ee508db2e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ee508db2e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2ee508db2e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ee508db2e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2ee508db2e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ee508db2e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1df700e68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df700e68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 choice:</a:t>
            </a:r>
            <a:endParaRPr/>
          </a:p>
          <a:p>
            <a:pPr indent="0" lvl="0" marL="0" rtl="0" algn="l">
              <a:spcBef>
                <a:spcPts val="0"/>
              </a:spcBef>
              <a:spcAft>
                <a:spcPts val="0"/>
              </a:spcAft>
              <a:buNone/>
            </a:pPr>
            <a:r>
              <a:rPr lang="en"/>
              <a:t>sess = tf.Session() instead of with tf.Session()</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2ee508db2e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ee508db2e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2ee508db2e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ee508db2e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FFFFF"/>
                </a:highlight>
              </a:rPr>
              <a:t>As a shortcut, TF allows you to omit the `.value` in many cases, so you can pass values of vars to other ops as tf.add(x, ...) rather than tf.add(x.value,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1df700e68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df700e68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1bd10f151e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bd10f151e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1bf2cc2b4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bf2cc2b4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1bf2cc2b4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bf2cc2b4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4cb222212c3f275d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4cb222212c3f275d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4cb222212c3f275d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4cb222212c3f275d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have to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4cb222212c3f275d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4cb222212c3f275d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1bf2cc2b4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bf2cc2b4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1df700e68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df700e68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 choice:</a:t>
            </a:r>
            <a:endParaRPr/>
          </a:p>
          <a:p>
            <a:pPr indent="0" lvl="0" marL="0" rtl="0" algn="l">
              <a:spcBef>
                <a:spcPts val="0"/>
              </a:spcBef>
              <a:spcAft>
                <a:spcPts val="0"/>
              </a:spcAft>
              <a:buNone/>
            </a:pPr>
            <a:r>
              <a:rPr lang="en"/>
              <a:t>sess = tf.Session() instead of with tf.Session()</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1bf2cc2b4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bf2cc2b4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1bf2cc2b4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bf2cc2b4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don’t need to initialize variable because assign_op does it for you. In fact, initializer op is the assign op that assigns the variable’s initial value to the variable itself.</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1bf2cc2b4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bf2cc2b4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1bd9898b6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bd9898b6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1bd9898b6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bd9898b6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1bf2cc2b4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bf2cc2b4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assign_add() and assign_sub() can’t initialize the variable my_var for you because these ops need the original value of my_var</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1bf2cc2b4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bf2cc2b4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1c0aab257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c0aab257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1c0aab257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c0aab257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1bf2cc2b4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bf2cc2b4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Sometimes, we will have two more two independent ops but you’d like to specify which op should be run first, then you use tf.Graph.control_dependencies(control_inputs)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1bd10f151e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d10f151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choose where to put your files. I find it easier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1df700e686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df700e686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2fbf2b00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fbf2b00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g4cb222212c3f275d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4cb222212c3f275d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g1bd9898b6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bd9898b6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g1bd9898b6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bd9898b6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g4cb222212c3f275d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4cb222212c3f275d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4cb222212c3f275d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4cb222212c3f275d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2ee508db2e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ee508db2e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1bd9898b6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bd9898b6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2ee508db2e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ee508db2e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1bd10f151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bd10f151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g1bd9898b6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1bd9898b6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1bdcd6bd2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bdcd6bd2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session will look at the graph, trying to think: hmm, how can I get the value of a, then it computes all the nodes that leads to a.</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g1bd9898b6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bd9898b6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FFFFF"/>
                </a:highlight>
              </a:rPr>
              <a:t>we can feed_dict any tensors. placeholders are just a way to indicate that sth must be fed</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Google Shape;700;g4cb222212c3f275d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4cb222212c3f275d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g1bdcd6bd2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1bdcd6bd2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Google Shape;713;g1c003f98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1c003f98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from GitHub</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Google Shape;719;g1bfb2131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bfb2131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session will look at the graph, trying to think: hmm, how can I get the value of a, then it computes all the nodes that leads to a.</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g4cb222212c3f275d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4cb222212c3f275d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When you have a large graph and just want to test out certain parts, you can provide dummy values so TensorFlow won’t waste time doing unnecessary computations.</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Google Shape;732;g1bfea8a1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1bfea8a1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Google Shape;740;g1bfea8a10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bfea8a1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cb222212c3f275d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cb222212c3f275d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FFFFF"/>
                </a:highlight>
              </a:rPr>
              <a:t>let students look at the written graph def first (its a protobuf). show them that the values of `tf.constant()` nodes are stored in the graph def. that's why you only use constant nodes for small values (and variables or readers for larger ones)</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g1bfea8a10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1bfea8a10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Google Shape;752;g1bfea8a10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1bfea8a10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Google Shape;759;g2ee508db2e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2ee508db2e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Google Shape;766;g1bfea8a10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1bfea8a10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g1bfea8a10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1bfea8a10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Looks normal</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g1c003f984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c003f984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1bfea8a10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1bfea8a10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tensorflow.python.framework.errors_impl.FailedPreconditionError: Attempting to use uninitialized value</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Google Shape;796;g1bfea8a10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1bfea8a10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g1bfb21316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1bfb21316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from GitHub</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Google Shape;810;g1bfea8a10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1bfea8a10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from GitHub</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15.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hyperlink" Target="mailto:huyenn@stanford.ed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7.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6.pn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12.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 Id="rId3" Type="http://schemas.openxmlformats.org/officeDocument/2006/relationships/image" Target="../media/image11.gi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9.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 Id="rId3" Type="http://schemas.openxmlformats.org/officeDocument/2006/relationships/image" Target="../media/image13.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14.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687375" y="1760613"/>
            <a:ext cx="8145000" cy="103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TensorFlow Ops</a:t>
            </a:r>
            <a:endParaRPr>
              <a:latin typeface="Georgia"/>
              <a:ea typeface="Georgia"/>
              <a:cs typeface="Georgia"/>
              <a:sym typeface="Georgia"/>
            </a:endParaRPr>
          </a:p>
        </p:txBody>
      </p:sp>
      <p:sp>
        <p:nvSpPr>
          <p:cNvPr id="100" name="Google Shape;100;p25"/>
          <p:cNvSpPr txBox="1"/>
          <p:nvPr>
            <p:ph idx="1" type="subTitle"/>
          </p:nvPr>
        </p:nvSpPr>
        <p:spPr>
          <a:xfrm>
            <a:off x="311700" y="2834125"/>
            <a:ext cx="8520600" cy="10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lgn="ctr">
              <a:spcBef>
                <a:spcPts val="0"/>
              </a:spcBef>
              <a:spcAft>
                <a:spcPts val="0"/>
              </a:spcAft>
              <a:buNone/>
            </a:pPr>
            <a:r>
              <a:rPr lang="en" sz="1800">
                <a:latin typeface="Georgia"/>
                <a:ea typeface="Georgia"/>
                <a:cs typeface="Georgia"/>
                <a:sym typeface="Georgia"/>
              </a:rPr>
              <a:t>Lecture 2</a:t>
            </a:r>
            <a:endParaRPr sz="1800">
              <a:latin typeface="Georgia"/>
              <a:ea typeface="Georgia"/>
              <a:cs typeface="Georgia"/>
              <a:sym typeface="Georgia"/>
            </a:endParaRPr>
          </a:p>
          <a:p>
            <a:pPr indent="0" lvl="0" marL="0" rtl="0" algn="ctr">
              <a:spcBef>
                <a:spcPts val="0"/>
              </a:spcBef>
              <a:spcAft>
                <a:spcPts val="0"/>
              </a:spcAft>
              <a:buNone/>
            </a:pPr>
            <a:r>
              <a:rPr lang="en" sz="1800">
                <a:latin typeface="Georgia"/>
                <a:ea typeface="Georgia"/>
                <a:cs typeface="Georgia"/>
                <a:sym typeface="Georgia"/>
              </a:rPr>
              <a:t>1/17/2017</a:t>
            </a:r>
            <a:endParaRPr sz="1800">
              <a:latin typeface="Georgia"/>
              <a:ea typeface="Georgia"/>
              <a:cs typeface="Georgia"/>
              <a:sym typeface="Georgia"/>
            </a:endParaRPr>
          </a:p>
        </p:txBody>
      </p:sp>
      <p:sp>
        <p:nvSpPr>
          <p:cNvPr id="101" name="Google Shape;10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2" name="Google Shape;102;p25"/>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4"/>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rtl="0" algn="l">
              <a:spcBef>
                <a:spcPts val="1600"/>
              </a:spcBef>
              <a:spcAft>
                <a:spcPts val="1600"/>
              </a:spcAft>
              <a:buNone/>
            </a:pP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writer = tf.summary.FileWriter('./graphs', tf.get_default_graph())</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writer.close()</a:t>
            </a:r>
            <a:endParaRPr sz="1400">
              <a:solidFill>
                <a:srgbClr val="FFFFFF"/>
              </a:solidFill>
              <a:latin typeface="Consolas"/>
              <a:ea typeface="Consolas"/>
              <a:cs typeface="Consolas"/>
              <a:sym typeface="Consolas"/>
            </a:endParaRPr>
          </a:p>
        </p:txBody>
      </p:sp>
      <p:sp>
        <p:nvSpPr>
          <p:cNvPr id="167" name="Google Shape;16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pic>
        <p:nvPicPr>
          <p:cNvPr id="168" name="Google Shape;168;p34"/>
          <p:cNvPicPr preferRelativeResize="0"/>
          <p:nvPr/>
        </p:nvPicPr>
        <p:blipFill>
          <a:blip r:embed="rId3">
            <a:alphaModFix/>
          </a:blip>
          <a:stretch>
            <a:fillRect/>
          </a:stretch>
        </p:blipFill>
        <p:spPr>
          <a:xfrm>
            <a:off x="2663675" y="3091400"/>
            <a:ext cx="3694700" cy="1290425"/>
          </a:xfrm>
          <a:prstGeom prst="rect">
            <a:avLst/>
          </a:prstGeom>
          <a:noFill/>
          <a:ln>
            <a:noFill/>
          </a:ln>
        </p:spPr>
      </p:pic>
      <p:sp>
        <p:nvSpPr>
          <p:cNvPr id="169" name="Google Shape;169;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Google Shape;819;p124"/>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One of the most common TF non-bug bugs I’ve seen on GitHub</a:t>
            </a:r>
            <a:endParaRPr b="1">
              <a:latin typeface="Georgia"/>
              <a:ea typeface="Georgia"/>
              <a:cs typeface="Georgia"/>
              <a:sym typeface="Georgia"/>
            </a:endParaRPr>
          </a:p>
        </p:txBody>
      </p:sp>
      <p:sp>
        <p:nvSpPr>
          <p:cNvPr id="820" name="Google Shape;820;p1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Google Shape;825;p125"/>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Separate definition of ops from computing/running ops</a:t>
            </a:r>
            <a:r>
              <a:rPr lang="en" sz="1800">
                <a:solidFill>
                  <a:srgbClr val="FFFFFF"/>
                </a:solidFill>
                <a:latin typeface="Georgia"/>
                <a:ea typeface="Georgia"/>
                <a:cs typeface="Georgia"/>
                <a:sym typeface="Georgia"/>
              </a:rPr>
              <a:t> </a:t>
            </a:r>
            <a:endParaRPr sz="1800">
              <a:solidFill>
                <a:srgbClr val="FFFFFF"/>
              </a:solidFill>
              <a:latin typeface="Georgia"/>
              <a:ea typeface="Georgia"/>
              <a:cs typeface="Georgia"/>
              <a:sym typeface="Georgia"/>
            </a:endParaRPr>
          </a:p>
          <a:p>
            <a:pPr indent="-342900" lvl="0" marL="457200" rtl="0" algn="l">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Use Python property to ensure function is also loaded once the first time it is called*</a:t>
            </a:r>
            <a:endParaRPr sz="1800">
              <a:solidFill>
                <a:srgbClr val="FFFFFF"/>
              </a:solidFill>
              <a:latin typeface="Georgia"/>
              <a:ea typeface="Georgia"/>
              <a:cs typeface="Georgia"/>
              <a:sym typeface="Georgia"/>
            </a:endParaRPr>
          </a:p>
        </p:txBody>
      </p:sp>
      <p:sp>
        <p:nvSpPr>
          <p:cNvPr id="826" name="Google Shape;826;p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Solution</a:t>
            </a:r>
            <a:endParaRPr b="1">
              <a:latin typeface="Georgia"/>
              <a:ea typeface="Georgia"/>
              <a:cs typeface="Georgia"/>
              <a:sym typeface="Georgia"/>
            </a:endParaRPr>
          </a:p>
        </p:txBody>
      </p:sp>
      <p:sp>
        <p:nvSpPr>
          <p:cNvPr id="827" name="Google Shape;827;p1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8" name="Google Shape;828;p125"/>
          <p:cNvSpPr txBox="1"/>
          <p:nvPr/>
        </p:nvSpPr>
        <p:spPr>
          <a:xfrm>
            <a:off x="220375" y="4541650"/>
            <a:ext cx="48867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 This is not a Python class so I won’t go into it here. But if you don’t know how to use this property, you’re welcome to ask me!</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2" name="Shape 832"/>
        <p:cNvGrpSpPr/>
        <p:nvPr/>
      </p:nvGrpSpPr>
      <p:grpSpPr>
        <a:xfrm>
          <a:off x="0" y="0"/>
          <a:ext cx="0" cy="0"/>
          <a:chOff x="0" y="0"/>
          <a:chExt cx="0" cy="0"/>
        </a:xfrm>
      </p:grpSpPr>
      <p:sp>
        <p:nvSpPr>
          <p:cNvPr id="833" name="Google Shape;833;p126"/>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Putting it together:</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Let’s build a machine learning model!</a:t>
            </a:r>
            <a:endParaRPr b="1">
              <a:latin typeface="Georgia"/>
              <a:ea typeface="Georgia"/>
              <a:cs typeface="Georgia"/>
              <a:sym typeface="Georgia"/>
            </a:endParaRPr>
          </a:p>
        </p:txBody>
      </p:sp>
      <p:sp>
        <p:nvSpPr>
          <p:cNvPr id="834" name="Google Shape;834;p1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Google Shape;839;p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40" name="Google Shape;840;p127"/>
          <p:cNvPicPr preferRelativeResize="0"/>
          <p:nvPr/>
        </p:nvPicPr>
        <p:blipFill>
          <a:blip r:embed="rId3">
            <a:alphaModFix/>
          </a:blip>
          <a:stretch>
            <a:fillRect/>
          </a:stretch>
        </p:blipFill>
        <p:spPr>
          <a:xfrm>
            <a:off x="488175" y="263063"/>
            <a:ext cx="8167658" cy="4617369"/>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128"/>
          <p:cNvSpPr txBox="1"/>
          <p:nvPr>
            <p:ph type="title"/>
          </p:nvPr>
        </p:nvSpPr>
        <p:spPr>
          <a:xfrm>
            <a:off x="2074800" y="1521050"/>
            <a:ext cx="499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We will construct this model next time!!</a:t>
            </a:r>
            <a:endParaRPr b="1">
              <a:latin typeface="Georgia"/>
              <a:ea typeface="Georgia"/>
              <a:cs typeface="Georgia"/>
              <a:sym typeface="Georgia"/>
            </a:endParaRPr>
          </a:p>
        </p:txBody>
      </p:sp>
      <p:sp>
        <p:nvSpPr>
          <p:cNvPr id="846" name="Google Shape;846;p1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p129"/>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852" name="Google Shape;852;p129"/>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Linear regression</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Control Flow</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tf.data</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Optimizers</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Logistic regression on MNIST</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Feedback: </a:t>
            </a:r>
            <a:r>
              <a:rPr lang="en" u="sng">
                <a:solidFill>
                  <a:schemeClr val="hlink"/>
                </a:solidFill>
                <a:latin typeface="Georgia"/>
                <a:ea typeface="Georgia"/>
                <a:cs typeface="Georgia"/>
                <a:sym typeface="Georgia"/>
                <a:hlinkClick r:id="rId3"/>
              </a:rPr>
              <a:t>huyenn@stanford.edu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853" name="Google Shape;853;p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5"/>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rtl="0" algn="l">
              <a:spcBef>
                <a:spcPts val="1600"/>
              </a:spcBef>
              <a:spcAft>
                <a:spcPts val="0"/>
              </a:spcAft>
              <a:buNone/>
            </a:pPr>
            <a:r>
              <a:rPr lang="en" sz="1400">
                <a:solidFill>
                  <a:schemeClr val="dk1"/>
                </a:solidFill>
                <a:latin typeface="Consolas"/>
                <a:ea typeface="Consolas"/>
                <a:cs typeface="Consolas"/>
                <a:sym typeface="Consolas"/>
              </a:rPr>
              <a:t>a = tf.constant(2)</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writer = tf.summary.FileWriter('./graphs', tf.get_default_graph())</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writer.close()</a:t>
            </a:r>
            <a:endParaRPr sz="1400">
              <a:solidFill>
                <a:schemeClr val="dk1"/>
              </a:solidFill>
              <a:latin typeface="Consolas"/>
              <a:ea typeface="Consolas"/>
              <a:cs typeface="Consolas"/>
              <a:sym typeface="Consolas"/>
            </a:endParaRPr>
          </a:p>
          <a:p>
            <a:pPr indent="0" lvl="0" marL="0" rtl="0" algn="l">
              <a:spcBef>
                <a:spcPts val="1600"/>
              </a:spcBef>
              <a:spcAft>
                <a:spcPts val="1600"/>
              </a:spcAft>
              <a:buNone/>
            </a:pPr>
            <a:r>
              <a:t/>
            </a:r>
            <a:endParaRPr sz="1400">
              <a:solidFill>
                <a:srgbClr val="FFFFFF"/>
              </a:solidFill>
              <a:latin typeface="Consolas"/>
              <a:ea typeface="Consolas"/>
              <a:cs typeface="Consolas"/>
              <a:sym typeface="Consolas"/>
            </a:endParaRPr>
          </a:p>
        </p:txBody>
      </p:sp>
      <p:sp>
        <p:nvSpPr>
          <p:cNvPr id="175" name="Google Shape;17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sp>
        <p:nvSpPr>
          <p:cNvPr id="176" name="Google Shape;176;p35"/>
          <p:cNvSpPr txBox="1"/>
          <p:nvPr/>
        </p:nvSpPr>
        <p:spPr>
          <a:xfrm>
            <a:off x="2601600" y="4338625"/>
            <a:ext cx="5103600" cy="10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FF"/>
                </a:solidFill>
                <a:latin typeface="Times New Roman"/>
                <a:ea typeface="Times New Roman"/>
                <a:cs typeface="Times New Roman"/>
                <a:sym typeface="Times New Roman"/>
              </a:rPr>
              <a:t>Question</a:t>
            </a:r>
            <a:r>
              <a:rPr lang="en">
                <a:solidFill>
                  <a:srgbClr val="FFFFFF"/>
                </a:solidFill>
                <a:latin typeface="Times New Roman"/>
                <a:ea typeface="Times New Roman"/>
                <a:cs typeface="Times New Roman"/>
                <a:sym typeface="Times New Roman"/>
              </a:rPr>
              <a:t>:</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How to change Const, Const_1 to the names we give the variables?</a:t>
            </a:r>
            <a:endParaRPr>
              <a:solidFill>
                <a:srgbClr val="FFFFFF"/>
              </a:solidFill>
              <a:latin typeface="Times New Roman"/>
              <a:ea typeface="Times New Roman"/>
              <a:cs typeface="Times New Roman"/>
              <a:sym typeface="Times New Roman"/>
            </a:endParaRPr>
          </a:p>
        </p:txBody>
      </p:sp>
      <p:sp>
        <p:nvSpPr>
          <p:cNvPr id="177" name="Google Shape;17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8" name="Google Shape;178;p35"/>
          <p:cNvPicPr preferRelativeResize="0"/>
          <p:nvPr/>
        </p:nvPicPr>
        <p:blipFill>
          <a:blip r:embed="rId3">
            <a:alphaModFix/>
          </a:blip>
          <a:stretch>
            <a:fillRect/>
          </a:stretch>
        </p:blipFill>
        <p:spPr>
          <a:xfrm>
            <a:off x="2663675" y="3091400"/>
            <a:ext cx="3694700" cy="1290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6"/>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a = tf.constant(2,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a</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b</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add</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lgn="l">
              <a:spcBef>
                <a:spcPts val="1600"/>
              </a:spcBef>
              <a:spcAft>
                <a:spcPts val="1600"/>
              </a:spcAft>
              <a:buNone/>
            </a:pPr>
            <a:r>
              <a:rPr lang="en" sz="1400">
                <a:solidFill>
                  <a:srgbClr val="FFFFFF"/>
                </a:solidFill>
                <a:latin typeface="Consolas"/>
                <a:ea typeface="Consolas"/>
                <a:cs typeface="Consolas"/>
                <a:sym typeface="Consolas"/>
              </a:rPr>
              <a:t>writer = tf.summary.FileWriter('./graphs', tf.get_default_graph())</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 # &gt;&gt; 5</a:t>
            </a:r>
            <a:endParaRPr sz="1400">
              <a:solidFill>
                <a:srgbClr val="FFFFFF"/>
              </a:solidFill>
              <a:latin typeface="Consolas"/>
              <a:ea typeface="Consolas"/>
              <a:cs typeface="Consolas"/>
              <a:sym typeface="Consolas"/>
            </a:endParaRPr>
          </a:p>
        </p:txBody>
      </p:sp>
      <p:sp>
        <p:nvSpPr>
          <p:cNvPr id="184" name="Google Shape;18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Explicitly name them</a:t>
            </a:r>
            <a:endParaRPr b="1">
              <a:latin typeface="Georgia"/>
              <a:ea typeface="Georgia"/>
              <a:cs typeface="Georgia"/>
              <a:sym typeface="Georgia"/>
            </a:endParaRPr>
          </a:p>
        </p:txBody>
      </p:sp>
      <p:sp>
        <p:nvSpPr>
          <p:cNvPr id="185" name="Google Shape;185;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7"/>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rtl="0" algn="l">
              <a:spcBef>
                <a:spcPts val="1600"/>
              </a:spcBef>
              <a:spcAft>
                <a:spcPts val="0"/>
              </a:spcAft>
              <a:buNone/>
            </a:pPr>
            <a:r>
              <a:rPr lang="en" sz="1400">
                <a:solidFill>
                  <a:schemeClr val="dk1"/>
                </a:solidFill>
                <a:latin typeface="Consolas"/>
                <a:ea typeface="Consolas"/>
                <a:cs typeface="Consolas"/>
                <a:sym typeface="Consolas"/>
              </a:rPr>
              <a:t>a = tf.constant(2,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a</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b</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add</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rtl="0" algn="l">
              <a:spcBef>
                <a:spcPts val="1600"/>
              </a:spcBef>
              <a:spcAft>
                <a:spcPts val="0"/>
              </a:spcAft>
              <a:buNone/>
            </a:pPr>
            <a:r>
              <a:rPr lang="en" sz="1400">
                <a:solidFill>
                  <a:schemeClr val="dk1"/>
                </a:solidFill>
                <a:latin typeface="Consolas"/>
                <a:ea typeface="Consolas"/>
                <a:cs typeface="Consolas"/>
                <a:sym typeface="Consolas"/>
              </a:rPr>
              <a:t>writer = tf.summary.FileWriter('./graphs', tf.get_default_graph())</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with tf.Session() as sess:</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print(sess.run(x)) # &gt;&gt; 5</a:t>
            </a:r>
            <a:endParaRPr sz="1400">
              <a:solidFill>
                <a:schemeClr val="dk1"/>
              </a:solidFill>
              <a:latin typeface="Consolas"/>
              <a:ea typeface="Consolas"/>
              <a:cs typeface="Consolas"/>
              <a:sym typeface="Consolas"/>
            </a:endParaRPr>
          </a:p>
          <a:p>
            <a:pPr indent="0" lvl="0" marL="0" rtl="0" algn="l">
              <a:spcBef>
                <a:spcPts val="1600"/>
              </a:spcBef>
              <a:spcAft>
                <a:spcPts val="1600"/>
              </a:spcAft>
              <a:buNone/>
            </a:pPr>
            <a:r>
              <a:t/>
            </a:r>
            <a:endParaRPr sz="1400">
              <a:solidFill>
                <a:srgbClr val="FFFFFF"/>
              </a:solidFill>
              <a:latin typeface="Georgia"/>
              <a:ea typeface="Georgia"/>
              <a:cs typeface="Georgia"/>
              <a:sym typeface="Georgia"/>
            </a:endParaRPr>
          </a:p>
        </p:txBody>
      </p:sp>
      <p:sp>
        <p:nvSpPr>
          <p:cNvPr id="191" name="Google Shape;19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Explicitly name them</a:t>
            </a:r>
            <a:endParaRPr b="1">
              <a:latin typeface="Georgia"/>
              <a:ea typeface="Georgia"/>
              <a:cs typeface="Georgia"/>
              <a:sym typeface="Georgia"/>
            </a:endParaRPr>
          </a:p>
        </p:txBody>
      </p:sp>
      <p:pic>
        <p:nvPicPr>
          <p:cNvPr id="192" name="Google Shape;192;p37"/>
          <p:cNvPicPr preferRelativeResize="0"/>
          <p:nvPr/>
        </p:nvPicPr>
        <p:blipFill>
          <a:blip r:embed="rId3">
            <a:alphaModFix/>
          </a:blip>
          <a:stretch>
            <a:fillRect/>
          </a:stretch>
        </p:blipFill>
        <p:spPr>
          <a:xfrm>
            <a:off x="4889352" y="1152475"/>
            <a:ext cx="3104700" cy="1414375"/>
          </a:xfrm>
          <a:prstGeom prst="rect">
            <a:avLst/>
          </a:prstGeom>
          <a:noFill/>
          <a:ln>
            <a:noFill/>
          </a:ln>
        </p:spPr>
      </p:pic>
      <p:sp>
        <p:nvSpPr>
          <p:cNvPr id="193" name="Google Shape;193;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397800" y="1521050"/>
            <a:ext cx="8520600" cy="135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 can do much more than just visualizing your graphs.</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Learn to use TensorBoard </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well and often!</a:t>
            </a:r>
            <a:endParaRPr b="1">
              <a:latin typeface="Georgia"/>
              <a:ea typeface="Georgia"/>
              <a:cs typeface="Georgia"/>
              <a:sym typeface="Georgia"/>
            </a:endParaRPr>
          </a:p>
        </p:txBody>
      </p:sp>
      <p:sp>
        <p:nvSpPr>
          <p:cNvPr id="199" name="Google Shape;199;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9"/>
          <p:cNvSpPr txBox="1"/>
          <p:nvPr>
            <p:ph type="ctrTitle"/>
          </p:nvPr>
        </p:nvSpPr>
        <p:spPr>
          <a:xfrm>
            <a:off x="687375" y="2058524"/>
            <a:ext cx="8145000" cy="166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Constants, Sequences, Variables, Ops</a:t>
            </a:r>
            <a:endParaRPr>
              <a:latin typeface="Georgia"/>
              <a:ea typeface="Georgia"/>
              <a:cs typeface="Georgia"/>
              <a:sym typeface="Georgia"/>
            </a:endParaRPr>
          </a:p>
        </p:txBody>
      </p:sp>
      <p:sp>
        <p:nvSpPr>
          <p:cNvPr id="205" name="Google Shape;205;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6" name="Google Shape;206;p39"/>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40"/>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import tensorflow as tf</a:t>
            </a:r>
            <a:endParaRPr sz="1200">
              <a:solidFill>
                <a:srgbClr val="FFFFFF"/>
              </a:solidFill>
              <a:latin typeface="Consolas"/>
              <a:ea typeface="Consolas"/>
              <a:cs typeface="Consolas"/>
              <a:sym typeface="Consolas"/>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a = tf.constant([2, 2], name=</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b = tf.constant([[0, 1], [2, 3]], name=</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b</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lgn="l">
              <a:spcBef>
                <a:spcPts val="1600"/>
              </a:spcBef>
              <a:spcAft>
                <a:spcPts val="1600"/>
              </a:spcAft>
              <a:buNone/>
            </a:pPr>
            <a:r>
              <a:t/>
            </a:r>
            <a:endParaRPr sz="1200">
              <a:solidFill>
                <a:srgbClr val="FFFFFF"/>
              </a:solidFill>
              <a:latin typeface="Consolas"/>
              <a:ea typeface="Consolas"/>
              <a:cs typeface="Consolas"/>
              <a:sym typeface="Consolas"/>
            </a:endParaRPr>
          </a:p>
        </p:txBody>
      </p:sp>
      <p:sp>
        <p:nvSpPr>
          <p:cNvPr id="212" name="Google Shape;21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Constants</a:t>
            </a:r>
            <a:endParaRPr b="1">
              <a:latin typeface="Georgia"/>
              <a:ea typeface="Georgia"/>
              <a:cs typeface="Georgia"/>
              <a:sym typeface="Georgia"/>
            </a:endParaRPr>
          </a:p>
        </p:txBody>
      </p:sp>
      <p:sp>
        <p:nvSpPr>
          <p:cNvPr id="213" name="Google Shape;213;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40"/>
          <p:cNvSpPr txBox="1"/>
          <p:nvPr/>
        </p:nvSpPr>
        <p:spPr>
          <a:xfrm>
            <a:off x="5751150" y="1585975"/>
            <a:ext cx="2829300" cy="17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Consolas"/>
                <a:ea typeface="Consolas"/>
                <a:cs typeface="Consolas"/>
                <a:sym typeface="Consolas"/>
              </a:rPr>
              <a:t>tf.constant(</a:t>
            </a:r>
            <a:endParaRPr sz="1600">
              <a:solidFill>
                <a:srgbClr val="FFFFFF"/>
              </a:solidFill>
              <a:latin typeface="Consolas"/>
              <a:ea typeface="Consolas"/>
              <a:cs typeface="Consolas"/>
              <a:sym typeface="Consolas"/>
            </a:endParaRPr>
          </a:p>
          <a:p>
            <a:pPr indent="0" lvl="0" marL="0" rtl="0" algn="l">
              <a:spcBef>
                <a:spcPts val="0"/>
              </a:spcBef>
              <a:spcAft>
                <a:spcPts val="0"/>
              </a:spcAft>
              <a:buNone/>
            </a:pPr>
            <a:r>
              <a:rPr lang="en" sz="1600">
                <a:solidFill>
                  <a:srgbClr val="FFFFFF"/>
                </a:solidFill>
                <a:latin typeface="Consolas"/>
                <a:ea typeface="Consolas"/>
                <a:cs typeface="Consolas"/>
                <a:sym typeface="Consolas"/>
              </a:rPr>
              <a:t>    value,</a:t>
            </a:r>
            <a:endParaRPr sz="1600">
              <a:solidFill>
                <a:srgbClr val="FFFFFF"/>
              </a:solidFill>
              <a:latin typeface="Consolas"/>
              <a:ea typeface="Consolas"/>
              <a:cs typeface="Consolas"/>
              <a:sym typeface="Consolas"/>
            </a:endParaRPr>
          </a:p>
          <a:p>
            <a:pPr indent="0" lvl="0" marL="0" rtl="0" algn="l">
              <a:spcBef>
                <a:spcPts val="0"/>
              </a:spcBef>
              <a:spcAft>
                <a:spcPts val="0"/>
              </a:spcAft>
              <a:buNone/>
            </a:pPr>
            <a:r>
              <a:rPr lang="en" sz="1600">
                <a:solidFill>
                  <a:srgbClr val="FFFFFF"/>
                </a:solidFill>
                <a:latin typeface="Consolas"/>
                <a:ea typeface="Consolas"/>
                <a:cs typeface="Consolas"/>
                <a:sym typeface="Consolas"/>
              </a:rPr>
              <a:t>    dtype=None,</a:t>
            </a:r>
            <a:endParaRPr sz="1600">
              <a:solidFill>
                <a:srgbClr val="FFFFFF"/>
              </a:solidFill>
              <a:latin typeface="Consolas"/>
              <a:ea typeface="Consolas"/>
              <a:cs typeface="Consolas"/>
              <a:sym typeface="Consolas"/>
            </a:endParaRPr>
          </a:p>
          <a:p>
            <a:pPr indent="0" lvl="0" marL="0" rtl="0" algn="l">
              <a:spcBef>
                <a:spcPts val="0"/>
              </a:spcBef>
              <a:spcAft>
                <a:spcPts val="0"/>
              </a:spcAft>
              <a:buNone/>
            </a:pPr>
            <a:r>
              <a:rPr lang="en" sz="1600">
                <a:solidFill>
                  <a:srgbClr val="FFFFFF"/>
                </a:solidFill>
                <a:latin typeface="Consolas"/>
                <a:ea typeface="Consolas"/>
                <a:cs typeface="Consolas"/>
                <a:sym typeface="Consolas"/>
              </a:rPr>
              <a:t>    shape=None,</a:t>
            </a:r>
            <a:endParaRPr sz="1600">
              <a:solidFill>
                <a:srgbClr val="FFFFFF"/>
              </a:solidFill>
              <a:latin typeface="Consolas"/>
              <a:ea typeface="Consolas"/>
              <a:cs typeface="Consolas"/>
              <a:sym typeface="Consolas"/>
            </a:endParaRPr>
          </a:p>
          <a:p>
            <a:pPr indent="0" lvl="0" marL="0" rtl="0" algn="l">
              <a:spcBef>
                <a:spcPts val="0"/>
              </a:spcBef>
              <a:spcAft>
                <a:spcPts val="0"/>
              </a:spcAft>
              <a:buNone/>
            </a:pPr>
            <a:r>
              <a:rPr lang="en" sz="1600">
                <a:solidFill>
                  <a:srgbClr val="FFFFFF"/>
                </a:solidFill>
                <a:latin typeface="Consolas"/>
                <a:ea typeface="Consolas"/>
                <a:cs typeface="Consolas"/>
                <a:sym typeface="Consolas"/>
              </a:rPr>
              <a:t>    name='Const',</a:t>
            </a:r>
            <a:endParaRPr sz="1600">
              <a:solidFill>
                <a:srgbClr val="FFFFFF"/>
              </a:solidFill>
              <a:latin typeface="Consolas"/>
              <a:ea typeface="Consolas"/>
              <a:cs typeface="Consolas"/>
              <a:sym typeface="Consolas"/>
            </a:endParaRPr>
          </a:p>
          <a:p>
            <a:pPr indent="0" lvl="0" marL="0" rtl="0" algn="l">
              <a:spcBef>
                <a:spcPts val="0"/>
              </a:spcBef>
              <a:spcAft>
                <a:spcPts val="0"/>
              </a:spcAft>
              <a:buNone/>
            </a:pPr>
            <a:r>
              <a:rPr lang="en" sz="1600">
                <a:solidFill>
                  <a:srgbClr val="FFFFFF"/>
                </a:solidFill>
                <a:latin typeface="Consolas"/>
                <a:ea typeface="Consolas"/>
                <a:cs typeface="Consolas"/>
                <a:sym typeface="Consolas"/>
              </a:rPr>
              <a:t>    verify_shape=False</a:t>
            </a:r>
            <a:endParaRPr sz="1600">
              <a:solidFill>
                <a:srgbClr val="FFFFFF"/>
              </a:solidFill>
              <a:latin typeface="Consolas"/>
              <a:ea typeface="Consolas"/>
              <a:cs typeface="Consolas"/>
              <a:sym typeface="Consolas"/>
            </a:endParaRPr>
          </a:p>
          <a:p>
            <a:pPr indent="0" lvl="0" marL="0" rtl="0" algn="l">
              <a:spcBef>
                <a:spcPts val="0"/>
              </a:spcBef>
              <a:spcAft>
                <a:spcPts val="0"/>
              </a:spcAft>
              <a:buNone/>
            </a:pPr>
            <a:r>
              <a:rPr lang="en"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1"/>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import tensorflow as tf</a:t>
            </a:r>
            <a:endParaRPr sz="1200">
              <a:solidFill>
                <a:schemeClr val="dk1"/>
              </a:solidFill>
              <a:latin typeface="Consolas"/>
              <a:ea typeface="Consolas"/>
              <a:cs typeface="Consolas"/>
              <a:sym typeface="Consolas"/>
            </a:endParaRPr>
          </a:p>
          <a:p>
            <a:pPr indent="0" lvl="0" marL="0" rtl="0" algn="l">
              <a:spcBef>
                <a:spcPts val="1600"/>
              </a:spcBef>
              <a:spcAft>
                <a:spcPts val="0"/>
              </a:spcAft>
              <a:buNone/>
            </a:pPr>
            <a:r>
              <a:rPr lang="en" sz="1200">
                <a:solidFill>
                  <a:schemeClr val="dk1"/>
                </a:solidFill>
                <a:latin typeface="Consolas"/>
                <a:ea typeface="Consolas"/>
                <a:cs typeface="Consolas"/>
                <a:sym typeface="Consolas"/>
              </a:rPr>
              <a:t>a = tf.constant([2, 2], name=</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b = tf.constant([[0, 1], [2, 3]], name=</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b</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x = tf.multiply(a, b, name='mul')</a:t>
            </a:r>
            <a:endParaRPr sz="1200">
              <a:solidFill>
                <a:schemeClr val="dk1"/>
              </a:solidFill>
              <a:latin typeface="Consolas"/>
              <a:ea typeface="Consolas"/>
              <a:cs typeface="Consolas"/>
              <a:sym typeface="Consolas"/>
            </a:endParaRPr>
          </a:p>
          <a:p>
            <a:pPr indent="0" lvl="0" marL="0" rtl="0" algn="l">
              <a:spcBef>
                <a:spcPts val="1600"/>
              </a:spcBef>
              <a:spcAft>
                <a:spcPts val="0"/>
              </a:spcAft>
              <a:buNone/>
            </a:pPr>
            <a:r>
              <a:rPr lang="en" sz="1200">
                <a:solidFill>
                  <a:schemeClr val="dk1"/>
                </a:solidFill>
                <a:latin typeface="Consolas"/>
                <a:ea typeface="Consolas"/>
                <a:cs typeface="Consolas"/>
                <a:sym typeface="Consolas"/>
              </a:rPr>
              <a:t>with tf.Session() as sess:</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print(sess.run(x))</a:t>
            </a:r>
            <a:endParaRPr sz="12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  &gt;&gt;  [[0 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[4 6]]</a:t>
            </a:r>
            <a:endParaRPr sz="1400">
              <a:solidFill>
                <a:srgbClr val="FFFFFF"/>
              </a:solidFill>
              <a:latin typeface="Consolas"/>
              <a:ea typeface="Consolas"/>
              <a:cs typeface="Consolas"/>
              <a:sym typeface="Consolas"/>
            </a:endParaRPr>
          </a:p>
          <a:p>
            <a:pPr indent="0" lvl="0" marL="0" rtl="0" algn="l">
              <a:spcBef>
                <a:spcPts val="0"/>
              </a:spcBef>
              <a:spcAft>
                <a:spcPts val="1600"/>
              </a:spcAft>
              <a:buNone/>
            </a:pPr>
            <a:r>
              <a:t/>
            </a:r>
            <a:endParaRPr sz="1200">
              <a:solidFill>
                <a:srgbClr val="FFFFFF"/>
              </a:solidFill>
              <a:latin typeface="Consolas"/>
              <a:ea typeface="Consolas"/>
              <a:cs typeface="Consolas"/>
              <a:sym typeface="Consolas"/>
            </a:endParaRPr>
          </a:p>
        </p:txBody>
      </p:sp>
      <p:sp>
        <p:nvSpPr>
          <p:cNvPr id="220" name="Google Shape;22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a:t>
            </a:r>
            <a:r>
              <a:rPr b="1" lang="en">
                <a:latin typeface="Georgia"/>
                <a:ea typeface="Georgia"/>
                <a:cs typeface="Georgia"/>
                <a:sym typeface="Georgia"/>
              </a:rPr>
              <a:t>onstants</a:t>
            </a:r>
            <a:endParaRPr b="1">
              <a:latin typeface="Georgia"/>
              <a:ea typeface="Georgia"/>
              <a:cs typeface="Georgia"/>
              <a:sym typeface="Georgia"/>
            </a:endParaRPr>
          </a:p>
        </p:txBody>
      </p:sp>
      <p:sp>
        <p:nvSpPr>
          <p:cNvPr id="221" name="Google Shape;221;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41"/>
          <p:cNvSpPr txBox="1"/>
          <p:nvPr/>
        </p:nvSpPr>
        <p:spPr>
          <a:xfrm>
            <a:off x="4624500" y="2161150"/>
            <a:ext cx="24966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Broadcasting similar to NumPy</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a:t>
            </a:r>
            <a:r>
              <a:rPr b="1" lang="en">
                <a:latin typeface="Georgia"/>
                <a:ea typeface="Georgia"/>
                <a:cs typeface="Georgia"/>
                <a:sym typeface="Georgia"/>
              </a:rPr>
              <a:t> a specific value</a:t>
            </a:r>
            <a:endParaRPr b="1">
              <a:latin typeface="Georgia"/>
              <a:ea typeface="Georgia"/>
              <a:cs typeface="Georgia"/>
              <a:sym typeface="Georgia"/>
            </a:endParaRPr>
          </a:p>
        </p:txBody>
      </p:sp>
      <p:sp>
        <p:nvSpPr>
          <p:cNvPr id="228" name="Google Shape;228;p42"/>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tf.zeros(shape, dtype=tf.float32, name=None)</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latin typeface="Georgia"/>
                <a:ea typeface="Georgia"/>
                <a:cs typeface="Georgia"/>
                <a:sym typeface="Georgia"/>
              </a:rPr>
              <a:t>creates a tensor of shape and all elements will be zeros</a:t>
            </a:r>
            <a:endParaRPr sz="1400">
              <a:latin typeface="Georgia"/>
              <a:ea typeface="Georgia"/>
              <a:cs typeface="Georgia"/>
              <a:sym typeface="Georgia"/>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tf.zeros([2, 3], tf.int32) ==&gt; [[0, 0, 0], [0, 0, 0]]</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1600"/>
              </a:spcAft>
              <a:buNone/>
            </a:pPr>
            <a:r>
              <a:t/>
            </a:r>
            <a:endParaRPr sz="1400">
              <a:latin typeface="Georgia"/>
              <a:ea typeface="Georgia"/>
              <a:cs typeface="Georgia"/>
              <a:sym typeface="Georgia"/>
            </a:endParaRPr>
          </a:p>
        </p:txBody>
      </p:sp>
      <p:sp>
        <p:nvSpPr>
          <p:cNvPr id="229" name="Google Shape;229;p42"/>
          <p:cNvSpPr txBox="1"/>
          <p:nvPr/>
        </p:nvSpPr>
        <p:spPr>
          <a:xfrm>
            <a:off x="5959125" y="1987375"/>
            <a:ext cx="24966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Similar to numpy.zeros</a:t>
            </a:r>
            <a:endParaRPr>
              <a:solidFill>
                <a:srgbClr val="FFFFFF"/>
              </a:solidFill>
              <a:latin typeface="Times New Roman"/>
              <a:ea typeface="Times New Roman"/>
              <a:cs typeface="Times New Roman"/>
              <a:sym typeface="Times New Roman"/>
            </a:endParaRPr>
          </a:p>
        </p:txBody>
      </p:sp>
      <p:sp>
        <p:nvSpPr>
          <p:cNvPr id="230" name="Google Shape;230;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36" name="Google Shape;236;p4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tf.zeros_like(input_tensor, dtype=None, name=None, optimize=True)</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latin typeface="Georgia"/>
                <a:ea typeface="Georgia"/>
                <a:cs typeface="Georgia"/>
                <a:sym typeface="Georgia"/>
              </a:rPr>
              <a:t>creates a tensor of shape and type (unless type is specified) as the input_tensor but all elements are zeros.</a:t>
            </a:r>
            <a:endParaRPr sz="1400">
              <a:latin typeface="Georgia"/>
              <a:ea typeface="Georgia"/>
              <a:cs typeface="Georgia"/>
              <a:sym typeface="Georgia"/>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 input_tensor is [[0, 1], [2, 3], [4, 5]]</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tf.zeros_like(input_tensor) </a:t>
            </a:r>
            <a:r>
              <a:rPr lang="en" sz="1400">
                <a:solidFill>
                  <a:srgbClr val="FFFFFF"/>
                </a:solidFill>
                <a:latin typeface="Consolas"/>
                <a:ea typeface="Consolas"/>
                <a:cs typeface="Consolas"/>
                <a:sym typeface="Consolas"/>
              </a:rPr>
              <a:t>==&gt;</a:t>
            </a:r>
            <a:r>
              <a:rPr lang="en" sz="1400">
                <a:solidFill>
                  <a:srgbClr val="FFFFFF"/>
                </a:solidFill>
                <a:latin typeface="Consolas"/>
                <a:ea typeface="Consolas"/>
                <a:cs typeface="Consolas"/>
                <a:sym typeface="Consolas"/>
              </a:rPr>
              <a:t> [[0, 0], [0, 0], [0, 0]]</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1600"/>
              </a:spcAft>
              <a:buNone/>
            </a:pPr>
            <a:r>
              <a:t/>
            </a:r>
            <a:endParaRPr sz="1400">
              <a:latin typeface="Georgia"/>
              <a:ea typeface="Georgia"/>
              <a:cs typeface="Georgia"/>
              <a:sym typeface="Georgia"/>
            </a:endParaRPr>
          </a:p>
        </p:txBody>
      </p:sp>
      <p:sp>
        <p:nvSpPr>
          <p:cNvPr id="237" name="Google Shape;237;p43"/>
          <p:cNvSpPr txBox="1"/>
          <p:nvPr/>
        </p:nvSpPr>
        <p:spPr>
          <a:xfrm>
            <a:off x="5936200" y="2283750"/>
            <a:ext cx="24966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Similar to numpy.zeros_like</a:t>
            </a:r>
            <a:endParaRPr>
              <a:solidFill>
                <a:srgbClr val="FFFFFF"/>
              </a:solidFill>
              <a:latin typeface="Times New Roman"/>
              <a:ea typeface="Times New Roman"/>
              <a:cs typeface="Times New Roman"/>
              <a:sym typeface="Times New Roman"/>
            </a:endParaRPr>
          </a:p>
        </p:txBody>
      </p:sp>
      <p:sp>
        <p:nvSpPr>
          <p:cNvPr id="238" name="Google Shape;238;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44" name="Google Shape;244;p4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tf.ones(shape, dtype=tf.float32, name=None)</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tf.ones_like(input_tensor, dtype=None, name=None, optimize=True)</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1600"/>
              </a:spcAft>
              <a:buNone/>
            </a:pPr>
            <a:r>
              <a:t/>
            </a:r>
            <a:endParaRPr sz="1400">
              <a:latin typeface="Georgia"/>
              <a:ea typeface="Georgia"/>
              <a:cs typeface="Georgia"/>
              <a:sym typeface="Georgia"/>
            </a:endParaRPr>
          </a:p>
        </p:txBody>
      </p:sp>
      <p:sp>
        <p:nvSpPr>
          <p:cNvPr id="245" name="Google Shape;245;p44"/>
          <p:cNvSpPr txBox="1"/>
          <p:nvPr/>
        </p:nvSpPr>
        <p:spPr>
          <a:xfrm>
            <a:off x="6373775" y="2502125"/>
            <a:ext cx="20424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Similar to numpy.ones, numpy.ones_like</a:t>
            </a:r>
            <a:endParaRPr>
              <a:solidFill>
                <a:srgbClr val="FFFFFF"/>
              </a:solidFill>
              <a:latin typeface="Times New Roman"/>
              <a:ea typeface="Times New Roman"/>
              <a:cs typeface="Times New Roman"/>
              <a:sym typeface="Times New Roman"/>
            </a:endParaRPr>
          </a:p>
        </p:txBody>
      </p:sp>
      <p:sp>
        <p:nvSpPr>
          <p:cNvPr id="246" name="Google Shape;246;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52" name="Google Shape;252;p45"/>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tf.fill(dims, value, name=None) </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latin typeface="Georgia"/>
                <a:ea typeface="Georgia"/>
                <a:cs typeface="Georgia"/>
                <a:sym typeface="Georgia"/>
              </a:rPr>
              <a:t>creates a tensor filled with a scalar value.</a:t>
            </a:r>
            <a:endParaRPr sz="1400">
              <a:latin typeface="Georgia"/>
              <a:ea typeface="Georgia"/>
              <a:cs typeface="Georgia"/>
              <a:sym typeface="Georgia"/>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tf.fill([2, 3], 8) ==&gt; [[8, 8, 8], [8, 8, 8]]</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1600"/>
              </a:spcAft>
              <a:buNone/>
            </a:pPr>
            <a:r>
              <a:t/>
            </a:r>
            <a:endParaRPr sz="1400">
              <a:latin typeface="Georgia"/>
              <a:ea typeface="Georgia"/>
              <a:cs typeface="Georgia"/>
              <a:sym typeface="Georgia"/>
            </a:endParaRPr>
          </a:p>
        </p:txBody>
      </p:sp>
      <p:sp>
        <p:nvSpPr>
          <p:cNvPr id="253" name="Google Shape;253;p45"/>
          <p:cNvSpPr txBox="1"/>
          <p:nvPr/>
        </p:nvSpPr>
        <p:spPr>
          <a:xfrm>
            <a:off x="5480825" y="1924625"/>
            <a:ext cx="3079200" cy="14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Similar to NumPy.full</a:t>
            </a:r>
            <a:endParaRPr>
              <a:solidFill>
                <a:srgbClr val="FFFFFF"/>
              </a:solidFill>
              <a:latin typeface="Times New Roman"/>
              <a:ea typeface="Times New Roman"/>
              <a:cs typeface="Times New Roman"/>
              <a:sym typeface="Times New Roman"/>
            </a:endParaRPr>
          </a:p>
        </p:txBody>
      </p:sp>
      <p:sp>
        <p:nvSpPr>
          <p:cNvPr id="254" name="Google Shape;254;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Constants as sequences</a:t>
            </a:r>
            <a:endParaRPr b="1">
              <a:latin typeface="Georgia"/>
              <a:ea typeface="Georgia"/>
              <a:cs typeface="Georgia"/>
              <a:sym typeface="Georgia"/>
            </a:endParaRPr>
          </a:p>
        </p:txBody>
      </p:sp>
      <p:sp>
        <p:nvSpPr>
          <p:cNvPr id="260" name="Google Shape;260;p4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tf.lin_space(start, stop, num, name=None) </a:t>
            </a:r>
            <a:br>
              <a:rPr b="1" lang="en">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tf.lin_space(10.0, 13.0, 4) ==&gt; [10. 11. 12. 13.]</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t/>
            </a:r>
            <a:endParaRPr sz="1400">
              <a:solidFill>
                <a:srgbClr val="FFFFFF"/>
              </a:solidFill>
              <a:latin typeface="Consolas"/>
              <a:ea typeface="Consolas"/>
              <a:cs typeface="Consolas"/>
              <a:sym typeface="Consolas"/>
            </a:endParaRPr>
          </a:p>
          <a:p>
            <a:pPr indent="0" lvl="0" marL="0" rtl="0" algn="l">
              <a:spcBef>
                <a:spcPts val="1600"/>
              </a:spcBef>
              <a:spcAft>
                <a:spcPts val="1600"/>
              </a:spcAft>
              <a:buNone/>
            </a:pPr>
            <a:r>
              <a:rPr b="1" lang="en">
                <a:solidFill>
                  <a:srgbClr val="FFFFFF"/>
                </a:solidFill>
                <a:latin typeface="Consolas"/>
                <a:ea typeface="Consolas"/>
                <a:cs typeface="Consolas"/>
                <a:sym typeface="Consolas"/>
              </a:rPr>
              <a:t>tf.range(start, limit=None, delta=1, dtype=None, name='range')</a:t>
            </a:r>
            <a:br>
              <a:rPr lang="en">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tf.range(3, 18, 3) ==&gt; [3 6 9 12 15]</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tf.range(5) ==&gt; [0 1 2 3 4]</a:t>
            </a:r>
            <a:endParaRPr sz="1400">
              <a:solidFill>
                <a:srgbClr val="FFFFFF"/>
              </a:solidFill>
              <a:latin typeface="Consolas"/>
              <a:ea typeface="Consolas"/>
              <a:cs typeface="Consolas"/>
              <a:sym typeface="Consolas"/>
            </a:endParaRPr>
          </a:p>
        </p:txBody>
      </p:sp>
      <p:sp>
        <p:nvSpPr>
          <p:cNvPr id="261" name="Google Shape;261;p46"/>
          <p:cNvSpPr txBox="1"/>
          <p:nvPr/>
        </p:nvSpPr>
        <p:spPr>
          <a:xfrm>
            <a:off x="5415900" y="1152475"/>
            <a:ext cx="33627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p:txBody>
      </p:sp>
      <p:sp>
        <p:nvSpPr>
          <p:cNvPr id="262" name="Google Shape;262;p46"/>
          <p:cNvSpPr txBox="1"/>
          <p:nvPr/>
        </p:nvSpPr>
        <p:spPr>
          <a:xfrm>
            <a:off x="4525325" y="3191150"/>
            <a:ext cx="3865800" cy="13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NOT THE SAME AS NUMPY SEQUENCES</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Tensor objects are not iterable</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Consolas"/>
                <a:ea typeface="Consolas"/>
                <a:cs typeface="Consolas"/>
                <a:sym typeface="Consolas"/>
              </a:rPr>
              <a:t>for _ in tf.range(4): # TypeError</a:t>
            </a:r>
            <a:endParaRPr>
              <a:solidFill>
                <a:srgbClr val="FFFFFF"/>
              </a:solidFill>
              <a:latin typeface="Consolas"/>
              <a:ea typeface="Consolas"/>
              <a:cs typeface="Consolas"/>
              <a:sym typeface="Consolas"/>
            </a:endParaRPr>
          </a:p>
        </p:txBody>
      </p:sp>
      <p:sp>
        <p:nvSpPr>
          <p:cNvPr id="263" name="Google Shape;263;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Randomly Generated </a:t>
            </a:r>
            <a:r>
              <a:rPr b="1" lang="en">
                <a:latin typeface="Georgia"/>
                <a:ea typeface="Georgia"/>
                <a:cs typeface="Georgia"/>
                <a:sym typeface="Georgia"/>
              </a:rPr>
              <a:t>Constants</a:t>
            </a:r>
            <a:endParaRPr b="1">
              <a:latin typeface="Georgia"/>
              <a:ea typeface="Georgia"/>
              <a:cs typeface="Georgia"/>
              <a:sym typeface="Georgia"/>
            </a:endParaRPr>
          </a:p>
        </p:txBody>
      </p:sp>
      <p:sp>
        <p:nvSpPr>
          <p:cNvPr id="269" name="Google Shape;269;p4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749300" lvl="0" marL="0" rtl="0" algn="l">
              <a:spcBef>
                <a:spcPts val="0"/>
              </a:spcBef>
              <a:spcAft>
                <a:spcPts val="0"/>
              </a:spcAft>
              <a:buNone/>
            </a:pPr>
            <a:r>
              <a:t/>
            </a:r>
            <a:endParaRPr sz="1400">
              <a:solidFill>
                <a:srgbClr val="FFFFFF"/>
              </a:solidFill>
              <a:latin typeface="Consolas"/>
              <a:ea typeface="Consolas"/>
              <a:cs typeface="Consolas"/>
              <a:sym typeface="Consolas"/>
            </a:endParaRPr>
          </a:p>
          <a:p>
            <a:pPr indent="749300" lvl="0" marL="0" rtl="0" algn="l">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tf.random_normal</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tf.truncated_normal</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tf.random_uniform</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tf.random_shuffle</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tf.random_crop</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tf.multinomial</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tf.random_gamma</a:t>
            </a:r>
            <a:endParaRPr b="1" sz="1400">
              <a:solidFill>
                <a:srgbClr val="FFFFFF"/>
              </a:solidFill>
              <a:latin typeface="Consolas"/>
              <a:ea typeface="Consolas"/>
              <a:cs typeface="Consolas"/>
              <a:sym typeface="Consolas"/>
            </a:endParaRPr>
          </a:p>
        </p:txBody>
      </p:sp>
      <p:sp>
        <p:nvSpPr>
          <p:cNvPr id="270" name="Google Shape;270;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Randomly Generated Constants</a:t>
            </a:r>
            <a:endParaRPr b="1">
              <a:latin typeface="Georgia"/>
              <a:ea typeface="Georgia"/>
              <a:cs typeface="Georgia"/>
              <a:sym typeface="Georgia"/>
            </a:endParaRPr>
          </a:p>
        </p:txBody>
      </p:sp>
      <p:sp>
        <p:nvSpPr>
          <p:cNvPr id="276" name="Google Shape;276;p4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1600"/>
              </a:spcAft>
              <a:buNone/>
            </a:pPr>
            <a:r>
              <a:rPr b="1" lang="en">
                <a:solidFill>
                  <a:schemeClr val="dk1"/>
                </a:solidFill>
                <a:latin typeface="Consolas"/>
                <a:ea typeface="Consolas"/>
                <a:cs typeface="Consolas"/>
                <a:sym typeface="Consolas"/>
              </a:rPr>
              <a:t>tf.set_random_seed(seed)</a:t>
            </a:r>
            <a:endParaRPr b="1">
              <a:solidFill>
                <a:srgbClr val="FFFFFF"/>
              </a:solidFill>
              <a:latin typeface="Consolas"/>
              <a:ea typeface="Consolas"/>
              <a:cs typeface="Consolas"/>
              <a:sym typeface="Consolas"/>
            </a:endParaRPr>
          </a:p>
        </p:txBody>
      </p:sp>
      <p:sp>
        <p:nvSpPr>
          <p:cNvPr id="277" name="Google Shape;277;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Operations</a:t>
            </a:r>
            <a:endParaRPr b="1">
              <a:latin typeface="Georgia"/>
              <a:ea typeface="Georgia"/>
              <a:cs typeface="Georgia"/>
              <a:sym typeface="Georgia"/>
            </a:endParaRPr>
          </a:p>
        </p:txBody>
      </p:sp>
      <p:pic>
        <p:nvPicPr>
          <p:cNvPr id="283" name="Google Shape;283;p49"/>
          <p:cNvPicPr preferRelativeResize="0"/>
          <p:nvPr/>
        </p:nvPicPr>
        <p:blipFill>
          <a:blip r:embed="rId3">
            <a:alphaModFix/>
          </a:blip>
          <a:stretch>
            <a:fillRect/>
          </a:stretch>
        </p:blipFill>
        <p:spPr>
          <a:xfrm>
            <a:off x="0" y="1313598"/>
            <a:ext cx="9144001" cy="2747705"/>
          </a:xfrm>
          <a:prstGeom prst="rect">
            <a:avLst/>
          </a:prstGeom>
          <a:noFill/>
          <a:ln>
            <a:noFill/>
          </a:ln>
        </p:spPr>
      </p:pic>
      <p:sp>
        <p:nvSpPr>
          <p:cNvPr id="284" name="Google Shape;284;p49"/>
          <p:cNvSpPr txBox="1"/>
          <p:nvPr/>
        </p:nvSpPr>
        <p:spPr>
          <a:xfrm>
            <a:off x="0" y="4778400"/>
            <a:ext cx="35781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Buduma. </a:t>
            </a:r>
            <a:r>
              <a:rPr i="1" lang="en" sz="1100">
                <a:solidFill>
                  <a:srgbClr val="FFFFFF"/>
                </a:solidFill>
                <a:latin typeface="Times New Roman"/>
                <a:ea typeface="Times New Roman"/>
                <a:cs typeface="Times New Roman"/>
                <a:sym typeface="Times New Roman"/>
              </a:rPr>
              <a:t>Fundamentals of Deep Learning</a:t>
            </a:r>
            <a:r>
              <a:rPr lang="en" sz="1100">
                <a:solidFill>
                  <a:srgbClr val="FFFFFF"/>
                </a:solidFill>
                <a:latin typeface="Times New Roman"/>
                <a:ea typeface="Times New Roman"/>
                <a:cs typeface="Times New Roman"/>
                <a:sym typeface="Times New Roman"/>
              </a:rPr>
              <a:t>. O’Reilly, 2017</a:t>
            </a:r>
            <a:endParaRPr sz="1100">
              <a:solidFill>
                <a:srgbClr val="FFFFFF"/>
              </a:solidFill>
              <a:latin typeface="Times New Roman"/>
              <a:ea typeface="Times New Roman"/>
              <a:cs typeface="Times New Roman"/>
              <a:sym typeface="Times New Roman"/>
            </a:endParaRPr>
          </a:p>
        </p:txBody>
      </p:sp>
      <p:sp>
        <p:nvSpPr>
          <p:cNvPr id="285" name="Google Shape;285;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Arithmetic Ops</a:t>
            </a:r>
            <a:endParaRPr b="1">
              <a:latin typeface="Georgia"/>
              <a:ea typeface="Georgia"/>
              <a:cs typeface="Georgia"/>
              <a:sym typeface="Georgia"/>
            </a:endParaRPr>
          </a:p>
        </p:txBody>
      </p:sp>
      <p:sp>
        <p:nvSpPr>
          <p:cNvPr id="291" name="Google Shape;291;p50"/>
          <p:cNvSpPr txBox="1"/>
          <p:nvPr/>
        </p:nvSpPr>
        <p:spPr>
          <a:xfrm>
            <a:off x="4497700" y="1378150"/>
            <a:ext cx="35031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Pretty standard, quite similar to numpy.</a:t>
            </a:r>
            <a:endParaRPr>
              <a:solidFill>
                <a:srgbClr val="FFFFFF"/>
              </a:solidFill>
              <a:latin typeface="Times New Roman"/>
              <a:ea typeface="Times New Roman"/>
              <a:cs typeface="Times New Roman"/>
              <a:sym typeface="Times New Roman"/>
            </a:endParaRPr>
          </a:p>
        </p:txBody>
      </p:sp>
      <p:sp>
        <p:nvSpPr>
          <p:cNvPr id="292" name="Google Shape;292;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3" name="Google Shape;293;p50"/>
          <p:cNvPicPr preferRelativeResize="0"/>
          <p:nvPr/>
        </p:nvPicPr>
        <p:blipFill>
          <a:blip r:embed="rId3">
            <a:alphaModFix/>
          </a:blip>
          <a:stretch>
            <a:fillRect/>
          </a:stretch>
        </p:blipFill>
        <p:spPr>
          <a:xfrm>
            <a:off x="1168925" y="1129475"/>
            <a:ext cx="2922627" cy="38209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Wizard of Div</a:t>
            </a:r>
            <a:endParaRPr b="1">
              <a:latin typeface="Georgia"/>
              <a:ea typeface="Georgia"/>
              <a:cs typeface="Georgia"/>
              <a:sym typeface="Georgia"/>
            </a:endParaRPr>
          </a:p>
        </p:txBody>
      </p:sp>
      <p:sp>
        <p:nvSpPr>
          <p:cNvPr id="299" name="Google Shape;299;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0" name="Google Shape;300;p5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a = tf.constant([2, 2], name='a')</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b = tf.constant([[0, 1], [2, 3]], name='b')</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print(sess.run(tf.div(b, a)))             ⇒ [[0 0] [1 1]]</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print(sess.run(tf.divide(b, a)))          ⇒ [[0. 0.5] [1. 1.5]]</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print(sess.run(tf.truediv(b, a)))         ⇒ [[0. 0.5] [1. 1.5]]</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print(sess.run(tf.floordiv(b, a)))        ⇒ [[0 0] [1 1]]</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print(sess.run(tf.realdiv(b, a)))         ⇒ # Error: only works for real values</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print(sess.run(tf.truncatediv(b, a)))     ⇒ [[0 0] [1 1]]</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print(sess.run(tf.floor_div(b, a)))       ⇒ [[0 0] [1 1]]</a:t>
            </a:r>
            <a:endParaRPr sz="1400">
              <a:solidFill>
                <a:srgbClr val="FFFFFF"/>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2"/>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lgn="l">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tf.ones_like(t_0)                    			# ==&gt; 1</a:t>
            </a:r>
            <a:endParaRPr sz="1400">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06" name="Google Shape;306;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07" name="Google Shape;307;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3"/>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lgn="l">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tf.ones_like(t_0)                    			# ==&gt; 1</a:t>
            </a:r>
            <a:endParaRPr sz="1400">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13" name="Google Shape;31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14" name="Google Shape;314;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13" name="Google Shape;11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Basic operations</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Tensor types</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Importing data</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Lazy loading</a:t>
            </a:r>
            <a:endParaRPr>
              <a:latin typeface="Georgia"/>
              <a:ea typeface="Georgia"/>
              <a:cs typeface="Georgia"/>
              <a:sym typeface="Georgia"/>
            </a:endParaRPr>
          </a:p>
          <a:p>
            <a:pPr indent="0" lvl="0" marL="2743200" rtl="0" algn="l">
              <a:spcBef>
                <a:spcPts val="1600"/>
              </a:spcBef>
              <a:spcAft>
                <a:spcPts val="1600"/>
              </a:spcAft>
              <a:buNone/>
            </a:pPr>
            <a:r>
              <a:rPr b="1" lang="en">
                <a:latin typeface="Georgia"/>
                <a:ea typeface="Georgia"/>
                <a:cs typeface="Georgia"/>
                <a:sym typeface="Georgia"/>
              </a:rPr>
              <a:t>Fun with TensorBoard!!!</a:t>
            </a:r>
            <a:endParaRPr b="1">
              <a:latin typeface="Georgia"/>
              <a:ea typeface="Georgia"/>
              <a:cs typeface="Georgia"/>
              <a:sym typeface="Georgia"/>
            </a:endParaRPr>
          </a:p>
        </p:txBody>
      </p:sp>
      <p:sp>
        <p:nvSpPr>
          <p:cNvPr id="114" name="Google Shape;11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5" name="Google Shape;115;p27"/>
          <p:cNvPicPr preferRelativeResize="0"/>
          <p:nvPr/>
        </p:nvPicPr>
        <p:blipFill>
          <a:blip r:embed="rId3">
            <a:alphaModFix/>
          </a:blip>
          <a:stretch>
            <a:fillRect/>
          </a:stretch>
        </p:blipFill>
        <p:spPr>
          <a:xfrm>
            <a:off x="5933775" y="1288075"/>
            <a:ext cx="1163700" cy="1468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4"/>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lgn="l">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tf.zeros_like(t_1)                   			# ==&gt; ?????</a:t>
            </a:r>
            <a:endParaRPr sz="1400">
              <a:latin typeface="Georgia"/>
              <a:ea typeface="Georgia"/>
              <a:cs typeface="Georgia"/>
              <a:sym typeface="Georgia"/>
            </a:endParaRPr>
          </a:p>
        </p:txBody>
      </p:sp>
      <p:sp>
        <p:nvSpPr>
          <p:cNvPr id="320" name="Google Shape;320;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21" name="Google Shape;321;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5"/>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lgn="l">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tf.zeros_like(t_1)                   			# ==&gt; [b'' b'' b'']</a:t>
            </a:r>
            <a:endParaRPr sz="1400">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27" name="Google Shape;32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28" name="Google Shape;328;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6"/>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lgn="l">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tf.ones_like(t_1)                    			# ==&gt; ?????</a:t>
            </a:r>
            <a:endParaRPr sz="1400">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34" name="Google Shape;334;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35" name="Google Shape;335;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7"/>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lgn="l">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41" name="Google Shape;341;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42" name="Google Shape;342;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8"/>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lgn="l">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t_2 = [[True, False, False],</a:t>
            </a:r>
            <a:endParaRPr sz="1400">
              <a:solidFill>
                <a:schemeClr val="dk1"/>
              </a:solidFill>
              <a:latin typeface="Georgia"/>
              <a:ea typeface="Georgia"/>
              <a:cs typeface="Georgia"/>
              <a:sym typeface="Georgia"/>
            </a:endParaRPr>
          </a:p>
          <a:p>
            <a:pPr indent="0" lvl="0" marL="457200" rtl="0" algn="l">
              <a:spcBef>
                <a:spcPts val="0"/>
              </a:spcBef>
              <a:spcAft>
                <a:spcPts val="0"/>
              </a:spcAft>
              <a:buNone/>
            </a:pPr>
            <a:r>
              <a:rPr lang="en" sz="1400">
                <a:solidFill>
                  <a:schemeClr val="dk1"/>
                </a:solidFill>
                <a:latin typeface="Georgia"/>
                <a:ea typeface="Georgia"/>
                <a:cs typeface="Georgia"/>
                <a:sym typeface="Georgia"/>
              </a:rPr>
              <a:t>  [False, False, True],</a:t>
            </a:r>
            <a:endParaRPr sz="1400">
              <a:solidFill>
                <a:schemeClr val="dk1"/>
              </a:solidFill>
              <a:latin typeface="Georgia"/>
              <a:ea typeface="Georgia"/>
              <a:cs typeface="Georgia"/>
              <a:sym typeface="Georgia"/>
            </a:endParaRPr>
          </a:p>
          <a:p>
            <a:pPr indent="0" lvl="0" marL="457200" rtl="0" algn="l">
              <a:spcBef>
                <a:spcPts val="0"/>
              </a:spcBef>
              <a:spcAft>
                <a:spcPts val="0"/>
              </a:spcAft>
              <a:buNone/>
            </a:pPr>
            <a:r>
              <a:rPr lang="en" sz="1400">
                <a:solidFill>
                  <a:schemeClr val="dk1"/>
                </a:solidFill>
                <a:latin typeface="Georgia"/>
                <a:ea typeface="Georgia"/>
                <a:cs typeface="Georgia"/>
                <a:sym typeface="Georgia"/>
              </a:rPr>
              <a:t>  [False, True, False]]         		# 2-d arrays are treated like 2-d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tf.zeros_like(t_2)                   			# ==&gt;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tf.ones_like(t_2)                    			# ==&gt; ?????</a:t>
            </a:r>
            <a:endParaRPr sz="1400">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48" name="Google Shape;348;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49" name="Google Shape;349;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9"/>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lgn="l">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t_2 = [[True, False, False],</a:t>
            </a:r>
            <a:endParaRPr sz="1400">
              <a:solidFill>
                <a:schemeClr val="dk1"/>
              </a:solidFill>
              <a:latin typeface="Georgia"/>
              <a:ea typeface="Georgia"/>
              <a:cs typeface="Georgia"/>
              <a:sym typeface="Georgia"/>
            </a:endParaRPr>
          </a:p>
          <a:p>
            <a:pPr indent="0" lvl="0" marL="457200" rtl="0" algn="l">
              <a:spcBef>
                <a:spcPts val="0"/>
              </a:spcBef>
              <a:spcAft>
                <a:spcPts val="0"/>
              </a:spcAft>
              <a:buNone/>
            </a:pPr>
            <a:r>
              <a:rPr lang="en" sz="1400">
                <a:solidFill>
                  <a:schemeClr val="dk1"/>
                </a:solidFill>
                <a:latin typeface="Georgia"/>
                <a:ea typeface="Georgia"/>
                <a:cs typeface="Georgia"/>
                <a:sym typeface="Georgia"/>
              </a:rPr>
              <a:t>  [False, False, True],</a:t>
            </a:r>
            <a:endParaRPr sz="1400">
              <a:solidFill>
                <a:schemeClr val="dk1"/>
              </a:solidFill>
              <a:latin typeface="Georgia"/>
              <a:ea typeface="Georgia"/>
              <a:cs typeface="Georgia"/>
              <a:sym typeface="Georgia"/>
            </a:endParaRPr>
          </a:p>
          <a:p>
            <a:pPr indent="0" lvl="0" marL="457200" rtl="0" algn="l">
              <a:spcBef>
                <a:spcPts val="0"/>
              </a:spcBef>
              <a:spcAft>
                <a:spcPts val="0"/>
              </a:spcAft>
              <a:buNone/>
            </a:pPr>
            <a:r>
              <a:rPr lang="en" sz="1400">
                <a:solidFill>
                  <a:schemeClr val="dk1"/>
                </a:solidFill>
                <a:latin typeface="Georgia"/>
                <a:ea typeface="Georgia"/>
                <a:cs typeface="Georgia"/>
                <a:sym typeface="Georgia"/>
              </a:rPr>
              <a:t>  [False, True, False]]         		# 2-d arrays are treated like 2-d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tf.zeros_like(t_2)                   			# ==&gt; 3x3 tensor, all elements are False</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tf.ones_like(t_2)                    			# ==&gt; 3x3 tensor, all elements are True</a:t>
            </a:r>
            <a:endParaRPr sz="1400">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55" name="Google Shape;355;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56" name="Google Shape;356;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62" name="Google Shape;362;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3" name="Google Shape;363;p60"/>
          <p:cNvPicPr preferRelativeResize="0"/>
          <p:nvPr/>
        </p:nvPicPr>
        <p:blipFill>
          <a:blip r:embed="rId3">
            <a:alphaModFix/>
          </a:blip>
          <a:stretch>
            <a:fillRect/>
          </a:stretch>
        </p:blipFill>
        <p:spPr>
          <a:xfrm>
            <a:off x="3151050" y="1149875"/>
            <a:ext cx="2381085" cy="38209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61"/>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integrates seamlessly with NumPy</a:t>
            </a:r>
            <a:endParaRPr sz="1400">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tf.int32 == np.int32 			# </a:t>
            </a:r>
            <a:r>
              <a:rPr lang="en" sz="1200">
                <a:solidFill>
                  <a:schemeClr val="dk1"/>
                </a:solidFill>
                <a:latin typeface="Consolas"/>
                <a:ea typeface="Consolas"/>
                <a:cs typeface="Consolas"/>
                <a:sym typeface="Consolas"/>
              </a:rPr>
              <a:t>⇒</a:t>
            </a:r>
            <a:r>
              <a:rPr lang="en" sz="1200">
                <a:solidFill>
                  <a:srgbClr val="FFFFFF"/>
                </a:solidFill>
                <a:latin typeface="Consolas"/>
                <a:ea typeface="Consolas"/>
                <a:cs typeface="Consolas"/>
                <a:sym typeface="Consolas"/>
              </a:rPr>
              <a:t> True</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400">
                <a:latin typeface="Georgia"/>
                <a:ea typeface="Georgia"/>
                <a:cs typeface="Georgia"/>
                <a:sym typeface="Georgia"/>
              </a:rPr>
              <a:t>Can pass numpy types to TensorFlow ops</a:t>
            </a:r>
            <a:endParaRPr sz="1100">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tf.ones([2, 2], </a:t>
            </a:r>
            <a:r>
              <a:rPr b="1" lang="en" sz="1200">
                <a:solidFill>
                  <a:srgbClr val="FFFFFF"/>
                </a:solidFill>
                <a:latin typeface="Consolas"/>
                <a:ea typeface="Consolas"/>
                <a:cs typeface="Consolas"/>
                <a:sym typeface="Consolas"/>
              </a:rPr>
              <a:t>np.fl</a:t>
            </a:r>
            <a:r>
              <a:rPr b="1" lang="en" sz="1200">
                <a:solidFill>
                  <a:srgbClr val="FFFFFF"/>
                </a:solidFill>
                <a:latin typeface="Consolas"/>
                <a:ea typeface="Consolas"/>
                <a:cs typeface="Consolas"/>
                <a:sym typeface="Consolas"/>
              </a:rPr>
              <a:t>oat32</a:t>
            </a:r>
            <a:r>
              <a:rPr lang="en" sz="1200">
                <a:solidFill>
                  <a:srgbClr val="FFFFFF"/>
                </a:solidFill>
                <a:latin typeface="Consolas"/>
                <a:ea typeface="Consolas"/>
                <a:cs typeface="Consolas"/>
                <a:sym typeface="Consolas"/>
              </a:rPr>
              <a:t>) 	# ⇒ [[1.0 1.0], [1.0 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400">
                <a:latin typeface="Georgia"/>
                <a:ea typeface="Georgia"/>
                <a:cs typeface="Georgia"/>
                <a:sym typeface="Georgia"/>
              </a:rPr>
              <a:t>For  </a:t>
            </a:r>
            <a:r>
              <a:rPr b="1" lang="en" sz="1400">
                <a:solidFill>
                  <a:srgbClr val="FFFFFF"/>
                </a:solidFill>
                <a:latin typeface="Consolas"/>
                <a:ea typeface="Consolas"/>
                <a:cs typeface="Consolas"/>
                <a:sym typeface="Consolas"/>
              </a:rPr>
              <a:t>tf.Session.run(fetches)</a:t>
            </a:r>
            <a:r>
              <a:rPr lang="en" sz="1400">
                <a:latin typeface="Georgia"/>
                <a:ea typeface="Georgia"/>
                <a:cs typeface="Georgia"/>
                <a:sym typeface="Georgia"/>
              </a:rPr>
              <a:t>: if the requested fetch is a Tensor , output will be a NumPy ndarray.</a:t>
            </a:r>
            <a:endParaRPr sz="1400">
              <a:latin typeface="Georgia"/>
              <a:ea typeface="Georgia"/>
              <a:cs typeface="Georgia"/>
              <a:sym typeface="Georgia"/>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sess = tf.Session()</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a = tf.zeros([2, 3], np.int32)</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print(type(a))  			# </a:t>
            </a:r>
            <a:r>
              <a:rPr lang="en" sz="1200">
                <a:solidFill>
                  <a:schemeClr val="dk1"/>
                </a:solidFill>
                <a:latin typeface="Consolas"/>
                <a:ea typeface="Consolas"/>
                <a:cs typeface="Consolas"/>
                <a:sym typeface="Consolas"/>
              </a:rPr>
              <a:t>⇒</a:t>
            </a:r>
            <a:r>
              <a:rPr lang="en" sz="1400">
                <a:solidFill>
                  <a:srgbClr val="FFFFFF"/>
                </a:solidFill>
                <a:latin typeface="Consolas"/>
                <a:ea typeface="Consolas"/>
                <a:cs typeface="Consolas"/>
                <a:sym typeface="Consolas"/>
              </a:rPr>
              <a:t> &lt;class 'tensorflow.python.framework.ops.Tensor'&gt;</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a = sess.run(a)</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print(type(a))  			# </a:t>
            </a:r>
            <a:r>
              <a:rPr lang="en" sz="1200">
                <a:solidFill>
                  <a:schemeClr val="dk1"/>
                </a:solidFill>
                <a:latin typeface="Consolas"/>
                <a:ea typeface="Consolas"/>
                <a:cs typeface="Consolas"/>
                <a:sym typeface="Consolas"/>
              </a:rPr>
              <a:t>⇒</a:t>
            </a:r>
            <a:r>
              <a:rPr lang="en" sz="1400">
                <a:solidFill>
                  <a:srgbClr val="FFFFFF"/>
                </a:solidFill>
                <a:latin typeface="Consolas"/>
                <a:ea typeface="Consolas"/>
                <a:cs typeface="Consolas"/>
                <a:sym typeface="Consolas"/>
              </a:rPr>
              <a:t> &lt;class 'numpy.ndarray'&gt;</a:t>
            </a:r>
            <a:endParaRPr sz="1400">
              <a:solidFill>
                <a:srgbClr val="FFFFFF"/>
              </a:solidFill>
              <a:latin typeface="Consolas"/>
              <a:ea typeface="Consolas"/>
              <a:cs typeface="Consolas"/>
              <a:sym typeface="Consolas"/>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69" name="Google Shape;369;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 vs NP Data Types</a:t>
            </a:r>
            <a:endParaRPr b="1">
              <a:latin typeface="Georgia"/>
              <a:ea typeface="Georgia"/>
              <a:cs typeface="Georgia"/>
              <a:sym typeface="Georgia"/>
            </a:endParaRPr>
          </a:p>
        </p:txBody>
      </p:sp>
      <p:sp>
        <p:nvSpPr>
          <p:cNvPr id="370" name="Google Shape;370;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62"/>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integrates seamlessly with NumPy</a:t>
            </a:r>
            <a:endParaRPr sz="1400">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tf.int32 == np.int32 			# </a:t>
            </a:r>
            <a:r>
              <a:rPr lang="en" sz="1200">
                <a:solidFill>
                  <a:schemeClr val="dk1"/>
                </a:solidFill>
                <a:latin typeface="Consolas"/>
                <a:ea typeface="Consolas"/>
                <a:cs typeface="Consolas"/>
                <a:sym typeface="Consolas"/>
              </a:rPr>
              <a:t>⇒</a:t>
            </a:r>
            <a:r>
              <a:rPr lang="en" sz="1200">
                <a:solidFill>
                  <a:srgbClr val="FFFFFF"/>
                </a:solidFill>
                <a:latin typeface="Consolas"/>
                <a:ea typeface="Consolas"/>
                <a:cs typeface="Consolas"/>
                <a:sym typeface="Consolas"/>
              </a:rPr>
              <a:t> True</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400">
                <a:latin typeface="Georgia"/>
                <a:ea typeface="Georgia"/>
                <a:cs typeface="Georgia"/>
                <a:sym typeface="Georgia"/>
              </a:rPr>
              <a:t>Can pass numpy types to TensorFlow ops</a:t>
            </a:r>
            <a:endParaRPr sz="1100">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tf.ones([2, 2], </a:t>
            </a:r>
            <a:r>
              <a:rPr b="1" lang="en" sz="1200">
                <a:solidFill>
                  <a:srgbClr val="FFFFFF"/>
                </a:solidFill>
                <a:latin typeface="Consolas"/>
                <a:ea typeface="Consolas"/>
                <a:cs typeface="Consolas"/>
                <a:sym typeface="Consolas"/>
              </a:rPr>
              <a:t>np.float32</a:t>
            </a:r>
            <a:r>
              <a:rPr lang="en" sz="1200">
                <a:solidFill>
                  <a:srgbClr val="FFFFFF"/>
                </a:solidFill>
                <a:latin typeface="Consolas"/>
                <a:ea typeface="Consolas"/>
                <a:cs typeface="Consolas"/>
                <a:sym typeface="Consolas"/>
              </a:rPr>
              <a:t>) 	# ⇒ [[1.0 1.0], [1.0 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400">
                <a:latin typeface="Georgia"/>
                <a:ea typeface="Georgia"/>
                <a:cs typeface="Georgia"/>
                <a:sym typeface="Georgia"/>
              </a:rPr>
              <a:t>For  </a:t>
            </a:r>
            <a:r>
              <a:rPr b="1" lang="en" sz="1400">
                <a:solidFill>
                  <a:srgbClr val="FFFFFF"/>
                </a:solidFill>
                <a:latin typeface="Consolas"/>
                <a:ea typeface="Consolas"/>
                <a:cs typeface="Consolas"/>
                <a:sym typeface="Consolas"/>
              </a:rPr>
              <a:t>tf.Session.run(fetches)</a:t>
            </a:r>
            <a:r>
              <a:rPr lang="en" sz="1400">
                <a:latin typeface="Georgia"/>
                <a:ea typeface="Georgia"/>
                <a:cs typeface="Georgia"/>
                <a:sym typeface="Georgia"/>
              </a:rPr>
              <a:t>: if the requested fetch is a Tensor , output will be a NumPy ndarray.</a:t>
            </a:r>
            <a:endParaRPr sz="1400">
              <a:latin typeface="Georgia"/>
              <a:ea typeface="Georgia"/>
              <a:cs typeface="Georgia"/>
              <a:sym typeface="Georgia"/>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sess = tf.Session()</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a = tf.zeros([2, 3], np.int32)</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print(type(a))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highlight>
                  <a:schemeClr val="accent3"/>
                </a:highlight>
                <a:latin typeface="Consolas"/>
                <a:ea typeface="Consolas"/>
                <a:cs typeface="Consolas"/>
                <a:sym typeface="Consolas"/>
              </a:rPr>
              <a:t>a = sess.run(a)</a:t>
            </a:r>
            <a:r>
              <a:rPr lang="en" sz="1400">
                <a:solidFill>
                  <a:srgbClr val="FFFFFF"/>
                </a:solidFill>
                <a:latin typeface="Consolas"/>
                <a:ea typeface="Consolas"/>
                <a:cs typeface="Consolas"/>
                <a:sym typeface="Consolas"/>
              </a:rPr>
              <a:t> 			&lt;&lt;&lt;&lt; Avoid doing this. Use </a:t>
            </a:r>
            <a:r>
              <a:rPr lang="en" sz="1400">
                <a:solidFill>
                  <a:srgbClr val="FFFFFF"/>
                </a:solidFill>
                <a:highlight>
                  <a:schemeClr val="accent3"/>
                </a:highlight>
                <a:latin typeface="Consolas"/>
                <a:ea typeface="Consolas"/>
                <a:cs typeface="Consolas"/>
                <a:sym typeface="Consolas"/>
              </a:rPr>
              <a:t>a_out = sess.run(a)</a:t>
            </a:r>
            <a:endParaRPr sz="1400">
              <a:solidFill>
                <a:srgbClr val="FFFFFF"/>
              </a:solidFill>
              <a:highlight>
                <a:schemeClr val="accent3"/>
              </a:highlight>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print(type(a))  			</a:t>
            </a:r>
            <a:endParaRPr sz="1400">
              <a:solidFill>
                <a:srgbClr val="FFFFFF"/>
              </a:solidFill>
              <a:latin typeface="Consolas"/>
              <a:ea typeface="Consolas"/>
              <a:cs typeface="Consolas"/>
              <a:sym typeface="Consolas"/>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76" name="Google Shape;376;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 vs NP Data Types</a:t>
            </a:r>
            <a:endParaRPr b="1">
              <a:latin typeface="Georgia"/>
              <a:ea typeface="Georgia"/>
              <a:cs typeface="Georgia"/>
              <a:sym typeface="Georgia"/>
            </a:endParaRPr>
          </a:p>
        </p:txBody>
      </p:sp>
      <p:sp>
        <p:nvSpPr>
          <p:cNvPr id="377" name="Google Shape;377;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63"/>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eorgia"/>
              <a:buChar char="●"/>
            </a:pPr>
            <a:r>
              <a:rPr lang="en">
                <a:latin typeface="Georgia"/>
                <a:ea typeface="Georgia"/>
                <a:cs typeface="Georgia"/>
                <a:sym typeface="Georgia"/>
              </a:rPr>
              <a:t>Python native types: TensorFlow has to infer Python type</a:t>
            </a:r>
            <a:endParaRPr>
              <a:latin typeface="Georgia"/>
              <a:ea typeface="Georgia"/>
              <a:cs typeface="Georgia"/>
              <a:sym typeface="Georgia"/>
            </a:endParaRPr>
          </a:p>
        </p:txBody>
      </p:sp>
      <p:sp>
        <p:nvSpPr>
          <p:cNvPr id="383" name="Google Shape;383;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Use TF DType when possible</a:t>
            </a:r>
            <a:endParaRPr b="1">
              <a:latin typeface="Georgia"/>
              <a:ea typeface="Georgia"/>
              <a:cs typeface="Georgia"/>
              <a:sym typeface="Georgia"/>
            </a:endParaRPr>
          </a:p>
        </p:txBody>
      </p:sp>
      <p:sp>
        <p:nvSpPr>
          <p:cNvPr id="384" name="Google Shape;384;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8"/>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endParaRPr sz="1400">
              <a:solidFill>
                <a:srgbClr val="FFFFFF"/>
              </a:solidFill>
              <a:latin typeface="Consolas"/>
              <a:ea typeface="Consolas"/>
              <a:cs typeface="Consolas"/>
              <a:sym typeface="Consolas"/>
            </a:endParaRPr>
          </a:p>
          <a:p>
            <a:pPr indent="0" lvl="0" marL="0" rtl="0" algn="l">
              <a:spcBef>
                <a:spcPts val="1600"/>
              </a:spcBef>
              <a:spcAft>
                <a:spcPts val="160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a:t>
            </a:r>
            <a:endParaRPr sz="1400">
              <a:solidFill>
                <a:srgbClr val="FFFFFF"/>
              </a:solidFill>
              <a:latin typeface="Consolas"/>
              <a:ea typeface="Consolas"/>
              <a:cs typeface="Consolas"/>
              <a:sym typeface="Consolas"/>
            </a:endParaRPr>
          </a:p>
        </p:txBody>
      </p:sp>
      <p:sp>
        <p:nvSpPr>
          <p:cNvPr id="121" name="Google Shape;12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22" name="Google Shape;12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64"/>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eorgia"/>
              <a:buChar char="●"/>
            </a:pPr>
            <a:r>
              <a:rPr lang="en">
                <a:latin typeface="Georgia"/>
                <a:ea typeface="Georgia"/>
                <a:cs typeface="Georgia"/>
                <a:sym typeface="Georgia"/>
              </a:rPr>
              <a:t>Python native types: TensorFlow has to infer Python type</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a:latin typeface="Georgia"/>
                <a:ea typeface="Georgia"/>
                <a:cs typeface="Georgia"/>
                <a:sym typeface="Georgia"/>
              </a:rPr>
              <a:t>N</a:t>
            </a:r>
            <a:r>
              <a:rPr lang="en">
                <a:latin typeface="Georgia"/>
                <a:ea typeface="Georgia"/>
                <a:cs typeface="Georgia"/>
                <a:sym typeface="Georgia"/>
              </a:rPr>
              <a:t>umPy arrays: NumPy is not GPU compatible</a:t>
            </a:r>
            <a:endParaRPr>
              <a:latin typeface="Georgia"/>
              <a:ea typeface="Georgia"/>
              <a:cs typeface="Georgia"/>
              <a:sym typeface="Georgia"/>
            </a:endParaRPr>
          </a:p>
        </p:txBody>
      </p:sp>
      <p:sp>
        <p:nvSpPr>
          <p:cNvPr id="390" name="Google Shape;390;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Use TF DType when possible</a:t>
            </a:r>
            <a:endParaRPr b="1">
              <a:latin typeface="Georgia"/>
              <a:ea typeface="Georgia"/>
              <a:cs typeface="Georgia"/>
              <a:sym typeface="Georgia"/>
            </a:endParaRPr>
          </a:p>
        </p:txBody>
      </p:sp>
      <p:sp>
        <p:nvSpPr>
          <p:cNvPr id="391" name="Google Shape;391;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397800" y="1521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 ...</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a:p>
            <a:pPr indent="457200" lvl="0" marL="3200400" rtl="0" algn="l">
              <a:spcBef>
                <a:spcPts val="0"/>
              </a:spcBef>
              <a:spcAft>
                <a:spcPts val="0"/>
              </a:spcAft>
              <a:buNone/>
            </a:pPr>
            <a:r>
              <a:t/>
            </a:r>
            <a:endParaRPr sz="1900">
              <a:latin typeface="Georgia"/>
              <a:ea typeface="Georgia"/>
              <a:cs typeface="Georgia"/>
              <a:sym typeface="Georgia"/>
            </a:endParaRPr>
          </a:p>
          <a:p>
            <a:pPr indent="457200" lvl="0" marL="3657600" rtl="0" algn="l">
              <a:spcBef>
                <a:spcPts val="0"/>
              </a:spcBef>
              <a:spcAft>
                <a:spcPts val="0"/>
              </a:spcAft>
              <a:buNone/>
            </a:pPr>
            <a:r>
              <a:rPr lang="en" sz="1900">
                <a:latin typeface="Georgia"/>
                <a:ea typeface="Georgia"/>
                <a:cs typeface="Georgia"/>
                <a:sym typeface="Georgia"/>
              </a:rPr>
              <a:t> … other than being constant?</a:t>
            </a:r>
            <a:endParaRPr sz="1900">
              <a:latin typeface="Georgia"/>
              <a:ea typeface="Georgia"/>
              <a:cs typeface="Georgia"/>
              <a:sym typeface="Georgia"/>
            </a:endParaRPr>
          </a:p>
        </p:txBody>
      </p:sp>
      <p:sp>
        <p:nvSpPr>
          <p:cNvPr id="397" name="Google Shape;397;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66"/>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rPr lang="en">
                <a:latin typeface="Georgia"/>
                <a:ea typeface="Georgia"/>
                <a:cs typeface="Georgia"/>
                <a:sym typeface="Georgia"/>
              </a:rPr>
              <a:t>Constants are stored in the graph definition</a:t>
            </a:r>
            <a:endParaRPr>
              <a:latin typeface="Georgia"/>
              <a:ea typeface="Georgia"/>
              <a:cs typeface="Georgia"/>
              <a:sym typeface="Georgia"/>
            </a:endParaRPr>
          </a:p>
        </p:txBody>
      </p:sp>
      <p:sp>
        <p:nvSpPr>
          <p:cNvPr id="403" name="Google Shape;403;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04" name="Google Shape;404;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67"/>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my_const = tf.constant([1.0, 2.0], name="my_const")</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print(sess.graph.as_graph_def())</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t/>
            </a:r>
            <a:endParaRPr sz="1400">
              <a:solidFill>
                <a:srgbClr val="FFFFFF"/>
              </a:solidFill>
              <a:latin typeface="Consolas"/>
              <a:ea typeface="Consolas"/>
              <a:cs typeface="Consolas"/>
              <a:sym typeface="Consolas"/>
            </a:endParaRPr>
          </a:p>
          <a:p>
            <a:pPr indent="0" lvl="0" marL="0" rtl="0" algn="l">
              <a:spcBef>
                <a:spcPts val="1600"/>
              </a:spcBef>
              <a:spcAft>
                <a:spcPts val="1600"/>
              </a:spcAft>
              <a:buNone/>
            </a:pPr>
            <a:r>
              <a:t/>
            </a:r>
            <a:endParaRPr sz="1400">
              <a:latin typeface="Georgia"/>
              <a:ea typeface="Georgia"/>
              <a:cs typeface="Georgia"/>
              <a:sym typeface="Georgia"/>
            </a:endParaRPr>
          </a:p>
        </p:txBody>
      </p:sp>
      <p:sp>
        <p:nvSpPr>
          <p:cNvPr id="410" name="Google Shape;410;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Print out the graph def</a:t>
            </a:r>
            <a:endParaRPr b="1">
              <a:latin typeface="Georgia"/>
              <a:ea typeface="Georgia"/>
              <a:cs typeface="Georgia"/>
              <a:sym typeface="Georgia"/>
            </a:endParaRPr>
          </a:p>
        </p:txBody>
      </p:sp>
      <p:sp>
        <p:nvSpPr>
          <p:cNvPr id="411" name="Google Shape;411;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2" name="Google Shape;412;p67"/>
          <p:cNvPicPr preferRelativeResize="0"/>
          <p:nvPr/>
        </p:nvPicPr>
        <p:blipFill>
          <a:blip r:embed="rId3">
            <a:alphaModFix/>
          </a:blip>
          <a:stretch>
            <a:fillRect/>
          </a:stretch>
        </p:blipFill>
        <p:spPr>
          <a:xfrm>
            <a:off x="397275" y="2612850"/>
            <a:ext cx="3402051" cy="1807050"/>
          </a:xfrm>
          <a:prstGeom prst="rect">
            <a:avLst/>
          </a:prstGeom>
          <a:noFill/>
          <a:ln>
            <a:noFill/>
          </a:ln>
        </p:spPr>
      </p:pic>
      <p:cxnSp>
        <p:nvCxnSpPr>
          <p:cNvPr id="413" name="Google Shape;413;p67"/>
          <p:cNvCxnSpPr/>
          <p:nvPr/>
        </p:nvCxnSpPr>
        <p:spPr>
          <a:xfrm>
            <a:off x="3171475" y="3236775"/>
            <a:ext cx="0" cy="5592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68"/>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rPr lang="en">
                <a:latin typeface="Georgia"/>
                <a:ea typeface="Georgia"/>
                <a:cs typeface="Georgia"/>
                <a:sym typeface="Georgia"/>
              </a:rPr>
              <a:t>This makes loading graphs expensive when constants are big</a:t>
            </a:r>
            <a:endParaRPr>
              <a:latin typeface="Georgia"/>
              <a:ea typeface="Georgia"/>
              <a:cs typeface="Georgia"/>
              <a:sym typeface="Georgia"/>
            </a:endParaRPr>
          </a:p>
        </p:txBody>
      </p:sp>
      <p:sp>
        <p:nvSpPr>
          <p:cNvPr id="419" name="Google Shape;419;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20" name="Google Shape;420;p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69"/>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This makes loading graphs expensive when constants are big</a:t>
            </a:r>
            <a:endParaRPr>
              <a:latin typeface="Georgia"/>
              <a:ea typeface="Georgia"/>
              <a:cs typeface="Georgia"/>
              <a:sym typeface="Georgia"/>
            </a:endParaRPr>
          </a:p>
          <a:p>
            <a:pPr indent="0" lvl="0" marL="0" rtl="0" algn="ctr">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Only use constants for primitive types.</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Use variables or readers for more data that requires more memory</a:t>
            </a:r>
            <a:endParaRPr>
              <a:latin typeface="Georgia"/>
              <a:ea typeface="Georgia"/>
              <a:cs typeface="Georgia"/>
              <a:sym typeface="Georgia"/>
            </a:endParaRPr>
          </a:p>
          <a:p>
            <a:pPr indent="0" lvl="0" marL="0" rtl="0" algn="ctr">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t/>
            </a:r>
            <a:endParaRPr>
              <a:latin typeface="Georgia"/>
              <a:ea typeface="Georgia"/>
              <a:cs typeface="Georgia"/>
              <a:sym typeface="Georgia"/>
            </a:endParaRPr>
          </a:p>
        </p:txBody>
      </p:sp>
      <p:sp>
        <p:nvSpPr>
          <p:cNvPr id="426" name="Google Shape;426;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27" name="Google Shape;427;p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8" name="Google Shape;428;p69"/>
          <p:cNvSpPr/>
          <p:nvPr/>
        </p:nvSpPr>
        <p:spPr>
          <a:xfrm rot="5400000">
            <a:off x="4185450" y="2579222"/>
            <a:ext cx="584400" cy="6507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t>
            </a:r>
            <a:r>
              <a:rPr b="1" lang="en">
                <a:latin typeface="Georgia"/>
                <a:ea typeface="Georgia"/>
                <a:cs typeface="Georgia"/>
                <a:sym typeface="Georgia"/>
              </a:rPr>
              <a:t>ariables</a:t>
            </a:r>
            <a:endParaRPr b="1">
              <a:latin typeface="Georgia"/>
              <a:ea typeface="Georgia"/>
              <a:cs typeface="Georgia"/>
              <a:sym typeface="Georgia"/>
            </a:endParaRPr>
          </a:p>
        </p:txBody>
      </p:sp>
      <p:sp>
        <p:nvSpPr>
          <p:cNvPr id="434" name="Google Shape;434;p7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p:txBody>
      </p:sp>
      <p:sp>
        <p:nvSpPr>
          <p:cNvPr id="435" name="Google Shape;435;p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41" name="Google Shape;441;p7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 create variables with tf.Variable</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s = tf.Variable(2, name="scalar")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 = tf.Variable([[0, 1], [2, 3]], name="matrix")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 = tf.Variable(tf.zeros([784,10]))</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rgbClr val="FFFFFF"/>
              </a:solidFill>
              <a:latin typeface="Consolas"/>
              <a:ea typeface="Consolas"/>
              <a:cs typeface="Consolas"/>
              <a:sym typeface="Consolas"/>
            </a:endParaRPr>
          </a:p>
        </p:txBody>
      </p:sp>
      <p:sp>
        <p:nvSpPr>
          <p:cNvPr id="442" name="Google Shape;442;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48" name="Google Shape;448;p72"/>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49" name="Google Shape;449;p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0" name="Google Shape;450;p72"/>
          <p:cNvPicPr preferRelativeResize="0"/>
          <p:nvPr/>
        </p:nvPicPr>
        <p:blipFill>
          <a:blip r:embed="rId3">
            <a:alphaModFix/>
          </a:blip>
          <a:stretch>
            <a:fillRect/>
          </a:stretch>
        </p:blipFill>
        <p:spPr>
          <a:xfrm>
            <a:off x="7790838" y="1223600"/>
            <a:ext cx="712675" cy="712675"/>
          </a:xfrm>
          <a:prstGeom prst="rect">
            <a:avLst/>
          </a:prstGeom>
          <a:noFill/>
          <a:ln>
            <a:noFill/>
          </a:ln>
        </p:spPr>
      </p:pic>
      <p:pic>
        <p:nvPicPr>
          <p:cNvPr id="451" name="Google Shape;451;p72"/>
          <p:cNvPicPr preferRelativeResize="0"/>
          <p:nvPr/>
        </p:nvPicPr>
        <p:blipFill>
          <a:blip r:embed="rId4">
            <a:alphaModFix/>
          </a:blip>
          <a:stretch>
            <a:fillRect/>
          </a:stretch>
        </p:blipFill>
        <p:spPr>
          <a:xfrm>
            <a:off x="7821900" y="2386225"/>
            <a:ext cx="650550" cy="6505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57" name="Google Shape;457;p7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58" name="Google Shape;458;p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9" name="Google Shape;459;p73"/>
          <p:cNvSpPr txBox="1"/>
          <p:nvPr/>
        </p:nvSpPr>
        <p:spPr>
          <a:xfrm>
            <a:off x="5329200" y="1327300"/>
            <a:ext cx="35031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Times New Roman"/>
                <a:ea typeface="Times New Roman"/>
                <a:cs typeface="Times New Roman"/>
                <a:sym typeface="Times New Roman"/>
              </a:rPr>
              <a:t>Why tf.</a:t>
            </a:r>
            <a:r>
              <a:rPr b="1" lang="en" sz="2000">
                <a:solidFill>
                  <a:srgbClr val="FF0000"/>
                </a:solidFill>
                <a:latin typeface="Times New Roman"/>
                <a:ea typeface="Times New Roman"/>
                <a:cs typeface="Times New Roman"/>
                <a:sym typeface="Times New Roman"/>
              </a:rPr>
              <a:t>c</a:t>
            </a:r>
            <a:r>
              <a:rPr lang="en" sz="2000">
                <a:solidFill>
                  <a:srgbClr val="FFFFFF"/>
                </a:solidFill>
                <a:latin typeface="Times New Roman"/>
                <a:ea typeface="Times New Roman"/>
                <a:cs typeface="Times New Roman"/>
                <a:sym typeface="Times New Roman"/>
              </a:rPr>
              <a:t>onstant but tf.</a:t>
            </a:r>
            <a:r>
              <a:rPr b="1" lang="en" sz="2000">
                <a:solidFill>
                  <a:srgbClr val="FF0000"/>
                </a:solidFill>
                <a:latin typeface="Times New Roman"/>
                <a:ea typeface="Times New Roman"/>
                <a:cs typeface="Times New Roman"/>
                <a:sym typeface="Times New Roman"/>
              </a:rPr>
              <a:t>V</a:t>
            </a:r>
            <a:r>
              <a:rPr lang="en" sz="2000">
                <a:solidFill>
                  <a:srgbClr val="FFFFFF"/>
                </a:solidFill>
                <a:latin typeface="Times New Roman"/>
                <a:ea typeface="Times New Roman"/>
                <a:cs typeface="Times New Roman"/>
                <a:sym typeface="Times New Roman"/>
              </a:rPr>
              <a:t>ariable?</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9"/>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rtl="0" algn="l">
              <a:spcBef>
                <a:spcPts val="1600"/>
              </a:spcBef>
              <a:spcAft>
                <a:spcPts val="0"/>
              </a:spcAft>
              <a:buNone/>
            </a:pPr>
            <a:r>
              <a:rPr lang="en" sz="1400">
                <a:solidFill>
                  <a:schemeClr val="dk1"/>
                </a:solidFill>
                <a:latin typeface="Consolas"/>
                <a:ea typeface="Consolas"/>
                <a:cs typeface="Consolas"/>
                <a:sym typeface="Consolas"/>
              </a:rPr>
              <a:t>a = tf.constant(2)</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a:t>
            </a:r>
            <a:endParaRPr sz="1400">
              <a:solidFill>
                <a:schemeClr val="dk1"/>
              </a:solidFill>
              <a:latin typeface="Consolas"/>
              <a:ea typeface="Consolas"/>
              <a:cs typeface="Consolas"/>
              <a:sym typeface="Consolas"/>
            </a:endParaRPr>
          </a:p>
          <a:p>
            <a:pPr indent="0" lvl="0" marL="0" rtl="0" algn="l">
              <a:spcBef>
                <a:spcPts val="1600"/>
              </a:spcBef>
              <a:spcAft>
                <a:spcPts val="0"/>
              </a:spcAft>
              <a:buNone/>
            </a:pPr>
            <a:r>
              <a:rPr lang="en" sz="1400">
                <a:solidFill>
                  <a:schemeClr val="dk1"/>
                </a:solidFill>
                <a:latin typeface="Consolas"/>
                <a:ea typeface="Consolas"/>
                <a:cs typeface="Consolas"/>
                <a:sym typeface="Consolas"/>
              </a:rPr>
              <a:t>with tf.Session() as sess:</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print(sess.run(x))</a:t>
            </a:r>
            <a:endParaRPr sz="1400">
              <a:solidFill>
                <a:schemeClr val="dk1"/>
              </a:solidFill>
              <a:latin typeface="Consolas"/>
              <a:ea typeface="Consolas"/>
              <a:cs typeface="Consolas"/>
              <a:sym typeface="Consolas"/>
            </a:endParaRPr>
          </a:p>
          <a:p>
            <a:pPr indent="0" lvl="0" marL="0" rtl="0" algn="l">
              <a:spcBef>
                <a:spcPts val="1600"/>
              </a:spcBef>
              <a:spcAft>
                <a:spcPts val="1600"/>
              </a:spcAft>
              <a:buNone/>
            </a:pPr>
            <a:r>
              <a:t/>
            </a:r>
            <a:endParaRPr sz="1400">
              <a:solidFill>
                <a:srgbClr val="FFFFFF"/>
              </a:solidFill>
              <a:latin typeface="Consolas"/>
              <a:ea typeface="Consolas"/>
              <a:cs typeface="Consolas"/>
              <a:sym typeface="Consolas"/>
            </a:endParaRPr>
          </a:p>
        </p:txBody>
      </p:sp>
      <p:sp>
        <p:nvSpPr>
          <p:cNvPr id="128" name="Google Shape;12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29" name="Google Shape;12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0" name="Google Shape;130;p29"/>
          <p:cNvSpPr txBox="1"/>
          <p:nvPr/>
        </p:nvSpPr>
        <p:spPr>
          <a:xfrm>
            <a:off x="4706500" y="1945050"/>
            <a:ext cx="3765900" cy="15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Consolas"/>
                <a:ea typeface="Consolas"/>
                <a:cs typeface="Consolas"/>
                <a:sym typeface="Consolas"/>
              </a:rPr>
              <a:t>Warning?</a:t>
            </a:r>
            <a:endParaRPr b="1" sz="1800">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The TensorFlow library wasn't compiled to use SSE4.1 instructions, but these are available on your machine and could speed up CPU computations.</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65" name="Google Shape;465;p7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66" name="Google Shape;466;p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7" name="Google Shape;467;p74"/>
          <p:cNvSpPr txBox="1"/>
          <p:nvPr/>
        </p:nvSpPr>
        <p:spPr>
          <a:xfrm>
            <a:off x="5184150" y="1285725"/>
            <a:ext cx="39597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Times New Roman"/>
                <a:ea typeface="Times New Roman"/>
                <a:cs typeface="Times New Roman"/>
                <a:sym typeface="Times New Roman"/>
              </a:rPr>
              <a:t>tf.constant is an op</a:t>
            </a:r>
            <a:endParaRPr sz="20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tf.Variable is a class with many ops</a:t>
            </a:r>
            <a:endParaRPr sz="20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 class</a:t>
            </a:r>
            <a:endParaRPr b="1">
              <a:latin typeface="Georgia"/>
              <a:ea typeface="Georgia"/>
              <a:cs typeface="Georgia"/>
              <a:sym typeface="Georgia"/>
            </a:endParaRPr>
          </a:p>
        </p:txBody>
      </p:sp>
      <p:sp>
        <p:nvSpPr>
          <p:cNvPr id="473" name="Google Shape;473;p75"/>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rgbClr val="FFFFFF"/>
              </a:solidFill>
              <a:latin typeface="Consolas"/>
              <a:ea typeface="Consolas"/>
              <a:cs typeface="Consolas"/>
              <a:sym typeface="Consolas"/>
            </a:endParaRPr>
          </a:p>
        </p:txBody>
      </p:sp>
      <p:sp>
        <p:nvSpPr>
          <p:cNvPr id="474" name="Google Shape;474;p75"/>
          <p:cNvSpPr txBox="1"/>
          <p:nvPr/>
        </p:nvSpPr>
        <p:spPr>
          <a:xfrm>
            <a:off x="370525" y="2521225"/>
            <a:ext cx="3147300" cy="20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Times New Roman"/>
                <a:ea typeface="Times New Roman"/>
                <a:cs typeface="Times New Roman"/>
                <a:sym typeface="Times New Roman"/>
              </a:rPr>
              <a:t>tf.Variable holds several ops:</a:t>
            </a:r>
            <a:endParaRPr b="1"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x = tf.Variable(...)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x.initializer # init op</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x.value() # read op</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x.assign(...) # write op</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x.assign_add(...) # and more</a:t>
            </a:r>
            <a:endParaRPr sz="1200">
              <a:solidFill>
                <a:srgbClr val="FFFFFF"/>
              </a:solidFill>
              <a:latin typeface="Consolas"/>
              <a:ea typeface="Consolas"/>
              <a:cs typeface="Consolas"/>
              <a:sym typeface="Consolas"/>
            </a:endParaRPr>
          </a:p>
        </p:txBody>
      </p:sp>
      <p:sp>
        <p:nvSpPr>
          <p:cNvPr id="475" name="Google Shape;475;p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 class</a:t>
            </a:r>
            <a:endParaRPr b="1">
              <a:latin typeface="Georgia"/>
              <a:ea typeface="Georgia"/>
              <a:cs typeface="Georgia"/>
              <a:sym typeface="Georgia"/>
            </a:endParaRPr>
          </a:p>
        </p:txBody>
      </p:sp>
      <p:sp>
        <p:nvSpPr>
          <p:cNvPr id="481" name="Google Shape;481;p7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with tf.Session() as sess:</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print(sess.run(W))   &gt;&gt; </a:t>
            </a:r>
            <a:r>
              <a:rPr lang="en" sz="1400">
                <a:solidFill>
                  <a:srgbClr val="FF0000"/>
                </a:solidFill>
                <a:latin typeface="Times New Roman"/>
                <a:ea typeface="Times New Roman"/>
                <a:cs typeface="Times New Roman"/>
                <a:sym typeface="Times New Roman"/>
              </a:rPr>
              <a:t>FailedPreconditionError: Attempting to use uninitialized value Variable</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Consolas"/>
              <a:ea typeface="Consolas"/>
              <a:cs typeface="Consolas"/>
              <a:sym typeface="Consolas"/>
            </a:endParaRPr>
          </a:p>
        </p:txBody>
      </p:sp>
      <p:sp>
        <p:nvSpPr>
          <p:cNvPr id="482" name="Google Shape;482;p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488" name="Google Shape;488;p7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The easiest way is initializing all variables at once:</a:t>
            </a:r>
            <a:endParaRPr sz="1100">
              <a:solidFill>
                <a:schemeClr val="dk1"/>
              </a:solidFill>
              <a:latin typeface="Georgia"/>
              <a:ea typeface="Georgia"/>
              <a:cs typeface="Georgia"/>
              <a:sym typeface="Georgia"/>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sess.run(tf.global_variables_initializer())</a:t>
            </a:r>
            <a:endParaRPr sz="1400">
              <a:solidFill>
                <a:schemeClr val="dk1"/>
              </a:solidFill>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489" name="Google Shape;489;p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0" name="Google Shape;490;p77"/>
          <p:cNvSpPr txBox="1"/>
          <p:nvPr/>
        </p:nvSpPr>
        <p:spPr>
          <a:xfrm>
            <a:off x="4562575" y="2758225"/>
            <a:ext cx="35031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Initializer is an op. You need to execute it within the context of a session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496" name="Google Shape;496;p7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The easiest way is initializing all variables at once:</a:t>
            </a:r>
            <a:endParaRPr sz="1100">
              <a:solidFill>
                <a:schemeClr val="dk1"/>
              </a:solidFill>
              <a:latin typeface="Georgia"/>
              <a:ea typeface="Georgia"/>
              <a:cs typeface="Georgia"/>
              <a:sym typeface="Georgia"/>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sess.run(tf.global_variables_initializer())</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Georgia"/>
              <a:ea typeface="Georgia"/>
              <a:cs typeface="Georgia"/>
              <a:sym typeface="Georgia"/>
            </a:endParaRPr>
          </a:p>
          <a:p>
            <a:pPr indent="0" lvl="0" marL="0" rtl="0" algn="l">
              <a:spcBef>
                <a:spcPts val="0"/>
              </a:spcBef>
              <a:spcAft>
                <a:spcPts val="0"/>
              </a:spcAft>
              <a:buNone/>
            </a:pPr>
            <a:r>
              <a:rPr lang="en" sz="1400">
                <a:latin typeface="Georgia"/>
                <a:ea typeface="Georgia"/>
                <a:cs typeface="Georgia"/>
                <a:sym typeface="Georgia"/>
              </a:rPr>
              <a:t>Initialize only a subset of variables:</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sess.run(tf.variables_initializer([a, b]))</a:t>
            </a:r>
            <a:endParaRPr sz="1400">
              <a:solidFill>
                <a:schemeClr val="dk1"/>
              </a:solidFill>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497" name="Google Shape;497;p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503" name="Google Shape;503;p79"/>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The easiest way is initializing all variables at once:</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tf.global_variables_initializer()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400">
                <a:latin typeface="Georgia"/>
                <a:ea typeface="Georgia"/>
                <a:cs typeface="Georgia"/>
                <a:sym typeface="Georgia"/>
              </a:rPr>
              <a:t>Initialize only a subset of variables: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tf.variables_initializer([a, b])</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400">
                <a:latin typeface="Georgia"/>
                <a:ea typeface="Georgia"/>
                <a:cs typeface="Georgia"/>
                <a:sym typeface="Georgia"/>
              </a:rPr>
              <a:t>Initialize a single variable</a:t>
            </a:r>
            <a:endParaRPr sz="1400">
              <a:solidFill>
                <a:srgbClr val="FFFFFF"/>
              </a:solidFill>
              <a:latin typeface="Georgia"/>
              <a:ea typeface="Georgia"/>
              <a:cs typeface="Georgia"/>
              <a:sym typeface="Georgia"/>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sess.run(W.initializer)</a:t>
            </a:r>
            <a:endParaRPr sz="1400">
              <a:solidFill>
                <a:srgbClr val="FFFFFF"/>
              </a:solidFill>
              <a:latin typeface="Georgia"/>
              <a:ea typeface="Georgia"/>
              <a:cs typeface="Georgia"/>
              <a:sym typeface="Georgia"/>
            </a:endParaRPr>
          </a:p>
        </p:txBody>
      </p:sp>
      <p:sp>
        <p:nvSpPr>
          <p:cNvPr id="504" name="Google Shape;504;p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Eval() a variable</a:t>
            </a:r>
            <a:endParaRPr b="1">
              <a:latin typeface="Georgia"/>
              <a:ea typeface="Georgia"/>
              <a:cs typeface="Georgia"/>
              <a:sym typeface="Georgia"/>
            </a:endParaRPr>
          </a:p>
        </p:txBody>
      </p:sp>
      <p:sp>
        <p:nvSpPr>
          <p:cNvPr id="510" name="Google Shape;510;p8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W is a random 700 x 100 variable object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 = tf.Variable(tf.truncated_normal([700, 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sess.run(W.initializer)</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print(W)</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&gt;&gt; Tensor("Variable/read:0", shape=(700, 10), dtype=float32)</a:t>
            </a:r>
            <a:endParaRPr sz="1200">
              <a:solidFill>
                <a:srgbClr val="FFFFFF"/>
              </a:solidFill>
              <a:latin typeface="Consolas"/>
              <a:ea typeface="Consolas"/>
              <a:cs typeface="Consolas"/>
              <a:sym typeface="Consolas"/>
            </a:endParaRPr>
          </a:p>
        </p:txBody>
      </p:sp>
      <p:sp>
        <p:nvSpPr>
          <p:cNvPr id="511" name="Google Shape;511;p8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Eval() a variable</a:t>
            </a:r>
            <a:endParaRPr b="1">
              <a:latin typeface="Georgia"/>
              <a:ea typeface="Georgia"/>
              <a:cs typeface="Georgia"/>
              <a:sym typeface="Georgia"/>
            </a:endParaRPr>
          </a:p>
        </p:txBody>
      </p:sp>
      <p:sp>
        <p:nvSpPr>
          <p:cNvPr id="517" name="Google Shape;517;p8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W is a random 700 x 100 variable object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 = tf.Variable(tf.truncated_normal([700, 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sess.run(W.initializer)</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print(</a:t>
            </a:r>
            <a:r>
              <a:rPr lang="en" sz="1200">
                <a:solidFill>
                  <a:srgbClr val="FFFFFF"/>
                </a:solidFill>
                <a:highlight>
                  <a:schemeClr val="accent3"/>
                </a:highlight>
                <a:latin typeface="Consolas"/>
                <a:ea typeface="Consolas"/>
                <a:cs typeface="Consolas"/>
                <a:sym typeface="Consolas"/>
              </a:rPr>
              <a:t>W.eval()</a:t>
            </a:r>
            <a:r>
              <a:rPr b="1" lang="en" sz="1200">
                <a:solidFill>
                  <a:srgbClr val="FFFFFF"/>
                </a:solidFill>
                <a:latin typeface="Consolas"/>
                <a:ea typeface="Consolas"/>
                <a:cs typeface="Consolas"/>
                <a:sym typeface="Consolas"/>
              </a:rPr>
              <a:t>)				# Similar to print(sess.run(W))</a:t>
            </a:r>
            <a:endParaRPr b="1"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&gt;&gt; </a:t>
            </a:r>
            <a:r>
              <a:rPr lang="en" sz="1100">
                <a:solidFill>
                  <a:srgbClr val="FFFFFF"/>
                </a:solidFill>
                <a:latin typeface="Consolas"/>
                <a:ea typeface="Consolas"/>
                <a:cs typeface="Consolas"/>
                <a:sym typeface="Consolas"/>
              </a:rPr>
              <a:t>[[-0.76781619 -0.67020458  1.15333688 ..., -0.98434633 -1.25692499</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-0.90904623]</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[-0.36763489 -0.65037876 -1.52936983 ...,  0.19320194 -0.38379928</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0.44387451]</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[ 0.12510735 -0.82649058  0.4321366  ..., -0.3816964   0.70466036</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1.33211911]</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[ 0.9203397  -0.99590844  0.76853162 ..., -0.74290705  0.37568584</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0.64072722]</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[-0.12753558  0.52571583  1.03265858 ...,  0.59978199 -0.91293705</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-0.02646019]</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[ 0.19076447 -0.62968266 -1.97970271 ..., -1.48389161  0.68170643</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1.46369624]]</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p:txBody>
      </p:sp>
      <p:sp>
        <p:nvSpPr>
          <p:cNvPr id="518" name="Google Shape;518;p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24" name="Google Shape;524;p82"/>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W.assign(100)</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sess.run(W.initializer)</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print(W.eval()) 				# &gt;&gt; ????</a:t>
            </a:r>
            <a:endParaRPr sz="1400">
              <a:solidFill>
                <a:srgbClr val="FFFFFF"/>
              </a:solidFill>
              <a:latin typeface="Georgia"/>
              <a:ea typeface="Georgia"/>
              <a:cs typeface="Georgia"/>
              <a:sym typeface="Georgia"/>
            </a:endParaRPr>
          </a:p>
        </p:txBody>
      </p:sp>
      <p:sp>
        <p:nvSpPr>
          <p:cNvPr id="525" name="Google Shape;525;p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31" name="Google Shape;531;p8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lgn="l">
              <a:spcBef>
                <a:spcPts val="0"/>
              </a:spcBef>
              <a:spcAft>
                <a:spcPts val="1600"/>
              </a:spcAft>
              <a:buNone/>
            </a:pPr>
            <a:r>
              <a:t/>
            </a:r>
            <a:endParaRPr sz="1400">
              <a:solidFill>
                <a:srgbClr val="FFFFFF"/>
              </a:solidFill>
              <a:latin typeface="Consolas"/>
              <a:ea typeface="Consolas"/>
              <a:cs typeface="Consolas"/>
              <a:sym typeface="Consolas"/>
            </a:endParaRPr>
          </a:p>
        </p:txBody>
      </p:sp>
      <p:sp>
        <p:nvSpPr>
          <p:cNvPr id="532" name="Google Shape;532;p8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3" name="Google Shape;533;p83"/>
          <p:cNvSpPr txBox="1"/>
          <p:nvPr/>
        </p:nvSpPr>
        <p:spPr>
          <a:xfrm>
            <a:off x="4637100" y="3592450"/>
            <a:ext cx="3274500" cy="6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Ugh, why?</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30"/>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highlight>
                  <a:schemeClr val="accent3"/>
                </a:highlight>
                <a:latin typeface="Consolas"/>
                <a:ea typeface="Consolas"/>
                <a:cs typeface="Consolas"/>
                <a:sym typeface="Consolas"/>
              </a:rPr>
              <a:t>import os</a:t>
            </a:r>
            <a:br>
              <a:rPr lang="en" sz="1400">
                <a:solidFill>
                  <a:srgbClr val="FFFFFF"/>
                </a:solidFill>
                <a:highlight>
                  <a:schemeClr val="accent3"/>
                </a:highlight>
                <a:latin typeface="Consolas"/>
                <a:ea typeface="Consolas"/>
                <a:cs typeface="Consolas"/>
                <a:sym typeface="Consolas"/>
              </a:rPr>
            </a:br>
            <a:r>
              <a:rPr lang="en" sz="1400">
                <a:solidFill>
                  <a:srgbClr val="FFFFFF"/>
                </a:solidFill>
                <a:highlight>
                  <a:schemeClr val="accent3"/>
                </a:highlight>
                <a:latin typeface="Consolas"/>
                <a:ea typeface="Consolas"/>
                <a:cs typeface="Consolas"/>
                <a:sym typeface="Consolas"/>
              </a:rPr>
              <a:t>os.environ['TF_CPP_MIN_LOG_LEVEL']='2'</a:t>
            </a:r>
            <a:br>
              <a:rPr lang="en" sz="1400">
                <a:solidFill>
                  <a:srgbClr val="FFFFFF"/>
                </a:solidFill>
                <a:highlight>
                  <a:schemeClr val="accent3"/>
                </a:highlight>
                <a:latin typeface="Consolas"/>
                <a:ea typeface="Consolas"/>
                <a:cs typeface="Consolas"/>
                <a:sym typeface="Consolas"/>
              </a:rPr>
            </a:br>
            <a:r>
              <a:rPr lang="en" sz="1400">
                <a:solidFill>
                  <a:srgbClr val="FFFFFF"/>
                </a:solidFill>
                <a:latin typeface="Consolas"/>
                <a:ea typeface="Consolas"/>
                <a:cs typeface="Consolas"/>
                <a:sym typeface="Consolas"/>
              </a:rPr>
              <a:t>import tensorflow as tf</a:t>
            </a:r>
            <a:br>
              <a:rPr lang="en" sz="1400">
                <a:solidFill>
                  <a:srgbClr val="FFFFFF"/>
                </a:solidFill>
                <a:latin typeface="Consolas"/>
                <a:ea typeface="Consolas"/>
                <a:cs typeface="Consolas"/>
                <a:sym typeface="Consolas"/>
              </a:rPr>
            </a:b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endParaRPr sz="1400">
              <a:solidFill>
                <a:srgbClr val="FFFFFF"/>
              </a:solidFill>
              <a:latin typeface="Consolas"/>
              <a:ea typeface="Consolas"/>
              <a:cs typeface="Consolas"/>
              <a:sym typeface="Consolas"/>
            </a:endParaRPr>
          </a:p>
          <a:p>
            <a:pPr indent="0" lvl="0" marL="0" rtl="0" algn="l">
              <a:spcBef>
                <a:spcPts val="1600"/>
              </a:spcBef>
              <a:spcAft>
                <a:spcPts val="160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a:t>
            </a:r>
            <a:endParaRPr sz="1400">
              <a:solidFill>
                <a:srgbClr val="FFFFFF"/>
              </a:solidFill>
              <a:latin typeface="Consolas"/>
              <a:ea typeface="Consolas"/>
              <a:cs typeface="Consolas"/>
              <a:sym typeface="Consolas"/>
            </a:endParaRPr>
          </a:p>
        </p:txBody>
      </p:sp>
      <p:sp>
        <p:nvSpPr>
          <p:cNvPr id="136" name="Google Shape;13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37" name="Google Shape;13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30"/>
          <p:cNvSpPr txBox="1"/>
          <p:nvPr/>
        </p:nvSpPr>
        <p:spPr>
          <a:xfrm>
            <a:off x="4706500" y="1945050"/>
            <a:ext cx="3765900" cy="15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Consolas"/>
                <a:ea typeface="Consolas"/>
                <a:cs typeface="Consolas"/>
                <a:sym typeface="Consolas"/>
              </a:rPr>
              <a:t>No more warning</a:t>
            </a:r>
            <a:endParaRPr>
              <a:solidFill>
                <a:srgbClr val="FFFFFF"/>
              </a:solidFill>
              <a:latin typeface="Consolas"/>
              <a:ea typeface="Consolas"/>
              <a:cs typeface="Consolas"/>
              <a:sym typeface="Consola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39" name="Google Shape;539;p8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lgn="l">
              <a:spcBef>
                <a:spcPts val="0"/>
              </a:spcBef>
              <a:spcAft>
                <a:spcPts val="1600"/>
              </a:spcAft>
              <a:buNone/>
            </a:pPr>
            <a:r>
              <a:t/>
            </a:r>
            <a:endParaRPr sz="1400">
              <a:solidFill>
                <a:srgbClr val="FFFFFF"/>
              </a:solidFill>
              <a:latin typeface="Consolas"/>
              <a:ea typeface="Consolas"/>
              <a:cs typeface="Consolas"/>
              <a:sym typeface="Consolas"/>
            </a:endParaRPr>
          </a:p>
        </p:txBody>
      </p:sp>
      <p:sp>
        <p:nvSpPr>
          <p:cNvPr id="540" name="Google Shape;540;p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1" name="Google Shape;541;p84"/>
          <p:cNvSpPr txBox="1"/>
          <p:nvPr/>
        </p:nvSpPr>
        <p:spPr>
          <a:xfrm>
            <a:off x="4870900" y="3246825"/>
            <a:ext cx="3274500" cy="10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W.assign(100) creates an assign op.</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That op needs to be executed in a session to take effect.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47" name="Google Shape;547;p85"/>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highlight>
                  <a:schemeClr val="accent3"/>
                </a:highlight>
                <a:latin typeface="Consolas"/>
                <a:ea typeface="Consolas"/>
                <a:cs typeface="Consolas"/>
                <a:sym typeface="Consolas"/>
              </a:rPr>
              <a:t>assign_op = W.assign(100)</a:t>
            </a:r>
            <a:endParaRPr sz="1400">
              <a:solidFill>
                <a:srgbClr val="FFFFFF"/>
              </a:solidFill>
              <a:highlight>
                <a:schemeClr val="accent3"/>
              </a:highlight>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457200" lvl="0" marL="0" rtl="0" algn="l">
              <a:spcBef>
                <a:spcPts val="0"/>
              </a:spcBef>
              <a:spcAft>
                <a:spcPts val="0"/>
              </a:spcAft>
              <a:buNone/>
            </a:pPr>
            <a:r>
              <a:rPr lang="en" sz="1400">
                <a:solidFill>
                  <a:srgbClr val="FFFFFF"/>
                </a:solidFill>
                <a:latin typeface="Consolas"/>
                <a:ea typeface="Consolas"/>
                <a:cs typeface="Consolas"/>
                <a:sym typeface="Consolas"/>
              </a:rPr>
              <a:t>sess.run(W.initializer)</a:t>
            </a:r>
            <a:endParaRPr sz="1400">
              <a:solidFill>
                <a:srgbClr val="FFFFFF"/>
              </a:solidFill>
              <a:latin typeface="Consolas"/>
              <a:ea typeface="Consolas"/>
              <a:cs typeface="Consolas"/>
              <a:sym typeface="Consolas"/>
            </a:endParaRPr>
          </a:p>
          <a:p>
            <a:pPr indent="457200" lvl="0" marL="0" rtl="0" algn="l">
              <a:spcBef>
                <a:spcPts val="0"/>
              </a:spcBef>
              <a:spcAft>
                <a:spcPts val="0"/>
              </a:spcAft>
              <a:buNone/>
            </a:pPr>
            <a:r>
              <a:rPr lang="en" sz="1400">
                <a:solidFill>
                  <a:srgbClr val="FFFFFF"/>
                </a:solidFill>
                <a:highlight>
                  <a:schemeClr val="accent3"/>
                </a:highlight>
                <a:latin typeface="Consolas"/>
                <a:ea typeface="Consolas"/>
                <a:cs typeface="Consolas"/>
                <a:sym typeface="Consolas"/>
              </a:rPr>
              <a:t>sess.run(assign_op)</a:t>
            </a:r>
            <a:endParaRPr sz="1400">
              <a:solidFill>
                <a:srgbClr val="FFFFFF"/>
              </a:solidFill>
              <a:highlight>
                <a:schemeClr val="accent3"/>
              </a:highlight>
              <a:latin typeface="Consolas"/>
              <a:ea typeface="Consolas"/>
              <a:cs typeface="Consolas"/>
              <a:sym typeface="Consolas"/>
            </a:endParaRPr>
          </a:p>
          <a:p>
            <a:pPr indent="457200" lvl="0" marL="0" rtl="0" algn="l">
              <a:spcBef>
                <a:spcPts val="0"/>
              </a:spcBef>
              <a:spcAft>
                <a:spcPts val="0"/>
              </a:spcAft>
              <a:buNone/>
            </a:pPr>
            <a:r>
              <a:rPr lang="en" sz="1400">
                <a:solidFill>
                  <a:srgbClr val="FFFFFF"/>
                </a:solidFill>
                <a:latin typeface="Consolas"/>
                <a:ea typeface="Consolas"/>
                <a:cs typeface="Consolas"/>
                <a:sym typeface="Consolas"/>
              </a:rPr>
              <a:t>print(W.eval()) 				# &gt;&gt; 100</a:t>
            </a:r>
            <a:endParaRPr sz="1400">
              <a:solidFill>
                <a:srgbClr val="FFFFFF"/>
              </a:solidFill>
              <a:latin typeface="Consolas"/>
              <a:ea typeface="Consolas"/>
              <a:cs typeface="Consolas"/>
              <a:sym typeface="Consolas"/>
            </a:endParaRPr>
          </a:p>
          <a:p>
            <a:pPr indent="0" lvl="0" marL="0" rtl="0" algn="l">
              <a:spcBef>
                <a:spcPts val="0"/>
              </a:spcBef>
              <a:spcAft>
                <a:spcPts val="1600"/>
              </a:spcAft>
              <a:buNone/>
            </a:pPr>
            <a:r>
              <a:t/>
            </a:r>
            <a:endParaRPr sz="1400">
              <a:solidFill>
                <a:srgbClr val="FFFFFF"/>
              </a:solidFill>
              <a:latin typeface="Georgia"/>
              <a:ea typeface="Georgia"/>
              <a:cs typeface="Georgia"/>
              <a:sym typeface="Georgia"/>
            </a:endParaRPr>
          </a:p>
        </p:txBody>
      </p:sp>
      <p:sp>
        <p:nvSpPr>
          <p:cNvPr id="548" name="Google Shape;548;p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54" name="Google Shape;554;p8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 tf.Variable(2, name="</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what’s the value of my_var now?</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400">
              <a:solidFill>
                <a:srgbClr val="FFFFFF"/>
              </a:solidFill>
              <a:latin typeface="Georgia"/>
              <a:ea typeface="Georgia"/>
              <a:cs typeface="Georgia"/>
              <a:sym typeface="Georgia"/>
            </a:endParaRPr>
          </a:p>
          <a:p>
            <a:pPr indent="0" lvl="0" marL="0" rtl="0" algn="l">
              <a:spcBef>
                <a:spcPts val="1600"/>
              </a:spcBef>
              <a:spcAft>
                <a:spcPts val="0"/>
              </a:spcAft>
              <a:buNone/>
            </a:pPr>
            <a:r>
              <a:t/>
            </a:r>
            <a:endParaRPr sz="1400">
              <a:solidFill>
                <a:srgbClr val="FFFFFF"/>
              </a:solidFill>
              <a:latin typeface="Georgia"/>
              <a:ea typeface="Georgia"/>
              <a:cs typeface="Georgia"/>
              <a:sym typeface="Georgia"/>
            </a:endParaRPr>
          </a:p>
          <a:p>
            <a:pPr indent="0" lvl="0" marL="0" rtl="0" algn="l">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55" name="Google Shape;555;p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61" name="Google Shape;561;p8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my_var = tf.Variable(2, name="my_var")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my_var_times_two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my_var)</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.initializer)</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the value of my_var now is 4</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a:t>
            </a:r>
            <a:r>
              <a:rPr lang="en" sz="1200">
                <a:solidFill>
                  <a:schemeClr val="dk1"/>
                </a:solidFill>
                <a:latin typeface="Consolas"/>
                <a:ea typeface="Consolas"/>
                <a:cs typeface="Consolas"/>
                <a:sym typeface="Consolas"/>
              </a:rPr>
              <a:t>the value of my_var now is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400">
              <a:solidFill>
                <a:srgbClr val="FFFFFF"/>
              </a:solidFill>
              <a:latin typeface="Georgia"/>
              <a:ea typeface="Georgia"/>
              <a:cs typeface="Georgia"/>
              <a:sym typeface="Georgia"/>
            </a:endParaRPr>
          </a:p>
          <a:p>
            <a:pPr indent="0" lvl="0" marL="0" rtl="0" algn="l">
              <a:spcBef>
                <a:spcPts val="1600"/>
              </a:spcBef>
              <a:spcAft>
                <a:spcPts val="0"/>
              </a:spcAft>
              <a:buNone/>
            </a:pPr>
            <a:r>
              <a:t/>
            </a:r>
            <a:endParaRPr sz="1400">
              <a:solidFill>
                <a:srgbClr val="FFFFFF"/>
              </a:solidFill>
              <a:latin typeface="Georgia"/>
              <a:ea typeface="Georgia"/>
              <a:cs typeface="Georgia"/>
              <a:sym typeface="Georgia"/>
            </a:endParaRPr>
          </a:p>
          <a:p>
            <a:pPr indent="0" lvl="0" marL="0" rtl="0" algn="l">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62" name="Google Shape;562;p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68" name="Google Shape;568;p8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 tf.Variable(2, name="my_var")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a:t>
            </a:r>
            <a:r>
              <a:rPr lang="en" sz="1200">
                <a:solidFill>
                  <a:schemeClr val="dk1"/>
                </a:solidFill>
                <a:latin typeface="Consolas"/>
                <a:ea typeface="Consolas"/>
                <a:cs typeface="Consolas"/>
                <a:sym typeface="Consolas"/>
              </a:rPr>
              <a:t># &gt;&gt; the value of my_var now is 4</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sess.run(my_var_times_two) 				# &gt;&gt; the value of my_var now is 8</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a:t>
            </a:r>
            <a:r>
              <a:rPr lang="en" sz="1200">
                <a:solidFill>
                  <a:schemeClr val="dk1"/>
                </a:solidFill>
                <a:latin typeface="Consolas"/>
                <a:ea typeface="Consolas"/>
                <a:cs typeface="Consolas"/>
                <a:sym typeface="Consolas"/>
              </a:rPr>
              <a:t>the value of my_var now is </a:t>
            </a:r>
            <a:r>
              <a:rPr lang="en" sz="1200">
                <a:solidFill>
                  <a:srgbClr val="FFFFFF"/>
                </a:solidFill>
                <a:latin typeface="Consolas"/>
                <a:ea typeface="Consolas"/>
                <a:cs typeface="Consolas"/>
                <a:sym typeface="Consolas"/>
              </a:rPr>
              <a:t>16</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400">
              <a:solidFill>
                <a:srgbClr val="FFFFFF"/>
              </a:solidFill>
              <a:latin typeface="Georgia"/>
              <a:ea typeface="Georgia"/>
              <a:cs typeface="Georgia"/>
              <a:sym typeface="Georgia"/>
            </a:endParaRPr>
          </a:p>
          <a:p>
            <a:pPr indent="0" lvl="0" marL="0" rtl="0" algn="l">
              <a:spcBef>
                <a:spcPts val="1600"/>
              </a:spcBef>
              <a:spcAft>
                <a:spcPts val="0"/>
              </a:spcAft>
              <a:buNone/>
            </a:pPr>
            <a:r>
              <a:t/>
            </a:r>
            <a:endParaRPr sz="1400">
              <a:solidFill>
                <a:srgbClr val="FFFFFF"/>
              </a:solidFill>
              <a:latin typeface="Georgia"/>
              <a:ea typeface="Georgia"/>
              <a:cs typeface="Georgia"/>
              <a:sym typeface="Georgia"/>
            </a:endParaRPr>
          </a:p>
          <a:p>
            <a:pPr indent="0" lvl="0" marL="0" rtl="0" algn="l">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69" name="Google Shape;569;p88"/>
          <p:cNvSpPr txBox="1"/>
          <p:nvPr/>
        </p:nvSpPr>
        <p:spPr>
          <a:xfrm>
            <a:off x="5112550" y="1776650"/>
            <a:ext cx="3274500" cy="6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It assign 2 * </a:t>
            </a:r>
            <a:r>
              <a:rPr lang="en" sz="1200">
                <a:solidFill>
                  <a:schemeClr val="dk1"/>
                </a:solidFill>
                <a:latin typeface="Consolas"/>
                <a:ea typeface="Consolas"/>
                <a:cs typeface="Consolas"/>
                <a:sym typeface="Consolas"/>
              </a:rPr>
              <a:t>my_var</a:t>
            </a:r>
            <a:r>
              <a:rPr lang="en">
                <a:solidFill>
                  <a:srgbClr val="FFFFFF"/>
                </a:solidFill>
                <a:latin typeface="Times New Roman"/>
                <a:ea typeface="Times New Roman"/>
                <a:cs typeface="Times New Roman"/>
                <a:sym typeface="Times New Roman"/>
              </a:rPr>
              <a:t> to my_var every time </a:t>
            </a:r>
            <a:r>
              <a:rPr lang="en" sz="1200">
                <a:solidFill>
                  <a:schemeClr val="dk1"/>
                </a:solidFill>
                <a:latin typeface="Consolas"/>
                <a:ea typeface="Consolas"/>
                <a:cs typeface="Consolas"/>
                <a:sym typeface="Consolas"/>
              </a:rPr>
              <a:t>my_var</a:t>
            </a:r>
            <a:r>
              <a:rPr lang="en">
                <a:solidFill>
                  <a:srgbClr val="FFFFFF"/>
                </a:solidFill>
                <a:latin typeface="Times New Roman"/>
                <a:ea typeface="Times New Roman"/>
                <a:cs typeface="Times New Roman"/>
                <a:sym typeface="Times New Roman"/>
              </a:rPr>
              <a:t>_times_two op is executed.</a:t>
            </a:r>
            <a:endParaRPr>
              <a:solidFill>
                <a:srgbClr val="FFFFFF"/>
              </a:solidFill>
              <a:latin typeface="Times New Roman"/>
              <a:ea typeface="Times New Roman"/>
              <a:cs typeface="Times New Roman"/>
              <a:sym typeface="Times New Roman"/>
            </a:endParaRPr>
          </a:p>
        </p:txBody>
      </p:sp>
      <p:sp>
        <p:nvSpPr>
          <p:cNvPr id="570" name="Google Shape;570;p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8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assign_add() and assign_sub()</a:t>
            </a:r>
            <a:endParaRPr b="1">
              <a:latin typeface="Georgia"/>
              <a:ea typeface="Georgia"/>
              <a:cs typeface="Georgia"/>
              <a:sym typeface="Georgia"/>
            </a:endParaRPr>
          </a:p>
        </p:txBody>
      </p:sp>
      <p:sp>
        <p:nvSpPr>
          <p:cNvPr id="576" name="Google Shape;576;p89"/>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my_var = tf.Variable(10)</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sess.run(</a:t>
            </a:r>
            <a:r>
              <a:rPr lang="en" sz="1400">
                <a:solidFill>
                  <a:schemeClr val="dk1"/>
                </a:solidFill>
                <a:latin typeface="Consolas"/>
                <a:ea typeface="Consolas"/>
                <a:cs typeface="Consolas"/>
                <a:sym typeface="Consolas"/>
              </a:rPr>
              <a:t>my_var</a:t>
            </a:r>
            <a:r>
              <a:rPr lang="en" sz="1400">
                <a:solidFill>
                  <a:srgbClr val="FFFFFF"/>
                </a:solidFill>
                <a:latin typeface="Consolas"/>
                <a:ea typeface="Consolas"/>
                <a:cs typeface="Consolas"/>
                <a:sym typeface="Consolas"/>
              </a:rPr>
              <a:t>.initializer)</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 increment by 10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sess.run(my_var.assign_add(10)) # &gt;&gt; 20</a:t>
            </a:r>
            <a:endParaRPr sz="1400">
              <a:solidFill>
                <a:srgbClr val="FFFFFF"/>
              </a:solidFill>
              <a:latin typeface="Consolas"/>
              <a:ea typeface="Consolas"/>
              <a:cs typeface="Consolas"/>
              <a:sym typeface="Consolas"/>
            </a:endParaRPr>
          </a:p>
          <a:p>
            <a:pPr indent="0" lvl="0" marL="457200" rtl="0" algn="l">
              <a:spcBef>
                <a:spcPts val="1600"/>
              </a:spcBef>
              <a:spcAft>
                <a:spcPts val="1600"/>
              </a:spcAft>
              <a:buNone/>
            </a:pPr>
            <a:r>
              <a:rPr lang="en" sz="1400">
                <a:solidFill>
                  <a:srgbClr val="FFFFFF"/>
                </a:solidFill>
                <a:latin typeface="Consolas"/>
                <a:ea typeface="Consolas"/>
                <a:cs typeface="Consolas"/>
                <a:sym typeface="Consolas"/>
              </a:rPr>
              <a:t># decrement by 2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sess.run(my_var.assign_sub(2)) # &gt;&gt; 18</a:t>
            </a:r>
            <a:endParaRPr sz="1400">
              <a:solidFill>
                <a:srgbClr val="FFFFFF"/>
              </a:solidFill>
              <a:latin typeface="Consolas"/>
              <a:ea typeface="Consolas"/>
              <a:cs typeface="Consolas"/>
              <a:sym typeface="Consolas"/>
            </a:endParaRPr>
          </a:p>
        </p:txBody>
      </p:sp>
      <p:sp>
        <p:nvSpPr>
          <p:cNvPr id="577" name="Google Shape;577;p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9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83" name="Google Shape;583;p9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a:t>
            </a:r>
            <a:endParaRPr sz="1400">
              <a:solidFill>
                <a:srgbClr val="FFFFFF"/>
              </a:solidFill>
              <a:latin typeface="Consolas"/>
              <a:ea typeface="Consolas"/>
              <a:cs typeface="Consolas"/>
              <a:sym typeface="Consolas"/>
            </a:endParaRPr>
          </a:p>
        </p:txBody>
      </p:sp>
      <p:sp>
        <p:nvSpPr>
          <p:cNvPr id="584" name="Google Shape;584;p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9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90" name="Google Shape;590;p9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8</a:t>
            </a:r>
            <a:endParaRPr sz="1400">
              <a:solidFill>
                <a:srgbClr val="FFFFFF"/>
              </a:solidFill>
              <a:latin typeface="Consolas"/>
              <a:ea typeface="Consolas"/>
              <a:cs typeface="Consolas"/>
              <a:sym typeface="Consolas"/>
            </a:endParaRPr>
          </a:p>
        </p:txBody>
      </p:sp>
      <p:sp>
        <p:nvSpPr>
          <p:cNvPr id="591" name="Google Shape;591;p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9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97" name="Google Shape;597;p92"/>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8</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print(sess1.run(W.assign_add(100))) 		# &gt;&gt; 120</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print(sess2.run(W.assign_sub(50))) 		# &gt;&gt; -42</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sess1.close()</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sess2.close()</a:t>
            </a:r>
            <a:endParaRPr sz="1400">
              <a:solidFill>
                <a:srgbClr val="FFFFFF"/>
              </a:solidFill>
              <a:latin typeface="Consolas"/>
              <a:ea typeface="Consolas"/>
              <a:cs typeface="Consolas"/>
              <a:sym typeface="Consolas"/>
            </a:endParaRPr>
          </a:p>
        </p:txBody>
      </p:sp>
      <p:sp>
        <p:nvSpPr>
          <p:cNvPr id="598" name="Google Shape;598;p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Control Dependencies</a:t>
            </a:r>
            <a:endParaRPr b="1">
              <a:latin typeface="Georgia"/>
              <a:ea typeface="Georgia"/>
              <a:cs typeface="Georgia"/>
              <a:sym typeface="Georgia"/>
            </a:endParaRPr>
          </a:p>
        </p:txBody>
      </p:sp>
      <p:sp>
        <p:nvSpPr>
          <p:cNvPr id="604" name="Google Shape;604;p93"/>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tf.Graph.control_dependencies(control_inputs)</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latin typeface="Georgia"/>
                <a:ea typeface="Georgia"/>
                <a:cs typeface="Georgia"/>
                <a:sym typeface="Georgia"/>
              </a:rPr>
              <a:t># defines which ops should be run first</a:t>
            </a:r>
            <a:endParaRPr>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 your graph g have 5 ops: a, b, c, d, e</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g</a:t>
            </a:r>
            <a:r>
              <a:rPr lang="en" sz="1200">
                <a:solidFill>
                  <a:srgbClr val="FFFFFF"/>
                </a:solidFill>
                <a:latin typeface="Consolas"/>
                <a:ea typeface="Consolas"/>
                <a:cs typeface="Consolas"/>
                <a:sym typeface="Consolas"/>
              </a:rPr>
              <a:t> = tf.get_default_graph()</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g.control_dependencies([a, b, c]):</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 'd' and 'e' will only run after 'a', 'b', and 'c' have executed.</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d =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e =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p:txBody>
      </p:sp>
      <p:sp>
        <p:nvSpPr>
          <p:cNvPr id="605" name="Google Shape;605;p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1"/>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import tensorflow as tf</a:t>
            </a:r>
            <a:endParaRPr sz="1200">
              <a:solidFill>
                <a:srgbClr val="FFFFFF"/>
              </a:solidFill>
              <a:latin typeface="Consolas"/>
              <a:ea typeface="Consolas"/>
              <a:cs typeface="Consolas"/>
              <a:sym typeface="Consolas"/>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a = tf.constant(2)</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b = tf.constant(3)</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x = tf.add(a, b)</a:t>
            </a:r>
            <a:endParaRPr sz="1200">
              <a:solidFill>
                <a:srgbClr val="FFFFFF"/>
              </a:solidFill>
              <a:latin typeface="Consolas"/>
              <a:ea typeface="Consolas"/>
              <a:cs typeface="Consolas"/>
              <a:sym typeface="Consolas"/>
            </a:endParaRPr>
          </a:p>
          <a:p>
            <a:pPr indent="0" lvl="0" marL="0" rtl="0" algn="l">
              <a:spcBef>
                <a:spcPts val="1600"/>
              </a:spcBef>
              <a:spcAft>
                <a:spcPts val="1600"/>
              </a:spcAft>
              <a:buNone/>
            </a:pPr>
            <a:r>
              <a:rPr lang="en" sz="1200">
                <a:solidFill>
                  <a:schemeClr val="dk1"/>
                </a:solidFill>
                <a:highlight>
                  <a:schemeClr val="accent3"/>
                </a:highlight>
                <a:latin typeface="Consolas"/>
                <a:ea typeface="Consolas"/>
                <a:cs typeface="Consolas"/>
                <a:sym typeface="Consolas"/>
              </a:rPr>
              <a:t>writer = tf.summary.FileWriter('./graphs', tf.get_default_graph())</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with tf.Session() as sess:</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r>
              <a:rPr lang="en" sz="1200">
                <a:solidFill>
                  <a:schemeClr val="dk1"/>
                </a:solidFill>
                <a:highlight>
                  <a:schemeClr val="accent3"/>
                </a:highlight>
                <a:latin typeface="Consolas"/>
                <a:ea typeface="Consolas"/>
                <a:cs typeface="Consolas"/>
                <a:sym typeface="Consolas"/>
              </a:rPr>
              <a:t># w</a:t>
            </a:r>
            <a:r>
              <a:rPr lang="en" sz="1200">
                <a:solidFill>
                  <a:schemeClr val="dk1"/>
                </a:solidFill>
                <a:highlight>
                  <a:schemeClr val="accent3"/>
                </a:highlight>
                <a:latin typeface="Consolas"/>
                <a:ea typeface="Consolas"/>
                <a:cs typeface="Consolas"/>
                <a:sym typeface="Consolas"/>
              </a:rPr>
              <a:t>riter = tf.summary.FileWriter('./graphs', sess.graph) </a:t>
            </a:r>
            <a:br>
              <a:rPr lang="en" sz="1200">
                <a:solidFill>
                  <a:srgbClr val="FFFFFF"/>
                </a:solidFill>
                <a:highlight>
                  <a:schemeClr val="accent3"/>
                </a:highlight>
                <a:latin typeface="Consolas"/>
                <a:ea typeface="Consolas"/>
                <a:cs typeface="Consolas"/>
                <a:sym typeface="Consolas"/>
              </a:rPr>
            </a:br>
            <a:r>
              <a:rPr lang="en" sz="1200">
                <a:solidFill>
                  <a:srgbClr val="FFFFFF"/>
                </a:solidFill>
                <a:highlight>
                  <a:schemeClr val="accent3"/>
                </a:highlight>
                <a:latin typeface="Consolas"/>
                <a:ea typeface="Consolas"/>
                <a:cs typeface="Consolas"/>
                <a:sym typeface="Consolas"/>
              </a:rPr>
              <a:t>	</a:t>
            </a:r>
            <a:r>
              <a:rPr lang="en" sz="1200">
                <a:solidFill>
                  <a:srgbClr val="FFFFFF"/>
                </a:solidFill>
                <a:latin typeface="Consolas"/>
                <a:ea typeface="Consolas"/>
                <a:cs typeface="Consolas"/>
                <a:sym typeface="Consolas"/>
              </a:rPr>
              <a:t>print(sess.run(x))</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writer.close() # close the writer when you’re done using it</a:t>
            </a:r>
            <a:endParaRPr sz="1200">
              <a:solidFill>
                <a:srgbClr val="FFFFFF"/>
              </a:solidFill>
              <a:latin typeface="Consolas"/>
              <a:ea typeface="Consolas"/>
              <a:cs typeface="Consolas"/>
              <a:sym typeface="Consolas"/>
            </a:endParaRPr>
          </a:p>
        </p:txBody>
      </p:sp>
      <p:sp>
        <p:nvSpPr>
          <p:cNvPr id="144" name="Google Shape;14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sp>
        <p:nvSpPr>
          <p:cNvPr id="145" name="Google Shape;14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nvSpPr>
        <p:spPr>
          <a:xfrm>
            <a:off x="5128500" y="1771000"/>
            <a:ext cx="35775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Create the summary writer after graph definition and before running your session</a:t>
            </a:r>
            <a:endParaRPr>
              <a:solidFill>
                <a:srgbClr val="FFFFFF"/>
              </a:solidFill>
              <a:latin typeface="Times New Roman"/>
              <a:ea typeface="Times New Roman"/>
              <a:cs typeface="Times New Roman"/>
              <a:sym typeface="Times New Roman"/>
            </a:endParaRPr>
          </a:p>
        </p:txBody>
      </p:sp>
      <p:sp>
        <p:nvSpPr>
          <p:cNvPr id="147" name="Google Shape;147;p31"/>
          <p:cNvSpPr txBox="1"/>
          <p:nvPr/>
        </p:nvSpPr>
        <p:spPr>
          <a:xfrm>
            <a:off x="5443650" y="3734675"/>
            <a:ext cx="35775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 ‘g</a:t>
            </a:r>
            <a:r>
              <a:rPr lang="en">
                <a:solidFill>
                  <a:srgbClr val="FFFFFF"/>
                </a:solidFill>
                <a:latin typeface="Times New Roman"/>
                <a:ea typeface="Times New Roman"/>
                <a:cs typeface="Times New Roman"/>
                <a:sym typeface="Times New Roman"/>
              </a:rPr>
              <a:t>raphs’ or any location where </a:t>
            </a:r>
            <a:r>
              <a:rPr lang="en">
                <a:solidFill>
                  <a:srgbClr val="FFFFFF"/>
                </a:solidFill>
                <a:latin typeface="Times New Roman"/>
                <a:ea typeface="Times New Roman"/>
                <a:cs typeface="Times New Roman"/>
                <a:sym typeface="Times New Roman"/>
              </a:rPr>
              <a:t>you want to keep your event files</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94"/>
          <p:cNvSpPr txBox="1"/>
          <p:nvPr>
            <p:ph type="ctrTitle"/>
          </p:nvPr>
        </p:nvSpPr>
        <p:spPr>
          <a:xfrm>
            <a:off x="687375" y="2568250"/>
            <a:ext cx="8145000" cy="91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Getting to know each other?</a:t>
            </a:r>
            <a:endParaRPr>
              <a:latin typeface="Georgia"/>
              <a:ea typeface="Georgia"/>
              <a:cs typeface="Georgia"/>
              <a:sym typeface="Georgia"/>
            </a:endParaRPr>
          </a:p>
        </p:txBody>
      </p:sp>
      <p:sp>
        <p:nvSpPr>
          <p:cNvPr id="611" name="Google Shape;611;p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2" name="Google Shape;612;p94"/>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95"/>
          <p:cNvSpPr txBox="1"/>
          <p:nvPr>
            <p:ph type="ctrTitle"/>
          </p:nvPr>
        </p:nvSpPr>
        <p:spPr>
          <a:xfrm>
            <a:off x="687375" y="2058525"/>
            <a:ext cx="8145000" cy="91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Placeholder</a:t>
            </a:r>
            <a:endParaRPr>
              <a:latin typeface="Georgia"/>
              <a:ea typeface="Georgia"/>
              <a:cs typeface="Georgia"/>
              <a:sym typeface="Georgia"/>
            </a:endParaRPr>
          </a:p>
        </p:txBody>
      </p:sp>
      <p:sp>
        <p:nvSpPr>
          <p:cNvPr id="618" name="Google Shape;618;p9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9" name="Google Shape;619;p95"/>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96"/>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lgn="l">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lgn="l">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b="1" sz="1800">
              <a:latin typeface="Georgia"/>
              <a:ea typeface="Georgia"/>
              <a:cs typeface="Georgia"/>
              <a:sym typeface="Georgia"/>
            </a:endParaRPr>
          </a:p>
        </p:txBody>
      </p:sp>
      <p:sp>
        <p:nvSpPr>
          <p:cNvPr id="625" name="Google Shape;625;p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 quick reminder</a:t>
            </a:r>
            <a:endParaRPr b="1">
              <a:latin typeface="Georgia"/>
              <a:ea typeface="Georgia"/>
              <a:cs typeface="Georgia"/>
              <a:sym typeface="Georgia"/>
            </a:endParaRPr>
          </a:p>
        </p:txBody>
      </p:sp>
      <p:sp>
        <p:nvSpPr>
          <p:cNvPr id="626" name="Google Shape;626;p9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Google Shape;631;p97"/>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lgn="l">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lgn="l">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sz="1800">
              <a:solidFill>
                <a:schemeClr val="lt2"/>
              </a:solidFill>
              <a:latin typeface="Georgia"/>
              <a:ea typeface="Georgia"/>
              <a:cs typeface="Georgia"/>
              <a:sym typeface="Georgia"/>
            </a:endParaRPr>
          </a:p>
          <a:p>
            <a:pPr indent="0" lvl="0" marL="0" rtl="0" algn="l">
              <a:spcBef>
                <a:spcPts val="0"/>
              </a:spcBef>
              <a:spcAft>
                <a:spcPts val="0"/>
              </a:spcAft>
              <a:buNone/>
            </a:pPr>
            <a:r>
              <a:t/>
            </a:r>
            <a:endParaRPr sz="1800">
              <a:solidFill>
                <a:schemeClr val="lt2"/>
              </a:solidFill>
              <a:latin typeface="Georgia"/>
              <a:ea typeface="Georgia"/>
              <a:cs typeface="Georgia"/>
              <a:sym typeface="Georgia"/>
            </a:endParaRPr>
          </a:p>
          <a:p>
            <a:pPr indent="0" lvl="0" marL="0" rtl="0" algn="l">
              <a:spcBef>
                <a:spcPts val="0"/>
              </a:spcBef>
              <a:spcAft>
                <a:spcPts val="0"/>
              </a:spcAft>
              <a:buNone/>
            </a:pPr>
            <a:r>
              <a:rPr lang="en" sz="1800">
                <a:solidFill>
                  <a:schemeClr val="lt2"/>
                </a:solidFill>
                <a:latin typeface="Georgia"/>
                <a:ea typeface="Georgia"/>
                <a:cs typeface="Georgia"/>
                <a:sym typeface="Georgia"/>
              </a:rPr>
              <a:t>⇒ Assemble the graph first without knowing the values needed for computation</a:t>
            </a:r>
            <a:endParaRPr sz="1800">
              <a:solidFill>
                <a:schemeClr val="lt2"/>
              </a:solidFill>
              <a:latin typeface="Georgia"/>
              <a:ea typeface="Georgia"/>
              <a:cs typeface="Georgia"/>
              <a:sym typeface="Georgia"/>
            </a:endParaRPr>
          </a:p>
        </p:txBody>
      </p:sp>
      <p:sp>
        <p:nvSpPr>
          <p:cNvPr id="632" name="Google Shape;632;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33" name="Google Shape;633;p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Google Shape;638;p98"/>
          <p:cNvSpPr txBox="1"/>
          <p:nvPr>
            <p:ph type="title"/>
          </p:nvPr>
        </p:nvSpPr>
        <p:spPr>
          <a:xfrm>
            <a:off x="397800" y="1521050"/>
            <a:ext cx="8520600" cy="28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lgn="l">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lgn="l">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sz="1800">
              <a:solidFill>
                <a:schemeClr val="lt2"/>
              </a:solidFill>
              <a:latin typeface="Georgia"/>
              <a:ea typeface="Georgia"/>
              <a:cs typeface="Georgia"/>
              <a:sym typeface="Georgia"/>
            </a:endParaRPr>
          </a:p>
          <a:p>
            <a:pPr indent="0" lvl="0" marL="0" rtl="0" algn="l">
              <a:spcBef>
                <a:spcPts val="0"/>
              </a:spcBef>
              <a:spcAft>
                <a:spcPts val="0"/>
              </a:spcAft>
              <a:buNone/>
            </a:pPr>
            <a:r>
              <a:t/>
            </a:r>
            <a:endParaRPr sz="1800">
              <a:solidFill>
                <a:schemeClr val="lt2"/>
              </a:solidFill>
              <a:latin typeface="Georgia"/>
              <a:ea typeface="Georgia"/>
              <a:cs typeface="Georgia"/>
              <a:sym typeface="Georgia"/>
            </a:endParaRPr>
          </a:p>
          <a:p>
            <a:pPr indent="0" lvl="0" marL="0" rtl="0" algn="l">
              <a:spcBef>
                <a:spcPts val="0"/>
              </a:spcBef>
              <a:spcAft>
                <a:spcPts val="0"/>
              </a:spcAft>
              <a:buNone/>
            </a:pPr>
            <a:r>
              <a:rPr lang="en" sz="1800">
                <a:solidFill>
                  <a:schemeClr val="lt2"/>
                </a:solidFill>
                <a:latin typeface="Georgia"/>
                <a:ea typeface="Georgia"/>
                <a:cs typeface="Georgia"/>
                <a:sym typeface="Georgia"/>
              </a:rPr>
              <a:t>⇒ Assemble the graph first without knowing the values needed for computation</a:t>
            </a:r>
            <a:endParaRPr sz="1800">
              <a:solidFill>
                <a:schemeClr val="lt2"/>
              </a:solidFill>
              <a:latin typeface="Georgia"/>
              <a:ea typeface="Georgia"/>
              <a:cs typeface="Georgia"/>
              <a:sym typeface="Georgia"/>
            </a:endParaRPr>
          </a:p>
          <a:p>
            <a:pPr indent="0" lvl="0" marL="0" rtl="0" algn="l">
              <a:spcBef>
                <a:spcPts val="0"/>
              </a:spcBef>
              <a:spcAft>
                <a:spcPts val="0"/>
              </a:spcAft>
              <a:buNone/>
            </a:pPr>
            <a:r>
              <a:t/>
            </a:r>
            <a:endParaRPr sz="1800">
              <a:solidFill>
                <a:schemeClr val="lt2"/>
              </a:solidFill>
              <a:latin typeface="Georgia"/>
              <a:ea typeface="Georgia"/>
              <a:cs typeface="Georgia"/>
              <a:sym typeface="Georgia"/>
            </a:endParaRPr>
          </a:p>
          <a:p>
            <a:pPr indent="0" lvl="0" marL="0" rtl="0" algn="l">
              <a:spcBef>
                <a:spcPts val="0"/>
              </a:spcBef>
              <a:spcAft>
                <a:spcPts val="0"/>
              </a:spcAft>
              <a:buNone/>
            </a:pPr>
            <a:r>
              <a:rPr lang="en" sz="1800" u="sng">
                <a:solidFill>
                  <a:schemeClr val="lt2"/>
                </a:solidFill>
                <a:latin typeface="Georgia"/>
                <a:ea typeface="Georgia"/>
                <a:cs typeface="Georgia"/>
                <a:sym typeface="Georgia"/>
              </a:rPr>
              <a:t>Analogy</a:t>
            </a:r>
            <a:r>
              <a:rPr lang="en" sz="1800">
                <a:solidFill>
                  <a:schemeClr val="lt2"/>
                </a:solidFill>
                <a:latin typeface="Georgia"/>
                <a:ea typeface="Georgia"/>
                <a:cs typeface="Georgia"/>
                <a:sym typeface="Georgia"/>
              </a:rPr>
              <a:t>:</a:t>
            </a:r>
            <a:endParaRPr sz="1800">
              <a:solidFill>
                <a:schemeClr val="lt2"/>
              </a:solidFill>
              <a:latin typeface="Georgia"/>
              <a:ea typeface="Georgia"/>
              <a:cs typeface="Georgia"/>
              <a:sym typeface="Georgia"/>
            </a:endParaRPr>
          </a:p>
          <a:p>
            <a:pPr indent="0" lvl="0" marL="0" rtl="0" algn="l">
              <a:spcBef>
                <a:spcPts val="0"/>
              </a:spcBef>
              <a:spcAft>
                <a:spcPts val="0"/>
              </a:spcAft>
              <a:buNone/>
            </a:pPr>
            <a:r>
              <a:rPr lang="en" sz="1800">
                <a:solidFill>
                  <a:schemeClr val="lt2"/>
                </a:solidFill>
                <a:latin typeface="Georgia"/>
                <a:ea typeface="Georgia"/>
                <a:cs typeface="Georgia"/>
                <a:sym typeface="Georgia"/>
              </a:rPr>
              <a:t>Define the function f(x, y) = 2 * x + y without knowing value of x or y. </a:t>
            </a:r>
            <a:endParaRPr sz="1800">
              <a:solidFill>
                <a:schemeClr val="lt2"/>
              </a:solidFill>
              <a:latin typeface="Georgia"/>
              <a:ea typeface="Georgia"/>
              <a:cs typeface="Georgia"/>
              <a:sym typeface="Georgia"/>
            </a:endParaRPr>
          </a:p>
          <a:p>
            <a:pPr indent="0" lvl="0" marL="0" rtl="0" algn="l">
              <a:spcBef>
                <a:spcPts val="0"/>
              </a:spcBef>
              <a:spcAft>
                <a:spcPts val="0"/>
              </a:spcAft>
              <a:buNone/>
            </a:pPr>
            <a:r>
              <a:rPr lang="en" sz="1800">
                <a:solidFill>
                  <a:schemeClr val="lt2"/>
                </a:solidFill>
                <a:latin typeface="Georgia"/>
                <a:ea typeface="Georgia"/>
                <a:cs typeface="Georgia"/>
                <a:sym typeface="Georgia"/>
              </a:rPr>
              <a:t>x</a:t>
            </a:r>
            <a:r>
              <a:rPr lang="en" sz="1800">
                <a:solidFill>
                  <a:schemeClr val="lt2"/>
                </a:solidFill>
                <a:latin typeface="Georgia"/>
                <a:ea typeface="Georgia"/>
                <a:cs typeface="Georgia"/>
                <a:sym typeface="Georgia"/>
              </a:rPr>
              <a:t>, y are placeholders for the actual values.</a:t>
            </a:r>
            <a:endParaRPr sz="1800">
              <a:solidFill>
                <a:schemeClr val="lt2"/>
              </a:solidFill>
              <a:latin typeface="Georgia"/>
              <a:ea typeface="Georgia"/>
              <a:cs typeface="Georgia"/>
              <a:sym typeface="Georgia"/>
            </a:endParaRPr>
          </a:p>
        </p:txBody>
      </p:sp>
      <p:sp>
        <p:nvSpPr>
          <p:cNvPr id="639" name="Google Shape;639;p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40" name="Google Shape;640;p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Why placeholders?</a:t>
            </a:r>
            <a:endParaRPr b="1">
              <a:latin typeface="Georgia"/>
              <a:ea typeface="Georgia"/>
              <a:cs typeface="Georgia"/>
              <a:sym typeface="Georgia"/>
            </a:endParaRPr>
          </a:p>
        </p:txBody>
      </p:sp>
      <p:sp>
        <p:nvSpPr>
          <p:cNvPr id="646" name="Google Shape;646;p99"/>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latin typeface="Georgia"/>
              <a:ea typeface="Georgia"/>
              <a:cs typeface="Georgia"/>
              <a:sym typeface="Georgia"/>
            </a:endParaRPr>
          </a:p>
          <a:p>
            <a:pPr indent="0" lvl="0" marL="0" rtl="0" algn="ctr">
              <a:spcBef>
                <a:spcPts val="1600"/>
              </a:spcBef>
              <a:spcAft>
                <a:spcPts val="1600"/>
              </a:spcAft>
              <a:buNone/>
            </a:pPr>
            <a:r>
              <a:rPr lang="en" sz="2400">
                <a:latin typeface="Georgia"/>
                <a:ea typeface="Georgia"/>
                <a:cs typeface="Georgia"/>
                <a:sym typeface="Georgia"/>
              </a:rPr>
              <a:t>We, or our clients, can later supply their own data when they need to execute the computation. </a:t>
            </a:r>
            <a:endParaRPr sz="2400">
              <a:latin typeface="Georgia"/>
              <a:ea typeface="Georgia"/>
              <a:cs typeface="Georgia"/>
              <a:sym typeface="Georgia"/>
            </a:endParaRPr>
          </a:p>
        </p:txBody>
      </p:sp>
      <p:sp>
        <p:nvSpPr>
          <p:cNvPr id="647" name="Google Shape;647;p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53" name="Google Shape;653;p100"/>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lgn="l">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print(sess.run(c)) 			</a:t>
            </a:r>
            <a:r>
              <a:rPr lang="en" sz="1100">
                <a:solidFill>
                  <a:srgbClr val="FFFFFF"/>
                </a:solidFill>
                <a:latin typeface="Consolas"/>
                <a:ea typeface="Consolas"/>
                <a:cs typeface="Consolas"/>
                <a:sym typeface="Consolas"/>
              </a:rPr>
              <a:t>	</a:t>
            </a:r>
            <a:r>
              <a:rPr lang="en" sz="1100">
                <a:solidFill>
                  <a:srgbClr val="FFFFFF"/>
                </a:solidFill>
                <a:latin typeface="Consolas"/>
                <a:ea typeface="Consolas"/>
                <a:cs typeface="Consolas"/>
                <a:sym typeface="Consolas"/>
              </a:rPr>
              <a:t># &gt;&gt; ???</a:t>
            </a:r>
            <a:endParaRPr>
              <a:latin typeface="Consolas"/>
              <a:ea typeface="Consolas"/>
              <a:cs typeface="Consolas"/>
              <a:sym typeface="Consolas"/>
            </a:endParaRPr>
          </a:p>
        </p:txBody>
      </p:sp>
      <p:sp>
        <p:nvSpPr>
          <p:cNvPr id="654" name="Google Shape;654;p1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p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60" name="Google Shape;660;p101"/>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lgn="l">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print(sess.run(c)) 			# &gt;&gt; </a:t>
            </a:r>
            <a:r>
              <a:rPr lang="en" sz="1200">
                <a:solidFill>
                  <a:schemeClr val="dk1"/>
                </a:solidFill>
                <a:highlight>
                  <a:schemeClr val="accent3"/>
                </a:highlight>
                <a:latin typeface="Consolas"/>
                <a:ea typeface="Consolas"/>
                <a:cs typeface="Consolas"/>
                <a:sym typeface="Consolas"/>
              </a:rPr>
              <a:t>InvalidArgumentError</a:t>
            </a:r>
            <a:r>
              <a:rPr lang="en" sz="1100">
                <a:solidFill>
                  <a:schemeClr val="dk1"/>
                </a:solidFill>
                <a:highlight>
                  <a:schemeClr val="accent3"/>
                </a:highlight>
                <a:latin typeface="Consolas"/>
                <a:ea typeface="Consolas"/>
                <a:cs typeface="Consolas"/>
                <a:sym typeface="Consolas"/>
              </a:rPr>
              <a:t>: a doesn’t an actual value</a:t>
            </a:r>
            <a:endParaRPr>
              <a:latin typeface="Consolas"/>
              <a:ea typeface="Consolas"/>
              <a:cs typeface="Consolas"/>
              <a:sym typeface="Consolas"/>
            </a:endParaRPr>
          </a:p>
        </p:txBody>
      </p:sp>
      <p:sp>
        <p:nvSpPr>
          <p:cNvPr id="661" name="Google Shape;661;p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102"/>
          <p:cNvSpPr txBox="1"/>
          <p:nvPr>
            <p:ph type="title"/>
          </p:nvPr>
        </p:nvSpPr>
        <p:spPr>
          <a:xfrm>
            <a:off x="389950" y="1552425"/>
            <a:ext cx="8520600" cy="90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Supplement</a:t>
            </a:r>
            <a:r>
              <a:rPr b="1" lang="en">
                <a:latin typeface="Georgia"/>
                <a:ea typeface="Georgia"/>
                <a:cs typeface="Georgia"/>
                <a:sym typeface="Georgia"/>
              </a:rPr>
              <a:t> the values to placeholders using a dictionary</a:t>
            </a:r>
            <a:endParaRPr b="1" sz="1400">
              <a:latin typeface="Georgia"/>
              <a:ea typeface="Georgia"/>
              <a:cs typeface="Georgia"/>
              <a:sym typeface="Georgia"/>
            </a:endParaRPr>
          </a:p>
        </p:txBody>
      </p:sp>
      <p:sp>
        <p:nvSpPr>
          <p:cNvPr id="667" name="Google Shape;667;p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73" name="Google Shape;673;p103"/>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lgn="l">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feed_dict={a: [1, 2, 3]}</a:t>
            </a:r>
            <a:r>
              <a:rPr lang="en" sz="1100">
                <a:solidFill>
                  <a:schemeClr val="dk1"/>
                </a:solidFill>
                <a:latin typeface="Consolas"/>
                <a:ea typeface="Consolas"/>
                <a:cs typeface="Consolas"/>
                <a:sym typeface="Consolas"/>
              </a:rPr>
              <a:t>)) 	# the tensor a is the key, not the string ‘a’</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&gt;&gt; [6, 7, 8]</a:t>
            </a:r>
            <a:endParaRPr sz="1100">
              <a:solidFill>
                <a:srgbClr val="FFFFFF"/>
              </a:solidFill>
              <a:latin typeface="Consolas"/>
              <a:ea typeface="Consolas"/>
              <a:cs typeface="Consolas"/>
              <a:sym typeface="Consolas"/>
            </a:endParaRPr>
          </a:p>
        </p:txBody>
      </p:sp>
      <p:sp>
        <p:nvSpPr>
          <p:cNvPr id="674" name="Google Shape;674;p10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2"/>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Go to terminal, run:</a:t>
            </a:r>
            <a:endParaRPr sz="1400">
              <a:latin typeface="Georgia"/>
              <a:ea typeface="Georgia"/>
              <a:cs typeface="Georgia"/>
              <a:sym typeface="Georgia"/>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 python3 [yourprogram].py</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tensorboard --logdir="</a:t>
            </a:r>
            <a:r>
              <a:rPr lang="en" sz="1400">
                <a:solidFill>
                  <a:schemeClr val="dk1"/>
                </a:solidFill>
                <a:latin typeface="Consolas"/>
                <a:ea typeface="Consolas"/>
                <a:cs typeface="Consolas"/>
                <a:sym typeface="Consolas"/>
              </a:rPr>
              <a:t>./graphs</a:t>
            </a:r>
            <a:r>
              <a:rPr lang="en" sz="1400">
                <a:solidFill>
                  <a:srgbClr val="FFFFFF"/>
                </a:solidFill>
                <a:latin typeface="Consolas"/>
                <a:ea typeface="Consolas"/>
                <a:cs typeface="Consolas"/>
                <a:sym typeface="Consolas"/>
              </a:rPr>
              <a:t>" --port 6006</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latin typeface="Georgia"/>
                <a:ea typeface="Georgia"/>
                <a:cs typeface="Georgia"/>
                <a:sym typeface="Georgia"/>
              </a:rPr>
              <a:t>Then open your browser and go to</a:t>
            </a:r>
            <a:r>
              <a:rPr lang="en" sz="1400">
                <a:latin typeface="Consolas"/>
                <a:ea typeface="Consolas"/>
                <a:cs typeface="Consolas"/>
                <a:sym typeface="Consolas"/>
              </a:rPr>
              <a:t>: </a:t>
            </a:r>
            <a:r>
              <a:rPr lang="en" sz="1400">
                <a:solidFill>
                  <a:srgbClr val="FFFFFF"/>
                </a:solidFill>
                <a:latin typeface="Consolas"/>
                <a:ea typeface="Consolas"/>
                <a:cs typeface="Consolas"/>
                <a:sym typeface="Consolas"/>
              </a:rPr>
              <a:t>http://localhost:6006/</a:t>
            </a:r>
            <a:endParaRPr sz="1400">
              <a:solidFill>
                <a:srgbClr val="FFFFFF"/>
              </a:solidFill>
              <a:latin typeface="Consolas"/>
              <a:ea typeface="Consolas"/>
              <a:cs typeface="Consolas"/>
              <a:sym typeface="Consolas"/>
            </a:endParaRPr>
          </a:p>
          <a:p>
            <a:pPr indent="0" lvl="0" marL="0" rtl="0" algn="l">
              <a:spcBef>
                <a:spcPts val="1600"/>
              </a:spcBef>
              <a:spcAft>
                <a:spcPts val="1600"/>
              </a:spcAft>
              <a:buNone/>
            </a:pPr>
            <a:r>
              <a:t/>
            </a:r>
            <a:endParaRPr sz="1400">
              <a:latin typeface="Georgia"/>
              <a:ea typeface="Georgia"/>
              <a:cs typeface="Georgia"/>
              <a:sym typeface="Georgia"/>
            </a:endParaRPr>
          </a:p>
        </p:txBody>
      </p:sp>
      <p:sp>
        <p:nvSpPr>
          <p:cNvPr id="153" name="Google Shape;15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Run it</a:t>
            </a:r>
            <a:endParaRPr b="1">
              <a:latin typeface="Georgia"/>
              <a:ea typeface="Georgia"/>
              <a:cs typeface="Georgia"/>
              <a:sym typeface="Georgia"/>
            </a:endParaRPr>
          </a:p>
        </p:txBody>
      </p:sp>
      <p:sp>
        <p:nvSpPr>
          <p:cNvPr id="154" name="Google Shape;15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32"/>
          <p:cNvSpPr txBox="1"/>
          <p:nvPr/>
        </p:nvSpPr>
        <p:spPr>
          <a:xfrm>
            <a:off x="5254800" y="1840975"/>
            <a:ext cx="35775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6006 or any port you want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Google Shape;679;p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80" name="Google Shape;680;p104"/>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nsolas"/>
                <a:ea typeface="Consolas"/>
                <a:cs typeface="Consolas"/>
                <a:sym typeface="Consolas"/>
              </a:rPr>
              <a:t>tf.placeholder(dtype, </a:t>
            </a:r>
            <a:r>
              <a:rPr b="1" lang="en">
                <a:solidFill>
                  <a:schemeClr val="dk1"/>
                </a:solidFill>
                <a:highlight>
                  <a:schemeClr val="accent3"/>
                </a:highlight>
                <a:latin typeface="Consolas"/>
                <a:ea typeface="Consolas"/>
                <a:cs typeface="Consolas"/>
                <a:sym typeface="Consolas"/>
              </a:rPr>
              <a:t>shape=None</a:t>
            </a:r>
            <a:r>
              <a:rPr b="1" lang="en">
                <a:solidFill>
                  <a:schemeClr val="dk1"/>
                </a:solidFill>
                <a:latin typeface="Consolas"/>
                <a:ea typeface="Consolas"/>
                <a:cs typeface="Consolas"/>
                <a:sym typeface="Consolas"/>
              </a:rPr>
              <a:t>, name=None)</a:t>
            </a:r>
            <a:endParaRPr b="1">
              <a:solidFill>
                <a:schemeClr val="dk1"/>
              </a:solidFill>
              <a:latin typeface="Consolas"/>
              <a:ea typeface="Consolas"/>
              <a:cs typeface="Consolas"/>
              <a:sym typeface="Consolas"/>
            </a:endParaRPr>
          </a:p>
          <a:p>
            <a:pPr indent="0" lvl="0" marL="0" rtl="0" algn="l">
              <a:spcBef>
                <a:spcPts val="1600"/>
              </a:spcBef>
              <a:spcAft>
                <a:spcPts val="0"/>
              </a:spcAft>
              <a:buNone/>
            </a:pPr>
            <a:r>
              <a:rPr lang="en" sz="1100">
                <a:solidFill>
                  <a:schemeClr val="dk1"/>
                </a:solidFill>
                <a:latin typeface="Consolas"/>
                <a:ea typeface="Consolas"/>
                <a:cs typeface="Consolas"/>
                <a:sym typeface="Consolas"/>
              </a:rPr>
              <a:t># create a placeholder for a vector of 3 elements, type tf.float32</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a = tf.placeholder(tf.float32, shape=[3])</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b = tf.constant([5, 5, 5], tf.float32)</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use the placeholder as you would a constant or a variable</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c = a + b  # short for tf.add(a, b)</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with tf.Session() as sess:</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feed_dict={a: [1, 2, 3]}</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&gt;&gt; [6, 7, 8]</a:t>
            </a:r>
            <a:endParaRPr b="1">
              <a:solidFill>
                <a:srgbClr val="FFFFFF"/>
              </a:solidFill>
              <a:latin typeface="Consolas"/>
              <a:ea typeface="Consolas"/>
              <a:cs typeface="Consolas"/>
              <a:sym typeface="Consolas"/>
            </a:endParaRPr>
          </a:p>
        </p:txBody>
      </p:sp>
      <p:sp>
        <p:nvSpPr>
          <p:cNvPr id="681" name="Google Shape;681;p104"/>
          <p:cNvSpPr txBox="1"/>
          <p:nvPr/>
        </p:nvSpPr>
        <p:spPr>
          <a:xfrm>
            <a:off x="5713675" y="2429750"/>
            <a:ext cx="2993100" cy="18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FF"/>
                </a:solidFill>
                <a:latin typeface="Times New Roman"/>
                <a:ea typeface="Times New Roman"/>
                <a:cs typeface="Times New Roman"/>
                <a:sym typeface="Times New Roman"/>
              </a:rPr>
              <a:t>Quirk:</a:t>
            </a:r>
            <a:endParaRPr u="sng">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shape=None means that tensor of any shape will be accepted as value for placeholder.</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shape=None is easy to construct graphs, but nightmarish for debugging</a:t>
            </a:r>
            <a:endParaRPr>
              <a:solidFill>
                <a:srgbClr val="FFFFFF"/>
              </a:solidFill>
              <a:latin typeface="Times New Roman"/>
              <a:ea typeface="Times New Roman"/>
              <a:cs typeface="Times New Roman"/>
              <a:sym typeface="Times New Roman"/>
            </a:endParaRPr>
          </a:p>
        </p:txBody>
      </p:sp>
      <p:sp>
        <p:nvSpPr>
          <p:cNvPr id="682" name="Google Shape;682;p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88" name="Google Shape;688;p105"/>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lgn="l">
              <a:spcBef>
                <a:spcPts val="1600"/>
              </a:spcBef>
              <a:spcAft>
                <a:spcPts val="0"/>
              </a:spcAft>
              <a:buNone/>
            </a:pPr>
            <a:r>
              <a:rPr lang="en" sz="1100">
                <a:solidFill>
                  <a:srgbClr val="FFFFFF"/>
                </a:solidFill>
                <a:latin typeface="Consolas"/>
                <a:ea typeface="Consolas"/>
                <a:cs typeface="Consolas"/>
                <a:sym typeface="Consolas"/>
              </a:rPr>
              <a:t># create a placeholder of type float 32-bit, shape is a vector of 3 elements</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create a constant of type float 32-bit, shape is a vector of 3 elements</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print(sess.run(c, </a:t>
            </a:r>
            <a:r>
              <a:rPr lang="en" sz="1100">
                <a:solidFill>
                  <a:srgbClr val="FFFFFF"/>
                </a:solidFill>
                <a:highlight>
                  <a:schemeClr val="accent3"/>
                </a:highlight>
                <a:latin typeface="Consolas"/>
                <a:ea typeface="Consolas"/>
                <a:cs typeface="Consolas"/>
                <a:sym typeface="Consolas"/>
              </a:rPr>
              <a:t>{a: [1, 2, 3]}</a:t>
            </a:r>
            <a:r>
              <a:rPr lang="en" sz="1100">
                <a:solidFill>
                  <a:srgbClr val="FFFFFF"/>
                </a:solidFill>
                <a:latin typeface="Consolas"/>
                <a:ea typeface="Consolas"/>
                <a:cs typeface="Consolas"/>
                <a:sym typeface="Consolas"/>
              </a:rPr>
              <a:t>))</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&gt;&gt; [6, 7, 8]</a:t>
            </a:r>
            <a:endParaRPr sz="1100">
              <a:solidFill>
                <a:srgbClr val="FFFFFF"/>
              </a:solidFill>
              <a:latin typeface="Consolas"/>
              <a:ea typeface="Consolas"/>
              <a:cs typeface="Consolas"/>
              <a:sym typeface="Consolas"/>
            </a:endParaRPr>
          </a:p>
        </p:txBody>
      </p:sp>
      <p:sp>
        <p:nvSpPr>
          <p:cNvPr id="689" name="Google Shape;689;p105"/>
          <p:cNvSpPr txBox="1"/>
          <p:nvPr/>
        </p:nvSpPr>
        <p:spPr>
          <a:xfrm>
            <a:off x="5723850" y="2877025"/>
            <a:ext cx="2993100" cy="18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FF"/>
                </a:solidFill>
                <a:latin typeface="Times New Roman"/>
                <a:ea typeface="Times New Roman"/>
                <a:cs typeface="Times New Roman"/>
                <a:sym typeface="Times New Roman"/>
              </a:rPr>
              <a:t>Quirk:</a:t>
            </a:r>
            <a:endParaRPr u="sng">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shape=None also breaks all following shape inference, which makes many ops not work because they expect certain rank.</a:t>
            </a:r>
            <a:endParaRPr>
              <a:solidFill>
                <a:srgbClr val="FFFFFF"/>
              </a:solidFill>
              <a:latin typeface="Times New Roman"/>
              <a:ea typeface="Times New Roman"/>
              <a:cs typeface="Times New Roman"/>
              <a:sym typeface="Times New Roman"/>
            </a:endParaRPr>
          </a:p>
        </p:txBody>
      </p:sp>
      <p:sp>
        <p:nvSpPr>
          <p:cNvPr id="690" name="Google Shape;690;p1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 are valid ops</a:t>
            </a:r>
            <a:endParaRPr b="1">
              <a:latin typeface="Georgia"/>
              <a:ea typeface="Georgia"/>
              <a:cs typeface="Georgia"/>
              <a:sym typeface="Georgia"/>
            </a:endParaRPr>
          </a:p>
        </p:txBody>
      </p:sp>
      <p:sp>
        <p:nvSpPr>
          <p:cNvPr id="696" name="Google Shape;696;p106"/>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nsolas"/>
                <a:ea typeface="Consolas"/>
                <a:cs typeface="Consolas"/>
                <a:sym typeface="Consolas"/>
              </a:rPr>
              <a:t>tf.placeholder(dtype, shape=None, name=None)</a:t>
            </a:r>
            <a:endParaRPr b="1">
              <a:solidFill>
                <a:schemeClr val="dk1"/>
              </a:solidFill>
              <a:latin typeface="Consolas"/>
              <a:ea typeface="Consolas"/>
              <a:cs typeface="Consolas"/>
              <a:sym typeface="Consolas"/>
            </a:endParaRPr>
          </a:p>
          <a:p>
            <a:pPr indent="0" lvl="0" marL="0" rtl="0" algn="l">
              <a:spcBef>
                <a:spcPts val="1600"/>
              </a:spcBef>
              <a:spcAft>
                <a:spcPts val="0"/>
              </a:spcAft>
              <a:buNone/>
            </a:pPr>
            <a:r>
              <a:rPr lang="en" sz="1100">
                <a:solidFill>
                  <a:schemeClr val="dk1"/>
                </a:solidFill>
                <a:latin typeface="Consolas"/>
                <a:ea typeface="Consolas"/>
                <a:cs typeface="Consolas"/>
                <a:sym typeface="Consolas"/>
              </a:rPr>
              <a:t># create a placeholder of type float 32-bit, shape is a vector of 3 elements</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a = tf.placeholder(tf.float32, shape=[3])</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create a constant of type float 32-bit, shape is a vector of 3 elements</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b = tf.constant([5, 5, 5], tf.float32)</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use the placeholder as you would a constant or a variable</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c = a + b  # Short for tf.add(a, b)</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with tf.Session() as sess:</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{a: [1, 2, 3]}</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&gt;&gt; [6, 7, 8]</a:t>
            </a:r>
            <a:endParaRPr b="1">
              <a:solidFill>
                <a:srgbClr val="FFFFFF"/>
              </a:solidFill>
              <a:latin typeface="Consolas"/>
              <a:ea typeface="Consolas"/>
              <a:cs typeface="Consolas"/>
              <a:sym typeface="Consolas"/>
            </a:endParaRPr>
          </a:p>
        </p:txBody>
      </p:sp>
      <p:pic>
        <p:nvPicPr>
          <p:cNvPr id="697" name="Google Shape;697;p106"/>
          <p:cNvPicPr preferRelativeResize="0"/>
          <p:nvPr/>
        </p:nvPicPr>
        <p:blipFill>
          <a:blip r:embed="rId3">
            <a:alphaModFix/>
          </a:blip>
          <a:stretch>
            <a:fillRect/>
          </a:stretch>
        </p:blipFill>
        <p:spPr>
          <a:xfrm>
            <a:off x="5822925" y="2741975"/>
            <a:ext cx="3009376" cy="2093476"/>
          </a:xfrm>
          <a:prstGeom prst="rect">
            <a:avLst/>
          </a:prstGeom>
          <a:noFill/>
          <a:ln>
            <a:noFill/>
          </a:ln>
        </p:spPr>
      </p:pic>
      <p:sp>
        <p:nvSpPr>
          <p:cNvPr id="698" name="Google Shape;698;p10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Google Shape;703;p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 if want to feed multiple data points in?</a:t>
            </a:r>
            <a:endParaRPr b="1">
              <a:latin typeface="Georgia"/>
              <a:ea typeface="Georgia"/>
              <a:cs typeface="Georgia"/>
              <a:sym typeface="Georgia"/>
            </a:endParaRPr>
          </a:p>
        </p:txBody>
      </p:sp>
      <p:sp>
        <p:nvSpPr>
          <p:cNvPr id="704" name="Google Shape;704;p10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You have to do it </a:t>
            </a:r>
            <a:r>
              <a:rPr lang="en">
                <a:latin typeface="Georgia"/>
                <a:ea typeface="Georgia"/>
                <a:cs typeface="Georgia"/>
                <a:sym typeface="Georgia"/>
              </a:rPr>
              <a:t>one at a time</a:t>
            </a:r>
            <a:endParaRPr>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t>
            </a:r>
            <a:r>
              <a:rPr lang="en" sz="1200">
                <a:solidFill>
                  <a:srgbClr val="FFFFFF"/>
                </a:solidFill>
                <a:latin typeface="Consolas"/>
                <a:ea typeface="Consolas"/>
                <a:cs typeface="Consolas"/>
                <a:sym typeface="Consolas"/>
              </a:rPr>
              <a:t>f</a:t>
            </a:r>
            <a:r>
              <a:rPr lang="en" sz="1200">
                <a:solidFill>
                  <a:srgbClr val="FFFFFF"/>
                </a:solidFill>
                <a:latin typeface="Consolas"/>
                <a:ea typeface="Consolas"/>
                <a:cs typeface="Consolas"/>
                <a:sym typeface="Consolas"/>
              </a:rPr>
              <a:t>or a_value in list_of_values_for_a:</a:t>
            </a:r>
            <a:endParaRPr sz="1200">
              <a:solidFill>
                <a:srgbClr val="FFFFFF"/>
              </a:solidFill>
              <a:latin typeface="Consolas"/>
              <a:ea typeface="Consolas"/>
              <a:cs typeface="Consolas"/>
              <a:sym typeface="Consolas"/>
            </a:endParaRPr>
          </a:p>
          <a:p>
            <a:pPr indent="457200" lvl="0" marL="0" rtl="0" algn="l">
              <a:spcBef>
                <a:spcPts val="0"/>
              </a:spcBef>
              <a:spcAft>
                <a:spcPts val="0"/>
              </a:spcAft>
              <a:buNone/>
            </a:pPr>
            <a:r>
              <a:rPr lang="en" sz="1200">
                <a:solidFill>
                  <a:srgbClr val="FFFFFF"/>
                </a:solidFill>
                <a:latin typeface="Consolas"/>
                <a:ea typeface="Consolas"/>
                <a:cs typeface="Consolas"/>
                <a:sym typeface="Consolas"/>
              </a:rPr>
              <a:t>	print(sess.run(c, {a: a_value}))</a:t>
            </a:r>
            <a:endParaRPr sz="1200">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p:txBody>
      </p:sp>
      <p:sp>
        <p:nvSpPr>
          <p:cNvPr id="705" name="Google Shape;705;p1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Google Shape;710;p108"/>
          <p:cNvSpPr txBox="1"/>
          <p:nvPr>
            <p:ph type="title"/>
          </p:nvPr>
        </p:nvSpPr>
        <p:spPr>
          <a:xfrm>
            <a:off x="311700" y="1792725"/>
            <a:ext cx="8520600" cy="150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can feed_dict any feedable tensor.</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Placeholder is just a way to indicate that something must be fed</a:t>
            </a:r>
            <a:endParaRPr b="1">
              <a:latin typeface="Georgia"/>
              <a:ea typeface="Georgia"/>
              <a:cs typeface="Georgia"/>
              <a:sym typeface="Georgia"/>
            </a:endParaRPr>
          </a:p>
        </p:txBody>
      </p:sp>
      <p:sp>
        <p:nvSpPr>
          <p:cNvPr id="711" name="Google Shape;711;p10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Google Shape;716;p10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tf.Graph.is_feedable(tensor) </a:t>
            </a:r>
            <a:endParaRPr b="1">
              <a:latin typeface="Consolas"/>
              <a:ea typeface="Consolas"/>
              <a:cs typeface="Consolas"/>
              <a:sym typeface="Consolas"/>
            </a:endParaRPr>
          </a:p>
          <a:p>
            <a:pPr indent="0" lvl="0" marL="0" rtl="0" algn="ctr">
              <a:spcBef>
                <a:spcPts val="0"/>
              </a:spcBef>
              <a:spcAft>
                <a:spcPts val="0"/>
              </a:spcAft>
              <a:buNone/>
            </a:pPr>
            <a:r>
              <a:rPr lang="en" sz="2400">
                <a:latin typeface="Georgia"/>
                <a:ea typeface="Georgia"/>
                <a:cs typeface="Georgia"/>
                <a:sym typeface="Georgia"/>
              </a:rPr>
              <a:t># True if and only if tensor is feedable.</a:t>
            </a:r>
            <a:endParaRPr sz="2400">
              <a:latin typeface="Georgia"/>
              <a:ea typeface="Georgia"/>
              <a:cs typeface="Georgia"/>
              <a:sym typeface="Georgia"/>
            </a:endParaRPr>
          </a:p>
        </p:txBody>
      </p:sp>
      <p:sp>
        <p:nvSpPr>
          <p:cNvPr id="717" name="Google Shape;717;p1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Google Shape;722;p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Feeding values to TF ops </a:t>
            </a:r>
            <a:endParaRPr b="1">
              <a:latin typeface="Georgia"/>
              <a:ea typeface="Georgia"/>
              <a:cs typeface="Georgia"/>
              <a:sym typeface="Georgia"/>
            </a:endParaRPr>
          </a:p>
        </p:txBody>
      </p:sp>
      <p:sp>
        <p:nvSpPr>
          <p:cNvPr id="723" name="Google Shape;723;p110"/>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create operations, tensors, etc (using the default graph)</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a = tf.add(2, 5)</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b = tf.multiply(a, 3)</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 compute the value of b given a is 15</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sess.run(b, feed_dict=</a:t>
            </a:r>
            <a:r>
              <a:rPr lang="en" sz="1400">
                <a:solidFill>
                  <a:schemeClr val="dk1"/>
                </a:solidFill>
                <a:latin typeface="Consolas"/>
                <a:ea typeface="Consolas"/>
                <a:cs typeface="Consolas"/>
                <a:sym typeface="Consolas"/>
              </a:rPr>
              <a:t>{a: 15}</a:t>
            </a:r>
            <a:r>
              <a:rPr lang="en" sz="1400">
                <a:solidFill>
                  <a:srgbClr val="FFFFFF"/>
                </a:solidFill>
                <a:latin typeface="Consolas"/>
                <a:ea typeface="Consolas"/>
                <a:cs typeface="Consolas"/>
                <a:sym typeface="Consolas"/>
              </a:rPr>
              <a:t>) 				# &gt;&gt; 45</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p:txBody>
      </p:sp>
      <p:sp>
        <p:nvSpPr>
          <p:cNvPr id="724" name="Google Shape;724;p1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8" name="Shape 728"/>
        <p:cNvGrpSpPr/>
        <p:nvPr/>
      </p:nvGrpSpPr>
      <p:grpSpPr>
        <a:xfrm>
          <a:off x="0" y="0"/>
          <a:ext cx="0" cy="0"/>
          <a:chOff x="0" y="0"/>
          <a:chExt cx="0" cy="0"/>
        </a:xfrm>
      </p:grpSpPr>
      <p:sp>
        <p:nvSpPr>
          <p:cNvPr id="729" name="Google Shape;729;p111"/>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Extremely helpful for testing</a:t>
            </a:r>
            <a:endParaRPr b="1">
              <a:latin typeface="Georgia"/>
              <a:ea typeface="Georgia"/>
              <a:cs typeface="Georgia"/>
              <a:sym typeface="Georgia"/>
            </a:endParaRPr>
          </a:p>
          <a:p>
            <a:pPr indent="0" lvl="0" marL="0" rtl="0" algn="ctr">
              <a:spcBef>
                <a:spcPts val="0"/>
              </a:spcBef>
              <a:spcAft>
                <a:spcPts val="0"/>
              </a:spcAft>
              <a:buNone/>
            </a:pPr>
            <a:r>
              <a:rPr b="1" lang="en" sz="1800">
                <a:latin typeface="Georgia"/>
                <a:ea typeface="Georgia"/>
                <a:cs typeface="Georgia"/>
                <a:sym typeface="Georgia"/>
              </a:rPr>
              <a:t>Feed in dummy values to test parts of a large graph</a:t>
            </a:r>
            <a:endParaRPr b="1" sz="1800">
              <a:latin typeface="Georgia"/>
              <a:ea typeface="Georgia"/>
              <a:cs typeface="Georgia"/>
              <a:sym typeface="Georgia"/>
            </a:endParaRPr>
          </a:p>
        </p:txBody>
      </p:sp>
      <p:sp>
        <p:nvSpPr>
          <p:cNvPr id="730" name="Google Shape;730;p1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Google Shape;735;p1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6" name="Google Shape;736;p112"/>
          <p:cNvSpPr txBox="1"/>
          <p:nvPr/>
        </p:nvSpPr>
        <p:spPr>
          <a:xfrm>
            <a:off x="220375" y="4712800"/>
            <a:ext cx="47496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*I might have made this term up</a:t>
            </a:r>
            <a:endParaRPr>
              <a:solidFill>
                <a:srgbClr val="FFFFFF"/>
              </a:solidFill>
              <a:latin typeface="Times New Roman"/>
              <a:ea typeface="Times New Roman"/>
              <a:cs typeface="Times New Roman"/>
              <a:sym typeface="Times New Roman"/>
            </a:endParaRPr>
          </a:p>
        </p:txBody>
      </p:sp>
      <p:sp>
        <p:nvSpPr>
          <p:cNvPr id="737" name="Google Shape;737;p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trap of lazy loading*</a:t>
            </a:r>
            <a:endParaRPr b="1">
              <a:latin typeface="Georgia"/>
              <a:ea typeface="Georgia"/>
              <a:cs typeface="Georgia"/>
              <a:sym typeface="Georgia"/>
            </a:endParaRPr>
          </a:p>
        </p:txBody>
      </p:sp>
      <p:pic>
        <p:nvPicPr>
          <p:cNvPr id="738" name="Google Shape;738;p112"/>
          <p:cNvPicPr preferRelativeResize="0"/>
          <p:nvPr/>
        </p:nvPicPr>
        <p:blipFill>
          <a:blip r:embed="rId3">
            <a:alphaModFix/>
          </a:blip>
          <a:stretch>
            <a:fillRect/>
          </a:stretch>
        </p:blipFill>
        <p:spPr>
          <a:xfrm>
            <a:off x="3100513" y="1017725"/>
            <a:ext cx="2942985" cy="382097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Google Shape;743;p113"/>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lazy loading?</a:t>
            </a:r>
            <a:endParaRPr b="1">
              <a:latin typeface="Georgia"/>
              <a:ea typeface="Georgia"/>
              <a:cs typeface="Georgia"/>
              <a:sym typeface="Georgia"/>
            </a:endParaRPr>
          </a:p>
        </p:txBody>
      </p:sp>
      <p:sp>
        <p:nvSpPr>
          <p:cNvPr id="744" name="Google Shape;744;p1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1" name="Google Shape;161;p33"/>
          <p:cNvPicPr preferRelativeResize="0"/>
          <p:nvPr/>
        </p:nvPicPr>
        <p:blipFill>
          <a:blip r:embed="rId3">
            <a:alphaModFix/>
          </a:blip>
          <a:stretch>
            <a:fillRect/>
          </a:stretch>
        </p:blipFill>
        <p:spPr>
          <a:xfrm>
            <a:off x="0" y="0"/>
            <a:ext cx="8764418" cy="5143501"/>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Google Shape;749;p114"/>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Defer creating/initializing an object </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until it is needed</a:t>
            </a:r>
            <a:endParaRPr b="1">
              <a:latin typeface="Georgia"/>
              <a:ea typeface="Georgia"/>
              <a:cs typeface="Georgia"/>
              <a:sym typeface="Georgia"/>
            </a:endParaRPr>
          </a:p>
        </p:txBody>
      </p:sp>
      <p:sp>
        <p:nvSpPr>
          <p:cNvPr id="750" name="Google Shape;750;p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Google Shape;755;p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Lazy loading Example</a:t>
            </a:r>
            <a:endParaRPr b="1">
              <a:latin typeface="Georgia"/>
              <a:ea typeface="Georgia"/>
              <a:cs typeface="Georgia"/>
              <a:sym typeface="Georgia"/>
            </a:endParaRPr>
          </a:p>
        </p:txBody>
      </p:sp>
      <p:sp>
        <p:nvSpPr>
          <p:cNvPr id="756" name="Google Shape;756;p115"/>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FFFF"/>
                </a:solidFill>
                <a:latin typeface="Georgia"/>
                <a:ea typeface="Georgia"/>
                <a:cs typeface="Georgia"/>
                <a:sym typeface="Georgia"/>
              </a:rPr>
              <a:t>Normal loading</a:t>
            </a:r>
            <a:endParaRPr b="1" u="sng">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x = tf.Variable(10, name='x')</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y = tf.Variable(20, name='y')</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highlight>
                  <a:schemeClr val="accent3"/>
                </a:highlight>
                <a:latin typeface="Consolas"/>
                <a:ea typeface="Consolas"/>
                <a:cs typeface="Consolas"/>
                <a:sym typeface="Consolas"/>
              </a:rPr>
              <a:t>z = tf.add(x, y)</a:t>
            </a:r>
            <a:r>
              <a:rPr lang="en" sz="1200">
                <a:solidFill>
                  <a:srgbClr val="FFFFFF"/>
                </a:solidFill>
                <a:latin typeface="Consolas"/>
                <a:ea typeface="Consolas"/>
                <a:cs typeface="Consolas"/>
                <a:sym typeface="Consolas"/>
              </a:rPr>
              <a:t> 		# create the node before executing the graph</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writer = tf.summary.FileWriter('./graphs/normal_loading', tf.get_default_graph())</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sess.run(tf.global_variables_initializer())</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for _ in range(10):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t>
            </a:r>
            <a:r>
              <a:rPr lang="en" sz="1200">
                <a:solidFill>
                  <a:srgbClr val="FFFFFF"/>
                </a:solidFill>
                <a:highlight>
                  <a:schemeClr val="accent3"/>
                </a:highlight>
                <a:latin typeface="Consolas"/>
                <a:ea typeface="Consolas"/>
                <a:cs typeface="Consolas"/>
                <a:sym typeface="Consolas"/>
              </a:rPr>
              <a:t>sess.run(z)</a:t>
            </a:r>
            <a:endParaRPr sz="1200">
              <a:solidFill>
                <a:srgbClr val="FFFFFF"/>
              </a:solidFill>
              <a:highlight>
                <a:schemeClr val="accent3"/>
              </a:highlight>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writer.close()</a:t>
            </a:r>
            <a:endParaRPr sz="1200">
              <a:solidFill>
                <a:srgbClr val="FFFFFF"/>
              </a:solidFill>
              <a:latin typeface="Consolas"/>
              <a:ea typeface="Consolas"/>
              <a:cs typeface="Consolas"/>
              <a:sym typeface="Consolas"/>
            </a:endParaRPr>
          </a:p>
        </p:txBody>
      </p:sp>
      <p:sp>
        <p:nvSpPr>
          <p:cNvPr id="757" name="Google Shape;757;p1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sp>
        <p:nvSpPr>
          <p:cNvPr id="762" name="Google Shape;762;p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Lazy loading Example</a:t>
            </a:r>
            <a:endParaRPr b="1">
              <a:latin typeface="Georgia"/>
              <a:ea typeface="Georgia"/>
              <a:cs typeface="Georgia"/>
              <a:sym typeface="Georgia"/>
            </a:endParaRPr>
          </a:p>
        </p:txBody>
      </p:sp>
      <p:sp>
        <p:nvSpPr>
          <p:cNvPr id="763" name="Google Shape;763;p11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FFFF"/>
                </a:solidFill>
                <a:latin typeface="Georgia"/>
                <a:ea typeface="Georgia"/>
                <a:cs typeface="Georgia"/>
                <a:sym typeface="Georgia"/>
              </a:rPr>
              <a:t>Lazy</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x = tf.Variable(10, name='x')</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y = tf.Variable(20, name='y')</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writer = tf.summary.FileWriter('./graphs/normal_loading', tf.get_default_graph())</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sess.run(tf.global_variables_initializer())</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for _ in range(10):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t>
            </a:r>
            <a:r>
              <a:rPr lang="en" sz="1200">
                <a:solidFill>
                  <a:schemeClr val="dk1"/>
                </a:solidFill>
                <a:highlight>
                  <a:schemeClr val="accent3"/>
                </a:highlight>
                <a:latin typeface="Consolas"/>
                <a:ea typeface="Consolas"/>
                <a:cs typeface="Consolas"/>
                <a:sym typeface="Consolas"/>
              </a:rPr>
              <a:t>sess.run(tf.add(x, y))</a:t>
            </a:r>
            <a:r>
              <a:rPr lang="en" sz="1200">
                <a:solidFill>
                  <a:schemeClr val="dk1"/>
                </a:solidFill>
                <a:latin typeface="Consolas"/>
                <a:ea typeface="Consolas"/>
                <a:cs typeface="Consolas"/>
                <a:sym typeface="Consolas"/>
              </a:rPr>
              <a:t> # someone decides to be clever to save one line of code</a:t>
            </a:r>
            <a:endParaRPr sz="1200">
              <a:solidFill>
                <a:srgbClr val="FFFFFF"/>
              </a:solidFill>
              <a:highlight>
                <a:schemeClr val="accent3"/>
              </a:highlight>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writer.close()</a:t>
            </a:r>
            <a:endParaRPr sz="1200">
              <a:solidFill>
                <a:srgbClr val="FFFFFF"/>
              </a:solidFill>
              <a:latin typeface="Consolas"/>
              <a:ea typeface="Consolas"/>
              <a:cs typeface="Consolas"/>
              <a:sym typeface="Consolas"/>
            </a:endParaRPr>
          </a:p>
        </p:txBody>
      </p:sp>
      <p:sp>
        <p:nvSpPr>
          <p:cNvPr id="764" name="Google Shape;764;p1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Google Shape;769;p117"/>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Both give the same value of z</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What’s the problem?</a:t>
            </a:r>
            <a:endParaRPr b="1">
              <a:latin typeface="Georgia"/>
              <a:ea typeface="Georgia"/>
              <a:cs typeface="Georgia"/>
              <a:sym typeface="Georgia"/>
            </a:endParaRPr>
          </a:p>
        </p:txBody>
      </p:sp>
      <p:sp>
        <p:nvSpPr>
          <p:cNvPr id="770" name="Google Shape;770;p1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a:t>
            </a:r>
            <a:endParaRPr b="1">
              <a:latin typeface="Georgia"/>
              <a:ea typeface="Georgia"/>
              <a:cs typeface="Georgia"/>
              <a:sym typeface="Georgia"/>
            </a:endParaRPr>
          </a:p>
        </p:txBody>
      </p:sp>
      <p:sp>
        <p:nvSpPr>
          <p:cNvPr id="776" name="Google Shape;776;p11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FFFF"/>
                </a:solidFill>
                <a:latin typeface="Georgia"/>
                <a:ea typeface="Georgia"/>
                <a:cs typeface="Georgia"/>
                <a:sym typeface="Georgia"/>
              </a:rPr>
              <a:t>Normal loading</a:t>
            </a:r>
            <a:endParaRPr b="1" sz="1100" u="sng">
              <a:solidFill>
                <a:srgbClr val="FFFFFF"/>
              </a:solidFill>
              <a:latin typeface="Georgia"/>
              <a:ea typeface="Georgia"/>
              <a:cs typeface="Georgia"/>
              <a:sym typeface="Georgia"/>
            </a:endParaRPr>
          </a:p>
          <a:p>
            <a:pPr indent="0" lvl="0" marL="0" rtl="0" algn="l">
              <a:spcBef>
                <a:spcPts val="1600"/>
              </a:spcBef>
              <a:spcAft>
                <a:spcPts val="1600"/>
              </a:spcAft>
              <a:buNone/>
            </a:pPr>
            <a:r>
              <a:t/>
            </a:r>
            <a:endParaRPr sz="1100">
              <a:solidFill>
                <a:srgbClr val="FFFFFF"/>
              </a:solidFill>
              <a:latin typeface="Georgia"/>
              <a:ea typeface="Georgia"/>
              <a:cs typeface="Georgia"/>
              <a:sym typeface="Georgia"/>
            </a:endParaRPr>
          </a:p>
        </p:txBody>
      </p:sp>
      <p:sp>
        <p:nvSpPr>
          <p:cNvPr id="777" name="Google Shape;777;p1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8" name="Google Shape;778;p118"/>
          <p:cNvPicPr preferRelativeResize="0"/>
          <p:nvPr/>
        </p:nvPicPr>
        <p:blipFill>
          <a:blip r:embed="rId3">
            <a:alphaModFix/>
          </a:blip>
          <a:stretch>
            <a:fillRect/>
          </a:stretch>
        </p:blipFill>
        <p:spPr>
          <a:xfrm>
            <a:off x="0" y="1724985"/>
            <a:ext cx="9143999" cy="3120679"/>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p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a:t>
            </a:r>
            <a:endParaRPr b="1">
              <a:latin typeface="Georgia"/>
              <a:ea typeface="Georgia"/>
              <a:cs typeface="Georgia"/>
              <a:sym typeface="Georgia"/>
            </a:endParaRPr>
          </a:p>
        </p:txBody>
      </p:sp>
      <p:sp>
        <p:nvSpPr>
          <p:cNvPr id="784" name="Google Shape;784;p119"/>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FFFF"/>
                </a:solidFill>
                <a:latin typeface="Georgia"/>
                <a:ea typeface="Georgia"/>
                <a:cs typeface="Georgia"/>
                <a:sym typeface="Georgia"/>
              </a:rPr>
              <a:t>Lazy loading</a:t>
            </a:r>
            <a:endParaRPr b="1" sz="1100" u="sng">
              <a:solidFill>
                <a:srgbClr val="FFFFFF"/>
              </a:solidFill>
              <a:latin typeface="Georgia"/>
              <a:ea typeface="Georgia"/>
              <a:cs typeface="Georgia"/>
              <a:sym typeface="Georgia"/>
            </a:endParaRPr>
          </a:p>
          <a:p>
            <a:pPr indent="0" lvl="0" marL="0" rtl="0" algn="l">
              <a:spcBef>
                <a:spcPts val="1600"/>
              </a:spcBef>
              <a:spcAft>
                <a:spcPts val="1600"/>
              </a:spcAft>
              <a:buNone/>
            </a:pPr>
            <a:r>
              <a:t/>
            </a:r>
            <a:endParaRPr sz="1100">
              <a:solidFill>
                <a:srgbClr val="FFFFFF"/>
              </a:solidFill>
              <a:latin typeface="Georgia"/>
              <a:ea typeface="Georgia"/>
              <a:cs typeface="Georgia"/>
              <a:sym typeface="Georgia"/>
            </a:endParaRPr>
          </a:p>
        </p:txBody>
      </p:sp>
      <p:sp>
        <p:nvSpPr>
          <p:cNvPr id="785" name="Google Shape;785;p1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86" name="Google Shape;786;p119"/>
          <p:cNvPicPr preferRelativeResize="0"/>
          <p:nvPr/>
        </p:nvPicPr>
        <p:blipFill>
          <a:blip r:embed="rId3">
            <a:alphaModFix/>
          </a:blip>
          <a:stretch>
            <a:fillRect/>
          </a:stretch>
        </p:blipFill>
        <p:spPr>
          <a:xfrm>
            <a:off x="0" y="1946450"/>
            <a:ext cx="9144001" cy="2993525"/>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tf.get_default_graph().as_graph_def()</a:t>
            </a:r>
            <a:endParaRPr b="1">
              <a:latin typeface="Georgia"/>
              <a:ea typeface="Georgia"/>
              <a:cs typeface="Georgia"/>
              <a:sym typeface="Georgia"/>
            </a:endParaRPr>
          </a:p>
        </p:txBody>
      </p:sp>
      <p:sp>
        <p:nvSpPr>
          <p:cNvPr id="792" name="Google Shape;792;p12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FFFF"/>
                </a:solidFill>
                <a:latin typeface="Georgia"/>
                <a:ea typeface="Georgia"/>
                <a:cs typeface="Georgia"/>
                <a:sym typeface="Georgia"/>
              </a:rPr>
              <a:t>Normal</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node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name: "Add"</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op: "Add"</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input: "x/read"</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input: "y/read"</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attr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key: "T"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value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type: DT_INT32</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p:txBody>
      </p:sp>
      <p:sp>
        <p:nvSpPr>
          <p:cNvPr id="793" name="Google Shape;793;p1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4" name="Google Shape;794;p120"/>
          <p:cNvSpPr txBox="1"/>
          <p:nvPr/>
        </p:nvSpPr>
        <p:spPr>
          <a:xfrm>
            <a:off x="4960975" y="2353900"/>
            <a:ext cx="37293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Node “Add” added once to the graph definition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Google Shape;799;p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tf.get_default_graph().as_graph_def()</a:t>
            </a:r>
            <a:endParaRPr b="1">
              <a:latin typeface="Georgia"/>
              <a:ea typeface="Georgia"/>
              <a:cs typeface="Georgia"/>
              <a:sym typeface="Georgia"/>
            </a:endParaRPr>
          </a:p>
        </p:txBody>
      </p:sp>
      <p:sp>
        <p:nvSpPr>
          <p:cNvPr id="800" name="Google Shape;800;p12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FFFF"/>
                </a:solidFill>
                <a:latin typeface="Georgia"/>
                <a:ea typeface="Georgia"/>
                <a:cs typeface="Georgia"/>
                <a:sym typeface="Georgia"/>
              </a:rPr>
              <a:t>Lazy</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node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name: "Add_1"</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op: "Add"</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node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name: "Add_10"</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op: "Add"</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t/>
            </a:r>
            <a:endParaRPr sz="900">
              <a:solidFill>
                <a:srgbClr val="FFFFFF"/>
              </a:solidFill>
              <a:latin typeface="Consolas"/>
              <a:ea typeface="Consolas"/>
              <a:cs typeface="Consolas"/>
              <a:sym typeface="Consolas"/>
            </a:endParaRPr>
          </a:p>
          <a:p>
            <a:pPr indent="0" lvl="0" marL="0" rtl="0" algn="l">
              <a:spcBef>
                <a:spcPts val="0"/>
              </a:spcBef>
              <a:spcAft>
                <a:spcPts val="0"/>
              </a:spcAft>
              <a:buNone/>
            </a:pPr>
            <a:r>
              <a:t/>
            </a:r>
            <a:endParaRPr sz="900">
              <a:solidFill>
                <a:srgbClr val="FFFFFF"/>
              </a:solidFill>
              <a:latin typeface="Consolas"/>
              <a:ea typeface="Consolas"/>
              <a:cs typeface="Consolas"/>
              <a:sym typeface="Consolas"/>
            </a:endParaRPr>
          </a:p>
        </p:txBody>
      </p:sp>
      <p:sp>
        <p:nvSpPr>
          <p:cNvPr id="801" name="Google Shape;801;p1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2" name="Google Shape;802;p121"/>
          <p:cNvSpPr txBox="1"/>
          <p:nvPr/>
        </p:nvSpPr>
        <p:spPr>
          <a:xfrm>
            <a:off x="4960975" y="2353900"/>
            <a:ext cx="3729300" cy="11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Node “Add” added 10 times to the graph definition</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Or as many times as you want to compute z</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122"/>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Imagine you want to compute an op</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thousands, or millions of times!</a:t>
            </a:r>
            <a:endParaRPr b="1">
              <a:latin typeface="Georgia"/>
              <a:ea typeface="Georgia"/>
              <a:cs typeface="Georgia"/>
              <a:sym typeface="Georgia"/>
            </a:endParaRPr>
          </a:p>
        </p:txBody>
      </p:sp>
      <p:sp>
        <p:nvSpPr>
          <p:cNvPr id="808" name="Google Shape;808;p1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Google Shape;813;p123"/>
          <p:cNvSpPr txBox="1"/>
          <p:nvPr>
            <p:ph type="title"/>
          </p:nvPr>
        </p:nvSpPr>
        <p:spPr>
          <a:xfrm>
            <a:off x="311700" y="17649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graph gets bloated</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Slow to load</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Expensive to pass around</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p:txBody>
      </p:sp>
      <p:sp>
        <p:nvSpPr>
          <p:cNvPr id="814" name="Google Shape;814;p1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