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Source Code Pro"/>
      <p:regular r:id="rId52"/>
      <p:bold r:id="rId53"/>
    </p:embeddedFont>
    <p:embeddedFont>
      <p:font typeface="Roboto Ligh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5.xml"/><Relationship Id="rId55" Type="http://schemas.openxmlformats.org/officeDocument/2006/relationships/font" Target="fonts/RobotoLight-bold.fntdata"/><Relationship Id="rId10" Type="http://schemas.openxmlformats.org/officeDocument/2006/relationships/slide" Target="slides/slide4.xml"/><Relationship Id="rId54" Type="http://schemas.openxmlformats.org/officeDocument/2006/relationships/font" Target="fonts/RobotoLight-regular.fntdata"/><Relationship Id="rId13" Type="http://schemas.openxmlformats.org/officeDocument/2006/relationships/slide" Target="slides/slide7.xml"/><Relationship Id="rId57" Type="http://schemas.openxmlformats.org/officeDocument/2006/relationships/font" Target="fonts/RobotoLight-boldItalic.fntdata"/><Relationship Id="rId12" Type="http://schemas.openxmlformats.org/officeDocument/2006/relationships/slide" Target="slides/slide6.xml"/><Relationship Id="rId56" Type="http://schemas.openxmlformats.org/officeDocument/2006/relationships/font" Target="fonts/Roboto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1c30b6c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30b6c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f115d1cc0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115d1cc0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I felt when I learned TensorFlow for the first time, while I was enrolled in CS 224N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f115d1cc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115d1cc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However, there's nothing in principle preventing us from breaking any given graph into its component ops and calling them directly from Python.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f115d1cc0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115d1cc0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2f115d1cc0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115d1cc0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best way to understand what eager execution offers is by example. For those of you reading these slides outside of lecture, the demo is archived in examples/04_eager_repl_demo.py.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2f115d1cc0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115d1cc0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2f115d1cc0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115d1cc0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f115d1cc0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115d1cc0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2f115d1cc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115d1cc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2f115d1cc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f115d1cc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f115d1cc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115d1cc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first, probably most obvious, change is in reduced boilerplate.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Here’s a program to multiply a matrix with itself - where we first define a graph with a placeholder, then create a session and execute the graph in that session, feeding in the matrix to be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f12664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12664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f115d1cc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115d1cc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eager execution enabled, these 3 lines provide the same effect. No sessions, no placeholders and the matmul operation provides a value immediately.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2f115d1cc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115d1cc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Eager execution also helps avoids stumbling on metaprogramming.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the code here is what one might quickly hack up in the middle of their program to analyze the Tensor 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easy to miss, but each iteration of the loop is adding operations to the in-memory representation of the graph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In this particular case, there is also the fact that each call to session.run is executing the random_uniform operation, so this snippet here isn’t printing a consistent snapshot of the tensor.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2f115d1cc0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115d1cc0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eager execution enabled, there is no notion of a graph or repeated executions of an operation, so the most obvious way to do things work out quite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2f115d1cc0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f115d1cc0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2f115d1cc0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115d1cc0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2f115d1cc0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115d1cc0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eager execution is enabled, the operations executed are traced in a “tape” that is played back to compute gradients. If you’re familiar with the autograd package, the API is very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2f115d1cc0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115d1cc0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2f115d1cc0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f115d1cc0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2f115d1cc0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f115d1cc0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2f115d1cc0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f115d1cc0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1c30b6cab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30b6cab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2f115d1cc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115d1cc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f115d1cc0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115d1cc0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2f115d1cc0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f115d1cc0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One way to view TensorFlow is as a collection of operations - math, linear algebra, image processing, summary generation for TensorBoard visualization etc. - and a means to execute computations that compose them. Sessions provide one way to execute these compositions. With eager execution, Python is the way to execute compositions.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But the underlying operations remain the same. And as a result, a bulk of the API surface remains the same too.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32735247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2735247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2f115d1cc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f115d1cc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2f115d1cc0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f115d1cc0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2e232aa9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e232aa9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2e232aa9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e232aa9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2f115d1cc0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f115d1cc0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2735247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2735247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1c30b6ca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30b6ca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2f115d1cc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f115d1cc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c303b369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c303b369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2f115d1cc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115d1cc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f115d1cc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115d1cc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using TensorFlow today, you write a Python program that first constructs a graph that represents your computation; the program then invokes Session.run(), which hands the graph off for execution to the C++ runtime. In this sense, </a:t>
            </a:r>
            <a:r>
              <a:rPr lang="en"/>
              <a:t>TensorFlow presents you with a </a:t>
            </a:r>
            <a:r>
              <a:rPr i="1" lang="en"/>
              <a:t>declarative </a:t>
            </a:r>
            <a:r>
              <a:rPr lang="en"/>
              <a:t>programming model</a:t>
            </a:r>
            <a:r>
              <a:rPr lang="en"/>
              <a:t> because the specification of your computation (i.e., the creation of a Graph) is separated from the execution of it (i.e., running parts of the graph with a Session).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f115d1cc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115d1cc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is, in some loose sense, both a </a:t>
            </a:r>
            <a:r>
              <a:rPr i="1" lang="en"/>
              <a:t>programming language</a:t>
            </a:r>
            <a:r>
              <a:rPr lang="en"/>
              <a:t> and a </a:t>
            </a:r>
            <a:r>
              <a:rPr i="1" lang="en"/>
              <a:t>compiler</a:t>
            </a:r>
            <a:r>
              <a:rPr lang="en"/>
              <a:t> for machine learning models: it takes as input a machine learning model, encoded in a low-level representation called a Graph, and then rewrites it into an optimized, executable form, applying compiler-like optimizations along the way. This paradigm has many benefits: (1) optimizations can reduce both the wall-clock time and the memory footprint of of training a model and/or running inference; (2) the Graph serves as a platform-agnostic intermediate representation that simplifies deployment; and (3) the ability to rewrite a Graph lets you experiment with policies like automatic device placement and weight quantization.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f115d1cc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115d1cc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graphs have their (many) advantages, they also come with disadvantages. The declarative paradigm leads to programs that are difficult to debug, since errors are reported long after graphs are constructed. And because graph execution is managed by </a:t>
            </a:r>
            <a:r>
              <a:rPr i="1" lang="en"/>
              <a:t>Sessions</a:t>
            </a:r>
            <a:r>
              <a:rPr lang="en"/>
              <a:t> means, you can't debug your model using pdb or even print statements. </a:t>
            </a:r>
            <a:r>
              <a:rPr lang="en">
                <a:solidFill>
                  <a:schemeClr val="dk1"/>
                </a:solidFill>
              </a:rPr>
              <a:t>Constructing a graph is kind of like coding in assembly language — you can, in principle, use graphs to implement just about any machine learning model you want; doing so, however, might be difficult. Writing a TensorFlow program is an exercise in metaprogramming: you use Python to write a program in the language of TensorFlow graphs. As a consequence, you can't use native Python control flow constructs (like `while` loops), and you instead have to rely on their TensorFlow equivalents, if they exist. Moreover, you can't easily mix graph construction with custom data structures: you might want to represent structured data using a Python class, but you can't pass classes cannot flow along the edges of graphs.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f115d1cc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115d1cc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error message that TensorFlow spat out when I accidentally used an incorrect shape when defining one of my models. If you find it difficult to parse, you're not alone (there are three tracebacks!). Debugging errors like this is a pain, because in classic TensorFlow you cannot simply step through your program with a Python debugger or a REPL; you can't even insert print statements to see what's going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Google Shape;100;p26"/>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Google Shape;101;p2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2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6921E"/>
              </a:buClr>
              <a:buSzPts val="3600"/>
              <a:buFont typeface="Georgia"/>
              <a:buNone/>
              <a:defRPr sz="3600">
                <a:solidFill>
                  <a:srgbClr val="F6921E"/>
                </a:solidFill>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2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Georgia"/>
              <a:buChar char="●"/>
              <a:defRPr>
                <a:latin typeface="Georgia"/>
                <a:ea typeface="Georgia"/>
                <a:cs typeface="Georgia"/>
                <a:sym typeface="Georgia"/>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Google Shape;10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3"/>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github.com/tensorflow/tensorflow/blob/master/tensorflow/contrib/eager/python/g3doc/guide.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github.com/tensorflow/tensorflow/blob/master/tensorflow/contrib/eager/python/g3doc/guid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ter.im/stanford-tensorflow-tutori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github.com/tensorflow/tensorflow/blob/master/tensorflow/contrib/eager/python/g3doc/guide.m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github.com/tensorflow/tensorflow/blob/master/tensorflow/contrib/eager/python/g3doc/guide.md#interoperating-with-graph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github.com/tensorflow/tensorflow/blob/master/tensorflow/contrib/eager/python/g3doc/guide.md" TargetMode="External"/><Relationship Id="rId4" Type="http://schemas.openxmlformats.org/officeDocument/2006/relationships/hyperlink" Target="https://github.com/tensorflow/tensorflow/tree/master/tensorflow/contrib/eager/python/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research.googleblog.com/2017/10/eager-execution-imperative-define-by.html" TargetMode="External"/><Relationship Id="rId4" Type="http://schemas.openxmlformats.org/officeDocument/2006/relationships/hyperlink" Target="https://github.com/tensorflow/tensorflow/blob/master/tensorflow/contrib/eager/README.md" TargetMode="External"/><Relationship Id="rId9" Type="http://schemas.openxmlformats.org/officeDocument/2006/relationships/hyperlink" Target="mailto:akshayka@google.com" TargetMode="External"/><Relationship Id="rId5" Type="http://schemas.openxmlformats.org/officeDocument/2006/relationships/hyperlink" Target="https://github.com/tensorflow/tensorflow/blob/master/tensorflow/contrib/eager/python/g3doc/guide.md" TargetMode="External"/><Relationship Id="rId6" Type="http://schemas.openxmlformats.org/officeDocument/2006/relationships/hyperlink" Target="https://github.com/tensorflow/tensorflow/tree/master/tensorflow/contrib/eager/python/examples" TargetMode="External"/><Relationship Id="rId7" Type="http://schemas.openxmlformats.org/officeDocument/2006/relationships/hyperlink" Target="https://arxiv.org/pdf/1502.05767.pdf" TargetMode="External"/><Relationship Id="rId8" Type="http://schemas.openxmlformats.org/officeDocument/2006/relationships/hyperlink" Target="https://github.com/tensorflow/tensorflow/labels/comp%3Aeag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mailto:huyenn@stanford.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7"/>
          <p:cNvSpPr txBox="1"/>
          <p:nvPr>
            <p:ph type="ctrTitle"/>
          </p:nvPr>
        </p:nvSpPr>
        <p:spPr>
          <a:xfrm>
            <a:off x="133500" y="2032063"/>
            <a:ext cx="8877000" cy="100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Eager execution </a:t>
            </a:r>
            <a:endParaRPr>
              <a:latin typeface="Georgia"/>
              <a:ea typeface="Georgia"/>
              <a:cs typeface="Georgia"/>
              <a:sym typeface="Georgia"/>
            </a:endParaRPr>
          </a:p>
        </p:txBody>
      </p:sp>
      <p:sp>
        <p:nvSpPr>
          <p:cNvPr id="145" name="Google Shape;145;p37"/>
          <p:cNvSpPr txBox="1"/>
          <p:nvPr>
            <p:ph idx="1" type="subTitle"/>
          </p:nvPr>
        </p:nvSpPr>
        <p:spPr>
          <a:xfrm>
            <a:off x="311700" y="3250900"/>
            <a:ext cx="8520600" cy="10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Lecture 4</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1/24/2017</a:t>
            </a:r>
            <a:endParaRPr sz="1800">
              <a:latin typeface="Georgia"/>
              <a:ea typeface="Georgia"/>
              <a:cs typeface="Georgia"/>
              <a:sym typeface="Georgia"/>
            </a:endParaRPr>
          </a:p>
        </p:txBody>
      </p:sp>
      <p:sp>
        <p:nvSpPr>
          <p:cNvPr id="146" name="Google Shape;14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37"/>
          <p:cNvPicPr preferRelativeResize="0"/>
          <p:nvPr/>
        </p:nvPicPr>
        <p:blipFill>
          <a:blip r:embed="rId3">
            <a:alphaModFix/>
          </a:blip>
          <a:stretch>
            <a:fillRect/>
          </a:stretch>
        </p:blipFill>
        <p:spPr>
          <a:xfrm>
            <a:off x="3832800" y="374275"/>
            <a:ext cx="1147000" cy="14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46"/>
          <p:cNvPicPr preferRelativeResize="0"/>
          <p:nvPr/>
        </p:nvPicPr>
        <p:blipFill>
          <a:blip r:embed="rId3">
            <a:alphaModFix/>
          </a:blip>
          <a:stretch>
            <a:fillRect/>
          </a:stretch>
        </p:blipFill>
        <p:spPr>
          <a:xfrm>
            <a:off x="457200" y="457200"/>
            <a:ext cx="7930352" cy="4358417"/>
          </a:xfrm>
          <a:prstGeom prst="rect">
            <a:avLst/>
          </a:prstGeom>
          <a:noFill/>
          <a:ln>
            <a:noFill/>
          </a:ln>
        </p:spPr>
      </p:pic>
      <p:pic>
        <p:nvPicPr>
          <p:cNvPr id="209" name="Google Shape;209;p46"/>
          <p:cNvPicPr preferRelativeResize="0"/>
          <p:nvPr/>
        </p:nvPicPr>
        <p:blipFill>
          <a:blip r:embed="rId4">
            <a:alphaModFix/>
          </a:blip>
          <a:stretch>
            <a:fillRect/>
          </a:stretch>
        </p:blipFill>
        <p:spPr>
          <a:xfrm>
            <a:off x="1866900" y="976313"/>
            <a:ext cx="54102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What if...</a:t>
            </a:r>
            <a:endParaRPr>
              <a:solidFill>
                <a:srgbClr val="F6921E"/>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215" name="Google Shape;215;p47"/>
          <p:cNvSpPr txBox="1"/>
          <p:nvPr>
            <p:ph idx="1" type="body"/>
          </p:nvPr>
        </p:nvSpPr>
        <p:spPr>
          <a:xfrm>
            <a:off x="845100" y="1838275"/>
            <a:ext cx="6414600" cy="16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Georgia"/>
                <a:ea typeface="Georgia"/>
                <a:cs typeface="Georgia"/>
                <a:sym typeface="Georgia"/>
              </a:rPr>
              <a:t>You could execute TensorFlow operations </a:t>
            </a:r>
            <a:r>
              <a:rPr lang="en" sz="2000">
                <a:solidFill>
                  <a:srgbClr val="F6921E"/>
                </a:solidFill>
                <a:latin typeface="Georgia"/>
                <a:ea typeface="Georgia"/>
                <a:cs typeface="Georgia"/>
                <a:sym typeface="Georgia"/>
              </a:rPr>
              <a:t>imperatively</a:t>
            </a:r>
            <a:r>
              <a:rPr lang="en" sz="2000">
                <a:latin typeface="Georgia"/>
                <a:ea typeface="Georgia"/>
                <a:cs typeface="Georgia"/>
                <a:sym typeface="Georgia"/>
              </a:rPr>
              <a:t>,</a:t>
            </a:r>
            <a:r>
              <a:rPr lang="en" sz="2000"/>
              <a:t>  </a:t>
            </a:r>
            <a:r>
              <a:rPr i="1" lang="en" sz="2000">
                <a:latin typeface="Georgia"/>
                <a:ea typeface="Georgia"/>
                <a:cs typeface="Georgia"/>
                <a:sym typeface="Georgia"/>
              </a:rPr>
              <a:t>directly from </a:t>
            </a:r>
            <a:r>
              <a:rPr i="1" lang="en" sz="2000">
                <a:solidFill>
                  <a:schemeClr val="accent5"/>
                </a:solidFill>
                <a:latin typeface="Georgia"/>
                <a:ea typeface="Georgia"/>
                <a:cs typeface="Georgia"/>
                <a:sym typeface="Georgia"/>
              </a:rPr>
              <a:t>Python</a:t>
            </a:r>
            <a:r>
              <a:rPr lang="en" sz="2000">
                <a:latin typeface="Georgia"/>
                <a:ea typeface="Georgia"/>
                <a:cs typeface="Georgia"/>
                <a:sym typeface="Georgia"/>
              </a:rPr>
              <a:t>?</a:t>
            </a:r>
            <a:endParaRPr sz="2000">
              <a:latin typeface="Georgia"/>
              <a:ea typeface="Georgia"/>
              <a:cs typeface="Georgia"/>
              <a:sym typeface="Georgia"/>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t/>
            </a:r>
            <a:endParaRPr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8"/>
          <p:cNvSpPr txBox="1"/>
          <p:nvPr/>
        </p:nvSpPr>
        <p:spPr>
          <a:xfrm>
            <a:off x="349475" y="877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p:txBody>
      </p:sp>
      <p:sp>
        <p:nvSpPr>
          <p:cNvPr id="221" name="Google Shape;221;p48"/>
          <p:cNvSpPr txBox="1"/>
          <p:nvPr/>
        </p:nvSpPr>
        <p:spPr>
          <a:xfrm>
            <a:off x="921600" y="1740250"/>
            <a:ext cx="7655100" cy="26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 </a:t>
            </a:r>
            <a:r>
              <a:rPr lang="en" sz="2400">
                <a:solidFill>
                  <a:srgbClr val="F6921E"/>
                </a:solidFill>
                <a:latin typeface="Georgia"/>
                <a:ea typeface="Georgia"/>
                <a:cs typeface="Georgia"/>
                <a:sym typeface="Georgia"/>
              </a:rPr>
              <a:t>NumPy-like library</a:t>
            </a:r>
            <a:r>
              <a:rPr lang="en" sz="2400">
                <a:solidFill>
                  <a:schemeClr val="dk2"/>
                </a:solidFill>
                <a:latin typeface="Georgia"/>
                <a:ea typeface="Georgia"/>
                <a:cs typeface="Georgia"/>
                <a:sym typeface="Georgia"/>
              </a:rPr>
              <a:t> for numerical computation </a:t>
            </a:r>
            <a:r>
              <a:rPr lang="en" sz="2400">
                <a:solidFill>
                  <a:srgbClr val="F6921E"/>
                </a:solidFill>
                <a:latin typeface="Georgia"/>
                <a:ea typeface="Georgia"/>
                <a:cs typeface="Georgia"/>
                <a:sym typeface="Georgia"/>
              </a:rPr>
              <a:t>with</a:t>
            </a:r>
            <a:r>
              <a:rPr lang="en" sz="2400">
                <a:solidFill>
                  <a:schemeClr val="dk2"/>
                </a:solidFill>
                <a:latin typeface="Georgia"/>
                <a:ea typeface="Georgia"/>
                <a:cs typeface="Georgia"/>
                <a:sym typeface="Georgia"/>
              </a:rPr>
              <a:t> support for GPU acceleration and </a:t>
            </a:r>
            <a:r>
              <a:rPr lang="en" sz="2400">
                <a:solidFill>
                  <a:srgbClr val="F6921E"/>
                </a:solidFill>
                <a:latin typeface="Georgia"/>
                <a:ea typeface="Georgia"/>
                <a:cs typeface="Georgia"/>
                <a:sym typeface="Georgia"/>
              </a:rPr>
              <a:t>automatic differentiation</a:t>
            </a:r>
            <a:r>
              <a:rPr lang="en" sz="2400">
                <a:solidFill>
                  <a:schemeClr val="dk2"/>
                </a:solidFill>
                <a:latin typeface="Georgia"/>
                <a:ea typeface="Georgia"/>
                <a:cs typeface="Georgia"/>
                <a:sym typeface="Georgia"/>
              </a:rPr>
              <a:t>, and a flexible platform </a:t>
            </a:r>
            <a:r>
              <a:rPr lang="en" sz="2400">
                <a:solidFill>
                  <a:srgbClr val="F6921E"/>
                </a:solidFill>
                <a:latin typeface="Georgia"/>
                <a:ea typeface="Georgia"/>
                <a:cs typeface="Georgia"/>
                <a:sym typeface="Georgia"/>
              </a:rPr>
              <a:t>for</a:t>
            </a:r>
            <a:r>
              <a:rPr lang="en" sz="2400">
                <a:solidFill>
                  <a:schemeClr val="dk2"/>
                </a:solidFill>
                <a:latin typeface="Georgia"/>
                <a:ea typeface="Georgia"/>
                <a:cs typeface="Georgia"/>
                <a:sym typeface="Georgia"/>
              </a:rPr>
              <a:t> </a:t>
            </a:r>
            <a:r>
              <a:rPr lang="en" sz="2400">
                <a:solidFill>
                  <a:srgbClr val="F6921E"/>
                </a:solidFill>
                <a:latin typeface="Georgia"/>
                <a:ea typeface="Georgia"/>
                <a:cs typeface="Georgia"/>
                <a:sym typeface="Georgia"/>
              </a:rPr>
              <a:t>machine learning research</a:t>
            </a:r>
            <a:r>
              <a:rPr lang="en" sz="2400">
                <a:solidFill>
                  <a:schemeClr val="dk2"/>
                </a:solidFill>
                <a:latin typeface="Georgia"/>
                <a:ea typeface="Georgia"/>
                <a:cs typeface="Georgia"/>
                <a:sym typeface="Georgia"/>
              </a:rPr>
              <a:t> and </a:t>
            </a:r>
            <a:r>
              <a:rPr lang="en" sz="2400">
                <a:solidFill>
                  <a:srgbClr val="F6921E"/>
                </a:solidFill>
                <a:latin typeface="Georgia"/>
                <a:ea typeface="Georgia"/>
                <a:cs typeface="Georgia"/>
                <a:sym typeface="Georgia"/>
              </a:rPr>
              <a:t>experimentation</a:t>
            </a: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t>
            </a:r>
            <a:endParaRPr sz="2400">
              <a:solidFill>
                <a:schemeClr val="dk2"/>
              </a:solidFill>
              <a:latin typeface="Georgia"/>
              <a:ea typeface="Georgia"/>
              <a:cs typeface="Georgia"/>
              <a:sym typeface="Georgia"/>
            </a:endParaRPr>
          </a:p>
          <a:p>
            <a:pPr indent="-342900" lvl="0" marL="457200" rtl="0" algn="l">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the eager execution </a:t>
            </a:r>
            <a:r>
              <a:rPr lang="en" sz="1800" u="sng">
                <a:solidFill>
                  <a:srgbClr val="4DD0E1"/>
                </a:solidFill>
                <a:latin typeface="Georgia"/>
                <a:ea typeface="Georgia"/>
                <a:cs typeface="Georgia"/>
                <a:sym typeface="Georgia"/>
                <a:hlinkClick r:id="rId3"/>
              </a:rPr>
              <a:t>user guide</a:t>
            </a:r>
            <a:endParaRPr i="1" sz="1800">
              <a:solidFill>
                <a:srgbClr val="7BAAF7"/>
              </a:solidFill>
              <a:latin typeface="Georgia"/>
              <a:ea typeface="Georgia"/>
              <a:cs typeface="Georgia"/>
              <a:sym typeface="Georgia"/>
            </a:endParaRPr>
          </a:p>
          <a:p>
            <a:pPr indent="0" lvl="0" marL="0" rtl="0" algn="ctr">
              <a:spcBef>
                <a:spcPts val="1600"/>
              </a:spcBef>
              <a:spcAft>
                <a:spcPts val="0"/>
              </a:spcAft>
              <a:buNone/>
            </a:pPr>
            <a:r>
              <a:t/>
            </a:r>
            <a:endParaRPr sz="2400">
              <a:solidFill>
                <a:schemeClr val="dk2"/>
              </a:solidFill>
              <a:latin typeface="Georgia"/>
              <a:ea typeface="Georgia"/>
              <a:cs typeface="Georgia"/>
              <a:sym typeface="Georgia"/>
            </a:endParaRPr>
          </a:p>
          <a:p>
            <a:pPr indent="0" lvl="0" marL="0" rtl="0" algn="l">
              <a:spcBef>
                <a:spcPts val="0"/>
              </a:spcBef>
              <a:spcAft>
                <a:spcPts val="0"/>
              </a:spcAft>
              <a:buNone/>
            </a:pPr>
            <a:r>
              <a:t/>
            </a:r>
            <a:endParaRPr sz="2400">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9"/>
          <p:cNvSpPr txBox="1"/>
          <p:nvPr/>
        </p:nvSpPr>
        <p:spPr>
          <a:xfrm>
            <a:off x="0" y="1078325"/>
            <a:ext cx="9144000" cy="68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Live Demo</a:t>
            </a:r>
            <a:endParaRPr sz="5200">
              <a:solidFill>
                <a:srgbClr val="F6921E"/>
              </a:solidFill>
              <a:latin typeface="Georgia"/>
              <a:ea typeface="Georgia"/>
              <a:cs typeface="Georgia"/>
              <a:sym typeface="Georgia"/>
            </a:endParaRPr>
          </a:p>
        </p:txBody>
      </p:sp>
      <p:sp>
        <p:nvSpPr>
          <p:cNvPr id="227" name="Google Shape;227;p49"/>
          <p:cNvSpPr txBox="1"/>
          <p:nvPr>
            <p:ph type="title"/>
          </p:nvPr>
        </p:nvSpPr>
        <p:spPr>
          <a:xfrm>
            <a:off x="616500" y="2426225"/>
            <a:ext cx="8520600" cy="1605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$python</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import tensorflow # version &gt;= 1.50</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import tensorflow.contrib.eager as tfe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tfe.enable_eager_execution()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50"/>
          <p:cNvSpPr txBox="1"/>
          <p:nvPr/>
        </p:nvSpPr>
        <p:spPr>
          <a:xfrm>
            <a:off x="1771125" y="3493875"/>
            <a:ext cx="6667500" cy="19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i = tf.constant(</a:t>
            </a:r>
            <a:r>
              <a:rPr lang="en" sz="1800">
                <a:solidFill>
                  <a:srgbClr val="F6921E"/>
                </a:solidFill>
                <a:latin typeface="Courier New"/>
                <a:ea typeface="Courier New"/>
                <a:cs typeface="Courier New"/>
                <a:sym typeface="Courier New"/>
              </a:rPr>
              <a:t>0</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3C78D8"/>
                </a:solidFill>
                <a:latin typeface="Courier New"/>
                <a:ea typeface="Courier New"/>
                <a:cs typeface="Courier New"/>
                <a:sym typeface="Courier New"/>
              </a:rPr>
              <a:t>while</a:t>
            </a:r>
            <a:r>
              <a:rPr lang="en" sz="1800">
                <a:solidFill>
                  <a:schemeClr val="dk2"/>
                </a:solidFill>
                <a:latin typeface="Courier New"/>
                <a:ea typeface="Courier New"/>
                <a:cs typeface="Courier New"/>
                <a:sym typeface="Courier New"/>
              </a:rPr>
              <a:t> i &lt; </a:t>
            </a:r>
            <a:r>
              <a:rPr lang="en" sz="1800">
                <a:solidFill>
                  <a:srgbClr val="F6921E"/>
                </a:solidFill>
                <a:latin typeface="Courier New"/>
                <a:ea typeface="Courier New"/>
                <a:cs typeface="Courier New"/>
                <a:sym typeface="Courier New"/>
              </a:rPr>
              <a:t>1000</a:t>
            </a: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i = tf.add(i, </a:t>
            </a:r>
            <a:r>
              <a:rPr lang="en" sz="1800">
                <a:solidFill>
                  <a:srgbClr val="F6921E"/>
                </a:solidFill>
                <a:latin typeface="Courier New"/>
                <a:ea typeface="Courier New"/>
                <a:cs typeface="Courier New"/>
                <a:sym typeface="Courier New"/>
              </a:rPr>
              <a:t>1</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a:t>
            </a:r>
            <a:r>
              <a:rPr lang="en" sz="1800">
                <a:solidFill>
                  <a:srgbClr val="3C78D8"/>
                </a:solidFill>
                <a:latin typeface="Courier New"/>
                <a:ea typeface="Courier New"/>
                <a:cs typeface="Courier New"/>
                <a:sym typeface="Courier New"/>
              </a:rPr>
              <a:t>print</a:t>
            </a:r>
            <a:r>
              <a:rPr lang="en" sz="1800">
                <a:solidFill>
                  <a:schemeClr val="dk2"/>
                </a:solidFill>
                <a:latin typeface="Courier New"/>
                <a:ea typeface="Courier New"/>
                <a:cs typeface="Courier New"/>
                <a:sym typeface="Courier New"/>
              </a:rPr>
              <a:t>(</a:t>
            </a:r>
            <a:r>
              <a:rPr lang="en" sz="1800">
                <a:solidFill>
                  <a:srgbClr val="6AA84F"/>
                </a:solidFill>
                <a:latin typeface="Courier New"/>
                <a:ea typeface="Courier New"/>
                <a:cs typeface="Courier New"/>
                <a:sym typeface="Courier New"/>
              </a:rPr>
              <a:t>"I could do this all day! %d"</a:t>
            </a:r>
            <a:r>
              <a:rPr lang="en" sz="1800">
                <a:solidFill>
                  <a:schemeClr val="dk2"/>
                </a:solidFill>
                <a:latin typeface="Courier New"/>
                <a:ea typeface="Courier New"/>
                <a:cs typeface="Courier New"/>
                <a:sym typeface="Courier New"/>
              </a:rPr>
              <a:t> % i)</a:t>
            </a:r>
            <a:endParaRPr sz="1800">
              <a:solidFill>
                <a:schemeClr val="dk2"/>
              </a:solidFill>
              <a:latin typeface="Courier New"/>
              <a:ea typeface="Courier New"/>
              <a:cs typeface="Courier New"/>
              <a:sym typeface="Courier New"/>
            </a:endParaRPr>
          </a:p>
          <a:p>
            <a:pPr indent="0" lvl="0" marL="0" rtl="0" algn="l">
              <a:spcBef>
                <a:spcPts val="1000"/>
              </a:spcBef>
              <a:spcAft>
                <a:spcPts val="0"/>
              </a:spcAft>
              <a:buNone/>
            </a:pPr>
            <a:r>
              <a:t/>
            </a:r>
            <a:endParaRPr/>
          </a:p>
        </p:txBody>
      </p:sp>
      <p:sp>
        <p:nvSpPr>
          <p:cNvPr id="233" name="Google Shape;23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Advantages</a:t>
            </a:r>
            <a:endParaRPr/>
          </a:p>
        </p:txBody>
      </p:sp>
      <p:sp>
        <p:nvSpPr>
          <p:cNvPr id="234" name="Google Shape;23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Georgia"/>
              <a:buChar char="●"/>
            </a:pPr>
            <a:r>
              <a:rPr lang="en"/>
              <a:t>Compatible with Python debugging tools</a:t>
            </a:r>
            <a:endParaRPr/>
          </a:p>
          <a:p>
            <a:pPr indent="-342900" lvl="1" marL="914400" rtl="0" algn="l">
              <a:spcBef>
                <a:spcPts val="0"/>
              </a:spcBef>
              <a:spcAft>
                <a:spcPts val="0"/>
              </a:spcAft>
              <a:buClr>
                <a:schemeClr val="dk2"/>
              </a:buClr>
              <a:buSzPts val="1800"/>
              <a:buFont typeface="Georgia"/>
              <a:buChar char="○"/>
            </a:pPr>
            <a:r>
              <a:rPr lang="en" sz="1800">
                <a:latin typeface="Courier New"/>
                <a:ea typeface="Courier New"/>
                <a:cs typeface="Courier New"/>
                <a:sym typeface="Courier New"/>
              </a:rPr>
              <a:t>pdb.set_trace()</a:t>
            </a:r>
            <a:r>
              <a:rPr lang="en" sz="1800">
                <a:latin typeface="Georgia"/>
                <a:ea typeface="Georgia"/>
                <a:cs typeface="Georgia"/>
                <a:sym typeface="Georgia"/>
              </a:rPr>
              <a:t> to your heart's content!</a:t>
            </a:r>
            <a:endParaRPr sz="1800">
              <a:latin typeface="Georgia"/>
              <a:ea typeface="Georgia"/>
              <a:cs typeface="Georgia"/>
              <a:sym typeface="Georgia"/>
            </a:endParaRPr>
          </a:p>
          <a:p>
            <a:pPr indent="-342900" lvl="0" marL="457200" rtl="0" algn="l">
              <a:spcBef>
                <a:spcPts val="0"/>
              </a:spcBef>
              <a:spcAft>
                <a:spcPts val="0"/>
              </a:spcAft>
              <a:buClr>
                <a:schemeClr val="dk2"/>
              </a:buClr>
              <a:buSzPts val="1800"/>
              <a:buFont typeface="Georgia"/>
              <a:buChar char="●"/>
            </a:pPr>
            <a:r>
              <a:rPr lang="en"/>
              <a:t>Provides immediate error reporting</a:t>
            </a:r>
            <a:endParaRPr/>
          </a:p>
          <a:p>
            <a:pPr indent="-342900" lvl="0" marL="457200" rtl="0" algn="l">
              <a:spcBef>
                <a:spcPts val="0"/>
              </a:spcBef>
              <a:spcAft>
                <a:spcPts val="0"/>
              </a:spcAft>
              <a:buClr>
                <a:schemeClr val="dk2"/>
              </a:buClr>
              <a:buSzPts val="1800"/>
              <a:buFont typeface="Georgia"/>
              <a:buChar char="●"/>
            </a:pPr>
            <a:r>
              <a:rPr lang="en"/>
              <a:t>Permits use of Python data structures</a:t>
            </a:r>
            <a:endParaRPr/>
          </a:p>
          <a:p>
            <a:pPr indent="-342900" lvl="1" marL="914400" rtl="0" algn="l">
              <a:spcBef>
                <a:spcPts val="0"/>
              </a:spcBef>
              <a:spcAft>
                <a:spcPts val="0"/>
              </a:spcAft>
              <a:buClr>
                <a:schemeClr val="dk2"/>
              </a:buClr>
              <a:buSzPts val="1800"/>
              <a:buFont typeface="Georgia"/>
              <a:buChar char="○"/>
            </a:pPr>
            <a:r>
              <a:rPr lang="en" sz="1800">
                <a:latin typeface="Georgia"/>
                <a:ea typeface="Georgia"/>
                <a:cs typeface="Georgia"/>
                <a:sym typeface="Georgia"/>
              </a:rPr>
              <a:t>e.g., for structured input</a:t>
            </a:r>
            <a:endParaRPr/>
          </a:p>
          <a:p>
            <a:pPr indent="-342900" lvl="0" marL="457200" rtl="0" algn="l">
              <a:spcBef>
                <a:spcPts val="0"/>
              </a:spcBef>
              <a:spcAft>
                <a:spcPts val="0"/>
              </a:spcAft>
              <a:buClr>
                <a:schemeClr val="dk2"/>
              </a:buClr>
              <a:buSzPts val="1800"/>
              <a:buFont typeface="Georgia"/>
              <a:buChar char="●"/>
            </a:pPr>
            <a:r>
              <a:rPr lang="en"/>
              <a:t>Enables easy, Pythonic control flow</a:t>
            </a:r>
            <a:endParaRPr/>
          </a:p>
          <a:p>
            <a:pPr indent="-342900" lvl="1" marL="914400" rtl="0" algn="l">
              <a:spcBef>
                <a:spcPts val="0"/>
              </a:spcBef>
              <a:spcAft>
                <a:spcPts val="0"/>
              </a:spcAft>
              <a:buClr>
                <a:schemeClr val="dk2"/>
              </a:buClr>
              <a:buSzPts val="1800"/>
              <a:buFont typeface="Georgia"/>
              <a:buChar char="○"/>
            </a:pPr>
            <a:r>
              <a:rPr lang="en" sz="1800">
                <a:latin typeface="Courier New"/>
                <a:ea typeface="Courier New"/>
                <a:cs typeface="Courier New"/>
                <a:sym typeface="Courier New"/>
              </a:rPr>
              <a:t>if</a:t>
            </a:r>
            <a:r>
              <a:rPr lang="en" sz="1800">
                <a:latin typeface="Georgia"/>
                <a:ea typeface="Georgia"/>
                <a:cs typeface="Georgia"/>
                <a:sym typeface="Georgia"/>
              </a:rPr>
              <a:t> statements, </a:t>
            </a:r>
            <a:r>
              <a:rPr lang="en" sz="1800">
                <a:latin typeface="Courier New"/>
                <a:ea typeface="Courier New"/>
                <a:cs typeface="Courier New"/>
                <a:sym typeface="Courier New"/>
              </a:rPr>
              <a:t>for</a:t>
            </a:r>
            <a:r>
              <a:rPr lang="en" sz="1800">
                <a:latin typeface="Georgia"/>
                <a:ea typeface="Georgia"/>
                <a:cs typeface="Georgia"/>
                <a:sym typeface="Georgia"/>
              </a:rPr>
              <a:t> loops, recursion, oh my!</a:t>
            </a: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51"/>
          <p:cNvPicPr preferRelativeResize="0"/>
          <p:nvPr/>
        </p:nvPicPr>
        <p:blipFill>
          <a:blip r:embed="rId3">
            <a:alphaModFix/>
          </a:blip>
          <a:stretch>
            <a:fillRect/>
          </a:stretch>
        </p:blipFill>
        <p:spPr>
          <a:xfrm>
            <a:off x="152400" y="762000"/>
            <a:ext cx="6036023" cy="2347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6" name="Google Shape;246;p52"/>
          <p:cNvPicPr preferRelativeResize="0"/>
          <p:nvPr/>
        </p:nvPicPr>
        <p:blipFill>
          <a:blip r:embed="rId3">
            <a:alphaModFix/>
          </a:blip>
          <a:stretch>
            <a:fillRect/>
          </a:stretch>
        </p:blipFill>
        <p:spPr>
          <a:xfrm>
            <a:off x="152400" y="762000"/>
            <a:ext cx="6036023" cy="2347774"/>
          </a:xfrm>
          <a:prstGeom prst="rect">
            <a:avLst/>
          </a:prstGeom>
          <a:noFill/>
          <a:ln>
            <a:noFill/>
          </a:ln>
        </p:spPr>
      </p:pic>
      <p:pic>
        <p:nvPicPr>
          <p:cNvPr id="247" name="Google Shape;247;p52"/>
          <p:cNvPicPr preferRelativeResize="0"/>
          <p:nvPr/>
        </p:nvPicPr>
        <p:blipFill>
          <a:blip r:embed="rId4">
            <a:alphaModFix/>
          </a:blip>
          <a:stretch>
            <a:fillRect/>
          </a:stretch>
        </p:blipFill>
        <p:spPr>
          <a:xfrm>
            <a:off x="1638300" y="1128713"/>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53"/>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a:p>
            <a:pPr indent="0" lvl="0" marL="0" rtl="0" algn="ctr">
              <a:spcBef>
                <a:spcPts val="0"/>
              </a:spcBef>
              <a:spcAft>
                <a:spcPts val="0"/>
              </a:spcAft>
              <a:buNone/>
            </a:pPr>
            <a:r>
              <a:rPr lang="en" sz="5200">
                <a:solidFill>
                  <a:srgbClr val="F6921E"/>
                </a:solidFill>
                <a:latin typeface="Georgia"/>
                <a:ea typeface="Georgia"/>
                <a:cs typeface="Georgia"/>
                <a:sym typeface="Georgia"/>
              </a:rPr>
              <a:t>simplifies your code</a:t>
            </a:r>
            <a:endParaRPr sz="5200">
              <a:solidFill>
                <a:srgbClr val="F6921E"/>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no longer need to worry about ...</a:t>
            </a:r>
            <a:endParaRPr/>
          </a:p>
          <a:p>
            <a:pPr indent="0" lvl="0" marL="0" rtl="0" algn="l">
              <a:spcBef>
                <a:spcPts val="0"/>
              </a:spcBef>
              <a:spcAft>
                <a:spcPts val="0"/>
              </a:spcAft>
              <a:buNone/>
            </a:pPr>
            <a:r>
              <a:t/>
            </a:r>
            <a:endParaRPr/>
          </a:p>
        </p:txBody>
      </p:sp>
      <p:sp>
        <p:nvSpPr>
          <p:cNvPr id="258" name="Google Shape;25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placeholders</a:t>
            </a:r>
            <a:endParaRPr/>
          </a:p>
          <a:p>
            <a:pPr indent="-342900" lvl="0" marL="457200" rtl="0" algn="l">
              <a:spcBef>
                <a:spcPts val="0"/>
              </a:spcBef>
              <a:spcAft>
                <a:spcPts val="0"/>
              </a:spcAft>
              <a:buSzPts val="1800"/>
              <a:buAutoNum type="arabicPeriod"/>
            </a:pPr>
            <a:r>
              <a:rPr lang="en"/>
              <a:t>sessions</a:t>
            </a:r>
            <a:endParaRPr/>
          </a:p>
          <a:p>
            <a:pPr indent="-342900" lvl="0" marL="457200" rtl="0" algn="l">
              <a:spcBef>
                <a:spcPts val="0"/>
              </a:spcBef>
              <a:spcAft>
                <a:spcPts val="0"/>
              </a:spcAft>
              <a:buSzPts val="1800"/>
              <a:buAutoNum type="arabicPeriod"/>
            </a:pPr>
            <a:r>
              <a:rPr lang="en"/>
              <a:t>control dependencies</a:t>
            </a:r>
            <a:endParaRPr/>
          </a:p>
          <a:p>
            <a:pPr indent="-342900" lvl="0" marL="457200" rtl="0" algn="l">
              <a:spcBef>
                <a:spcPts val="0"/>
              </a:spcBef>
              <a:spcAft>
                <a:spcPts val="0"/>
              </a:spcAft>
              <a:buSzPts val="1800"/>
              <a:buAutoNum type="arabicPeriod"/>
            </a:pPr>
            <a:r>
              <a:rPr lang="en"/>
              <a:t>"lazy loading"</a:t>
            </a:r>
            <a:endParaRPr/>
          </a:p>
          <a:p>
            <a:pPr indent="-342900" lvl="0" marL="457200" rtl="0" algn="l">
              <a:spcBef>
                <a:spcPts val="0"/>
              </a:spcBef>
              <a:spcAft>
                <a:spcPts val="0"/>
              </a:spcAft>
              <a:buSzPts val="1800"/>
              <a:buAutoNum type="arabicPeriod"/>
            </a:pPr>
            <a:r>
              <a:rPr lang="en"/>
              <a:t>{name, variable</a:t>
            </a:r>
            <a:r>
              <a:rPr lang="en"/>
              <a:t>, </a:t>
            </a:r>
            <a:r>
              <a:rPr lang="en"/>
              <a:t>op} scopes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Boilerplate</a:t>
            </a:r>
            <a:endParaRPr/>
          </a:p>
        </p:txBody>
      </p:sp>
      <p:sp>
        <p:nvSpPr>
          <p:cNvPr id="264" name="Google Shape;264;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placeholder</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float32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Tensor("MatMul:0", shape=(1, 1), dtype=float32)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m_out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run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feed_dict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m_out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[[4.]]</a:t>
            </a:r>
            <a:endParaRPr sz="1500">
              <a:solidFill>
                <a:srgbClr val="AAAAAA"/>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grpSp>
        <p:nvGrpSpPr>
          <p:cNvPr id="265" name="Google Shape;265;p55"/>
          <p:cNvGrpSpPr/>
          <p:nvPr/>
        </p:nvGrpSpPr>
        <p:grpSpPr>
          <a:xfrm>
            <a:off x="3475316" y="3823792"/>
            <a:ext cx="2397900" cy="918216"/>
            <a:chOff x="6529941" y="3436217"/>
            <a:chExt cx="2397900" cy="918216"/>
          </a:xfrm>
        </p:grpSpPr>
        <p:sp>
          <p:nvSpPr>
            <p:cNvPr id="266" name="Google Shape;266;p55"/>
            <p:cNvSpPr/>
            <p:nvPr/>
          </p:nvSpPr>
          <p:spPr>
            <a:xfrm>
              <a:off x="6531276" y="34362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67" name="Google Shape;267;p55"/>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Code like this...</a:t>
              </a:r>
              <a:endParaRPr>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Boilerplate</a:t>
            </a:r>
            <a:endParaRPr strike="sngStrike"/>
          </a:p>
        </p:txBody>
      </p:sp>
      <p:sp>
        <p:nvSpPr>
          <p:cNvPr id="273" name="Google Shape;27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need for placeholders!</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sessions!</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tf.Tensor([[4.]], shape=(1, 1), dtype=float32)</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74" name="Google Shape;274;p56"/>
          <p:cNvGrpSpPr/>
          <p:nvPr/>
        </p:nvGrpSpPr>
        <p:grpSpPr>
          <a:xfrm>
            <a:off x="3475316" y="3823792"/>
            <a:ext cx="2397900" cy="918216"/>
            <a:chOff x="6529941" y="3436217"/>
            <a:chExt cx="2397900" cy="918216"/>
          </a:xfrm>
        </p:grpSpPr>
        <p:sp>
          <p:nvSpPr>
            <p:cNvPr id="275" name="Google Shape;275;p56"/>
            <p:cNvSpPr/>
            <p:nvPr/>
          </p:nvSpPr>
          <p:spPr>
            <a:xfrm>
              <a:off x="6531276" y="34362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76" name="Google Shape;276;p56"/>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Becomes this</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Loading"</a:t>
            </a:r>
            <a:endParaRPr/>
          </a:p>
        </p:txBody>
      </p:sp>
      <p:sp>
        <p:nvSpPr>
          <p:cNvPr id="282" name="Google Shape;28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sess</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run</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x</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 j</a:t>
            </a:r>
            <a:r>
              <a:rPr b="1" lang="en" sz="1500">
                <a:solidFill>
                  <a:srgbClr val="E67C73"/>
                </a:solidFill>
                <a:latin typeface="Source Code Pro"/>
                <a:ea typeface="Source Code Pro"/>
                <a:cs typeface="Source Code Pro"/>
                <a:sym typeface="Source Code Pro"/>
              </a:rPr>
              <a: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83" name="Google Shape;283;p57"/>
          <p:cNvGrpSpPr/>
          <p:nvPr/>
        </p:nvGrpSpPr>
        <p:grpSpPr>
          <a:xfrm>
            <a:off x="3082191" y="3254792"/>
            <a:ext cx="2397900" cy="918216"/>
            <a:chOff x="6529941" y="3436217"/>
            <a:chExt cx="2397900" cy="918216"/>
          </a:xfrm>
        </p:grpSpPr>
        <p:sp>
          <p:nvSpPr>
            <p:cNvPr id="284" name="Google Shape;284;p57"/>
            <p:cNvSpPr/>
            <p:nvPr/>
          </p:nvSpPr>
          <p:spPr>
            <a:xfrm>
              <a:off x="6531276" y="34362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85" name="Google Shape;285;p57"/>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Each iteration </a:t>
              </a:r>
              <a:br>
                <a:rPr i="1" lang="en">
                  <a:solidFill>
                    <a:srgbClr val="FFFFFF"/>
                  </a:solidFill>
                  <a:latin typeface="Roboto"/>
                  <a:ea typeface="Roboto"/>
                  <a:cs typeface="Roboto"/>
                  <a:sym typeface="Roboto"/>
                </a:rPr>
              </a:br>
              <a:r>
                <a:rPr i="1" lang="en">
                  <a:solidFill>
                    <a:srgbClr val="FFFFFF"/>
                  </a:solidFill>
                  <a:latin typeface="Roboto"/>
                  <a:ea typeface="Roboto"/>
                  <a:cs typeface="Roboto"/>
                  <a:sym typeface="Roboto"/>
                </a:rPr>
                <a:t>adds nodes to the graph</a:t>
              </a:r>
              <a:endParaRPr>
                <a:latin typeface="Source Code Pro"/>
                <a:ea typeface="Source Code Pro"/>
                <a:cs typeface="Source Code Pro"/>
                <a:sym typeface="Source Code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"Lazy Loading"</a:t>
            </a:r>
            <a:endParaRPr strike="sngStrike"/>
          </a:p>
        </p:txBody>
      </p:sp>
      <p:sp>
        <p:nvSpPr>
          <p:cNvPr id="291" name="Google Shape;291;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Tensors Act Like NumPy Arrays</a:t>
            </a:r>
            <a:endParaRPr/>
          </a:p>
        </p:txBody>
      </p:sp>
      <p:sp>
        <p:nvSpPr>
          <p:cNvPr id="297" name="Google Shape;297;p59"/>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constant</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1.0</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2.0, 3.0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backed by </a:t>
            </a:r>
            <a:r>
              <a:rPr b="1" lang="en" sz="1500">
                <a:solidFill>
                  <a:srgbClr val="AAAAAA"/>
                </a:solidFill>
                <a:latin typeface="Source Code Pro"/>
                <a:ea typeface="Source Code Pro"/>
                <a:cs typeface="Source Code Pro"/>
                <a:sym typeface="Source Code Pro"/>
              </a:rPr>
              <a:t>NumPy arrays</a:t>
            </a:r>
            <a:endParaRPr b="1"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assert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type</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numpy</a:t>
            </a:r>
            <a:r>
              <a:rPr lang="en" sz="1500">
                <a:solidFill>
                  <a:schemeClr val="dk1"/>
                </a:solidFill>
                <a:latin typeface="Source Code Pro"/>
                <a:ea typeface="Source Code Pro"/>
                <a:cs typeface="Source Code Pro"/>
                <a:sym typeface="Source Code Pro"/>
              </a:rPr>
              <a:t>()) == np.ndarray</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squared = np.square(x) </a:t>
            </a: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compatible with NumPy functions</a:t>
            </a:r>
            <a:endParaRPr b="1"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iterable</a:t>
            </a:r>
            <a:r>
              <a:rPr lang="en" sz="1500">
                <a:solidFill>
                  <a:srgbClr val="AAAAAA"/>
                </a:solidFill>
                <a:latin typeface="Source Code Pro"/>
                <a:ea typeface="Source Code Pro"/>
                <a:cs typeface="Source Code Pro"/>
                <a:sym typeface="Source Code Pro"/>
              </a:rPr>
              <a:t>!</a:t>
            </a:r>
            <a:endParaRPr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  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gn="l">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
        <p:nvSpPr>
          <p:cNvPr id="298" name="Google Shape;298;p59"/>
          <p:cNvSpPr/>
          <p:nvPr/>
        </p:nvSpPr>
        <p:spPr>
          <a:xfrm>
            <a:off x="6009641" y="341058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Caveat: use tf.equal to compare Tensors, not</a:t>
            </a:r>
            <a:r>
              <a:rPr lang="en">
                <a:solidFill>
                  <a:srgbClr val="FFFFFF"/>
                </a:solidFill>
                <a:latin typeface="Roboto"/>
                <a:ea typeface="Roboto"/>
                <a:cs typeface="Roboto"/>
                <a:sym typeface="Roboto"/>
              </a:rPr>
              <a:t>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60"/>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Gradients</a:t>
            </a:r>
            <a:endParaRPr sz="5200">
              <a:solidFill>
                <a:srgbClr val="F6921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a:t>
            </a:r>
            <a:endParaRPr/>
          </a:p>
        </p:txBody>
      </p:sp>
      <p:sp>
        <p:nvSpPr>
          <p:cNvPr id="309" name="Google Shape;309;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Automatic differentiation</a:t>
            </a:r>
            <a:r>
              <a:rPr lang="en"/>
              <a:t> is built into eager execution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Under the hood ...</a:t>
            </a:r>
            <a:endParaRPr/>
          </a:p>
          <a:p>
            <a:pPr indent="-342900" lvl="0" marL="457200" rtl="0" algn="l">
              <a:spcBef>
                <a:spcPts val="1600"/>
              </a:spcBef>
              <a:spcAft>
                <a:spcPts val="0"/>
              </a:spcAft>
              <a:buSzPts val="1800"/>
              <a:buChar char="●"/>
            </a:pPr>
            <a:r>
              <a:rPr lang="en"/>
              <a:t>Operations are recorded on a </a:t>
            </a:r>
            <a:r>
              <a:rPr b="1" lang="en"/>
              <a:t>tape</a:t>
            </a:r>
            <a:endParaRPr/>
          </a:p>
          <a:p>
            <a:pPr indent="-342900" lvl="0" marL="457200" rtl="0" algn="l">
              <a:spcBef>
                <a:spcPts val="0"/>
              </a:spcBef>
              <a:spcAft>
                <a:spcPts val="0"/>
              </a:spcAft>
              <a:buSzPts val="1800"/>
              <a:buChar char="●"/>
            </a:pPr>
            <a:r>
              <a:rPr lang="en"/>
              <a:t>The tape is </a:t>
            </a:r>
            <a:r>
              <a:rPr b="1" lang="en"/>
              <a:t>played back</a:t>
            </a:r>
            <a:r>
              <a:rPr lang="en"/>
              <a:t> to compute gradients</a:t>
            </a:r>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This is reverse-mode differentiation (backpropagation).</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16" name="Google Shape;316;p62"/>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square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x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gradients_function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[tf.Tensor(6., shape=(), dtype=float32))]</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17" name="Google Shape;317;p62"/>
          <p:cNvSpPr/>
          <p:nvPr/>
        </p:nvSpPr>
        <p:spPr>
          <a:xfrm flipH="1" rot="10800000">
            <a:off x="3089351" y="1674492"/>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18" name="Google Shape;318;p62"/>
          <p:cNvSpPr/>
          <p:nvPr/>
        </p:nvSpPr>
        <p:spPr>
          <a:xfrm>
            <a:off x="3088016" y="15586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Light"/>
                <a:ea typeface="Roboto Light"/>
                <a:cs typeface="Roboto Light"/>
                <a:sym typeface="Roboto Light"/>
              </a:rPr>
              <a:t>Differentiate w.r.t. input of square</a:t>
            </a:r>
            <a:endParaRPr>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25" name="Google Shape;325;p63"/>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 tfe.</a:t>
            </a:r>
            <a:r>
              <a:rPr lang="en" sz="1500">
                <a:solidFill>
                  <a:srgbClr val="E67C73"/>
                </a:solidFill>
                <a:latin typeface="Source Code Pro"/>
                <a:ea typeface="Source Code Pro"/>
                <a:cs typeface="Source Code Pro"/>
                <a:sym typeface="Source Code Pro"/>
              </a:rPr>
              <a:t>Variable</a:t>
            </a:r>
            <a:r>
              <a:rPr lang="en" sz="1500">
                <a:solidFill>
                  <a:schemeClr val="dk1"/>
                </a:solidFill>
                <a:latin typeface="Source Code Pro"/>
                <a:ea typeface="Source Code Pro"/>
                <a:cs typeface="Source Code Pro"/>
                <a:sym typeface="Source Code Pro"/>
              </a:rPr>
              <a:t>(2.0)</a:t>
            </a:r>
            <a:endParaRPr sz="1500">
              <a:solidFill>
                <a:srgbClr val="7BAAF7"/>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loss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y</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(y - x ** 2)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implicit_gradients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[(&lt;tf.Tensor: -24.0, shape=(), dtype=float32&gt;, </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&lt;tf.Variable 'Variable:0' shape=()                </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dtype=float32, numpy=2.0&gt;)]</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a:t>
            </a:r>
            <a:endParaRPr sz="1500">
              <a:solidFill>
                <a:srgbClr val="AAAAAA"/>
              </a:solidFill>
              <a:latin typeface="Source Code Pro"/>
              <a:ea typeface="Source Code Pro"/>
              <a:cs typeface="Source Code Pro"/>
              <a:sym typeface="Source Code Pro"/>
            </a:endParaRPr>
          </a:p>
          <a:p>
            <a:pPr indent="0" lvl="0" marL="0" rtl="0" algn="l">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26" name="Google Shape;326;p63"/>
          <p:cNvSpPr/>
          <p:nvPr/>
        </p:nvSpPr>
        <p:spPr>
          <a:xfrm flipH="1" rot="10800000">
            <a:off x="3546551" y="1979292"/>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7" name="Google Shape;327;p63"/>
          <p:cNvSpPr/>
          <p:nvPr/>
        </p:nvSpPr>
        <p:spPr>
          <a:xfrm>
            <a:off x="3545216" y="18634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Differentiate w.r.t. variables used to compute </a:t>
            </a:r>
            <a:r>
              <a:rPr i="1" lang="en">
                <a:solidFill>
                  <a:srgbClr val="FFFFFF"/>
                </a:solidFill>
                <a:latin typeface="Source Code Pro"/>
                <a:ea typeface="Source Code Pro"/>
                <a:cs typeface="Source Code Pro"/>
                <a:sym typeface="Source Code Pro"/>
              </a:rPr>
              <a:t>loss</a:t>
            </a:r>
            <a:endParaRPr>
              <a:latin typeface="Source Code Pro"/>
              <a:ea typeface="Source Code Pro"/>
              <a:cs typeface="Source Code Pro"/>
              <a:sym typeface="Source Code Pro"/>
            </a:endParaRPr>
          </a:p>
        </p:txBody>
      </p:sp>
      <p:sp>
        <p:nvSpPr>
          <p:cNvPr id="328" name="Google Shape;328;p63"/>
          <p:cNvSpPr/>
          <p:nvPr/>
        </p:nvSpPr>
        <p:spPr>
          <a:xfrm flipH="1" rot="10800000">
            <a:off x="2716601" y="560917"/>
            <a:ext cx="546372" cy="780408"/>
          </a:xfrm>
          <a:custGeom>
            <a:rect b="b" l="l" r="r" t="t"/>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9" name="Google Shape;329;p63"/>
          <p:cNvSpPr/>
          <p:nvPr/>
        </p:nvSpPr>
        <p:spPr>
          <a:xfrm>
            <a:off x="2715266" y="4450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a:solidFill>
                  <a:srgbClr val="FFFFFF"/>
                </a:solidFill>
                <a:latin typeface="Roboto"/>
                <a:ea typeface="Roboto"/>
                <a:cs typeface="Roboto"/>
                <a:sym typeface="Roboto"/>
              </a:rPr>
              <a:t>Use </a:t>
            </a:r>
            <a:r>
              <a:rPr b="1" lang="en">
                <a:solidFill>
                  <a:srgbClr val="FFFFFF"/>
                </a:solidFill>
                <a:latin typeface="Source Code Pro"/>
                <a:ea typeface="Source Code Pro"/>
                <a:cs typeface="Source Code Pro"/>
                <a:sym typeface="Source Code Pro"/>
              </a:rPr>
              <a:t>tfe</a:t>
            </a:r>
            <a:r>
              <a:rPr lang="en">
                <a:solidFill>
                  <a:srgbClr val="FFFFFF"/>
                </a:solidFill>
                <a:latin typeface="Source Code Pro"/>
                <a:ea typeface="Source Code Pro"/>
                <a:cs typeface="Source Code Pro"/>
                <a:sym typeface="Source Code Pro"/>
              </a:rPr>
              <a:t>.Variable</a:t>
            </a:r>
            <a:r>
              <a:rPr lang="en">
                <a:solidFill>
                  <a:srgbClr val="FFFFFF"/>
                </a:solidFill>
                <a:latin typeface="Roboto"/>
                <a:ea typeface="Roboto"/>
                <a:cs typeface="Roboto"/>
                <a:sym typeface="Roboto"/>
              </a:rPr>
              <a:t> when eager execution is enabled.</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a:t>
            </a:r>
            <a:endParaRPr/>
          </a:p>
        </p:txBody>
      </p:sp>
      <p:sp>
        <p:nvSpPr>
          <p:cNvPr id="335" name="Google Shape;335;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for computing gradients work even when eager execution is not enabled</a:t>
            </a:r>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tfe.gradients_function()</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tfe.value_and_gradients_function()</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tfe.implicit_gradients()</a:t>
            </a:r>
            <a:endParaRPr>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a:latin typeface="Source Code Pro"/>
                <a:ea typeface="Source Code Pro"/>
                <a:cs typeface="Source Code Pro"/>
                <a:sym typeface="Source Code Pro"/>
              </a:rPr>
              <a:t>tfe.implicit_value_and_gradients()</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See the </a:t>
            </a:r>
            <a:r>
              <a:rPr lang="en" u="sng">
                <a:solidFill>
                  <a:schemeClr val="accent5"/>
                </a:solidFill>
                <a:hlinkClick r:id="rId3"/>
              </a:rPr>
              <a:t>user guide for documentation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65"/>
          <p:cNvSpPr txBox="1"/>
          <p:nvPr>
            <p:ph type="ctrTitle"/>
          </p:nvPr>
        </p:nvSpPr>
        <p:spPr>
          <a:xfrm>
            <a:off x="687375" y="2738325"/>
            <a:ext cx="8145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6921E"/>
                </a:solidFill>
                <a:latin typeface="Georgia"/>
                <a:ea typeface="Georgia"/>
                <a:cs typeface="Georgia"/>
                <a:sym typeface="Georgia"/>
              </a:rPr>
              <a:t>Huber Regression </a:t>
            </a:r>
            <a:endParaRPr>
              <a:solidFill>
                <a:srgbClr val="F6921E"/>
              </a:solidFill>
              <a:latin typeface="Georgia"/>
              <a:ea typeface="Georgia"/>
              <a:cs typeface="Georgia"/>
              <a:sym typeface="Georgia"/>
            </a:endParaRPr>
          </a:p>
          <a:p>
            <a:pPr indent="0" lvl="0" marL="0" rtl="0" algn="ctr">
              <a:spcBef>
                <a:spcPts val="0"/>
              </a:spcBef>
              <a:spcAft>
                <a:spcPts val="0"/>
              </a:spcAft>
              <a:buNone/>
            </a:pPr>
            <a:r>
              <a:rPr lang="en">
                <a:solidFill>
                  <a:srgbClr val="F6921E"/>
                </a:solidFill>
                <a:latin typeface="Georgia"/>
                <a:ea typeface="Georgia"/>
                <a:cs typeface="Georgia"/>
                <a:sym typeface="Georgia"/>
              </a:rPr>
              <a:t>with Eager Execution</a:t>
            </a:r>
            <a:endParaRPr>
              <a:solidFill>
                <a:srgbClr val="F6921E"/>
              </a:solidFill>
              <a:latin typeface="Georgia"/>
              <a:ea typeface="Georgia"/>
              <a:cs typeface="Georgia"/>
              <a:sym typeface="Georgia"/>
            </a:endParaRPr>
          </a:p>
        </p:txBody>
      </p:sp>
      <p:sp>
        <p:nvSpPr>
          <p:cNvPr id="341" name="Google Shape;341;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2" name="Google Shape;342;p65"/>
          <p:cNvPicPr preferRelativeResize="0"/>
          <p:nvPr/>
        </p:nvPicPr>
        <p:blipFill>
          <a:blip r:embed="rId3">
            <a:alphaModFix/>
          </a:blip>
          <a:stretch>
            <a:fillRect/>
          </a:stretch>
        </p:blipFill>
        <p:spPr>
          <a:xfrm>
            <a:off x="3920475" y="368275"/>
            <a:ext cx="1139701" cy="143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39"/>
          <p:cNvSpPr txBox="1"/>
          <p:nvPr>
            <p:ph type="title"/>
          </p:nvPr>
        </p:nvSpPr>
        <p:spPr>
          <a:xfrm>
            <a:off x="311700" y="1835175"/>
            <a:ext cx="8520600" cy="14130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Georgia"/>
              <a:buChar char="●"/>
            </a:pPr>
            <a:r>
              <a:rPr b="1" lang="en">
                <a:latin typeface="Georgia"/>
                <a:ea typeface="Georgia"/>
                <a:cs typeface="Georgia"/>
                <a:sym typeface="Georgia"/>
              </a:rPr>
              <a:t>Assignment 1 is out! (d</a:t>
            </a:r>
            <a:r>
              <a:rPr b="1" lang="en">
                <a:latin typeface="Georgia"/>
                <a:ea typeface="Georgia"/>
                <a:cs typeface="Georgia"/>
                <a:sym typeface="Georgia"/>
              </a:rPr>
              <a:t>ue 1/31)</a:t>
            </a:r>
            <a:endParaRPr b="1">
              <a:latin typeface="Georgia"/>
              <a:ea typeface="Georgia"/>
              <a:cs typeface="Georgia"/>
              <a:sym typeface="Georgia"/>
            </a:endParaRPr>
          </a:p>
          <a:p>
            <a:pPr indent="-406400" lvl="0" marL="457200" rtl="0" algn="l">
              <a:spcBef>
                <a:spcPts val="0"/>
              </a:spcBef>
              <a:spcAft>
                <a:spcPts val="0"/>
              </a:spcAft>
              <a:buSzPts val="2800"/>
              <a:buFont typeface="Georgia"/>
              <a:buChar char="●"/>
            </a:pPr>
            <a:r>
              <a:rPr b="1" lang="en" u="sng">
                <a:solidFill>
                  <a:schemeClr val="hlink"/>
                </a:solidFill>
                <a:latin typeface="Georgia"/>
                <a:ea typeface="Georgia"/>
                <a:cs typeface="Georgia"/>
                <a:sym typeface="Georgia"/>
                <a:hlinkClick r:id="rId3"/>
              </a:rPr>
              <a:t>Gitter chatroom</a:t>
            </a:r>
            <a:endParaRPr b="1">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 Coding</a:t>
            </a:r>
            <a:endParaRPr/>
          </a:p>
        </p:txBody>
      </p:sp>
      <p:sp>
        <p:nvSpPr>
          <p:cNvPr id="348" name="Google Shape;348;p6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Source Code Pro"/>
                <a:ea typeface="Source Code Pro"/>
                <a:cs typeface="Source Code Pro"/>
                <a:sym typeface="Source Code Pro"/>
              </a:rPr>
              <a:t>04_regression_eager_starter.py</a:t>
            </a:r>
            <a:endParaRPr>
              <a:latin typeface="Source Code Pro"/>
              <a:ea typeface="Source Code Pro"/>
              <a:cs typeface="Source Code Pro"/>
              <a:sym typeface="Source Code Pro"/>
            </a:endParaRPr>
          </a:p>
        </p:txBody>
      </p:sp>
      <p:sp>
        <p:nvSpPr>
          <p:cNvPr id="349" name="Google Shape;349;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7"/>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It's not </a:t>
            </a:r>
            <a:r>
              <a:rPr i="1" lang="en" sz="5200">
                <a:solidFill>
                  <a:srgbClr val="F6921E"/>
                </a:solidFill>
                <a:latin typeface="Georgia"/>
                <a:ea typeface="Georgia"/>
                <a:cs typeface="Georgia"/>
                <a:sym typeface="Georgia"/>
              </a:rPr>
              <a:t>that </a:t>
            </a:r>
            <a:r>
              <a:rPr lang="en" sz="5200">
                <a:solidFill>
                  <a:srgbClr val="F6921E"/>
                </a:solidFill>
                <a:latin typeface="Georgia"/>
                <a:ea typeface="Georgia"/>
                <a:cs typeface="Georgia"/>
                <a:sym typeface="Georgia"/>
              </a:rPr>
              <a:t>different</a:t>
            </a:r>
            <a:endParaRPr sz="5200">
              <a:solidFill>
                <a:srgbClr val="F6921E"/>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Collection of Operations</a:t>
            </a:r>
            <a:endParaRPr/>
          </a:p>
          <a:p>
            <a:pPr indent="0" lvl="0" marL="0" rtl="0" algn="l">
              <a:spcBef>
                <a:spcPts val="0"/>
              </a:spcBef>
              <a:spcAft>
                <a:spcPts val="0"/>
              </a:spcAft>
              <a:buNone/>
            </a:pPr>
            <a:r>
              <a:t/>
            </a:r>
            <a:endParaRPr/>
          </a:p>
        </p:txBody>
      </p:sp>
      <p:sp>
        <p:nvSpPr>
          <p:cNvPr id="360" name="Google Shape;360;p68"/>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TensorFlow = Operation Kernels + Execution</a:t>
            </a:r>
            <a:endParaRPr b="1"/>
          </a:p>
          <a:p>
            <a:pPr indent="-342900" lvl="0" marL="457200" rtl="0" algn="l">
              <a:spcBef>
                <a:spcPts val="0"/>
              </a:spcBef>
              <a:spcAft>
                <a:spcPts val="0"/>
              </a:spcAft>
              <a:buSzPts val="1800"/>
              <a:buChar char="●"/>
            </a:pPr>
            <a:r>
              <a:rPr lang="en"/>
              <a:t>Graph construction: Execute compositions of operations with Sessions</a:t>
            </a:r>
            <a:endParaRPr/>
          </a:p>
          <a:p>
            <a:pPr indent="-342900" lvl="0" marL="457200" rtl="0" algn="l">
              <a:spcBef>
                <a:spcPts val="0"/>
              </a:spcBef>
              <a:spcAft>
                <a:spcPts val="0"/>
              </a:spcAft>
              <a:buSzPts val="1800"/>
              <a:buChar char="●"/>
            </a:pPr>
            <a:r>
              <a:rPr lang="en"/>
              <a:t>Eager execution: Execute compositions with Python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Collection of Operations</a:t>
            </a:r>
            <a:endParaRPr/>
          </a:p>
          <a:p>
            <a:pPr indent="0" lvl="0" marL="0" rtl="0" algn="l">
              <a:spcBef>
                <a:spcPts val="0"/>
              </a:spcBef>
              <a:spcAft>
                <a:spcPts val="0"/>
              </a:spcAft>
              <a:buNone/>
            </a:pPr>
            <a:r>
              <a:t/>
            </a:r>
            <a:endParaRPr/>
          </a:p>
        </p:txBody>
      </p:sp>
      <p:sp>
        <p:nvSpPr>
          <p:cNvPr id="366" name="Google Shape;366;p69"/>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TF API works regardless of whether eager execution is enabled.</a:t>
            </a:r>
            <a:endParaRPr/>
          </a:p>
          <a:p>
            <a:pPr indent="-342900" lvl="0" marL="457200" rtl="0" algn="l">
              <a:spcBef>
                <a:spcPts val="1600"/>
              </a:spcBef>
              <a:spcAft>
                <a:spcPts val="0"/>
              </a:spcAft>
              <a:buSzPts val="1800"/>
              <a:buChar char="●"/>
            </a:pPr>
            <a:r>
              <a:rPr lang="en"/>
              <a:t>But, w</a:t>
            </a:r>
            <a:r>
              <a:rPr lang="en"/>
              <a:t>hen eager execution is enabled  …</a:t>
            </a:r>
            <a:endParaRPr/>
          </a:p>
          <a:p>
            <a:pPr indent="-317500" lvl="1" marL="914400" rtl="0" algn="l">
              <a:spcBef>
                <a:spcPts val="0"/>
              </a:spcBef>
              <a:spcAft>
                <a:spcPts val="0"/>
              </a:spcAft>
              <a:buSzPts val="1400"/>
              <a:buChar char="○"/>
            </a:pPr>
            <a:r>
              <a:rPr lang="en">
                <a:latin typeface="Georgia"/>
                <a:ea typeface="Georgia"/>
                <a:cs typeface="Georgia"/>
                <a:sym typeface="Georgia"/>
              </a:rPr>
              <a:t>prefer</a:t>
            </a:r>
            <a:r>
              <a:rPr lang="en"/>
              <a:t>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.Variable</a:t>
            </a:r>
            <a:r>
              <a:rPr lang="en"/>
              <a:t> </a:t>
            </a:r>
            <a:r>
              <a:rPr lang="en">
                <a:latin typeface="Georgia"/>
                <a:ea typeface="Georgia"/>
                <a:cs typeface="Georgia"/>
                <a:sym typeface="Georgia"/>
              </a:rPr>
              <a:t>under eager execution (compatible with graph construction)</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manage your own variable storage — variable collections are not supported!</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use </a:t>
            </a:r>
            <a:r>
              <a:rPr lang="en">
                <a:latin typeface="Source Code Pro"/>
                <a:ea typeface="Source Code Pro"/>
                <a:cs typeface="Source Code Pro"/>
                <a:sym typeface="Source Code Pro"/>
              </a:rPr>
              <a:t>tf.contrib.summary</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use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.Iterator </a:t>
            </a:r>
            <a:r>
              <a:rPr lang="en">
                <a:latin typeface="Georgia"/>
                <a:ea typeface="Georgia"/>
                <a:cs typeface="Georgia"/>
                <a:sym typeface="Georgia"/>
              </a:rPr>
              <a:t>to iterate over datasets under eager execution</a:t>
            </a:r>
            <a:endParaRPr>
              <a:latin typeface="Georgia"/>
              <a:ea typeface="Georgia"/>
              <a:cs typeface="Georgia"/>
              <a:sym typeface="Georgia"/>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prefer object-oriented layers (e.g., </a:t>
            </a:r>
            <a:r>
              <a:rPr lang="en">
                <a:latin typeface="Source Code Pro"/>
                <a:ea typeface="Source Code Pro"/>
                <a:cs typeface="Source Code Pro"/>
                <a:sym typeface="Source Code Pro"/>
              </a:rPr>
              <a:t>tf.layers.Dense</a:t>
            </a:r>
            <a:r>
              <a:rPr lang="en">
                <a:latin typeface="Georgia"/>
                <a:ea typeface="Georgia"/>
                <a:cs typeface="Georgia"/>
                <a:sym typeface="Georgia"/>
              </a:rPr>
              <a:t>) </a:t>
            </a:r>
            <a:endParaRPr>
              <a:latin typeface="Georgia"/>
              <a:ea typeface="Georgia"/>
              <a:cs typeface="Georgia"/>
              <a:sym typeface="Georgia"/>
            </a:endParaRPr>
          </a:p>
          <a:p>
            <a:pPr indent="-304800" lvl="2" marL="1371600" rtl="0" algn="l">
              <a:spcBef>
                <a:spcPts val="0"/>
              </a:spcBef>
              <a:spcAft>
                <a:spcPts val="0"/>
              </a:spcAft>
              <a:buSzPts val="1200"/>
              <a:buFont typeface="Georgia"/>
              <a:buChar char="■"/>
            </a:pPr>
            <a:r>
              <a:rPr lang="en" sz="1200">
                <a:latin typeface="Georgia"/>
                <a:ea typeface="Georgia"/>
                <a:cs typeface="Georgia"/>
                <a:sym typeface="Georgia"/>
              </a:rPr>
              <a:t>functional layers (e.g., </a:t>
            </a:r>
            <a:r>
              <a:rPr lang="en" sz="1200">
                <a:latin typeface="Source Code Pro"/>
                <a:ea typeface="Source Code Pro"/>
                <a:cs typeface="Source Code Pro"/>
                <a:sym typeface="Source Code Pro"/>
              </a:rPr>
              <a:t>tf.layers.dense</a:t>
            </a:r>
            <a:r>
              <a:rPr lang="en" sz="1200">
                <a:latin typeface="Georgia"/>
                <a:ea typeface="Georgia"/>
                <a:cs typeface="Georgia"/>
                <a:sym typeface="Georgia"/>
              </a:rPr>
              <a:t>) only work if wrapped in </a:t>
            </a:r>
            <a:r>
              <a:rPr b="1" lang="en" sz="1200">
                <a:latin typeface="Source Code Pro"/>
                <a:ea typeface="Source Code Pro"/>
                <a:cs typeface="Source Code Pro"/>
                <a:sym typeface="Source Code Pro"/>
              </a:rPr>
              <a:t>tfe</a:t>
            </a:r>
            <a:r>
              <a:rPr lang="en" sz="1200">
                <a:latin typeface="Source Code Pro"/>
                <a:ea typeface="Source Code Pro"/>
                <a:cs typeface="Source Code Pro"/>
                <a:sym typeface="Source Code Pro"/>
              </a:rPr>
              <a:t>.make_template</a:t>
            </a:r>
            <a:endParaRPr sz="1200">
              <a:latin typeface="Source Code Pro"/>
              <a:ea typeface="Source Code Pro"/>
              <a:cs typeface="Source Code Pro"/>
              <a:sym typeface="Source Code Pro"/>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prefer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.py_func</a:t>
            </a:r>
            <a:r>
              <a:rPr lang="en">
                <a:latin typeface="Georgia"/>
                <a:ea typeface="Georgia"/>
                <a:cs typeface="Georgia"/>
                <a:sym typeface="Georgia"/>
              </a:rPr>
              <a:t> over </a:t>
            </a:r>
            <a:r>
              <a:rPr lang="en">
                <a:latin typeface="Source Code Pro"/>
                <a:ea typeface="Source Code Pro"/>
                <a:cs typeface="Source Code Pro"/>
                <a:sym typeface="Source Code Pro"/>
              </a:rPr>
              <a:t>tf.py_func</a:t>
            </a:r>
            <a:endParaRPr>
              <a:latin typeface="Georgia"/>
              <a:ea typeface="Georgia"/>
              <a:cs typeface="Georgia"/>
              <a:sym typeface="Georgia"/>
            </a:endParaRPr>
          </a:p>
          <a:p>
            <a:pPr indent="0" lvl="0" marL="0" rtl="0" algn="l">
              <a:lnSpc>
                <a:spcPct val="100000"/>
              </a:lnSpc>
              <a:spcBef>
                <a:spcPts val="1600"/>
              </a:spcBef>
              <a:spcAft>
                <a:spcPts val="0"/>
              </a:spcAft>
              <a:buNone/>
            </a:pPr>
            <a:r>
              <a:t/>
            </a:r>
            <a:endParaRPr sz="600">
              <a:latin typeface="Source Code Pro"/>
              <a:ea typeface="Source Code Pro"/>
              <a:cs typeface="Source Code Pro"/>
              <a:sym typeface="Source Code Pro"/>
            </a:endParaRPr>
          </a:p>
          <a:p>
            <a:pPr indent="-342900" lvl="0" marL="457200" rtl="0" algn="l">
              <a:spcBef>
                <a:spcPts val="0"/>
              </a:spcBef>
              <a:spcAft>
                <a:spcPts val="0"/>
              </a:spcAft>
              <a:buSzPts val="1800"/>
              <a:buFont typeface="Georgia"/>
              <a:buChar char="●"/>
            </a:pPr>
            <a:r>
              <a:rPr lang="en"/>
              <a:t>S</a:t>
            </a:r>
            <a:r>
              <a:rPr lang="en">
                <a:latin typeface="Georgia"/>
                <a:ea typeface="Georgia"/>
                <a:cs typeface="Georgia"/>
                <a:sym typeface="Georgia"/>
              </a:rPr>
              <a:t>ee the </a:t>
            </a:r>
            <a:r>
              <a:rPr lang="en" u="sng">
                <a:solidFill>
                  <a:schemeClr val="hlink"/>
                </a:solidFill>
                <a:latin typeface="Georgia"/>
                <a:ea typeface="Georgia"/>
                <a:cs typeface="Georgia"/>
                <a:sym typeface="Georgia"/>
                <a:hlinkClick r:id="rId3"/>
              </a:rPr>
              <a:t>user guide</a:t>
            </a:r>
            <a:r>
              <a:rPr lang="en">
                <a:latin typeface="Georgia"/>
                <a:ea typeface="Georgia"/>
                <a:cs typeface="Georgia"/>
                <a:sym typeface="Georgia"/>
              </a:rPr>
              <a:t> for details and updates</a:t>
            </a:r>
            <a:endParaRPr>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70"/>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What if I like graphs?</a:t>
            </a:r>
            <a:endParaRPr sz="5200">
              <a:solidFill>
                <a:srgbClr val="F6921E"/>
              </a:solidFill>
              <a:latin typeface="Georgia"/>
              <a:ea typeface="Georgia"/>
              <a:cs typeface="Georgia"/>
              <a:sym typeface="Georgia"/>
            </a:endParaRPr>
          </a:p>
        </p:txBody>
      </p:sp>
      <p:sp>
        <p:nvSpPr>
          <p:cNvPr id="372" name="Google Shape;372;p70"/>
          <p:cNvSpPr txBox="1"/>
          <p:nvPr/>
        </p:nvSpPr>
        <p:spPr>
          <a:xfrm>
            <a:off x="3366000" y="2510725"/>
            <a:ext cx="6990300" cy="16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Georgia"/>
                <a:ea typeface="Georgia"/>
                <a:cs typeface="Georgia"/>
                <a:sym typeface="Georgia"/>
              </a:rPr>
              <a:t>Graphs are ...</a:t>
            </a:r>
            <a:endParaRPr sz="1200">
              <a:solidFill>
                <a:schemeClr val="dk2"/>
              </a:solidFill>
              <a:latin typeface="Georgia"/>
              <a:ea typeface="Georgia"/>
              <a:cs typeface="Georgia"/>
              <a:sym typeface="Georgia"/>
            </a:endParaRPr>
          </a:p>
          <a:p>
            <a:pPr indent="-304800" lvl="0" marL="4572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Optimizable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buffer reuse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constant folding</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inter-op parallelism</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trade-off between compute and memory</a:t>
            </a:r>
            <a:endParaRPr sz="1200">
              <a:solidFill>
                <a:schemeClr val="dk2"/>
              </a:solidFill>
              <a:latin typeface="Georgia"/>
              <a:ea typeface="Georgia"/>
              <a:cs typeface="Georgia"/>
              <a:sym typeface="Georgia"/>
            </a:endParaRPr>
          </a:p>
          <a:p>
            <a:pPr indent="-304800" lvl="0" marL="4572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Deployable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the Graph is an </a:t>
            </a:r>
            <a:r>
              <a:rPr i="1" lang="en" sz="1200">
                <a:solidFill>
                  <a:schemeClr val="dk2"/>
                </a:solidFill>
                <a:latin typeface="Georgia"/>
                <a:ea typeface="Georgia"/>
                <a:cs typeface="Georgia"/>
                <a:sym typeface="Georgia"/>
              </a:rPr>
              <a:t>intermediate representation </a:t>
            </a:r>
            <a:r>
              <a:rPr lang="en" sz="1200">
                <a:solidFill>
                  <a:schemeClr val="dk2"/>
                </a:solidFill>
                <a:latin typeface="Georgia"/>
                <a:ea typeface="Georgia"/>
                <a:cs typeface="Georgia"/>
                <a:sym typeface="Georgia"/>
              </a:rPr>
              <a:t>for models</a:t>
            </a:r>
            <a:endParaRPr sz="1200">
              <a:solidFill>
                <a:schemeClr val="dk2"/>
              </a:solidFill>
              <a:latin typeface="Georgia"/>
              <a:ea typeface="Georgia"/>
              <a:cs typeface="Georgia"/>
              <a:sym typeface="Georgia"/>
            </a:endParaRPr>
          </a:p>
          <a:p>
            <a:pPr indent="-304800" lvl="0" marL="4572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Rewritable</a:t>
            </a:r>
            <a:endParaRPr sz="1200">
              <a:solidFill>
                <a:schemeClr val="dk2"/>
              </a:solidFill>
              <a:latin typeface="Georgia"/>
              <a:ea typeface="Georgia"/>
              <a:cs typeface="Georgia"/>
              <a:sym typeface="Georgia"/>
            </a:endParaRPr>
          </a:p>
          <a:p>
            <a:pPr indent="-304800" lvl="1" marL="914400" rtl="0" algn="l">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experiment with automatic device placement or quantization</a:t>
            </a:r>
            <a:endParaRPr sz="1200">
              <a:solidFill>
                <a:schemeClr val="dk2"/>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Imperative to declarative and back</a:t>
            </a:r>
            <a:endParaRPr/>
          </a:p>
          <a:p>
            <a:pPr indent="0" lvl="0" marL="0" rtl="0" algn="l">
              <a:spcBef>
                <a:spcPts val="0"/>
              </a:spcBef>
              <a:spcAft>
                <a:spcPts val="0"/>
              </a:spcAft>
              <a:buNone/>
            </a:pPr>
            <a:r>
              <a:t/>
            </a:r>
            <a:endParaRPr/>
          </a:p>
        </p:txBody>
      </p:sp>
      <p:sp>
        <p:nvSpPr>
          <p:cNvPr id="378" name="Google Shape;37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Georgia"/>
              <a:buChar char="●"/>
            </a:pPr>
            <a:r>
              <a:rPr b="1" lang="en" sz="2000"/>
              <a:t>Write model definition code once</a:t>
            </a:r>
            <a:endParaRPr b="1" sz="2000"/>
          </a:p>
          <a:p>
            <a:pPr indent="-342900" lvl="1" marL="914400" rtl="0" algn="l">
              <a:spcBef>
                <a:spcPts val="0"/>
              </a:spcBef>
              <a:spcAft>
                <a:spcPts val="0"/>
              </a:spcAft>
              <a:buClr>
                <a:schemeClr val="dk2"/>
              </a:buClr>
              <a:buSzPts val="1800"/>
              <a:buFont typeface="Georgia"/>
              <a:buChar char="○"/>
            </a:pPr>
            <a:r>
              <a:rPr lang="en" sz="1800">
                <a:latin typeface="Georgia"/>
                <a:ea typeface="Georgia"/>
                <a:cs typeface="Georgia"/>
                <a:sym typeface="Georgia"/>
              </a:rPr>
              <a:t>The same code can execute operations in one Python process and construct graphs in another (see </a:t>
            </a:r>
            <a:r>
              <a:rPr lang="en" sz="1800" u="sng">
                <a:solidFill>
                  <a:schemeClr val="hlink"/>
                </a:solidFill>
                <a:latin typeface="Georgia"/>
                <a:ea typeface="Georgia"/>
                <a:cs typeface="Georgia"/>
                <a:sym typeface="Georgia"/>
                <a:hlinkClick r:id="rId3"/>
              </a:rPr>
              <a:t>user guide/examples</a:t>
            </a:r>
            <a:r>
              <a:rPr lang="en" sz="1800">
                <a:latin typeface="Georgia"/>
                <a:ea typeface="Georgia"/>
                <a:cs typeface="Georgia"/>
                <a:sym typeface="Georgia"/>
              </a:rPr>
              <a:t>)</a:t>
            </a:r>
            <a:endParaRPr sz="1800">
              <a:latin typeface="Georgia"/>
              <a:ea typeface="Georgia"/>
              <a:cs typeface="Georgia"/>
              <a:sym typeface="Georgia"/>
            </a:endParaRPr>
          </a:p>
          <a:p>
            <a:pPr indent="0" lvl="0" marL="0" rtl="0" algn="l">
              <a:spcBef>
                <a:spcPts val="1600"/>
              </a:spcBef>
              <a:spcAft>
                <a:spcPts val="0"/>
              </a:spcAft>
              <a:buNone/>
            </a:pPr>
            <a:r>
              <a:t/>
            </a:r>
            <a:endParaRPr sz="600"/>
          </a:p>
          <a:p>
            <a:pPr indent="-355600" lvl="0" marL="457200" rtl="0" algn="l">
              <a:spcBef>
                <a:spcPts val="0"/>
              </a:spcBef>
              <a:spcAft>
                <a:spcPts val="0"/>
              </a:spcAft>
              <a:buClr>
                <a:schemeClr val="dk2"/>
              </a:buClr>
              <a:buSzPts val="2000"/>
              <a:buFont typeface="Georgia"/>
              <a:buChar char="●"/>
            </a:pPr>
            <a:r>
              <a:rPr b="1" lang="en" sz="2000"/>
              <a:t>Checkpoints are compatible</a:t>
            </a:r>
            <a:endParaRPr b="1" sz="2000"/>
          </a:p>
          <a:p>
            <a:pPr indent="-342900" lvl="1" marL="914400" rtl="0" algn="l">
              <a:spcBef>
                <a:spcPts val="0"/>
              </a:spcBef>
              <a:spcAft>
                <a:spcPts val="0"/>
              </a:spcAft>
              <a:buClr>
                <a:schemeClr val="dk2"/>
              </a:buClr>
              <a:buSzPts val="1800"/>
              <a:buFont typeface="Georgia"/>
              <a:buChar char="○"/>
            </a:pPr>
            <a:r>
              <a:rPr lang="en" sz="1800">
                <a:latin typeface="Georgia"/>
                <a:ea typeface="Georgia"/>
                <a:cs typeface="Georgia"/>
                <a:sym typeface="Georgia"/>
              </a:rPr>
              <a:t>Train eagerly, checkpoint, load in a graph, or vice-versa</a:t>
            </a:r>
            <a:endParaRPr sz="1800">
              <a:latin typeface="Georgia"/>
              <a:ea typeface="Georgia"/>
              <a:cs typeface="Georgia"/>
              <a:sym typeface="Georgia"/>
            </a:endParaRPr>
          </a:p>
          <a:p>
            <a:pPr indent="0" lvl="0" marL="457200" rtl="0" algn="l">
              <a:spcBef>
                <a:spcPts val="1600"/>
              </a:spcBef>
              <a:spcAft>
                <a:spcPts val="0"/>
              </a:spcAft>
              <a:buNone/>
            </a:pPr>
            <a:r>
              <a:t/>
            </a:r>
            <a:endParaRPr sz="600"/>
          </a:p>
          <a:p>
            <a:pPr indent="-355600" lvl="0" marL="457200" rtl="0" algn="l">
              <a:spcBef>
                <a:spcPts val="0"/>
              </a:spcBef>
              <a:spcAft>
                <a:spcPts val="0"/>
              </a:spcAft>
              <a:buClr>
                <a:schemeClr val="dk2"/>
              </a:buClr>
              <a:buSzPts val="2000"/>
              <a:buFont typeface="Georgia"/>
              <a:buChar char="●"/>
            </a:pPr>
            <a:r>
              <a:rPr b="1" lang="en" sz="2000"/>
              <a:t>Create graphs while eager execution is enabled</a:t>
            </a:r>
            <a:r>
              <a:rPr lang="en" sz="2000"/>
              <a:t>:</a:t>
            </a:r>
            <a:endParaRPr sz="2000">
              <a:latin typeface="Courier New"/>
              <a:ea typeface="Courier New"/>
              <a:cs typeface="Courier New"/>
              <a:sym typeface="Courier New"/>
            </a:endParaRPr>
          </a:p>
          <a:p>
            <a:pPr indent="-342900" lvl="1" marL="914400" rtl="0" algn="l">
              <a:spcBef>
                <a:spcPts val="0"/>
              </a:spcBef>
              <a:spcAft>
                <a:spcPts val="0"/>
              </a:spcAft>
              <a:buClr>
                <a:schemeClr val="dk2"/>
              </a:buClr>
              <a:buSzPts val="1800"/>
              <a:buFont typeface="Georgia"/>
              <a:buChar char="○"/>
            </a:pPr>
            <a:r>
              <a:rPr lang="en" sz="1800">
                <a:latin typeface="Courier New"/>
                <a:ea typeface="Courier New"/>
                <a:cs typeface="Courier New"/>
                <a:sym typeface="Courier New"/>
              </a:rPr>
              <a:t>tfe.defun: </a:t>
            </a:r>
            <a:r>
              <a:rPr lang="en" sz="1800">
                <a:latin typeface="Georgia"/>
                <a:ea typeface="Georgia"/>
                <a:cs typeface="Georgia"/>
                <a:sym typeface="Georgia"/>
              </a:rPr>
              <a:t>"Compile" computation into graphs and execute them.</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72"/>
          <p:cNvSpPr txBox="1"/>
          <p:nvPr/>
        </p:nvSpPr>
        <p:spPr>
          <a:xfrm>
            <a:off x="654275" y="1383125"/>
            <a:ext cx="8434800" cy="20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200">
                <a:solidFill>
                  <a:srgbClr val="F6921E"/>
                </a:solidFill>
                <a:latin typeface="Georgia"/>
                <a:ea typeface="Georgia"/>
                <a:cs typeface="Georgia"/>
                <a:sym typeface="Georgia"/>
              </a:rPr>
              <a:t>So when should I use eager execution?</a:t>
            </a:r>
            <a:endParaRPr sz="5200">
              <a:solidFill>
                <a:srgbClr val="F6921E"/>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eager if you're ...</a:t>
            </a:r>
            <a:endParaRPr/>
          </a:p>
          <a:p>
            <a:pPr indent="0" lvl="0" marL="0" rtl="0" algn="l">
              <a:spcBef>
                <a:spcPts val="0"/>
              </a:spcBef>
              <a:spcAft>
                <a:spcPts val="0"/>
              </a:spcAft>
              <a:buNone/>
            </a:pPr>
            <a:r>
              <a:t/>
            </a:r>
            <a:endParaRPr/>
          </a:p>
        </p:txBody>
      </p:sp>
      <p:sp>
        <p:nvSpPr>
          <p:cNvPr id="389" name="Google Shape;389;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a researcher and want a flexible framework</a:t>
            </a:r>
            <a:endParaRPr b="1" sz="2000"/>
          </a:p>
          <a:p>
            <a:pPr indent="-355600" lvl="1" marL="914400" rtl="0" algn="l">
              <a:spcBef>
                <a:spcPts val="0"/>
              </a:spcBef>
              <a:spcAft>
                <a:spcPts val="0"/>
              </a:spcAft>
              <a:buSzPts val="2000"/>
              <a:buChar char="○"/>
            </a:pPr>
            <a:r>
              <a:rPr lang="en" sz="1800">
                <a:latin typeface="Georgia"/>
                <a:ea typeface="Georgia"/>
                <a:cs typeface="Georgia"/>
                <a:sym typeface="Georgia"/>
              </a:rPr>
              <a:t>python control flow and data structures enable experimentation</a:t>
            </a:r>
            <a:endParaRPr sz="1800">
              <a:latin typeface="Georgia"/>
              <a:ea typeface="Georgia"/>
              <a:cs typeface="Georgia"/>
              <a:sym typeface="Georgia"/>
            </a:endParaRPr>
          </a:p>
          <a:p>
            <a:pPr indent="-355600" lvl="0" marL="457200" rtl="0" algn="l">
              <a:spcBef>
                <a:spcPts val="0"/>
              </a:spcBef>
              <a:spcAft>
                <a:spcPts val="0"/>
              </a:spcAft>
              <a:buSzPts val="2000"/>
              <a:buChar char="●"/>
            </a:pPr>
            <a:r>
              <a:rPr b="1" lang="en" sz="2000"/>
              <a:t>developing a new model</a:t>
            </a:r>
            <a:endParaRPr b="1" sz="2000"/>
          </a:p>
          <a:p>
            <a:pPr indent="-342900" lvl="1" marL="914400" rtl="0" algn="l">
              <a:spcBef>
                <a:spcPts val="0"/>
              </a:spcBef>
              <a:spcAft>
                <a:spcPts val="0"/>
              </a:spcAft>
              <a:buSzPts val="1800"/>
              <a:buChar char="○"/>
            </a:pPr>
            <a:r>
              <a:rPr lang="en" sz="1800">
                <a:latin typeface="Georgia"/>
                <a:ea typeface="Georgia"/>
                <a:cs typeface="Georgia"/>
                <a:sym typeface="Georgia"/>
              </a:rPr>
              <a:t>immediate error reporting simplifies debugging</a:t>
            </a:r>
            <a:endParaRPr sz="1800">
              <a:latin typeface="Georgia"/>
              <a:ea typeface="Georgia"/>
              <a:cs typeface="Georgia"/>
              <a:sym typeface="Georgia"/>
            </a:endParaRPr>
          </a:p>
          <a:p>
            <a:pPr indent="-355600" lvl="0" marL="457200" rtl="0" algn="l">
              <a:spcBef>
                <a:spcPts val="0"/>
              </a:spcBef>
              <a:spcAft>
                <a:spcPts val="0"/>
              </a:spcAft>
              <a:buClr>
                <a:schemeClr val="dk2"/>
              </a:buClr>
              <a:buSzPts val="2000"/>
              <a:buFont typeface="Georgia"/>
              <a:buChar char="●"/>
            </a:pPr>
            <a:r>
              <a:rPr b="1" lang="en" sz="2000"/>
              <a:t>new to TensorFlow</a:t>
            </a:r>
            <a:endParaRPr b="1" sz="2000"/>
          </a:p>
          <a:p>
            <a:pPr indent="-342900" lvl="1" marL="914400" rtl="0" algn="l">
              <a:spcBef>
                <a:spcPts val="0"/>
              </a:spcBef>
              <a:spcAft>
                <a:spcPts val="0"/>
              </a:spcAft>
              <a:buClr>
                <a:schemeClr val="dk1"/>
              </a:buClr>
              <a:buSzPts val="1800"/>
              <a:buChar char="○"/>
            </a:pPr>
            <a:r>
              <a:rPr lang="en" sz="1800">
                <a:latin typeface="Georgia"/>
                <a:ea typeface="Georgia"/>
                <a:cs typeface="Georgia"/>
                <a:sym typeface="Georgia"/>
              </a:rPr>
              <a:t>eager execution lets you explore the TF API in the Python REPL</a:t>
            </a:r>
            <a:endParaRPr b="1" sz="1800"/>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a:t>
            </a:r>
            <a:endParaRPr/>
          </a:p>
        </p:txBody>
      </p:sp>
      <p:sp>
        <p:nvSpPr>
          <p:cNvPr id="395" name="Google Shape;395;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Available in version 1.5 of TensorFlow (</a:t>
            </a:r>
            <a:r>
              <a:rPr lang="en" sz="1400">
                <a:latin typeface="Source Code Pro"/>
                <a:ea typeface="Source Code Pro"/>
                <a:cs typeface="Source Code Pro"/>
                <a:sym typeface="Source Code Pro"/>
              </a:rPr>
              <a:t>import tf.contrib.eager as tfe</a:t>
            </a:r>
            <a:r>
              <a:rPr lang="en"/>
              <a:t>)</a:t>
            </a:r>
            <a:endParaRPr/>
          </a:p>
          <a:p>
            <a:pPr indent="-342900" lvl="0" marL="457200" rtl="0" algn="l">
              <a:spcBef>
                <a:spcPts val="0"/>
              </a:spcBef>
              <a:spcAft>
                <a:spcPts val="0"/>
              </a:spcAft>
              <a:buSzPts val="1800"/>
              <a:buChar char="●"/>
            </a:pPr>
            <a:r>
              <a:rPr lang="en"/>
              <a:t>Single GPU, ResNet benchmark performance comparable to graphs</a:t>
            </a:r>
            <a:endParaRPr/>
          </a:p>
          <a:p>
            <a:pPr indent="-342900" lvl="0" marL="457200" rtl="0" algn="l">
              <a:spcBef>
                <a:spcPts val="0"/>
              </a:spcBef>
              <a:spcAft>
                <a:spcPts val="0"/>
              </a:spcAft>
              <a:buSzPts val="1800"/>
              <a:buChar char="●"/>
            </a:pPr>
            <a:r>
              <a:rPr lang="en"/>
              <a:t>Under active development</a:t>
            </a:r>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Overheads on smaller operations are significant</a:t>
            </a:r>
            <a:endParaRPr sz="1800">
              <a:latin typeface="Georgia"/>
              <a:ea typeface="Georgia"/>
              <a:cs typeface="Georgia"/>
              <a:sym typeface="Georgia"/>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Distributed support is in the works</a:t>
            </a:r>
            <a:endParaRPr sz="1800">
              <a:latin typeface="Georgia"/>
              <a:ea typeface="Georgia"/>
              <a:cs typeface="Georgia"/>
              <a:sym typeface="Georgia"/>
            </a:endParaRPr>
          </a:p>
          <a:p>
            <a:pPr indent="-342900" lvl="1" marL="914400" rtl="0" algn="l">
              <a:spcBef>
                <a:spcPts val="0"/>
              </a:spcBef>
              <a:spcAft>
                <a:spcPts val="0"/>
              </a:spcAft>
              <a:buSzPts val="1800"/>
              <a:buFont typeface="Georgia"/>
              <a:buChar char="○"/>
            </a:pPr>
            <a:r>
              <a:rPr lang="en" sz="1800">
                <a:latin typeface="Georgia"/>
                <a:ea typeface="Georgia"/>
                <a:cs typeface="Georgia"/>
                <a:sym typeface="Georgia"/>
              </a:rPr>
              <a:t>Not all TF APIs are eager-compatible</a:t>
            </a:r>
            <a:endParaRPr sz="1800">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reading</a:t>
            </a:r>
            <a:r>
              <a:rPr lang="en"/>
              <a:t> </a:t>
            </a:r>
            <a:endParaRPr/>
          </a:p>
          <a:p>
            <a:pPr indent="0" lvl="0" marL="0" rtl="0" algn="l">
              <a:spcBef>
                <a:spcPts val="0"/>
              </a:spcBef>
              <a:spcAft>
                <a:spcPts val="0"/>
              </a:spcAft>
              <a:buNone/>
            </a:pPr>
            <a:r>
              <a:t/>
            </a:r>
            <a:endParaRPr/>
          </a:p>
        </p:txBody>
      </p:sp>
      <p:sp>
        <p:nvSpPr>
          <p:cNvPr id="401" name="Google Shape;40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Read the </a:t>
            </a:r>
            <a:r>
              <a:rPr lang="en" sz="2000" u="sng">
                <a:solidFill>
                  <a:schemeClr val="hlink"/>
                </a:solidFill>
                <a:hlinkClick r:id="rId3"/>
              </a:rPr>
              <a:t>user guide</a:t>
            </a:r>
            <a:r>
              <a:rPr lang="en" sz="2000"/>
              <a:t> to learn about …</a:t>
            </a:r>
            <a:endParaRPr sz="2000"/>
          </a:p>
          <a:p>
            <a:pPr indent="-342900" lvl="0" marL="457200" rtl="0" algn="l">
              <a:spcBef>
                <a:spcPts val="0"/>
              </a:spcBef>
              <a:spcAft>
                <a:spcPts val="0"/>
              </a:spcAft>
              <a:buSzPts val="1800"/>
              <a:buChar char="●"/>
            </a:pPr>
            <a:r>
              <a:rPr lang="en"/>
              <a:t>High-level, Keras-like APIs for constructing models</a:t>
            </a:r>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tfe.Network, tf.layers.Layer</a:t>
            </a:r>
            <a:endParaRPr>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Checkpointing variables</a:t>
            </a:r>
            <a:endParaRPr/>
          </a:p>
          <a:p>
            <a:pPr indent="-342900" lvl="0" marL="457200" rtl="0" algn="l">
              <a:spcBef>
                <a:spcPts val="0"/>
              </a:spcBef>
              <a:spcAft>
                <a:spcPts val="0"/>
              </a:spcAft>
              <a:buSzPts val="1800"/>
              <a:buChar char="●"/>
            </a:pPr>
            <a:r>
              <a:rPr lang="en"/>
              <a:t>Summaries and tensorboard</a:t>
            </a:r>
            <a:endParaRPr/>
          </a:p>
          <a:p>
            <a:pPr indent="-342900" lvl="0" marL="457200" rtl="0" algn="l">
              <a:spcBef>
                <a:spcPts val="0"/>
              </a:spcBef>
              <a:spcAft>
                <a:spcPts val="0"/>
              </a:spcAft>
              <a:buSzPts val="1800"/>
              <a:buChar char="●"/>
            </a:pPr>
            <a:r>
              <a:rPr lang="en"/>
              <a:t>Custom gradients for numerical stability</a:t>
            </a:r>
            <a:endParaRPr/>
          </a:p>
          <a:p>
            <a:pPr indent="-342900" lvl="0" marL="457200" rtl="0" algn="l">
              <a:spcBef>
                <a:spcPts val="0"/>
              </a:spcBef>
              <a:spcAft>
                <a:spcPts val="0"/>
              </a:spcAft>
              <a:buSzPts val="1800"/>
              <a:buChar char="●"/>
            </a:pPr>
            <a:r>
              <a:rPr lang="en"/>
              <a:t>Using GPUs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Check out the </a:t>
            </a:r>
            <a:r>
              <a:rPr lang="en" u="sng">
                <a:solidFill>
                  <a:schemeClr val="hlink"/>
                </a:solidFill>
                <a:hlinkClick r:id="rId4"/>
              </a:rPr>
              <a:t>examples folder</a:t>
            </a:r>
            <a:r>
              <a:rPr lang="en"/>
              <a:t> for idiomatic code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64" name="Google Shape;16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Eager execution</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Linear regression in eager</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457200" lvl="0" marL="2743200" rtl="0" algn="l">
              <a:spcBef>
                <a:spcPts val="1600"/>
              </a:spcBef>
              <a:spcAft>
                <a:spcPts val="1600"/>
              </a:spcAft>
              <a:buNone/>
            </a:pPr>
            <a:r>
              <a:rPr lang="en">
                <a:latin typeface="Georgia"/>
                <a:ea typeface="Georgia"/>
                <a:cs typeface="Georgia"/>
                <a:sym typeface="Georgia"/>
              </a:rPr>
              <a:t>Interactive Coding!</a:t>
            </a:r>
            <a:endParaRPr>
              <a:latin typeface="Georgia"/>
              <a:ea typeface="Georgia"/>
              <a:cs typeface="Georgia"/>
              <a:sym typeface="Georgia"/>
            </a:endParaRPr>
          </a:p>
        </p:txBody>
      </p:sp>
      <p:sp>
        <p:nvSpPr>
          <p:cNvPr id="165" name="Google Shape;165;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40"/>
          <p:cNvPicPr preferRelativeResize="0"/>
          <p:nvPr/>
        </p:nvPicPr>
        <p:blipFill>
          <a:blip r:embed="rId3">
            <a:alphaModFix/>
          </a:blip>
          <a:stretch>
            <a:fillRect/>
          </a:stretch>
        </p:blipFill>
        <p:spPr>
          <a:xfrm>
            <a:off x="5972700" y="1367050"/>
            <a:ext cx="1305451" cy="1647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a:p>
            <a:pPr indent="0" lvl="0" marL="0" rtl="0" algn="l">
              <a:spcBef>
                <a:spcPts val="0"/>
              </a:spcBef>
              <a:spcAft>
                <a:spcPts val="0"/>
              </a:spcAft>
              <a:buNone/>
            </a:pPr>
            <a:r>
              <a:t/>
            </a:r>
            <a:endParaRPr/>
          </a:p>
        </p:txBody>
      </p:sp>
      <p:sp>
        <p:nvSpPr>
          <p:cNvPr id="407" name="Google Shape;407;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u="sng">
                <a:solidFill>
                  <a:schemeClr val="accent5"/>
                </a:solidFill>
                <a:hlinkClick r:id="rId3"/>
              </a:rPr>
              <a:t>Research blog post</a:t>
            </a:r>
            <a:endParaRPr/>
          </a:p>
          <a:p>
            <a:pPr indent="-355600" lvl="0" marL="457200" rtl="0" algn="l">
              <a:spcBef>
                <a:spcPts val="0"/>
              </a:spcBef>
              <a:spcAft>
                <a:spcPts val="0"/>
              </a:spcAft>
              <a:buSzPts val="2000"/>
              <a:buChar char="●"/>
            </a:pPr>
            <a:r>
              <a:rPr lang="en" sz="2000" u="sng">
                <a:solidFill>
                  <a:schemeClr val="accent5"/>
                </a:solidFill>
                <a:hlinkClick r:id="rId4"/>
              </a:rPr>
              <a:t>README</a:t>
            </a:r>
            <a:endParaRPr/>
          </a:p>
          <a:p>
            <a:pPr indent="-355600" lvl="0" marL="457200" rtl="0" algn="l">
              <a:spcBef>
                <a:spcPts val="0"/>
              </a:spcBef>
              <a:spcAft>
                <a:spcPts val="0"/>
              </a:spcAft>
              <a:buSzPts val="2000"/>
              <a:buChar char="●"/>
            </a:pPr>
            <a:r>
              <a:rPr lang="en" sz="2000" u="sng">
                <a:solidFill>
                  <a:schemeClr val="accent5"/>
                </a:solidFill>
                <a:hlinkClick r:id="rId5"/>
              </a:rPr>
              <a:t>User guide</a:t>
            </a:r>
            <a:endParaRPr/>
          </a:p>
          <a:p>
            <a:pPr indent="-355600" lvl="0" marL="457200" rtl="0" algn="l">
              <a:spcBef>
                <a:spcPts val="0"/>
              </a:spcBef>
              <a:spcAft>
                <a:spcPts val="0"/>
              </a:spcAft>
              <a:buSzPts val="2000"/>
              <a:buChar char="●"/>
            </a:pPr>
            <a:r>
              <a:rPr lang="en" sz="2000" u="sng">
                <a:solidFill>
                  <a:schemeClr val="accent5"/>
                </a:solidFill>
                <a:hlinkClick r:id="rId6"/>
              </a:rPr>
              <a:t>Idiomatic model examples </a:t>
            </a:r>
            <a:endParaRPr/>
          </a:p>
          <a:p>
            <a:pPr indent="-355600" lvl="0" marL="457200" rtl="0" algn="l">
              <a:spcBef>
                <a:spcPts val="0"/>
              </a:spcBef>
              <a:spcAft>
                <a:spcPts val="0"/>
              </a:spcAft>
              <a:buSzPts val="2000"/>
              <a:buChar char="●"/>
            </a:pPr>
            <a:r>
              <a:rPr lang="en" sz="2000" u="sng">
                <a:solidFill>
                  <a:schemeClr val="accent5"/>
                </a:solidFill>
                <a:hlinkClick r:id="rId7"/>
              </a:rPr>
              <a:t>Survey paper on autodiff for machine learning</a:t>
            </a:r>
            <a:endParaRPr/>
          </a:p>
          <a:p>
            <a:pPr indent="-355600" lvl="0" marL="457200" rtl="0" algn="l">
              <a:spcBef>
                <a:spcPts val="0"/>
              </a:spcBef>
              <a:spcAft>
                <a:spcPts val="0"/>
              </a:spcAft>
              <a:buSzPts val="2000"/>
              <a:buChar char="●"/>
            </a:pPr>
            <a:r>
              <a:rPr lang="en" sz="2000" u="sng">
                <a:solidFill>
                  <a:schemeClr val="accent5"/>
                </a:solidFill>
                <a:hlinkClick r:id="rId8"/>
              </a:rPr>
              <a:t>Github issues page</a:t>
            </a:r>
            <a:endParaRPr sz="2000">
              <a:solidFill>
                <a:schemeClr val="lt1"/>
              </a:solidFill>
            </a:endParaRPr>
          </a:p>
          <a:p>
            <a:pPr indent="-317500" lvl="1" marL="914400" rtl="0" algn="l">
              <a:spcBef>
                <a:spcPts val="0"/>
              </a:spcBef>
              <a:spcAft>
                <a:spcPts val="0"/>
              </a:spcAft>
              <a:buSzPts val="1400"/>
              <a:buFont typeface="Georgia"/>
              <a:buChar char="○"/>
            </a:pPr>
            <a:r>
              <a:rPr lang="en">
                <a:latin typeface="Georgia"/>
                <a:ea typeface="Georgia"/>
                <a:cs typeface="Georgia"/>
                <a:sym typeface="Georgia"/>
              </a:rPr>
              <a:t>F</a:t>
            </a:r>
            <a:r>
              <a:rPr lang="en">
                <a:latin typeface="Georgia"/>
                <a:ea typeface="Georgia"/>
                <a:cs typeface="Georgia"/>
                <a:sym typeface="Georgia"/>
              </a:rPr>
              <a:t>ound a bug? Want a feature? Create an issue</a:t>
            </a:r>
            <a:r>
              <a:rPr lang="en">
                <a:latin typeface="Georgia"/>
                <a:ea typeface="Georgia"/>
                <a:cs typeface="Georgia"/>
                <a:sym typeface="Georgia"/>
              </a:rPr>
              <a: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t>Feedback: </a:t>
            </a:r>
            <a:r>
              <a:rPr lang="en" u="sng">
                <a:solidFill>
                  <a:schemeClr val="accent5"/>
                </a:solidFill>
                <a:hlinkClick r:id="rId9"/>
              </a:rPr>
              <a:t>akshayka@google.com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7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413" name="Google Shape;413;p77"/>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Variable sharing</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Manage experiments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Autodiff</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414" name="Google Shape;414;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Google Shape;171;p41"/>
          <p:cNvSpPr txBox="1"/>
          <p:nvPr>
            <p:ph type="ctrTitle"/>
          </p:nvPr>
        </p:nvSpPr>
        <p:spPr>
          <a:xfrm>
            <a:off x="585725" y="2058529"/>
            <a:ext cx="8145000" cy="8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6921E"/>
                </a:solidFill>
                <a:latin typeface="Georgia"/>
                <a:ea typeface="Georgia"/>
                <a:cs typeface="Georgia"/>
                <a:sym typeface="Georgia"/>
              </a:rPr>
              <a:t>Eager Execution</a:t>
            </a:r>
            <a:endParaRPr>
              <a:solidFill>
                <a:srgbClr val="F6921E"/>
              </a:solidFill>
              <a:latin typeface="Georgia"/>
              <a:ea typeface="Georgia"/>
              <a:cs typeface="Georgia"/>
              <a:sym typeface="Georgia"/>
            </a:endParaRPr>
          </a:p>
        </p:txBody>
      </p:sp>
      <p:pic>
        <p:nvPicPr>
          <p:cNvPr id="172" name="Google Shape;172;p41"/>
          <p:cNvPicPr preferRelativeResize="0"/>
          <p:nvPr/>
        </p:nvPicPr>
        <p:blipFill>
          <a:blip r:embed="rId3">
            <a:alphaModFix/>
          </a:blip>
          <a:stretch>
            <a:fillRect/>
          </a:stretch>
        </p:blipFill>
        <p:spPr>
          <a:xfrm>
            <a:off x="3832800" y="374275"/>
            <a:ext cx="1147000" cy="1447850"/>
          </a:xfrm>
          <a:prstGeom prst="rect">
            <a:avLst/>
          </a:prstGeom>
          <a:noFill/>
          <a:ln>
            <a:noFill/>
          </a:ln>
        </p:spPr>
      </p:pic>
      <p:sp>
        <p:nvSpPr>
          <p:cNvPr id="173" name="Google Shape;173;p41"/>
          <p:cNvSpPr txBox="1"/>
          <p:nvPr/>
        </p:nvSpPr>
        <p:spPr>
          <a:xfrm>
            <a:off x="2259000" y="3062775"/>
            <a:ext cx="5304600" cy="40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Georgia"/>
                <a:ea typeface="Georgia"/>
                <a:cs typeface="Georgia"/>
                <a:sym typeface="Georgia"/>
              </a:rPr>
              <a:t>Presented by Akshay Agrawal</a:t>
            </a:r>
            <a:endParaRPr sz="1800">
              <a:solidFill>
                <a:srgbClr val="666666"/>
              </a:solidFill>
              <a:latin typeface="Georgia"/>
              <a:ea typeface="Georgia"/>
              <a:cs typeface="Georgia"/>
              <a:sym typeface="Georgia"/>
            </a:endParaRPr>
          </a:p>
          <a:p>
            <a:pPr indent="0" lvl="0" marL="0" rtl="0" algn="l">
              <a:spcBef>
                <a:spcPts val="0"/>
              </a:spcBef>
              <a:spcAft>
                <a:spcPts val="0"/>
              </a:spcAft>
              <a:buNone/>
            </a:pPr>
            <a:r>
              <a:rPr lang="en" sz="1800">
                <a:solidFill>
                  <a:srgbClr val="666666"/>
                </a:solidFill>
                <a:latin typeface="Georgia"/>
                <a:ea typeface="Georgia"/>
                <a:cs typeface="Georgia"/>
                <a:sym typeface="Georgia"/>
              </a:rPr>
              <a:t>akshayka@{cs.stanford.edu, google.com}</a:t>
            </a:r>
            <a:endParaRPr sz="1800">
              <a:solidFill>
                <a:srgbClr val="66666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42"/>
          <p:cNvPicPr preferRelativeResize="0"/>
          <p:nvPr/>
        </p:nvPicPr>
        <p:blipFill rotWithShape="1">
          <a:blip r:embed="rId3">
            <a:alphaModFix/>
          </a:blip>
          <a:srcRect b="0" l="0" r="15440" t="0"/>
          <a:stretch/>
        </p:blipFill>
        <p:spPr>
          <a:xfrm>
            <a:off x="193425" y="1295400"/>
            <a:ext cx="4539001" cy="3600949"/>
          </a:xfrm>
          <a:prstGeom prst="rect">
            <a:avLst/>
          </a:prstGeom>
          <a:noFill/>
          <a:ln>
            <a:noFill/>
          </a:ln>
        </p:spPr>
      </p:pic>
      <p:pic>
        <p:nvPicPr>
          <p:cNvPr id="180" name="Google Shape;180;p42"/>
          <p:cNvPicPr preferRelativeResize="0"/>
          <p:nvPr/>
        </p:nvPicPr>
        <p:blipFill>
          <a:blip r:embed="rId4">
            <a:alphaModFix/>
          </a:blip>
          <a:stretch>
            <a:fillRect/>
          </a:stretch>
        </p:blipFill>
        <p:spPr>
          <a:xfrm>
            <a:off x="5000550" y="1338800"/>
            <a:ext cx="3991052" cy="3423700"/>
          </a:xfrm>
          <a:prstGeom prst="rect">
            <a:avLst/>
          </a:prstGeom>
          <a:noFill/>
          <a:ln>
            <a:noFill/>
          </a:ln>
        </p:spPr>
      </p:pic>
      <p:sp>
        <p:nvSpPr>
          <p:cNvPr id="181" name="Google Shape;181;p42"/>
          <p:cNvSpPr/>
          <p:nvPr/>
        </p:nvSpPr>
        <p:spPr>
          <a:xfrm>
            <a:off x="4336950" y="2836750"/>
            <a:ext cx="1195800" cy="5802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TensorFlow Today: Declarative (Graphs)</a:t>
            </a:r>
            <a:endParaRPr>
              <a:solidFill>
                <a:srgbClr val="F6921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Graphs are ...</a:t>
            </a:r>
            <a:endParaRPr>
              <a:solidFill>
                <a:srgbClr val="F6921E"/>
              </a:solidFill>
              <a:latin typeface="Georgia"/>
              <a:ea typeface="Georgia"/>
              <a:cs typeface="Georgia"/>
              <a:sym typeface="Georgia"/>
            </a:endParaRPr>
          </a:p>
        </p:txBody>
      </p:sp>
      <p:sp>
        <p:nvSpPr>
          <p:cNvPr id="189" name="Google Shape;18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Optimizable</a:t>
            </a:r>
            <a:endParaRPr b="1"/>
          </a:p>
          <a:p>
            <a:pPr indent="-342900" lvl="0" marL="457200" rtl="0" algn="l">
              <a:spcBef>
                <a:spcPts val="0"/>
              </a:spcBef>
              <a:spcAft>
                <a:spcPts val="0"/>
              </a:spcAft>
              <a:buSzPts val="1800"/>
              <a:buChar char="●"/>
            </a:pPr>
            <a:r>
              <a:rPr lang="en"/>
              <a:t>automatic buffer reuse</a:t>
            </a:r>
            <a:endParaRPr/>
          </a:p>
          <a:p>
            <a:pPr indent="-342900" lvl="0" marL="457200" rtl="0" algn="l">
              <a:spcBef>
                <a:spcPts val="0"/>
              </a:spcBef>
              <a:spcAft>
                <a:spcPts val="0"/>
              </a:spcAft>
              <a:buSzPts val="1800"/>
              <a:buChar char="●"/>
            </a:pPr>
            <a:r>
              <a:rPr lang="en"/>
              <a:t>constant folding</a:t>
            </a:r>
            <a:endParaRPr/>
          </a:p>
          <a:p>
            <a:pPr indent="-342900" lvl="0" marL="457200" rtl="0" algn="l">
              <a:spcBef>
                <a:spcPts val="0"/>
              </a:spcBef>
              <a:spcAft>
                <a:spcPts val="0"/>
              </a:spcAft>
              <a:buSzPts val="1800"/>
              <a:buChar char="●"/>
            </a:pPr>
            <a:r>
              <a:rPr lang="en"/>
              <a:t>inter-op parallelism</a:t>
            </a:r>
            <a:endParaRPr/>
          </a:p>
          <a:p>
            <a:pPr indent="-342900" lvl="0" marL="457200" rtl="0" algn="l">
              <a:spcBef>
                <a:spcPts val="0"/>
              </a:spcBef>
              <a:spcAft>
                <a:spcPts val="0"/>
              </a:spcAft>
              <a:buSzPts val="1800"/>
              <a:buChar char="●"/>
            </a:pPr>
            <a:r>
              <a:rPr lang="en"/>
              <a:t>automatic trade-off between compute and memory</a:t>
            </a:r>
            <a:endParaRPr/>
          </a:p>
          <a:p>
            <a:pPr indent="0" lvl="0" marL="0" rtl="0" algn="l">
              <a:spcBef>
                <a:spcPts val="1600"/>
              </a:spcBef>
              <a:spcAft>
                <a:spcPts val="0"/>
              </a:spcAft>
              <a:buNone/>
            </a:pPr>
            <a:r>
              <a:rPr b="1" lang="en"/>
              <a:t>Deployable</a:t>
            </a:r>
            <a:endParaRPr b="1"/>
          </a:p>
          <a:p>
            <a:pPr indent="-342900" lvl="0" marL="457200" rtl="0" algn="l">
              <a:spcBef>
                <a:spcPts val="0"/>
              </a:spcBef>
              <a:spcAft>
                <a:spcPts val="0"/>
              </a:spcAft>
              <a:buSzPts val="1800"/>
              <a:buChar char="●"/>
            </a:pPr>
            <a:r>
              <a:rPr lang="en"/>
              <a:t>the Graph is an intermediate representation for models</a:t>
            </a:r>
            <a:endParaRPr/>
          </a:p>
          <a:p>
            <a:pPr indent="0" lvl="0" marL="0" rtl="0" algn="l">
              <a:spcBef>
                <a:spcPts val="1600"/>
              </a:spcBef>
              <a:spcAft>
                <a:spcPts val="0"/>
              </a:spcAft>
              <a:buNone/>
            </a:pPr>
            <a:r>
              <a:rPr b="1" lang="en"/>
              <a:t>Rewritable</a:t>
            </a:r>
            <a:endParaRPr b="1"/>
          </a:p>
          <a:p>
            <a:pPr indent="-342900" lvl="0" marL="457200" rtl="0" algn="l">
              <a:spcBef>
                <a:spcPts val="0"/>
              </a:spcBef>
              <a:spcAft>
                <a:spcPts val="0"/>
              </a:spcAft>
              <a:buSzPts val="1800"/>
              <a:buChar char="●"/>
            </a:pPr>
            <a:r>
              <a:rPr lang="en"/>
              <a:t>experiment with automatic device placement or quantization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But graphs are also ...</a:t>
            </a:r>
            <a:endParaRPr>
              <a:solidFill>
                <a:srgbClr val="F6921E"/>
              </a:solidFill>
              <a:latin typeface="Georgia"/>
              <a:ea typeface="Georgia"/>
              <a:cs typeface="Georgia"/>
              <a:sym typeface="Georgia"/>
            </a:endParaRPr>
          </a:p>
        </p:txBody>
      </p:sp>
      <p:sp>
        <p:nvSpPr>
          <p:cNvPr id="196" name="Google Shape;19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Difficult to debug</a:t>
            </a:r>
            <a:endParaRPr b="1"/>
          </a:p>
          <a:p>
            <a:pPr indent="-342900" lvl="0" marL="457200" rtl="0" algn="l">
              <a:spcBef>
                <a:spcPts val="0"/>
              </a:spcBef>
              <a:spcAft>
                <a:spcPts val="0"/>
              </a:spcAft>
              <a:buSzPts val="1800"/>
              <a:buChar char="●"/>
            </a:pPr>
            <a:r>
              <a:rPr lang="en"/>
              <a:t>errors are reported long after graph construction</a:t>
            </a:r>
            <a:endParaRPr/>
          </a:p>
          <a:p>
            <a:pPr indent="-342900" lvl="0" marL="457200" rtl="0" algn="l">
              <a:spcBef>
                <a:spcPts val="0"/>
              </a:spcBef>
              <a:spcAft>
                <a:spcPts val="0"/>
              </a:spcAft>
              <a:buSzPts val="1800"/>
              <a:buChar char="●"/>
            </a:pPr>
            <a:r>
              <a:rPr lang="en"/>
              <a:t>execution cannot be debugged with </a:t>
            </a:r>
            <a:r>
              <a:rPr lang="en">
                <a:latin typeface="Courier New"/>
                <a:ea typeface="Courier New"/>
                <a:cs typeface="Courier New"/>
                <a:sym typeface="Courier New"/>
              </a:rPr>
              <a:t>pdb</a:t>
            </a:r>
            <a:r>
              <a:rPr lang="en"/>
              <a:t> or print statements</a:t>
            </a:r>
            <a:endParaRPr/>
          </a:p>
          <a:p>
            <a:pPr indent="0" lvl="0" marL="0" rtl="0" algn="l">
              <a:spcBef>
                <a:spcPts val="1600"/>
              </a:spcBef>
              <a:spcAft>
                <a:spcPts val="0"/>
              </a:spcAft>
              <a:buNone/>
            </a:pPr>
            <a:r>
              <a:rPr b="1" lang="en"/>
              <a:t>Un-Pythonic</a:t>
            </a:r>
            <a:endParaRPr b="1"/>
          </a:p>
          <a:p>
            <a:pPr indent="-342900" lvl="0" marL="457200" rtl="0" algn="l">
              <a:spcBef>
                <a:spcPts val="0"/>
              </a:spcBef>
              <a:spcAft>
                <a:spcPts val="0"/>
              </a:spcAft>
              <a:buSzPts val="1800"/>
              <a:buChar char="●"/>
            </a:pPr>
            <a:r>
              <a:rPr lang="en"/>
              <a:t>writing a TensorFlow program is an exercise in metaprogramming</a:t>
            </a:r>
            <a:endParaRPr/>
          </a:p>
          <a:p>
            <a:pPr indent="-342900" lvl="0" marL="457200" rtl="0" algn="l">
              <a:spcBef>
                <a:spcPts val="0"/>
              </a:spcBef>
              <a:spcAft>
                <a:spcPts val="0"/>
              </a:spcAft>
              <a:buSzPts val="1800"/>
              <a:buChar char="●"/>
            </a:pPr>
            <a:r>
              <a:rPr lang="en"/>
              <a:t>control flow (e.g., </a:t>
            </a:r>
            <a:r>
              <a:rPr lang="en">
                <a:latin typeface="Source Code Pro"/>
                <a:ea typeface="Source Code Pro"/>
                <a:cs typeface="Source Code Pro"/>
                <a:sym typeface="Source Code Pro"/>
              </a:rPr>
              <a:t>tf.while_loop</a:t>
            </a:r>
            <a:r>
              <a:rPr lang="en"/>
              <a:t>) differs from Python</a:t>
            </a:r>
            <a:endParaRPr/>
          </a:p>
          <a:p>
            <a:pPr indent="-342900" lvl="0" marL="457200" rtl="0" algn="l">
              <a:spcBef>
                <a:spcPts val="0"/>
              </a:spcBef>
              <a:spcAft>
                <a:spcPts val="0"/>
              </a:spcAft>
              <a:buSzPts val="1800"/>
              <a:buChar char="●"/>
            </a:pPr>
            <a:r>
              <a:rPr lang="en"/>
              <a:t>can't easily mix graph construction with custom data structures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45"/>
          <p:cNvPicPr preferRelativeResize="0"/>
          <p:nvPr/>
        </p:nvPicPr>
        <p:blipFill>
          <a:blip r:embed="rId3">
            <a:alphaModFix/>
          </a:blip>
          <a:stretch>
            <a:fillRect/>
          </a:stretch>
        </p:blipFill>
        <p:spPr>
          <a:xfrm>
            <a:off x="457200" y="457200"/>
            <a:ext cx="7930352" cy="4358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