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4" Type="http://schemas.openxmlformats.org/officeDocument/2006/relationships/slide" Target="slides/slide99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Activation_function" TargetMode="External"/><Relationship Id="rId3" Type="http://schemas.openxmlformats.org/officeDocument/2006/relationships/hyperlink" Target="https://en.wikipedia.org/wiki/Hyperbolic_tangent" TargetMode="External"/><Relationship Id="rId4" Type="http://schemas.openxmlformats.org/officeDocument/2006/relationships/hyperlink" Target="https://en.wikipedia.org/wiki/Chain_rule" TargetMode="Externa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c38602d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c38602d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856e4c2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2856e4c2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856e4c2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2856e4c2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856e4c2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2856e4c2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856e4c2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2856e4c2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tensorboard --logdir='processed'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856e4c2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2856e4c2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856e4c2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2856e4c2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2856e4c2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2856e4c2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2856e4c2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2856e4c2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Algorithmically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these models are similar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that CBOW predicts center words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context words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the skip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gram does the inverse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predicts source context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words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the center words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example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we have the sentence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quick brown fox jumps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CBOW tries to predict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brown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quick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fox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jumps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skip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gram tries to predict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quick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fox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jumps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brown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"".</a:t>
            </a:r>
            <a:endParaRPr sz="9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Statistically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it has the effect that CBOW smoothes over a lot of the distributional information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treating an entire context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one observation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the most part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turns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to be a useful thing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smaller datasets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However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skip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gram treats each context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target pair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observation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tends to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better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we have larger datasets.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2856e4c2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2856e4c2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2856e4c2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2856e4c2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c38602df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c38602df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2856e4c2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2856e4c2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2856e4c2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2856e4c2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2856e4c2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2856e4c2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 noise samples are sufficient to match the performance of the regular softmax, with an expected speed-up factor of about 45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2856e4c2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2856e4c2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2856e4c2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2856e4c2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2856e4c2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2856e4c2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2856e4c2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2856e4c2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2856e4c2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2856e4c2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2856e4c2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2856e4c2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2856e4c2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2856e4c2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2833588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283358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2856e4c2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2856e4c2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2856e4c2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2856e4c2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2856e4c2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2856e4c2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2856e4c2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2856e4c2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2856e4c27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2856e4c27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2856e4c27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2856e4c2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2856e4c27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2856e4c27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f1232e25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f1232e25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f1232e25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f1232e25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279f54f3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279f54f3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856e4c2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856e4c2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279f54f3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279f54f3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279f54f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279f54f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f1232e25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f1232e25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279f54f3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279f54f3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f1232e25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f1232e25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279f54f3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279f54f3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f1232e25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f1232e25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f1232e25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f1232e25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f1232e25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f1232e25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f1232e25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f1232e25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856e4c2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856e4c2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f1232e25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f1232e25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f1232e25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f1232e25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f1232e25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f1232e25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f1232e25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f1232e25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279f54f3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279f54f3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f1232e25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f1232e25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f1232e25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f1232e25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f1232e25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f1232e25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df81e0b8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df81e0b8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c3bd74715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c3bd74715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highlight>
                  <a:srgbClr val="FDFDFD"/>
                </a:highlight>
              </a:rPr>
              <a:t>A good practice is to periodically save the model’s parameters after a certain number of steps so that we can restore/retrain our model from that step if need be. The tf.train.Saver() class allows us to do so by saving the graph’s variables in binary files.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856e4c2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856e4c2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c3bd74715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c3bd74715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c3bd74715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c3bd74715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c3bd74715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c3bd74715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highlight>
                  <a:srgbClr val="FDFDFD"/>
                </a:highlight>
              </a:rPr>
              <a:t>In TensorFlow lingo, the step at which you save your graph’s variables is called a checkpoint. Since we will be creating many checkpoints, it’s helpful to append the number of training steps our model has gone through in a variable called global_step. It’s a very common variable to see in TensorFlow program. We first need to create it, initialize it to 0 and set it to be not trainable, since we don’t want to TensorFlow to optimize it.</a:t>
            </a:r>
            <a:endParaRPr>
              <a:solidFill>
                <a:srgbClr val="111111"/>
              </a:solidFill>
              <a:highlight>
                <a:srgbClr val="FDFDFD"/>
              </a:highlight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c3bd74715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c3bd74715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Trainable is false</a:t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c3bd74715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c3bd74715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1ac650b2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1ac650b2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Trainable is false. </a:t>
            </a:r>
            <a:r>
              <a:rPr lang="en" sz="1400">
                <a:solidFill>
                  <a:schemeClr val="dk1"/>
                </a:solidFill>
              </a:rPr>
              <a:t>if you use decay learning rate, of course</a:t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c3bd7471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c3bd7471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need to build your graph</a:t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1ac650b2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1ac650b2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c3bd74715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c3bd74715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c3bd74715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c3bd74715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856e4c2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856e4c2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c3bd7471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c3bd7471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c3bd74715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c3bd74715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c3bd74715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c3bd74715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c3bd74715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c3bd74715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c3bd74715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c3bd74715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1ac650b2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21ac650b2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c3bd74715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c3bd74715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visualization</a:t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c3bd74715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c3bd74715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c3bd74715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c3bd74715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c3bd74715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c3bd74715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highlight>
                  <a:srgbClr val="FDFDFD"/>
                </a:highlight>
              </a:rPr>
              <a:t>If you save your summaries into different sub-folder in your graph folder, you can compare your progresses. For example, the first time we run our model with learning rate 1.0, we save it in ‘improved_graph/lr1.0’ and the second time we run our model, we save it in ‘improved_graph/lr0.5’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856e4c2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856e4c2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1ac650b2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1ac650b2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</a:t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c3bd74715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c3bd74715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c3bd74715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c3bd74715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c3bd74715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c3bd74715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c3bd74715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c3bd74715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(live coding)</a:t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f2833588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f2833588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f2833588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f2833588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built 3 models so far and we haven’t taken a single gradient. All we needed to do was to specify the forward path and boom, we’re done.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highlight>
                  <a:srgbClr val="FDFDFD"/>
                </a:highlight>
              </a:rPr>
              <a:t>For example, if tensor C depends on a set of previous nodes, the gradient of C with respect to those previous nodes can be automatically computed with a built-in function, even if there are many layers in between them.</a:t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f2833588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f2833588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between two tensors</a:t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f2833588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2f2833588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between two tensors</a:t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f2833588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2f2833588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between two tensors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856e4c2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2856e4c2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f2833588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2f2833588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between two tensors</a:t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f2833588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2f2833588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f2833588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2f2833588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2f2833588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2f2833588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checker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[f(x+e)-f(x-e)]/(2e)</a:t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2f2833588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2f2833588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checker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[f(x+e)-f(x-e)]/(2e)</a:t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2f2833588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2f2833588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2f2833588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2f2833588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going to be obsolete like trying to take square root of something after the invention of calculator?</a:t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2f2833588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2f2833588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2f2833588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2f2833588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Traditional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2"/>
              </a:rPr>
              <a:t>activation functions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such as the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hyperbolic tangent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function have gradients in the range </a:t>
            </a:r>
            <a:r>
              <a:rPr lang="en" sz="125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(−1, 1)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or </a:t>
            </a:r>
            <a:r>
              <a:rPr lang="en" sz="125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[0, 1)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, and backpropagation computes gradients by the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chain rule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. This has the effect of multiplying </a:t>
            </a:r>
            <a:r>
              <a:rPr i="1" lang="en" sz="125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of these small numbers to compute gradients of the "front" layers in an </a:t>
            </a:r>
            <a:r>
              <a:rPr i="1" lang="en" sz="125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-layer network, meaning that the gradient (error signal) decreases exponentially with </a:t>
            </a:r>
            <a:r>
              <a:rPr i="1" lang="en" sz="125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and the front layers train very slowly.</a:t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c3bd74715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1c3bd74715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colah.github.io/posts/2014-10-Visualizing-MNIST/" TargetMode="External"/><Relationship Id="rId4" Type="http://schemas.openxmlformats.org/officeDocument/2006/relationships/image" Target="../media/image15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8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0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9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4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4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6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7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3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2.jpg"/><Relationship Id="rId4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4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2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1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1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5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9.xml"/><Relationship Id="rId3" Type="http://schemas.openxmlformats.org/officeDocument/2006/relationships/hyperlink" Target="mailto:huyenn@stanford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131425" y="1760625"/>
            <a:ext cx="8877000" cy="10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Manage Experiments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CS 20: TensorFlow for Deep Learning Research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Lecture 5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1/26/2017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100" y="310375"/>
            <a:ext cx="1229638" cy="15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4"/>
          <p:cNvSpPr txBox="1"/>
          <p:nvPr/>
        </p:nvSpPr>
        <p:spPr>
          <a:xfrm>
            <a:off x="311700" y="1642250"/>
            <a:ext cx="8520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How?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35"/>
          <p:cNvSpPr txBox="1"/>
          <p:nvPr/>
        </p:nvSpPr>
        <p:spPr>
          <a:xfrm>
            <a:off x="311700" y="1642250"/>
            <a:ext cx="8520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Representing a word by means of its neighbors</a:t>
            </a:r>
            <a:endParaRPr sz="2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latin typeface="Georgia"/>
                <a:ea typeface="Georgia"/>
                <a:cs typeface="Georgia"/>
                <a:sym typeface="Georgia"/>
              </a:rPr>
              <a:t>“You shall know a word by the company it keeps.”</a:t>
            </a:r>
            <a:endParaRPr sz="2400">
              <a:solidFill>
                <a:srgbClr val="4A86E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-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Firth, J. R. 1957:11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Word Embeddings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4" name="Google Shape;17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750" y="1160875"/>
            <a:ext cx="397192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389950" y="1552425"/>
            <a:ext cx="85206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Live visualization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0" name="Google Shape;18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>
            <p:ph type="title"/>
          </p:nvPr>
        </p:nvSpPr>
        <p:spPr>
          <a:xfrm>
            <a:off x="389950" y="1552425"/>
            <a:ext cx="85206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Count vs Predict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6" name="Google Shape;18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Counting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3" name="Google Shape;1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275" y="1170125"/>
            <a:ext cx="5321019" cy="373617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9"/>
          <p:cNvSpPr txBox="1"/>
          <p:nvPr/>
        </p:nvSpPr>
        <p:spPr>
          <a:xfrm>
            <a:off x="59875" y="4845300"/>
            <a:ext cx="54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Graph by Richard Socher for CS224N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Counting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1" name="Google Shape;20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266" y="0"/>
            <a:ext cx="741746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/>
        </p:nvSpPr>
        <p:spPr>
          <a:xfrm>
            <a:off x="5236225" y="2913225"/>
            <a:ext cx="27246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but surprisingly effective</a:t>
            </a:r>
            <a:endParaRPr sz="2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Predicting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9" name="Google Shape;20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350" y="1119300"/>
            <a:ext cx="6485126" cy="377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1"/>
          <p:cNvSpPr txBox="1"/>
          <p:nvPr/>
        </p:nvSpPr>
        <p:spPr>
          <a:xfrm>
            <a:off x="59875" y="4845300"/>
            <a:ext cx="54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Graph by deeplearning4j.org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89950" y="1552425"/>
            <a:ext cx="85206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Implementing word2vec skip-gram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 txBox="1"/>
          <p:nvPr>
            <p:ph type="title"/>
          </p:nvPr>
        </p:nvSpPr>
        <p:spPr>
          <a:xfrm>
            <a:off x="389950" y="1552425"/>
            <a:ext cx="85206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Softmax vs Sample-based Approaches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2" name="Google Shape;22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Softmax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9" name="Google Shape;229;p44"/>
          <p:cNvSpPr txBox="1"/>
          <p:nvPr/>
        </p:nvSpPr>
        <p:spPr>
          <a:xfrm>
            <a:off x="311700" y="3441450"/>
            <a:ext cx="8520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ADADAD"/>
                </a:solidFill>
                <a:latin typeface="Georgia"/>
                <a:ea typeface="Georgia"/>
                <a:cs typeface="Georgia"/>
                <a:sym typeface="Georgia"/>
              </a:rPr>
              <a:t>Computationally expensive</a:t>
            </a:r>
            <a:endParaRPr sz="2400">
              <a:solidFill>
                <a:srgbClr val="ADADA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0" name="Google Shape;23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488" y="1170125"/>
            <a:ext cx="6369022" cy="211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4"/>
          <p:cNvSpPr txBox="1"/>
          <p:nvPr/>
        </p:nvSpPr>
        <p:spPr>
          <a:xfrm>
            <a:off x="59875" y="4758625"/>
            <a:ext cx="54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Handwritten formula from a slide for CS224N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Sample-based Approaches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8" name="Google Shape;238;p45"/>
          <p:cNvSpPr txBox="1"/>
          <p:nvPr/>
        </p:nvSpPr>
        <p:spPr>
          <a:xfrm>
            <a:off x="311700" y="1642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Negative Sampling</a:t>
            </a:r>
            <a:endParaRPr b="1"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is a simplified version of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Noise Contrastive Estimation</a:t>
            </a:r>
            <a:endParaRPr b="1"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Sample-based Approaches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5" name="Google Shape;245;p46"/>
          <p:cNvSpPr txBox="1"/>
          <p:nvPr/>
        </p:nvSpPr>
        <p:spPr>
          <a:xfrm>
            <a:off x="311700" y="1642225"/>
            <a:ext cx="8520600" cy="28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NCE guarantees approximation to softmax</a:t>
            </a:r>
            <a:endParaRPr b="1"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Negative Sampling doesn’t</a:t>
            </a:r>
            <a:endParaRPr b="1"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For more information, see: 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Sebastian Rudder’s “On word embeddings - Part 2: Approximating the Softmax” 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 Dyer’s “Notes on Noise Contrastive Estimation and Negative Sampling”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Embedding Lookup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2" name="Google Shape;25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9975"/>
            <a:ext cx="8839201" cy="2574223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7"/>
          <p:cNvSpPr txBox="1"/>
          <p:nvPr/>
        </p:nvSpPr>
        <p:spPr>
          <a:xfrm>
            <a:off x="59875" y="4845300"/>
            <a:ext cx="54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Illustration by Chris McCormick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Embedding Lookup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0" name="Google Shape;26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9975"/>
            <a:ext cx="8839201" cy="2574223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8"/>
          <p:cNvSpPr txBox="1"/>
          <p:nvPr/>
        </p:nvSpPr>
        <p:spPr>
          <a:xfrm>
            <a:off x="59875" y="4845300"/>
            <a:ext cx="54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Illustration by Chris McCormick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62" name="Google Shape;262;p48"/>
          <p:cNvSpPr txBox="1"/>
          <p:nvPr/>
        </p:nvSpPr>
        <p:spPr>
          <a:xfrm>
            <a:off x="152400" y="4181350"/>
            <a:ext cx="88392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tf.nn.embedding_lookup(params, ids, partition_strategy='mod', name=None, validate_indices=True, max_norm=None)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NCE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9" name="Google Shape;269;p49"/>
          <p:cNvSpPr txBox="1"/>
          <p:nvPr/>
        </p:nvSpPr>
        <p:spPr>
          <a:xfrm>
            <a:off x="152400" y="1362050"/>
            <a:ext cx="8839200" cy="3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tf.nn.nce_loss(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weights,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biases,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labels,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inputs,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num_sampled,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num_classes,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num_true=1,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sampled_values=None,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remove_accidental_hits=False,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partition_strategy='mod',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name='nce_loss'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0"/>
          <p:cNvSpPr txBox="1"/>
          <p:nvPr>
            <p:ph type="ctrTitle"/>
          </p:nvPr>
        </p:nvSpPr>
        <p:spPr>
          <a:xfrm>
            <a:off x="697550" y="2251405"/>
            <a:ext cx="8145000" cy="7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Word2vec 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5" name="Google Shape;27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00" y="374275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Interactive Coding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1" name="Google Shape;281;p51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word2vec_utils.py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04_word2vec_eager_starter.py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2"/>
          <p:cNvSpPr txBox="1"/>
          <p:nvPr>
            <p:ph type="ctrTitle"/>
          </p:nvPr>
        </p:nvSpPr>
        <p:spPr>
          <a:xfrm>
            <a:off x="687375" y="2058534"/>
            <a:ext cx="8145000" cy="17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Structure your TensorFlow model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88" name="Google Shape;28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00" y="374275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1: Assemble graph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5" name="Google Shape;295;p53"/>
          <p:cNvSpPr txBox="1"/>
          <p:nvPr/>
        </p:nvSpPr>
        <p:spPr>
          <a:xfrm>
            <a:off x="311700" y="1642250"/>
            <a:ext cx="8520600" cy="25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1. Import data (with tf.data or placeholders)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2. Define the weights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3. Define the inference model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4. Define loss function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5. Define optimizer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Agenda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word2vec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Embedding visualization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Structure your TensorFlow model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Variable sharing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Manage experiments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Autodiff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2743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Google Shape;1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2725" y="1310025"/>
            <a:ext cx="1229638" cy="15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2: Compute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02" name="Google Shape;30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0" y="1466800"/>
            <a:ext cx="9107600" cy="319641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54"/>
          <p:cNvSpPr txBox="1"/>
          <p:nvPr/>
        </p:nvSpPr>
        <p:spPr>
          <a:xfrm>
            <a:off x="184350" y="4791325"/>
            <a:ext cx="41148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Graph from the book “TensorFlow for Machine Intelligence”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5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Need models to be reusable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9" name="Google Shape;30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6"/>
          <p:cNvSpPr txBox="1"/>
          <p:nvPr>
            <p:ph type="title"/>
          </p:nvPr>
        </p:nvSpPr>
        <p:spPr>
          <a:xfrm>
            <a:off x="389950" y="1552425"/>
            <a:ext cx="8520600" cy="21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Define a class for your model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Set up your model in a collection (e.g. map)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If you want to </a:t>
            </a:r>
            <a:r>
              <a:rPr lang="en" sz="2000" u="sng">
                <a:latin typeface="Georgia"/>
                <a:ea typeface="Georgia"/>
                <a:cs typeface="Georgia"/>
                <a:sym typeface="Georgia"/>
              </a:rPr>
              <a:t>really</a:t>
            </a: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 reuse a model (without rebuilding it)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For big models that take a long time to build, save the graph_def in a file and then load it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5" name="Google Shape;315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56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Reusable models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7"/>
          <p:cNvSpPr txBox="1"/>
          <p:nvPr>
            <p:ph type="title"/>
          </p:nvPr>
        </p:nvSpPr>
        <p:spPr>
          <a:xfrm>
            <a:off x="362150" y="927650"/>
            <a:ext cx="8520600" cy="3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class SkipGramModel: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""" Build the graph for word2vec model 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__init__(self, params):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def _import_data(self):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""" Step 1: import data 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def _create_embedding(self):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""" Step 2: define weights. In word2vec, it's actually the weights that we care about 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def _create_loss(self):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""" Step 3 + 4: define the inference + the loss function 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def _create_optimizer(self):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""" Step 5: define optimizer 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Google Shape;322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57"/>
          <p:cNvSpPr txBox="1"/>
          <p:nvPr/>
        </p:nvSpPr>
        <p:spPr>
          <a:xfrm>
            <a:off x="5080325" y="1039425"/>
            <a:ext cx="35238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Yay, object oriented programming!!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4" name="Google Shape;324;p57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Model as a class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8"/>
          <p:cNvSpPr txBox="1"/>
          <p:nvPr>
            <p:ph type="ctrTitle"/>
          </p:nvPr>
        </p:nvSpPr>
        <p:spPr>
          <a:xfrm>
            <a:off x="687375" y="2058534"/>
            <a:ext cx="8145000" cy="17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Embedding visualization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30" name="Google Shape;33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00" y="610675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Interactive Coding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6" name="Google Shape;336;p59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04_word2vec_visualize.py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7" name="Google Shape;337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0"/>
          <p:cNvSpPr txBox="1"/>
          <p:nvPr>
            <p:ph type="title"/>
          </p:nvPr>
        </p:nvSpPr>
        <p:spPr>
          <a:xfrm>
            <a:off x="107800" y="4851450"/>
            <a:ext cx="2987700" cy="2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Visualization from Chris Olah’s </a:t>
            </a:r>
            <a:r>
              <a:rPr lang="en" sz="9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blog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3" name="Google Shape;343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60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Visualize vector representation of anything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45" name="Google Shape;345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975" y="989600"/>
            <a:ext cx="3835351" cy="38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1"/>
          <p:cNvSpPr txBox="1"/>
          <p:nvPr>
            <p:ph type="ctrTitle"/>
          </p:nvPr>
        </p:nvSpPr>
        <p:spPr>
          <a:xfrm>
            <a:off x="687375" y="2058529"/>
            <a:ext cx="8145000" cy="10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Variable sharing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51" name="Google Shape;35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00" y="374275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word2vec on TensorBoard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58" name="Google Shape;35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463" y="1107050"/>
            <a:ext cx="5297075" cy="39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word2vec on TensorBoard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5" name="Google Shape;365;p63"/>
          <p:cNvSpPr txBox="1"/>
          <p:nvPr/>
        </p:nvSpPr>
        <p:spPr>
          <a:xfrm>
            <a:off x="7455475" y="1369650"/>
            <a:ext cx="1290000" cy="23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What if I have more complex models?</a:t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366" name="Google Shape;36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463" y="1107050"/>
            <a:ext cx="5297075" cy="39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ctrTitle"/>
          </p:nvPr>
        </p:nvSpPr>
        <p:spPr>
          <a:xfrm>
            <a:off x="687375" y="2058534"/>
            <a:ext cx="8145000" cy="17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Word Embedding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1" name="Google Shape;1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00" y="374275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2" name="Google Shape;372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Name scope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3" name="Google Shape;373;p64"/>
          <p:cNvSpPr txBox="1"/>
          <p:nvPr/>
        </p:nvSpPr>
        <p:spPr>
          <a:xfrm>
            <a:off x="311700" y="1642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TensorFlow doesn’t know what nodes should be grouped together, unless you tell it to</a:t>
            </a:r>
            <a:endParaRPr b="1"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Name scope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0" name="Google Shape;380;p65"/>
          <p:cNvSpPr txBox="1"/>
          <p:nvPr/>
        </p:nvSpPr>
        <p:spPr>
          <a:xfrm>
            <a:off x="311700" y="1450250"/>
            <a:ext cx="8520600" cy="21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Group nodes together </a:t>
            </a: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tf.name_scope(name)</a:t>
            </a:r>
            <a:endParaRPr b="1"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tf.name_scope(name_of_that_scope):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# declare op_1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# declare op_2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# ...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6"/>
          <p:cNvSpPr txBox="1"/>
          <p:nvPr>
            <p:ph idx="12" type="sldNum"/>
          </p:nvPr>
        </p:nvSpPr>
        <p:spPr>
          <a:xfrm>
            <a:off x="8472458" y="4876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Name scope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7" name="Google Shape;387;p66"/>
          <p:cNvSpPr txBox="1"/>
          <p:nvPr/>
        </p:nvSpPr>
        <p:spPr>
          <a:xfrm>
            <a:off x="311700" y="898050"/>
            <a:ext cx="8520600" cy="4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with tf.name_scope('data'):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iterator = dataset.make_initializable_iterator()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center_words, target_words = iterator.get_next()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with tf.name_scope('embed'):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embed_matrix = tf.get_variable('embed_matrix', 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 shape=[VOCAB_SIZE, EMBED_SIZE], ...)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embed = tf.nn.embedding_lookup(embed_matrix, center_words)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with tf.name_scope('loss'):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nce_weight = tf.get_variable('nce_weight', shape=[VOCAB_SIZE, EMBED_SIZE], ...)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nce_bias = tf.get_variable('nce_bias', initializer=tf.zeros([VOCAB_SIZE]))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loss = tf.reduce_mean(tf.nn.nce_loss(weights=nce_weight, biases=nce_bias, …)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with tf.name_scope('optimizer'):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optimizer = tf.train.GradientDescentOptimizer(LEARNING_RATE).minimize(loss)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TensorBoard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94" name="Google Shape;39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875" y="1170125"/>
            <a:ext cx="734724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Variable scope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1" name="Google Shape;401;p68"/>
          <p:cNvSpPr txBox="1"/>
          <p:nvPr/>
        </p:nvSpPr>
        <p:spPr>
          <a:xfrm>
            <a:off x="311700" y="1781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Name scope vs variable scope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tf.name_scope() vs tf.variable_scope()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Variable scope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8" name="Google Shape;408;p69"/>
          <p:cNvSpPr txBox="1"/>
          <p:nvPr/>
        </p:nvSpPr>
        <p:spPr>
          <a:xfrm>
            <a:off x="311700" y="1781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Name scope vs variable scope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Variable scope facilitates variable sharing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4" name="Google Shape;414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Variable sharing: The problem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5" name="Google Shape;415;p70"/>
          <p:cNvSpPr txBox="1"/>
          <p:nvPr/>
        </p:nvSpPr>
        <p:spPr>
          <a:xfrm>
            <a:off x="311700" y="1189475"/>
            <a:ext cx="8520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w1 = tf.Variable(tf.random_normal([100, 50]), name='h1_weights')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b1 = tf.Variable(tf.zeros([50]), name='h1_biases')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w2 = tf.Variable(tf.random_normal([50, 10]), name='h2_weights')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b2 = tf.Variable(tf.zeros([10]), name='2_biases')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Variable sharing: The problem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2" name="Google Shape;422;p71"/>
          <p:cNvSpPr txBox="1"/>
          <p:nvPr/>
        </p:nvSpPr>
        <p:spPr>
          <a:xfrm>
            <a:off x="311700" y="1189475"/>
            <a:ext cx="8520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w1 = tf.Variable(tf.random_normal([100, 50]), name='h1_weights')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b1 = tf.Variable(tf.zeros([50]), name='h1_biases')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w2 = tf.Variable(tf.random_normal([50, 10]), name='h2_weights')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b2 = tf.Variable(tf.zeros([10]), name='2_biases')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logits1 = two_hidden_layers(x1)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logits2 = two_hidden_layers(x2)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3" name="Google Shape;423;p71"/>
          <p:cNvSpPr txBox="1"/>
          <p:nvPr/>
        </p:nvSpPr>
        <p:spPr>
          <a:xfrm>
            <a:off x="6306900" y="3376600"/>
            <a:ext cx="19524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will happen if we make these two calls?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Google Shape;429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Sharing Variable: The problem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0" name="Google Shape;430;p72"/>
          <p:cNvSpPr txBox="1"/>
          <p:nvPr/>
        </p:nvSpPr>
        <p:spPr>
          <a:xfrm>
            <a:off x="7731150" y="1369650"/>
            <a:ext cx="1290000" cy="23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</a:t>
            </a:r>
            <a:r>
              <a:rPr lang="en">
                <a:solidFill>
                  <a:srgbClr val="FFFFFF"/>
                </a:solidFill>
              </a:rPr>
              <a:t>wo sets of variables are created.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want all your inputs to use the </a:t>
            </a:r>
            <a:r>
              <a:rPr lang="en">
                <a:solidFill>
                  <a:srgbClr val="FFFFFF"/>
                </a:solidFill>
                <a:highlight>
                  <a:schemeClr val="accent3"/>
                </a:highlight>
              </a:rPr>
              <a:t>same weights and biases</a:t>
            </a:r>
            <a:r>
              <a:rPr lang="en">
                <a:solidFill>
                  <a:srgbClr val="FFFFFF"/>
                </a:solidFill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31" name="Google Shape;43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675" y="1129475"/>
            <a:ext cx="597797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Google Shape;437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tf.get_variable()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8" name="Google Shape;438;p73"/>
          <p:cNvSpPr txBox="1"/>
          <p:nvPr/>
        </p:nvSpPr>
        <p:spPr>
          <a:xfrm>
            <a:off x="311700" y="1189475"/>
            <a:ext cx="8520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tf.get_variable(&lt;name&gt;, &lt;shape&gt;, &lt;initializer&gt;)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a variable with &lt;name&gt; already exists, reuse it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not, initialize it with &lt;shape&gt; using &lt;initializer&gt;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/>
        </p:nvSpPr>
        <p:spPr>
          <a:xfrm>
            <a:off x="311700" y="1642250"/>
            <a:ext cx="8520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How do we represent words in an efficient way?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4" name="Google Shape;444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tf.get_variable()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5" name="Google Shape;445;p74"/>
          <p:cNvSpPr txBox="1"/>
          <p:nvPr/>
        </p:nvSpPr>
        <p:spPr>
          <a:xfrm>
            <a:off x="311700" y="1189475"/>
            <a:ext cx="8520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x.shape.as_list() == [200, 100]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w1 = tf.get_variable(</a:t>
            </a: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"h1_weights", [100, 50], initializer=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tf.random_normal_initializer())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b1 = tf.get_variable(</a:t>
            </a: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"h1_biases", [50], initializer=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tf.constant_initializer(0.0))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h1.shape.as_list() == [200, 50]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w2 = tf.get_variable("h2_weights", [50, 10], initializer=tf.random_normal_initializer())</a:t>
            </a:r>
            <a:endParaRPr sz="1200">
              <a:solidFill>
                <a:schemeClr val="dk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b2 = tf.get_variable("h2_biases", [10], initializer=tf.constant_initializer(0.0))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logits1 = two_hidden_layers(x1)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logits2 = two_hidden_layers(x2)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75"/>
          <p:cNvSpPr txBox="1"/>
          <p:nvPr/>
        </p:nvSpPr>
        <p:spPr>
          <a:xfrm>
            <a:off x="311700" y="1189475"/>
            <a:ext cx="8520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assert x.shape.as_list() == [200, 100]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w1 = tf.get_variable("h1_weights", [100, 50], initializer=tf.random_normal_initializer())</a:t>
            </a:r>
            <a:endParaRPr sz="1200">
              <a:solidFill>
                <a:schemeClr val="dk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b1 = tf.get_variable("h1_biases", [50], initializer=tf.constant_initializer(0.0))</a:t>
            </a:r>
            <a:endParaRPr sz="1200">
              <a:solidFill>
                <a:schemeClr val="dk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assert h1.shape.as_list() == [200, 50] 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w2 = tf.get_variable("h2_weights", [50, 10], initializer=tf.random_normal_initializer())</a:t>
            </a:r>
            <a:endParaRPr sz="1200">
              <a:solidFill>
                <a:schemeClr val="dk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b2 = tf.get_variable("h2_biases", [10], initializer=tf.constant_initializer(0.0))</a:t>
            </a:r>
            <a:endParaRPr sz="1200">
              <a:solidFill>
                <a:schemeClr val="dk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logits1 = two_hidden_layers(x1)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logits2 = two_hidden_layers(x2)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2" name="Google Shape;452;p75"/>
          <p:cNvSpPr txBox="1"/>
          <p:nvPr/>
        </p:nvSpPr>
        <p:spPr>
          <a:xfrm>
            <a:off x="4235250" y="3813625"/>
            <a:ext cx="42372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ValueError: Variable h1_weights already exists, disallowed. Did you mean to set reuse=True in VarScope?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3" name="Google Shape;453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tf.get_variable()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76"/>
          <p:cNvSpPr txBox="1"/>
          <p:nvPr/>
        </p:nvSpPr>
        <p:spPr>
          <a:xfrm>
            <a:off x="311700" y="1189475"/>
            <a:ext cx="8520600" cy="3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x.shape.as_list() == [200, 100]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w1 = tf.get_variable(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"h1_weights", [100, 50], initializer=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tf.random_normal_initializer())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b1 = tf.get_variable(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"h1_biases", [50], initializer=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tf.constant_initializer(0.0))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h1.shape.as_list() == [200, 50]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w2 = tf.get_variable("h2_weights", [50, 10], initializer=tf.random_normal_initializer())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b2 = tf.get_variable("h2_biases", [10], initializer=tf.constant_initializer(0.0))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with tf.variable_scope('two_layers') as scope: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logits1 = two_hidden_layers(x1)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scope.reuse_variables()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logits2 = two_hidden_layers(x2)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0" name="Google Shape;460;p76"/>
          <p:cNvSpPr txBox="1"/>
          <p:nvPr/>
        </p:nvSpPr>
        <p:spPr>
          <a:xfrm>
            <a:off x="4633750" y="3776575"/>
            <a:ext cx="42372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Put your variables within a scope and reuse all variables within that scope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1" name="Google Shape;461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tf.variable_scope()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Google Shape;467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tf.variable_scope()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8" name="Google Shape;468;p77"/>
          <p:cNvSpPr txBox="1"/>
          <p:nvPr/>
        </p:nvSpPr>
        <p:spPr>
          <a:xfrm>
            <a:off x="7205100" y="1249200"/>
            <a:ext cx="1938900" cy="23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Only one set of variables, all within the variable scope “two_layers”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They take in two different inputs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69" name="Google Shape;469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775" y="1170150"/>
            <a:ext cx="5319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5" name="Google Shape;475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tf.variable_scope()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6" name="Google Shape;476;p78"/>
          <p:cNvSpPr txBox="1"/>
          <p:nvPr/>
        </p:nvSpPr>
        <p:spPr>
          <a:xfrm>
            <a:off x="7205100" y="1249200"/>
            <a:ext cx="1938900" cy="23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tf.variable_scope implicitly creates a name scope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77" name="Google Shape;477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775" y="1170150"/>
            <a:ext cx="5319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3" name="Google Shape;483;p79"/>
          <p:cNvSpPr txBox="1"/>
          <p:nvPr/>
        </p:nvSpPr>
        <p:spPr>
          <a:xfrm>
            <a:off x="311700" y="1189475"/>
            <a:ext cx="8520600" cy="3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x.shape.as_list() == [200, 100]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w1 = tf.get_variable("h1_weights", [100, 50], initializer=tf.random_normal_initializer())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b1 = tf.get_variable("h1_biases", [50], initializer=tf.constant_initializer(0.0))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h1.shape.as_list() == [200, 50]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w2 = tf.get_variable("h2_weights", [50, 10], initializer=tf.random_normal_initializer())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b2 = tf.get_variable("h2_biases", [10], initializer=tf.constant_initializer(0.0))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tf.variable_scope('two_layers') as scope: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logits1 = two_hidden_layers(x1)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scope.reuse_variables()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logits2 = two_hidden_layers(x2)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4" name="Google Shape;484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Reusable code?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0" name="Google Shape;490;p80"/>
          <p:cNvSpPr txBox="1"/>
          <p:nvPr/>
        </p:nvSpPr>
        <p:spPr>
          <a:xfrm>
            <a:off x="311700" y="1189475"/>
            <a:ext cx="8520600" cy="3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fully_connected(x, output_dim, scope):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with tf.variable_scope(scope, </a:t>
            </a:r>
            <a:r>
              <a:rPr lang="en" sz="11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reuse=tf.AUTO_REUSE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as scope: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w = tf.get_variable("weights", [x.shape[1], output_dim], initializer=tf.random_normal_initializer())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b = tf.get_variable("biases", [output_dim], initializer=tf.constant_initializer(0.0))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tf.matmul(x, w) + b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fully_connected(x, 50, 'h1')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h2 = fully_connected(h1, 10, 'h2')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tf.variable_scope('two_layers') as scope: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logits1 = two_hidden_layers(x1)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logits2 = two_hidden_layers(x2)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1" name="Google Shape;491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Layer ‘em up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2" name="Google Shape;492;p80"/>
          <p:cNvSpPr txBox="1"/>
          <p:nvPr/>
        </p:nvSpPr>
        <p:spPr>
          <a:xfrm>
            <a:off x="5907625" y="2560475"/>
            <a:ext cx="23208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Fetch variables if they already exist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Else, create them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Layer ‘em up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99" name="Google Shape;49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925" y="1190475"/>
            <a:ext cx="506978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82"/>
          <p:cNvSpPr txBox="1"/>
          <p:nvPr>
            <p:ph type="ctrTitle"/>
          </p:nvPr>
        </p:nvSpPr>
        <p:spPr>
          <a:xfrm>
            <a:off x="687375" y="2058525"/>
            <a:ext cx="8145000" cy="10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Manage Experiments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05" name="Google Shape;505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175" y="412025"/>
            <a:ext cx="1229638" cy="15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3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tf.train.Saver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aves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graph’s variables in binary files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1" name="Google Shape;511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One-hot Representation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Google Shape;134;p30"/>
          <p:cNvSpPr txBox="1"/>
          <p:nvPr/>
        </p:nvSpPr>
        <p:spPr>
          <a:xfrm>
            <a:off x="311700" y="1642250"/>
            <a:ext cx="8520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Each word is represented by one vector with a single 1 and the rest is 0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84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tf.train.Saver.save(sess, save_path, global_step=None...)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tf.train.Saver.restore(sess, save_path)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7" name="Google Shape;517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8" name="Google Shape;518;p84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Saves sessions, not graphs!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85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 define model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model = SkipGramModel(params)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 create a saver object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saver = tf.train.Saver()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for step in range(training_steps):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sess.run([optimizer])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# save model every 1000 steps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if (step + 1) % 1000 == 0: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saver.save(sess, 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'checkpoint_directory/model_name',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global_step=step)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4" name="Google Shape;524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5" name="Google Shape;525;p85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Save parameters after 1000 steps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86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 define model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model = SkipGramModel(params)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 create a saver object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saver = tf.train.Saver()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for step in range(training_steps):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sess.run([optimizer])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# save model every 1000 steps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if (step + 1) % 1000 == 0: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saver.save(sess,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'checkpoint_directory/model_name',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global_step=step)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1" name="Google Shape;531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Google Shape;532;p86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Specify the step at which the model is saved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87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global_step = tf.Variable(0, dtype=tf.int32, </a:t>
            </a:r>
            <a:r>
              <a:rPr lang="en" sz="14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trainable=False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name='global_step')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8" name="Google Shape;538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9" name="Google Shape;539;p87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Global step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0" name="Google Shape;540;p87"/>
          <p:cNvSpPr txBox="1"/>
          <p:nvPr/>
        </p:nvSpPr>
        <p:spPr>
          <a:xfrm>
            <a:off x="6520050" y="3144900"/>
            <a:ext cx="19524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Very common in TensorFlow program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88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global_step = tf.Variable(0,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dtype=tf.int32,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trainable=False,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                 name='global_step')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optimizer = tf.train.AdamOptimizer(lr).minimize(loss, global_step=global_step)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                                              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6" name="Google Shape;546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7" name="Google Shape;547;p88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Global step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8" name="Google Shape;548;p88"/>
          <p:cNvSpPr txBox="1"/>
          <p:nvPr/>
        </p:nvSpPr>
        <p:spPr>
          <a:xfrm>
            <a:off x="4161175" y="3469225"/>
            <a:ext cx="38739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Need to tell optimizer to increment global step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This can also help your optimizer know when to decay learning rate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4" name="Google Shape;554;p89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Your checkpoints are saved in checkpoint_directory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55" name="Google Shape;555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525" y="1476275"/>
            <a:ext cx="5176475" cy="34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1" name="Google Shape;561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tf.train.Saver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2" name="Google Shape;562;p90"/>
          <p:cNvSpPr txBox="1"/>
          <p:nvPr/>
        </p:nvSpPr>
        <p:spPr>
          <a:xfrm>
            <a:off x="311700" y="1642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Only save variables, not graph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Checkpoints map variable names to tensors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tf.train.Saver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9" name="Google Shape;569;p91"/>
          <p:cNvSpPr txBox="1"/>
          <p:nvPr/>
        </p:nvSpPr>
        <p:spPr>
          <a:xfrm>
            <a:off x="311700" y="1107100"/>
            <a:ext cx="8520600" cy="39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Can also choose to save certain variables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v1 = tf.Variable(..., name='v1')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v2 = tf.Variable(..., name='v2')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 can save your variables in one of three ways: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saver = tf.train.Saver({'v1': v1, 'v2': v2})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saver = tf.train.Saver([v1, v2])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saver = tf.train.Saver({v.op.name: v for v in [v1, v2]}) # similar to a dict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92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saver.restore(sess, 'checkpoints/name_of_the_checkpoint')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e.g. saver.restore(sess, 'checkpoints/skip-gram-99999')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p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92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Restore variables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7" name="Google Shape;577;p92"/>
          <p:cNvSpPr txBox="1"/>
          <p:nvPr/>
        </p:nvSpPr>
        <p:spPr>
          <a:xfrm>
            <a:off x="6520050" y="3144900"/>
            <a:ext cx="19524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Still need to first build graph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93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# check if there is checkpoint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ckpt = tf.train.get_checkpoint_state(os.path.dirname('checkpoints/checkpoint'))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# check if there is a valid checkpoint path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if ckpt and ckpt.model_checkpoint_path: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saver.restore(sess, ckpt.model_checkpoint_path)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3" name="Google Shape;583;p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Google Shape;584;p93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Restore the latest checkpoint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5" name="Google Shape;585;p93"/>
          <p:cNvSpPr txBox="1"/>
          <p:nvPr/>
        </p:nvSpPr>
        <p:spPr>
          <a:xfrm>
            <a:off x="4397800" y="3217475"/>
            <a:ext cx="39171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checkpoint file keeps track of the latest checkpoint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restore checkpoints only when there is a valid checkpoint path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One-hot Representation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1" name="Google Shape;141;p31"/>
          <p:cNvSpPr txBox="1"/>
          <p:nvPr/>
        </p:nvSpPr>
        <p:spPr>
          <a:xfrm>
            <a:off x="311700" y="1206675"/>
            <a:ext cx="8520600" cy="3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Each word is represented by one vector with a single 1 and the rest is 0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Example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Vocab: i, it, california, meh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  = [1 0 0 0]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it = [0 1 0 0]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california = [0 0 1 0]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meh = [0 0 0 1]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94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tf.summary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Why matplotlib when you can summarize?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1" name="Google Shape;591;p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95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Visualize our summary statistics during our training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tf.summary.scalar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tf.summary.histogram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tf.summary.image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7" name="Google Shape;597;p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8" name="Google Shape;598;p95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tf.summary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96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tf.name_scope("summaries"):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tf.summary.scalar("loss", self.loss)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tf.summary.scalar("accuracy", self.accuracy)         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tf.summary.histogram("histogram loss", self.loss)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summary_op = tf.summary.merge_all()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4" name="Google Shape;604;p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5" name="Google Shape;605;p96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1: create summaries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6" name="Google Shape;606;p96"/>
          <p:cNvSpPr txBox="1"/>
          <p:nvPr/>
        </p:nvSpPr>
        <p:spPr>
          <a:xfrm>
            <a:off x="5412275" y="3274675"/>
            <a:ext cx="33363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them all into one summary op to make managing them easier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97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loss_batch, _, summary = sess.run([loss,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optimizer,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summary_op])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2" name="Google Shape;612;p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3" name="Google Shape;613;p97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2: run them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4" name="Google Shape;614;p97"/>
          <p:cNvSpPr txBox="1"/>
          <p:nvPr/>
        </p:nvSpPr>
        <p:spPr>
          <a:xfrm>
            <a:off x="1698075" y="3589750"/>
            <a:ext cx="39171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Like everything else in TF, summaries are ops.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 the summaries to be built, you have to run it in a session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98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writer.add_summary(summary, global_step=step)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0" name="Google Shape;620;p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1" name="Google Shape;621;p98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3: write summaries to file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2" name="Google Shape;622;p98"/>
          <p:cNvSpPr txBox="1"/>
          <p:nvPr/>
        </p:nvSpPr>
        <p:spPr>
          <a:xfrm>
            <a:off x="5087925" y="2449875"/>
            <a:ext cx="33363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global step here so the model knows what summary corresponds to what step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99"/>
          <p:cNvSpPr txBox="1"/>
          <p:nvPr>
            <p:ph type="title"/>
          </p:nvPr>
        </p:nvSpPr>
        <p:spPr>
          <a:xfrm>
            <a:off x="389950" y="1130775"/>
            <a:ext cx="8520600" cy="4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tf.summary.scalar("loss", self.loss)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tf.summary.histogram("histogram loss", self.loss)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summary_op = tf.summary.merge_all()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saver = tf.train.Saver() # defaults to saving all variables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sess.run(tf.global_variables_initializer())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ckpt = tf.train.get_checkpoint_state(os.path.dirname('checkpoints/checkpoint'))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ckpt and ckpt.model_checkpoint_path: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saver.restore(sess, ckpt.model_checkpoint_path)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writer = tf.summary.FileWriter('./graphs', sess.graph)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for index in range(10000):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...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loss_batch, _, summary = sess.run([loss, optimizer, summary_op])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writer.add_summary(summary, global_step=index)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if (index + 1) % 1000 == 0: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saver.save(sess, 'checkpoints/skip-gram', index)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8" name="Google Shape;628;p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9" name="Google Shape;629;p99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Putting it together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00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See summaries on TensorBoard</a:t>
            </a:r>
            <a:endParaRPr b="1"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5" name="Google Shape;635;p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1" name="Google Shape;641;p101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Scalar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42" name="Google Shape;642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088" y="1045200"/>
            <a:ext cx="4763824" cy="39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8" name="Google Shape;648;p102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Histogram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49" name="Google Shape;649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150" y="1151275"/>
            <a:ext cx="5219498" cy="384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5" name="Google Shape;655;p103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Toggle run to compare experiments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56" name="Google Shape;656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75" y="1707325"/>
            <a:ext cx="33147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9250" y="1150013"/>
            <a:ext cx="501015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Problems with one-hot representation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" name="Google Shape;148;p32"/>
          <p:cNvSpPr txBox="1"/>
          <p:nvPr/>
        </p:nvSpPr>
        <p:spPr>
          <a:xfrm>
            <a:off x="311700" y="1642250"/>
            <a:ext cx="8520600" cy="23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Vocabulary can be large 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=&gt;  massive dimension, inefficient computation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Can’t represent relationship between words 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=&gt; “anxious” and “nervous” are similar but would have completely different representations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04"/>
          <p:cNvSpPr txBox="1"/>
          <p:nvPr>
            <p:ph type="ctrTitle"/>
          </p:nvPr>
        </p:nvSpPr>
        <p:spPr>
          <a:xfrm>
            <a:off x="687375" y="2058525"/>
            <a:ext cx="8145000" cy="10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Control Randomization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63" name="Google Shape;663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100" y="310375"/>
            <a:ext cx="1229638" cy="15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05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my_var = tf.Variable(tf.truncated_normal((-1.0,1.0), stddev=0.1, </a:t>
            </a:r>
            <a:r>
              <a:rPr lang="en" sz="16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seed=0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9" name="Google Shape;669;p1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0" name="Google Shape;670;p105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 level random seed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06"/>
          <p:cNvSpPr txBox="1"/>
          <p:nvPr>
            <p:ph type="title"/>
          </p:nvPr>
        </p:nvSpPr>
        <p:spPr>
          <a:xfrm>
            <a:off x="389950" y="1243000"/>
            <a:ext cx="8520600" cy="3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 = tf.random_uniform([], -10, 10, </a:t>
            </a:r>
            <a:r>
              <a:rPr lang="en" sz="14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seed=2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print(sess.run(c)) # &gt;&gt; 3.57493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print(sess.run(c)) # &gt;&gt; -5.97319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----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 = tf.random_uniform([], -10, 10, </a:t>
            </a:r>
            <a:r>
              <a:rPr lang="en" sz="14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seed=2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print(sess.run(c)) # &gt;&gt; 3.57493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print(sess.run(c)) # &gt;&gt; 3.57493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6" name="Google Shape;676;p1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Google Shape;677;p106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Sessions keep track of random state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8" name="Google Shape;678;p106"/>
          <p:cNvSpPr txBox="1"/>
          <p:nvPr/>
        </p:nvSpPr>
        <p:spPr>
          <a:xfrm>
            <a:off x="5594725" y="1483925"/>
            <a:ext cx="27831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new session restarts the random state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07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 = tf.random_uniform([], -10, 10, seed=2)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d = tf.random_uniform([], -10, 10, seed=2)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print(sess.run(c)) # &gt;&gt; 3.57493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print(sess.run(d)) # &gt;&gt; 3.57493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4" name="Google Shape;684;p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5" name="Google Shape;685;p107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 level seed: each op keeps its own seed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08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tf.set_random_seed(2)</a:t>
            </a:r>
            <a:endParaRPr sz="14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 = tf.random_uniform([], -10, 10)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d = tf.random_uniform([], -10, 10)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print(sess.run(c)) # &gt;&gt; -4.00752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print(sess.run(d)) # &gt;&gt; -2.98339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1" name="Google Shape;691;p1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2" name="Google Shape;692;p108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Graph level seed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3" name="Google Shape;693;p108"/>
          <p:cNvSpPr txBox="1"/>
          <p:nvPr/>
        </p:nvSpPr>
        <p:spPr>
          <a:xfrm>
            <a:off x="5594725" y="1483925"/>
            <a:ext cx="27831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the result is different from op-level seed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09"/>
          <p:cNvSpPr txBox="1"/>
          <p:nvPr>
            <p:ph type="ctrTitle"/>
          </p:nvPr>
        </p:nvSpPr>
        <p:spPr>
          <a:xfrm>
            <a:off x="687375" y="2058529"/>
            <a:ext cx="8145000" cy="10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Autodiff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99" name="Google Shape;699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975" y="448400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10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Where are the gradients?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5" name="Google Shape;705;p1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11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TensorFlow builds the backward path for you!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1" name="Google Shape;711;p1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7" name="Google Shape;717;p112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The computation graph makes computing symbolic gradients straightforward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Chain rule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8" name="Google Shape;718;p11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Reverse mode automatic differentiation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4" name="Google Shape;724;p113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Can you take gradients for this graph?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25" name="Google Shape;725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950" y="1084600"/>
            <a:ext cx="7718099" cy="34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113"/>
          <p:cNvSpPr txBox="1"/>
          <p:nvPr/>
        </p:nvSpPr>
        <p:spPr>
          <a:xfrm>
            <a:off x="7512050" y="32360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1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Word Embedding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5" name="Google Shape;155;p33"/>
          <p:cNvSpPr txBox="1"/>
          <p:nvPr/>
        </p:nvSpPr>
        <p:spPr>
          <a:xfrm>
            <a:off x="311700" y="1642250"/>
            <a:ext cx="8520600" cy="21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Distributed representation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Continuous values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Low dimension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Capture the semantic relationships between words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2" name="Google Shape;732;p114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Reverse mode automatic differentiation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33" name="Google Shape;733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950" y="1084600"/>
            <a:ext cx="7718099" cy="34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114"/>
          <p:cNvSpPr txBox="1"/>
          <p:nvPr/>
        </p:nvSpPr>
        <p:spPr>
          <a:xfrm>
            <a:off x="7542550" y="31750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1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735" name="Google Shape;735;p114"/>
          <p:cNvSpPr txBox="1"/>
          <p:nvPr/>
        </p:nvSpPr>
        <p:spPr>
          <a:xfrm>
            <a:off x="1128375" y="28424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-4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736" name="Google Shape;736;p114"/>
          <p:cNvSpPr txBox="1"/>
          <p:nvPr/>
        </p:nvSpPr>
        <p:spPr>
          <a:xfrm>
            <a:off x="1260425" y="40795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3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737" name="Google Shape;737;p114"/>
          <p:cNvSpPr txBox="1"/>
          <p:nvPr/>
        </p:nvSpPr>
        <p:spPr>
          <a:xfrm>
            <a:off x="4317925" y="21818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-4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738" name="Google Shape;738;p114"/>
          <p:cNvSpPr txBox="1"/>
          <p:nvPr/>
        </p:nvSpPr>
        <p:spPr>
          <a:xfrm>
            <a:off x="1128375" y="14833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-4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15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Reverse mode automatic differentiation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4" name="Google Shape;744;p1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5" name="Google Shape;745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754" y="949400"/>
            <a:ext cx="5019325" cy="38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16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Reverse mode automatic differentiation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1" name="Google Shape;751;p1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2" name="Google Shape;752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754" y="949400"/>
            <a:ext cx="5019325" cy="38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116"/>
          <p:cNvSpPr txBox="1"/>
          <p:nvPr/>
        </p:nvSpPr>
        <p:spPr>
          <a:xfrm>
            <a:off x="7115625" y="1047675"/>
            <a:ext cx="18603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backward path takes the same time as forward path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17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tf.gradients(y, [xs])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9" name="Google Shape;759;p1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0" name="Google Shape;760;p117"/>
          <p:cNvSpPr txBox="1"/>
          <p:nvPr/>
        </p:nvSpPr>
        <p:spPr>
          <a:xfrm>
            <a:off x="311700" y="1642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Take derivative of y with respect to each tensor 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 the list [xs]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118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tf.gradients(y, [xs])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6" name="Google Shape;766;p1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7" name="Google Shape;767;p118"/>
          <p:cNvSpPr txBox="1"/>
          <p:nvPr/>
        </p:nvSpPr>
        <p:spPr>
          <a:xfrm>
            <a:off x="311700" y="1134900"/>
            <a:ext cx="8520600" cy="3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 = tf.Variable(2.0)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 = 2.0 * (x ** 3)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z = 3.0 + y ** 2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grad_z = tf.gradients(z, [x, y])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sess.run(x.initializer)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print(sess.run(grad_z)) # &gt;&gt; [768.0, 32.0]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 768 is the gradient of z with respect to x, 32 with respect to y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19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Gradient Computation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3" name="Google Shape;773;p1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4" name="Google Shape;774;p119"/>
          <p:cNvSpPr txBox="1"/>
          <p:nvPr/>
        </p:nvSpPr>
        <p:spPr>
          <a:xfrm>
            <a:off x="311700" y="1134900"/>
            <a:ext cx="8520600" cy="3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tf.gradients(ys, xs, grad_ys=None, ...)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tf.stop_gradient(input, name=None)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 prevents the contribution of its inputs to be taken into account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tf.clip_by_value(t, clip_value_min, clip_value_max, name=None)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tf.clip_by_norm(t, clip_norm, axes=None, name=None)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20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Should I still learn to take gradients?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0" name="Google Shape;780;p1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21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Yes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6" name="Google Shape;786;p1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2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Vanishing/exploding gradients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2" name="Google Shape;792;p1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3" name="Google Shape;793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675" y="1078575"/>
            <a:ext cx="5943600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Google Shape;794;p122"/>
          <p:cNvSpPr txBox="1"/>
          <p:nvPr/>
        </p:nvSpPr>
        <p:spPr>
          <a:xfrm>
            <a:off x="314100" y="4791325"/>
            <a:ext cx="5338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Plot by “Understanding the exploding gradient problem”, Pascanu et al. (2012)</a:t>
            </a:r>
            <a:endParaRPr sz="1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23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Next class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0" name="Google Shape;800;p123"/>
          <p:cNvSpPr txBox="1"/>
          <p:nvPr>
            <p:ph idx="1" type="body"/>
          </p:nvPr>
        </p:nvSpPr>
        <p:spPr>
          <a:xfrm>
            <a:off x="311700" y="1330250"/>
            <a:ext cx="7491900" cy="31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Computer Vision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Convolution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Convnet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No class on Friday, 2/2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Feedback: </a:t>
            </a: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huyenn@stanford.edu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Thanks!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1" name="Google Shape;801;p1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