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Roboto"/>
      <p:regular r:id="rId50"/>
      <p:bold r:id="rId51"/>
      <p:italic r:id="rId52"/>
      <p:boldItalic r:id="rId53"/>
    </p:embeddedFont>
    <p:embeddedFont>
      <p:font typeface="EB Garamond"/>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AA90EE7-DC04-494A-802A-2F8204F911B4}">
  <a:tblStyle styleId="{BAA90EE7-DC04-494A-802A-2F8204F911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8783776-A236-4747-8912-B8DF27E580EF}"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55" Type="http://schemas.openxmlformats.org/officeDocument/2006/relationships/font" Target="fonts/EBGaramond-bold.fntdata"/><Relationship Id="rId10" Type="http://schemas.openxmlformats.org/officeDocument/2006/relationships/slide" Target="slides/slide4.xml"/><Relationship Id="rId54" Type="http://schemas.openxmlformats.org/officeDocument/2006/relationships/font" Target="fonts/EBGaramond-regular.fntdata"/><Relationship Id="rId13" Type="http://schemas.openxmlformats.org/officeDocument/2006/relationships/slide" Target="slides/slide7.xml"/><Relationship Id="rId57" Type="http://schemas.openxmlformats.org/officeDocument/2006/relationships/font" Target="fonts/EBGaramond-boldItalic.fntdata"/><Relationship Id="rId12" Type="http://schemas.openxmlformats.org/officeDocument/2006/relationships/slide" Target="slides/slide6.xml"/><Relationship Id="rId56" Type="http://schemas.openxmlformats.org/officeDocument/2006/relationships/font" Target="fonts/EBGaramon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c60f09b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60f09b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09276c25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9276c25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Kind of blurring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09276c25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9276c25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Kind of blurring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1c60f09bd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60f09bd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09276c25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9276c25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09276c25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9276c25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c60f09bd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c60f09bd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09276c25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9276c25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1c60f09bdb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c60f09bdb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09276c25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09276c25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1c60f09bdb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c60f09bdb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c60f09bd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60f09bd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09276c25b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9276c25b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09276c25b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09276c25b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749300" rtl="0" algn="l">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"VALID"</a:t>
            </a:r>
            <a:r>
              <a:rPr lang="en" sz="1150">
                <a:solidFill>
                  <a:srgbClr val="242729"/>
                </a:solidFill>
              </a:rPr>
              <a:t> only ever drops the right-most columns (or bottom-most rows).</a:t>
            </a:r>
            <a:endParaRPr sz="1150">
              <a:solidFill>
                <a:srgbClr val="242729"/>
              </a:solidFill>
            </a:endParaRPr>
          </a:p>
          <a:p>
            <a:pPr indent="-301625" lvl="0" marL="749300" rtl="0" algn="l">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"SAME"</a:t>
            </a:r>
            <a:r>
              <a:rPr lang="en" sz="1150">
                <a:solidFill>
                  <a:srgbClr val="242729"/>
                </a:solidFill>
              </a:rPr>
              <a:t> tries to pad evenly left and right, but if the amount of columns to be added is odd, it will add the extra column to the right, as is the case in this example (the same logic applies vertically: there may be an extra row of zeros at the bottom).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09276c25b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9276c25b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309276c25b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09276c25b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309276c25b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09276c25b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309276c25b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09276c25b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309276c25b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09276c25b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309276c25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09276c25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Can also do other ways of pooling, e.g. average pooling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309276c25b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09276c25b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309276c25b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09276c25b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c60f09bd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60f09bd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309276c25b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09276c25b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309276c25b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09276c25b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1c60f09bdb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c60f09bdb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1c60f09bdb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c60f09bdb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g309276c25b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309276c25b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309276c25b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309276c25b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g309276c25b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309276c25b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309276c25b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09276c25b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309276c25b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309276c25b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309276c25b_0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309276c25b_0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06371e8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6371e8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309276c25b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309276c25b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309276c25b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309276c25b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connected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309276c25b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309276c25b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connected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1c87ea6b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c87ea6b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c60f09bd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60f09bd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c60f09bd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60f09bd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c60f09bdb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60f09bdb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1c60f09bd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60f09bd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09276c25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9276c25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131425" y="1760625"/>
            <a:ext cx="8877000" cy="10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Convnets in TensorFlow</a:t>
            </a:r>
            <a:endParaRPr>
              <a:latin typeface="Georgia"/>
              <a:ea typeface="Georgia"/>
              <a:cs typeface="Georgia"/>
              <a:sym typeface="Georgia"/>
            </a:endParaRPr>
          </a:p>
        </p:txBody>
      </p:sp>
      <p:sp>
        <p:nvSpPr>
          <p:cNvPr id="100" name="Google Shape;100;p25"/>
          <p:cNvSpPr txBox="1"/>
          <p:nvPr>
            <p:ph idx="1" type="subTitle"/>
          </p:nvPr>
        </p:nvSpPr>
        <p:spPr>
          <a:xfrm>
            <a:off x="311700" y="2834125"/>
            <a:ext cx="8520600" cy="133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Lecture 7</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2/7/2017</a:t>
            </a:r>
            <a:endParaRPr sz="1800">
              <a:latin typeface="Georgia"/>
              <a:ea typeface="Georgia"/>
              <a:cs typeface="Georgia"/>
              <a:sym typeface="Georgia"/>
            </a:endParaRPr>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25"/>
          <p:cNvPicPr preferRelativeResize="0"/>
          <p:nvPr/>
        </p:nvPicPr>
        <p:blipFill>
          <a:blip r:embed="rId3">
            <a:alphaModFix/>
          </a:blip>
          <a:stretch>
            <a:fillRect/>
          </a:stretch>
        </p:blipFill>
        <p:spPr>
          <a:xfrm>
            <a:off x="3945848" y="390625"/>
            <a:ext cx="1136774" cy="1434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6" name="Google Shape;166;p34"/>
          <p:cNvGraphicFramePr/>
          <p:nvPr/>
        </p:nvGraphicFramePr>
        <p:xfrm>
          <a:off x="2986525" y="1462425"/>
          <a:ext cx="3000000" cy="3000000"/>
        </p:xfrm>
        <a:graphic>
          <a:graphicData uri="http://schemas.openxmlformats.org/drawingml/2006/table">
            <a:tbl>
              <a:tblPr>
                <a:noFill/>
                <a:tableStyleId>{BAA90EE7-DC04-494A-802A-2F8204F911B4}</a:tableStyleId>
              </a:tblPr>
              <a:tblGrid>
                <a:gridCol w="1056975"/>
                <a:gridCol w="1056975"/>
                <a:gridCol w="1056975"/>
              </a:tblGrid>
              <a:tr h="730575">
                <a:tc>
                  <a:txBody>
                    <a:bodyPr>
                      <a:noAutofit/>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683025">
                <a:tc>
                  <a:txBody>
                    <a:bodyPr>
                      <a:noAutofit/>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683025">
                <a:tc>
                  <a:txBody>
                    <a:bodyPr>
                      <a:noAutofit/>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67" name="Google Shape;167;p34"/>
          <p:cNvSpPr txBox="1"/>
          <p:nvPr/>
        </p:nvSpPr>
        <p:spPr>
          <a:xfrm>
            <a:off x="2246550" y="3708900"/>
            <a:ext cx="4726800" cy="10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Matrix multiplication of this kernel with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a 3 x 3 patch of an image is a weighted sum of neighboring pixels</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=&gt; blurring effect</a:t>
            </a:r>
            <a:endParaRPr sz="1800">
              <a:solidFill>
                <a:srgbClr val="FFFFFF"/>
              </a:solidFill>
              <a:latin typeface="Georgia"/>
              <a:ea typeface="Georgia"/>
              <a:cs typeface="Georgia"/>
              <a:sym typeface="Georgia"/>
            </a:endParaRPr>
          </a:p>
        </p:txBody>
      </p:sp>
      <p:sp>
        <p:nvSpPr>
          <p:cNvPr id="168" name="Google Shape;16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Kernel for blurring</a:t>
            </a:r>
            <a:endParaRPr b="1">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35"/>
          <p:cNvSpPr/>
          <p:nvPr/>
        </p:nvSpPr>
        <p:spPr>
          <a:xfrm>
            <a:off x="3467350" y="2981875"/>
            <a:ext cx="2230500" cy="26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75" name="Google Shape;175;p35"/>
          <p:cNvGraphicFramePr/>
          <p:nvPr/>
        </p:nvGraphicFramePr>
        <p:xfrm>
          <a:off x="3436675" y="1451325"/>
          <a:ext cx="3000000" cy="3000000"/>
        </p:xfrm>
        <a:graphic>
          <a:graphicData uri="http://schemas.openxmlformats.org/drawingml/2006/table">
            <a:tbl>
              <a:tblPr>
                <a:noFill/>
                <a:tableStyleId>{BAA90EE7-DC04-494A-802A-2F8204F911B4}</a:tableStyleId>
              </a:tblPr>
              <a:tblGrid>
                <a:gridCol w="738400"/>
                <a:gridCol w="738400"/>
                <a:gridCol w="738400"/>
              </a:tblGrid>
              <a:tr h="468575">
                <a:tc>
                  <a:txBody>
                    <a:bodyPr>
                      <a:noAutofit/>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438075">
                <a:tc>
                  <a:txBody>
                    <a:bodyPr>
                      <a:noAutofit/>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438075">
                <a:tc>
                  <a:txBody>
                    <a:bodyPr>
                      <a:noAutofit/>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76" name="Google Shape;176;p35"/>
          <p:cNvSpPr txBox="1"/>
          <p:nvPr/>
        </p:nvSpPr>
        <p:spPr>
          <a:xfrm>
            <a:off x="3436675" y="325252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tf.nn.conv2d</a:t>
            </a:r>
            <a:endParaRPr sz="1800">
              <a:solidFill>
                <a:srgbClr val="FFFFFF"/>
              </a:solidFill>
              <a:latin typeface="Georgia"/>
              <a:ea typeface="Georgia"/>
              <a:cs typeface="Georgia"/>
              <a:sym typeface="Georgia"/>
            </a:endParaRPr>
          </a:p>
        </p:txBody>
      </p:sp>
      <p:sp>
        <p:nvSpPr>
          <p:cNvPr id="177" name="Google Shape;177;p35"/>
          <p:cNvSpPr txBox="1"/>
          <p:nvPr/>
        </p:nvSpPr>
        <p:spPr>
          <a:xfrm>
            <a:off x="42775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178" name="Google Shape;178;p35"/>
          <p:cNvSpPr txBox="1"/>
          <p:nvPr/>
        </p:nvSpPr>
        <p:spPr>
          <a:xfrm>
            <a:off x="3436675" y="994850"/>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Kernel for blurring</a:t>
            </a:r>
            <a:endParaRPr sz="1800">
              <a:solidFill>
                <a:srgbClr val="FFFFFF"/>
              </a:solidFill>
              <a:latin typeface="Georgia"/>
              <a:ea typeface="Georgia"/>
              <a:cs typeface="Georgia"/>
              <a:sym typeface="Georgia"/>
            </a:endParaRPr>
          </a:p>
        </p:txBody>
      </p:sp>
      <p:sp>
        <p:nvSpPr>
          <p:cNvPr id="179" name="Google Shape;179;p35"/>
          <p:cNvSpPr txBox="1"/>
          <p:nvPr/>
        </p:nvSpPr>
        <p:spPr>
          <a:xfrm>
            <a:off x="644560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output</a:t>
            </a:r>
            <a:endParaRPr sz="1800">
              <a:solidFill>
                <a:srgbClr val="FFFFFF"/>
              </a:solidFill>
              <a:latin typeface="Georgia"/>
              <a:ea typeface="Georgia"/>
              <a:cs typeface="Georgia"/>
              <a:sym typeface="Georgia"/>
            </a:endParaRPr>
          </a:p>
        </p:txBody>
      </p:sp>
      <p:pic>
        <p:nvPicPr>
          <p:cNvPr id="180" name="Google Shape;180;p35"/>
          <p:cNvPicPr preferRelativeResize="0"/>
          <p:nvPr/>
        </p:nvPicPr>
        <p:blipFill>
          <a:blip r:embed="rId3">
            <a:alphaModFix/>
          </a:blip>
          <a:stretch>
            <a:fillRect/>
          </a:stretch>
        </p:blipFill>
        <p:spPr>
          <a:xfrm>
            <a:off x="268375" y="1147250"/>
            <a:ext cx="3012405" cy="2332726"/>
          </a:xfrm>
          <a:prstGeom prst="rect">
            <a:avLst/>
          </a:prstGeom>
          <a:noFill/>
          <a:ln>
            <a:noFill/>
          </a:ln>
        </p:spPr>
      </p:pic>
      <p:pic>
        <p:nvPicPr>
          <p:cNvPr id="181" name="Google Shape;181;p35"/>
          <p:cNvPicPr preferRelativeResize="0"/>
          <p:nvPr/>
        </p:nvPicPr>
        <p:blipFill>
          <a:blip r:embed="rId4">
            <a:alphaModFix/>
          </a:blip>
          <a:stretch>
            <a:fillRect/>
          </a:stretch>
        </p:blipFill>
        <p:spPr>
          <a:xfrm>
            <a:off x="5807775" y="1147250"/>
            <a:ext cx="3024852" cy="2332725"/>
          </a:xfrm>
          <a:prstGeom prst="rect">
            <a:avLst/>
          </a:prstGeom>
          <a:noFill/>
          <a:ln>
            <a:noFill/>
          </a:ln>
        </p:spPr>
      </p:pic>
      <p:sp>
        <p:nvSpPr>
          <p:cNvPr id="182" name="Google Shape;18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 without training</a:t>
            </a:r>
            <a:endParaRPr b="1">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36"/>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input,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filter,</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strides,</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padding,</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7"/>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input,			</a:t>
            </a:r>
            <a:r>
              <a:rPr lang="en" sz="1200">
                <a:solidFill>
                  <a:srgbClr val="999999"/>
                </a:solidFill>
                <a:latin typeface="Consolas"/>
                <a:ea typeface="Consolas"/>
                <a:cs typeface="Consolas"/>
                <a:sym typeface="Consolas"/>
              </a:rPr>
              <a:t>Batch size (N) x Height (H) x Width (W) x Channels (C)</a:t>
            </a:r>
            <a:endParaRPr sz="1200">
              <a:solidFill>
                <a:srgbClr val="999999"/>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filter,		</a:t>
            </a:r>
            <a:r>
              <a:rPr lang="en" sz="1200">
                <a:solidFill>
                  <a:srgbClr val="999999"/>
                </a:solidFill>
                <a:latin typeface="Consolas"/>
                <a:ea typeface="Consolas"/>
                <a:cs typeface="Consolas"/>
                <a:sym typeface="Consolas"/>
              </a:rPr>
              <a:t>Height x Width x Input Channels x Output Channels</a:t>
            </a:r>
            <a:endParaRPr sz="1200">
              <a:solidFill>
                <a:srgbClr val="999999"/>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strides,		</a:t>
            </a:r>
            <a:r>
              <a:rPr lang="en" sz="1200">
                <a:solidFill>
                  <a:srgbClr val="999999"/>
                </a:solidFill>
                <a:latin typeface="Consolas"/>
                <a:ea typeface="Consolas"/>
                <a:cs typeface="Consolas"/>
                <a:sym typeface="Consolas"/>
              </a:rPr>
              <a:t>4 element 1-D tensor, strides in each direction</a:t>
            </a:r>
            <a:endParaRPr sz="1200">
              <a:solidFill>
                <a:srgbClr val="999999"/>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padding,		</a:t>
            </a:r>
            <a:r>
              <a:rPr lang="en" sz="1200">
                <a:solidFill>
                  <a:srgbClr val="999999"/>
                </a:solidFill>
                <a:latin typeface="Consolas"/>
                <a:ea typeface="Consolas"/>
                <a:cs typeface="Consolas"/>
                <a:sym typeface="Consolas"/>
              </a:rPr>
              <a:t>'SAME' or 'VALID'</a:t>
            </a:r>
            <a:endParaRPr sz="1200">
              <a:solidFill>
                <a:srgbClr val="999999"/>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38"/>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image,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kernel,</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strides=</a:t>
            </a:r>
            <a:r>
              <a:rPr lang="en" sz="1800">
                <a:solidFill>
                  <a:srgbClr val="FFFFFF"/>
                </a:solidFill>
                <a:latin typeface="Consolas"/>
                <a:ea typeface="Consolas"/>
                <a:cs typeface="Consolas"/>
                <a:sym typeface="Consolas"/>
              </a:rPr>
              <a:t>[1, 3, 3, 1]</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padding='SAME',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pic>
        <p:nvPicPr>
          <p:cNvPr id="203" name="Google Shape;203;p38"/>
          <p:cNvPicPr preferRelativeResize="0"/>
          <p:nvPr/>
        </p:nvPicPr>
        <p:blipFill>
          <a:blip r:embed="rId3">
            <a:alphaModFix/>
          </a:blip>
          <a:stretch>
            <a:fillRect/>
          </a:stretch>
        </p:blipFill>
        <p:spPr>
          <a:xfrm>
            <a:off x="5249225" y="1929975"/>
            <a:ext cx="2516926" cy="1949050"/>
          </a:xfrm>
          <a:prstGeom prst="rect">
            <a:avLst/>
          </a:prstGeom>
          <a:noFill/>
          <a:ln>
            <a:noFill/>
          </a:ln>
        </p:spPr>
      </p:pic>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9"/>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11" name="Google Shape;211;p39"/>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12" name="Google Shape;212;p39"/>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13" name="Google Shape;213;p39"/>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14" name="Google Shape;214;p39"/>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sp>
        <p:nvSpPr>
          <p:cNvPr id="215" name="Google Shape;215;p39"/>
          <p:cNvSpPr txBox="1"/>
          <p:nvPr/>
        </p:nvSpPr>
        <p:spPr>
          <a:xfrm>
            <a:off x="1360800" y="3872600"/>
            <a:ext cx="60786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See kernels.py and 07_run_kernels.py</a:t>
            </a:r>
            <a:endParaRPr sz="1800">
              <a:solidFill>
                <a:srgbClr val="FFFFFF"/>
              </a:solidFill>
              <a:latin typeface="Georgia"/>
              <a:ea typeface="Georgia"/>
              <a:cs typeface="Georgia"/>
              <a:sym typeface="Georgia"/>
            </a:endParaRPr>
          </a:p>
        </p:txBody>
      </p:sp>
      <p:pic>
        <p:nvPicPr>
          <p:cNvPr id="216" name="Google Shape;216;p39"/>
          <p:cNvPicPr preferRelativeResize="0"/>
          <p:nvPr/>
        </p:nvPicPr>
        <p:blipFill>
          <a:blip r:embed="rId3">
            <a:alphaModFix/>
          </a:blip>
          <a:stretch>
            <a:fillRect/>
          </a:stretch>
        </p:blipFill>
        <p:spPr>
          <a:xfrm>
            <a:off x="152400" y="1410250"/>
            <a:ext cx="8839200" cy="1237488"/>
          </a:xfrm>
          <a:prstGeom prst="rect">
            <a:avLst/>
          </a:prstGeom>
          <a:noFill/>
          <a:ln>
            <a:noFill/>
          </a:ln>
        </p:spPr>
      </p:pic>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40"/>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24" name="Google Shape;224;p40"/>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25" name="Google Shape;225;p40"/>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26" name="Google Shape;226;p40"/>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27" name="Google Shape;227;p40"/>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pic>
        <p:nvPicPr>
          <p:cNvPr id="228" name="Google Shape;228;p40"/>
          <p:cNvPicPr preferRelativeResize="0"/>
          <p:nvPr/>
        </p:nvPicPr>
        <p:blipFill>
          <a:blip r:embed="rId3">
            <a:alphaModFix/>
          </a:blip>
          <a:stretch>
            <a:fillRect/>
          </a:stretch>
        </p:blipFill>
        <p:spPr>
          <a:xfrm>
            <a:off x="152400" y="1410250"/>
            <a:ext cx="8839200" cy="1237488"/>
          </a:xfrm>
          <a:prstGeom prst="rect">
            <a:avLst/>
          </a:prstGeom>
          <a:noFill/>
          <a:ln>
            <a:noFill/>
          </a:ln>
        </p:spPr>
      </p:pic>
      <p:pic>
        <p:nvPicPr>
          <p:cNvPr id="229" name="Google Shape;229;p40"/>
          <p:cNvPicPr preferRelativeResize="0"/>
          <p:nvPr/>
        </p:nvPicPr>
        <p:blipFill>
          <a:blip r:embed="rId4">
            <a:alphaModFix/>
          </a:blip>
          <a:stretch>
            <a:fillRect/>
          </a:stretch>
        </p:blipFill>
        <p:spPr>
          <a:xfrm>
            <a:off x="6564100" y="3420613"/>
            <a:ext cx="1587025" cy="1587075"/>
          </a:xfrm>
          <a:prstGeom prst="rect">
            <a:avLst/>
          </a:prstGeom>
          <a:noFill/>
          <a:ln>
            <a:noFill/>
          </a:ln>
        </p:spPr>
      </p:pic>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41"/>
          <p:cNvSpPr txBox="1"/>
          <p:nvPr/>
        </p:nvSpPr>
        <p:spPr>
          <a:xfrm>
            <a:off x="1137625" y="1802725"/>
            <a:ext cx="7034100" cy="15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eorgia"/>
                <a:ea typeface="Georgia"/>
                <a:cs typeface="Georgia"/>
                <a:sym typeface="Georgia"/>
              </a:rPr>
              <a:t>Don’t hard-code the values of your kernels.</a:t>
            </a:r>
            <a:endParaRPr sz="2400">
              <a:solidFill>
                <a:srgbClr val="FFFFFF"/>
              </a:solidFill>
              <a:latin typeface="Georgia"/>
              <a:ea typeface="Georgia"/>
              <a:cs typeface="Georgia"/>
              <a:sym typeface="Georgia"/>
            </a:endParaRPr>
          </a:p>
          <a:p>
            <a:pPr indent="0" lvl="0" marL="0" rtl="0" algn="ctr">
              <a:spcBef>
                <a:spcPts val="0"/>
              </a:spcBef>
              <a:spcAft>
                <a:spcPts val="0"/>
              </a:spcAft>
              <a:buNone/>
            </a:pPr>
            <a:r>
              <a:rPr lang="en" sz="2400">
                <a:solidFill>
                  <a:srgbClr val="FFFFFF"/>
                </a:solidFill>
                <a:latin typeface="Georgia"/>
                <a:ea typeface="Georgia"/>
                <a:cs typeface="Georgia"/>
                <a:sym typeface="Georgia"/>
              </a:rPr>
              <a:t>Learn the optimal kernels through training!</a:t>
            </a:r>
            <a:endParaRPr sz="2400">
              <a:solidFill>
                <a:srgbClr val="FFFFFF"/>
              </a:solidFill>
              <a:latin typeface="Georgia"/>
              <a:ea typeface="Georgia"/>
              <a:cs typeface="Georgia"/>
              <a:sym typeface="Georgia"/>
            </a:endParaRPr>
          </a:p>
        </p:txBody>
      </p:sp>
      <p:sp>
        <p:nvSpPr>
          <p:cNvPr id="237" name="Google Shape;23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ph type="ctrTitle"/>
          </p:nvPr>
        </p:nvSpPr>
        <p:spPr>
          <a:xfrm>
            <a:off x="687375" y="2058525"/>
            <a:ext cx="8145000" cy="120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p:txBody>
      </p:sp>
      <p:sp>
        <p:nvSpPr>
          <p:cNvPr id="243" name="Google Shape;243;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44" name="Google Shape;244;p4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43"/>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51" name="Google Shape;251;p43"/>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a:t>
            </a:r>
            <a:r>
              <a:rPr lang="en" sz="1200">
                <a:solidFill>
                  <a:srgbClr val="FFFFFF"/>
                </a:solidFill>
                <a:latin typeface="EB Garamond"/>
                <a:ea typeface="EB Garamond"/>
                <a:cs typeface="EB Garamond"/>
                <a:sym typeface="EB Garamond"/>
              </a:rPr>
              <a:t>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52" name="Google Shape;252;p43"/>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53" name="Google Shape;253;p4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54" name="Google Shape;254;p43"/>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55" name="Google Shape;255;p43"/>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56" name="Google Shape;256;p43"/>
          <p:cNvCxnSpPr>
            <a:stCxn id="255" idx="3"/>
            <a:endCxn id="25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58" name="Google Shape;258;p43"/>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59" name="Google Shape;259;p43"/>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60" name="Google Shape;260;p43"/>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61" name="Google Shape;261;p43"/>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62" name="Google Shape;262;p43"/>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3" name="Google Shape;263;p4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264" name="Google Shape;264;p43"/>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5" name="Google Shape;265;p43"/>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6" name="Google Shape;266;p4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267" name="Google Shape;267;p43"/>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8" name="Google Shape;268;p43"/>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9" name="Google Shape;269;p43"/>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270" name="Google Shape;270;p43"/>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271" name="Google Shape;271;p43"/>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272" name="Google Shape;272;p43"/>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273" name="Google Shape;273;p4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274" name="Google Shape;274;p43"/>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57" name="Google Shape;257;p43"/>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a:t>
            </a:r>
            <a:r>
              <a:rPr lang="en" sz="1200">
                <a:solidFill>
                  <a:srgbClr val="FFFFFF"/>
                </a:solidFill>
                <a:latin typeface="EB Garamond"/>
                <a:ea typeface="EB Garamond"/>
                <a:cs typeface="EB Garamond"/>
                <a:sym typeface="EB Garamond"/>
              </a:rPr>
              <a:t>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275" name="Google Shape;275;p43"/>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6" name="Google Shape;276;p4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a:t>
            </a:r>
            <a:r>
              <a:rPr lang="en" sz="1200">
                <a:solidFill>
                  <a:srgbClr val="FFFFFF"/>
                </a:solidFill>
                <a:latin typeface="EB Garamond"/>
                <a:ea typeface="EB Garamond"/>
                <a:cs typeface="EB Garamond"/>
                <a:sym typeface="EB Garamond"/>
              </a:rPr>
              <a:t>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7" name="Google Shape;277;p43"/>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278" name="Google Shape;278;p43"/>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279" name="Google Shape;279;p43"/>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280" name="Google Shape;28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Model</a:t>
            </a:r>
            <a:endParaRPr b="1">
              <a:latin typeface="Georgia"/>
              <a:ea typeface="Georgia"/>
              <a:cs typeface="Georgia"/>
              <a:sym typeface="Georgia"/>
            </a:endParaRPr>
          </a:p>
        </p:txBody>
      </p:sp>
      <p:sp>
        <p:nvSpPr>
          <p:cNvPr id="281" name="Google Shape;281;p43"/>
          <p:cNvSpPr txBox="1"/>
          <p:nvPr/>
        </p:nvSpPr>
        <p:spPr>
          <a:xfrm>
            <a:off x="2457025" y="4400825"/>
            <a:ext cx="44112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Strides for all convolutional layers:  [1, 1, 1, 1]</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7" name="Google Shape;287;p44"/>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88" name="Google Shape;288;p44"/>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89" name="Google Shape;289;p44"/>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90" name="Google Shape;290;p44"/>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1" name="Google Shape;291;p4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92" name="Google Shape;292;p44"/>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93" name="Google Shape;293;p44"/>
          <p:cNvCxnSpPr>
            <a:stCxn id="292" idx="3"/>
            <a:endCxn id="2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95" name="Google Shape;295;p44"/>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96" name="Google Shape;296;p44"/>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97" name="Google Shape;297;p44"/>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98" name="Google Shape;298;p44"/>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9" name="Google Shape;299;p44"/>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0" name="Google Shape;300;p44"/>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01" name="Google Shape;301;p4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2" name="Google Shape;302;p44"/>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3" name="Google Shape;303;p44"/>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04" name="Google Shape;304;p4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5" name="Google Shape;305;p44"/>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6" name="Google Shape;306;p44"/>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07" name="Google Shape;307;p44"/>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08" name="Google Shape;308;p44"/>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09" name="Google Shape;309;p44"/>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10" name="Google Shape;310;p44"/>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11" name="Google Shape;311;p4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94" name="Google Shape;294;p4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12" name="Google Shape;312;p44"/>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3" name="Google Shape;313;p44"/>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4" name="Google Shape;314;p4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15" name="Google Shape;315;p44"/>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16" name="Google Shape;316;p44"/>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17" name="Google Shape;317;p44"/>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4"/>
          <p:cNvSpPr txBox="1"/>
          <p:nvPr/>
        </p:nvSpPr>
        <p:spPr>
          <a:xfrm>
            <a:off x="2366400" y="3786625"/>
            <a:ext cx="4411200" cy="1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conv = </a:t>
            </a:r>
            <a:r>
              <a:rPr lang="en" sz="1800">
                <a:solidFill>
                  <a:srgbClr val="FFFFFF"/>
                </a:solidFill>
                <a:latin typeface="EB Garamond"/>
                <a:ea typeface="EB Garamond"/>
                <a:cs typeface="EB Garamond"/>
                <a:sym typeface="EB Garamond"/>
              </a:rPr>
              <a:t>tf.nn.conv2d(images,</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kernel,</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strides=[1, 1, 1, 1],</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p:txBody>
      </p:sp>
      <p:sp>
        <p:nvSpPr>
          <p:cNvPr id="319" name="Google Shape;31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a:t>
            </a:r>
            <a:endParaRPr b="1">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45"/>
          <p:cNvSpPr txBox="1"/>
          <p:nvPr/>
        </p:nvSpPr>
        <p:spPr>
          <a:xfrm>
            <a:off x="2284225" y="3778400"/>
            <a:ext cx="4411200" cy="1270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Input width = 13</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Filter width = 6</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Stride = 5</a:t>
            </a:r>
            <a:endParaRPr sz="1800">
              <a:solidFill>
                <a:srgbClr val="FFFFFF"/>
              </a:solidFill>
              <a:latin typeface="EB Garamond"/>
              <a:ea typeface="EB Garamond"/>
              <a:cs typeface="EB Garamond"/>
              <a:sym typeface="EB Garamond"/>
            </a:endParaRPr>
          </a:p>
        </p:txBody>
      </p:sp>
      <p:pic>
        <p:nvPicPr>
          <p:cNvPr id="326" name="Google Shape;326;p45"/>
          <p:cNvPicPr preferRelativeResize="0"/>
          <p:nvPr/>
        </p:nvPicPr>
        <p:blipFill>
          <a:blip r:embed="rId3">
            <a:alphaModFix/>
          </a:blip>
          <a:stretch>
            <a:fillRect/>
          </a:stretch>
        </p:blipFill>
        <p:spPr>
          <a:xfrm>
            <a:off x="1476963" y="1487635"/>
            <a:ext cx="6355424" cy="2168225"/>
          </a:xfrm>
          <a:prstGeom prst="rect">
            <a:avLst/>
          </a:prstGeom>
          <a:noFill/>
          <a:ln>
            <a:noFill/>
          </a:ln>
        </p:spPr>
      </p:pic>
      <p:sp>
        <p:nvSpPr>
          <p:cNvPr id="327" name="Google Shape;32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padding</a:t>
            </a:r>
            <a:endParaRPr b="1">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3" name="Google Shape;333;p46"/>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34" name="Google Shape;334;p46"/>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35" name="Google Shape;335;p46"/>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36" name="Google Shape;336;p46"/>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37" name="Google Shape;337;p46"/>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38" name="Google Shape;338;p46"/>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39" name="Google Shape;339;p46"/>
          <p:cNvCxnSpPr>
            <a:stCxn id="338" idx="3"/>
            <a:endCxn id="340"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41" name="Google Shape;341;p46"/>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42" name="Google Shape;342;p4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43" name="Google Shape;343;p46"/>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44" name="Google Shape;344;p46"/>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45" name="Google Shape;345;p46"/>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6" name="Google Shape;346;p46"/>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47" name="Google Shape;347;p46"/>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48" name="Google Shape;348;p46"/>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9" name="Google Shape;349;p4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50" name="Google Shape;350;p46"/>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51" name="Google Shape;351;p46"/>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52" name="Google Shape;352;p4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53" name="Google Shape;353;p46"/>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54" name="Google Shape;354;p46"/>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55" name="Google Shape;355;p46"/>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56" name="Google Shape;356;p46"/>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57" name="Google Shape;357;p46"/>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40" name="Google Shape;340;p46"/>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58" name="Google Shape;358;p46"/>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59" name="Google Shape;359;p4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60" name="Google Shape;360;p46"/>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61" name="Google Shape;361;p46"/>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62" name="Google Shape;362;p4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63" name="Google Shape;363;p46"/>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6"/>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65" name="Google Shape;36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47"/>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72" name="Google Shape;37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a:t>
            </a:r>
            <a:r>
              <a:rPr b="1" lang="en">
                <a:latin typeface="Georgia"/>
                <a:ea typeface="Georgia"/>
                <a:cs typeface="Georgia"/>
                <a:sym typeface="Georgia"/>
              </a:rPr>
              <a:t>imension</a:t>
            </a:r>
            <a:endParaRPr b="1">
              <a:latin typeface="Georgia"/>
              <a:ea typeface="Georgia"/>
              <a:cs typeface="Georgia"/>
              <a:sym typeface="Georgia"/>
            </a:endParaRPr>
          </a:p>
        </p:txBody>
      </p:sp>
      <p:pic>
        <p:nvPicPr>
          <p:cNvPr id="373" name="Google Shape;373;p47"/>
          <p:cNvPicPr preferRelativeResize="0"/>
          <p:nvPr/>
        </p:nvPicPr>
        <p:blipFill>
          <a:blip r:embed="rId3">
            <a:alphaModFix/>
          </a:blip>
          <a:stretch>
            <a:fillRect/>
          </a:stretch>
        </p:blipFill>
        <p:spPr>
          <a:xfrm>
            <a:off x="518350" y="1698700"/>
            <a:ext cx="8201025" cy="1638300"/>
          </a:xfrm>
          <a:prstGeom prst="rect">
            <a:avLst/>
          </a:prstGeom>
          <a:noFill/>
          <a:ln>
            <a:noFill/>
          </a:ln>
        </p:spPr>
      </p:pic>
      <p:sp>
        <p:nvSpPr>
          <p:cNvPr id="374" name="Google Shape;374;p47"/>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FFFFFF"/>
                </a:solidFill>
                <a:latin typeface="Roboto"/>
                <a:ea typeface="Roboto"/>
                <a:cs typeface="Roboto"/>
                <a:sym typeface="Roboto"/>
              </a:rPr>
              <a:t>Image</a:t>
            </a:r>
            <a:r>
              <a:rPr lang="en" sz="1050">
                <a:solidFill>
                  <a:srgbClr val="FFFFFF"/>
                </a:solidFill>
                <a:latin typeface="Roboto"/>
                <a:ea typeface="Roboto"/>
                <a:cs typeface="Roboto"/>
                <a:sym typeface="Roboto"/>
              </a:rPr>
              <a:t> credit: CS231n Lecture 7</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0" name="Google Shape;380;p48"/>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81" name="Google Shape;381;p4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82" name="Google Shape;382;p48"/>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83" name="Google Shape;383;p48"/>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84" name="Google Shape;384;p48"/>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85" name="Google Shape;385;p48"/>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86" name="Google Shape;386;p48"/>
          <p:cNvCxnSpPr>
            <a:stCxn id="385" idx="3"/>
            <a:endCxn id="38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88" name="Google Shape;388;p4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89" name="Google Shape;389;p48"/>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90" name="Google Shape;390;p48"/>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91" name="Google Shape;391;p4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92" name="Google Shape;392;p48"/>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3" name="Google Shape;393;p48"/>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94" name="Google Shape;394;p48"/>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5" name="Google Shape;395;p48"/>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6" name="Google Shape;396;p48"/>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97" name="Google Shape;397;p48"/>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8" name="Google Shape;398;p4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9" name="Google Shape;399;p48"/>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00" name="Google Shape;400;p48"/>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01" name="Google Shape;401;p4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02" name="Google Shape;402;p48"/>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03" name="Google Shape;403;p48"/>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04" name="Google Shape;404;p48"/>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87" name="Google Shape;387;p48"/>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05" name="Google Shape;405;p48"/>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6" name="Google Shape;406;p48"/>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7" name="Google Shape;407;p48"/>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08" name="Google Shape;408;p4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09" name="Google Shape;409;p48"/>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10" name="Google Shape;410;p48"/>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8"/>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12" name="Google Shape;41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8" name="Google Shape;418;p49"/>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19" name="Google Shape;419;p49"/>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20" name="Google Shape;420;p4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21" name="Google Shape;421;p49"/>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22" name="Google Shape;422;p49"/>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23" name="Google Shape;423;p49"/>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24" name="Google Shape;424;p49"/>
          <p:cNvCxnSpPr>
            <a:stCxn id="423" idx="3"/>
            <a:endCxn id="425"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26" name="Google Shape;426;p49"/>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27" name="Google Shape;427;p4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28" name="Google Shape;428;p49"/>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29" name="Google Shape;429;p49"/>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30" name="Google Shape;430;p4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1" name="Google Shape;431;p49"/>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32" name="Google Shape;432;p49"/>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3" name="Google Shape;433;p49"/>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4" name="Google Shape;434;p49"/>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35" name="Google Shape;435;p49"/>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6" name="Google Shape;436;p49"/>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7" name="Google Shape;437;p4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38" name="Google Shape;438;p49"/>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39" name="Google Shape;439;p49"/>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40" name="Google Shape;440;p4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41" name="Google Shape;441;p49"/>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42" name="Google Shape;442;p49"/>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25" name="Google Shape;425;p49"/>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43" name="Google Shape;443;p49"/>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4" name="Google Shape;444;p49"/>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5" name="Google Shape;445;p49"/>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46" name="Google Shape;446;p49"/>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47" name="Google Shape;447;p4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48" name="Google Shape;448;p49"/>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9"/>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50" name="Google Shape;45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
        <p:nvSpPr>
          <p:cNvPr id="451" name="Google Shape;451;p49"/>
          <p:cNvSpPr txBox="1"/>
          <p:nvPr/>
        </p:nvSpPr>
        <p:spPr>
          <a:xfrm>
            <a:off x="6013302" y="3787275"/>
            <a:ext cx="3096000" cy="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TF computes padding for us!</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7" name="Google Shape;457;p5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58" name="Google Shape;458;p50"/>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59" name="Google Shape;459;p50"/>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60" name="Google Shape;460;p5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1" name="Google Shape;461;p50"/>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62" name="Google Shape;462;p50"/>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63" name="Google Shape;463;p50"/>
          <p:cNvCxnSpPr>
            <a:stCxn id="462" idx="3"/>
            <a:endCxn id="46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65" name="Google Shape;465;p50"/>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66" name="Google Shape;466;p50"/>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67" name="Google Shape;467;p5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68" name="Google Shape;468;p50"/>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9" name="Google Shape;469;p50"/>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0" name="Google Shape;470;p5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71" name="Google Shape;471;p50"/>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2" name="Google Shape;472;p50"/>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3" name="Google Shape;473;p50"/>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74" name="Google Shape;474;p50"/>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5" name="Google Shape;475;p50"/>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6" name="Google Shape;476;p50"/>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77" name="Google Shape;477;p5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78" name="Google Shape;478;p50"/>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79" name="Google Shape;479;p50"/>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80" name="Google Shape;480;p5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81" name="Google Shape;481;p50"/>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64" name="Google Shape;464;p50"/>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82" name="Google Shape;482;p50"/>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3" name="Google Shape;483;p50"/>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4" name="Google Shape;484;p50"/>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85" name="Google Shape;485;p50"/>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86" name="Google Shape;486;p50"/>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87" name="Google Shape;487;p50"/>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
        <p:nvSpPr>
          <p:cNvPr id="489" name="Google Shape;489;p50"/>
          <p:cNvSpPr txBox="1"/>
          <p:nvPr/>
        </p:nvSpPr>
        <p:spPr>
          <a:xfrm>
            <a:off x="2331450" y="3755525"/>
            <a:ext cx="4481100" cy="11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pool1 = tf.nn.max_pool(conv1,</a:t>
            </a:r>
            <a:endParaRPr sz="1800">
              <a:solidFill>
                <a:srgbClr val="FFFFFF"/>
              </a:solidFill>
              <a:latin typeface="EB Garamond"/>
              <a:ea typeface="EB Garamond"/>
              <a:cs typeface="EB Garamond"/>
              <a:sym typeface="EB Garamond"/>
            </a:endParaRPr>
          </a:p>
          <a:p>
            <a:pPr indent="457200" lvl="0" marL="1828800" rtl="0" algn="l">
              <a:spcBef>
                <a:spcPts val="0"/>
              </a:spcBef>
              <a:spcAft>
                <a:spcPts val="0"/>
              </a:spcAft>
              <a:buNone/>
            </a:pPr>
            <a:r>
              <a:rPr lang="en" sz="1800">
                <a:solidFill>
                  <a:srgbClr val="FFFFFF"/>
                </a:solidFill>
                <a:latin typeface="EB Garamond"/>
                <a:ea typeface="EB Garamond"/>
                <a:cs typeface="EB Garamond"/>
                <a:sym typeface="EB Garamond"/>
              </a:rPr>
              <a:t>ksize=[1, 2, 2, 1],</a:t>
            </a:r>
            <a:endParaRPr sz="1800">
              <a:solidFill>
                <a:srgbClr val="FFFFFF"/>
              </a:solidFill>
              <a:latin typeface="EB Garamond"/>
              <a:ea typeface="EB Garamond"/>
              <a:cs typeface="EB Garamond"/>
              <a:sym typeface="EB Garamond"/>
            </a:endParaRPr>
          </a:p>
          <a:p>
            <a:pPr indent="457200" lvl="0" marL="1828800" rtl="0" algn="l">
              <a:spcBef>
                <a:spcPts val="0"/>
              </a:spcBef>
              <a:spcAft>
                <a:spcPts val="0"/>
              </a:spcAft>
              <a:buNone/>
            </a:pPr>
            <a:r>
              <a:rPr lang="en" sz="1800">
                <a:solidFill>
                  <a:srgbClr val="FFFFFF"/>
                </a:solidFill>
                <a:latin typeface="EB Garamond"/>
                <a:ea typeface="EB Garamond"/>
                <a:cs typeface="EB Garamond"/>
                <a:sym typeface="EB Garamond"/>
              </a:rPr>
              <a:t>strides=[1, 2, 2, 1],</a:t>
            </a:r>
            <a:endParaRPr sz="1800">
              <a:solidFill>
                <a:srgbClr val="FFFFFF"/>
              </a:solidFill>
              <a:latin typeface="EB Garamond"/>
              <a:ea typeface="EB Garamond"/>
              <a:cs typeface="EB Garamond"/>
              <a:sym typeface="EB Garamond"/>
            </a:endParaRPr>
          </a:p>
          <a:p>
            <a:pPr indent="457200" lvl="0" marL="1828800" rtl="0" algn="l">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a:p>
            <a:pPr indent="0" lvl="0" marL="1371600" rtl="0" algn="l">
              <a:spcBef>
                <a:spcPts val="0"/>
              </a:spcBef>
              <a:spcAft>
                <a:spcPts val="0"/>
              </a:spcAft>
              <a:buNone/>
            </a:pPr>
            <a:r>
              <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51"/>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FFFFFF"/>
                </a:solidFill>
                <a:latin typeface="Roboto"/>
                <a:ea typeface="Roboto"/>
                <a:cs typeface="Roboto"/>
                <a:sym typeface="Roboto"/>
              </a:rPr>
              <a:t>Slide credit: CS231n Lecture 7</a:t>
            </a:r>
            <a:endParaRPr>
              <a:solidFill>
                <a:srgbClr val="FFFFFF"/>
              </a:solidFill>
            </a:endParaRPr>
          </a:p>
        </p:txBody>
      </p:sp>
      <p:graphicFrame>
        <p:nvGraphicFramePr>
          <p:cNvPr id="496" name="Google Shape;496;p51"/>
          <p:cNvGraphicFramePr/>
          <p:nvPr/>
        </p:nvGraphicFramePr>
        <p:xfrm>
          <a:off x="1468738" y="1625000"/>
          <a:ext cx="3000000" cy="3000000"/>
        </p:xfrm>
        <a:graphic>
          <a:graphicData uri="http://schemas.openxmlformats.org/drawingml/2006/table">
            <a:tbl>
              <a:tblPr>
                <a:noFill/>
                <a:tableStyleId>{18783776-A236-4747-8912-B8DF27E580EF}</a:tableStyleId>
              </a:tblPr>
              <a:tblGrid>
                <a:gridCol w="605875"/>
                <a:gridCol w="605875"/>
                <a:gridCol w="605875"/>
                <a:gridCol w="605875"/>
              </a:tblGrid>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5</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7</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0</a:t>
                      </a:r>
                      <a:endParaRPr sz="2400"/>
                    </a:p>
                  </a:txBody>
                  <a:tcPr marT="91425" marB="91425" marR="91425" marL="91425">
                    <a:solidFill>
                      <a:srgbClr val="C9DAF8"/>
                    </a:solidFill>
                  </a:tcPr>
                </a:tc>
              </a:tr>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497" name="Google Shape;497;p51"/>
          <p:cNvSpPr txBox="1"/>
          <p:nvPr/>
        </p:nvSpPr>
        <p:spPr>
          <a:xfrm>
            <a:off x="1448088" y="1115425"/>
            <a:ext cx="26172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B Garamond"/>
                <a:ea typeface="EB Garamond"/>
                <a:cs typeface="EB Garamond"/>
                <a:sym typeface="EB Garamond"/>
              </a:rPr>
              <a:t>Single depth slice</a:t>
            </a:r>
            <a:endParaRPr sz="2400">
              <a:solidFill>
                <a:srgbClr val="FFFFFF"/>
              </a:solidFill>
              <a:latin typeface="EB Garamond"/>
              <a:ea typeface="EB Garamond"/>
              <a:cs typeface="EB Garamond"/>
              <a:sym typeface="EB Garamond"/>
            </a:endParaRPr>
          </a:p>
        </p:txBody>
      </p:sp>
      <p:cxnSp>
        <p:nvCxnSpPr>
          <p:cNvPr id="498" name="Google Shape;498;p51"/>
          <p:cNvCxnSpPr/>
          <p:nvPr/>
        </p:nvCxnSpPr>
        <p:spPr>
          <a:xfrm rot="10800000">
            <a:off x="1159163" y="1654750"/>
            <a:ext cx="0" cy="2364000"/>
          </a:xfrm>
          <a:prstGeom prst="straightConnector1">
            <a:avLst/>
          </a:prstGeom>
          <a:noFill/>
          <a:ln cap="flat" cmpd="sng" w="19050">
            <a:solidFill>
              <a:srgbClr val="FFFFFF"/>
            </a:solidFill>
            <a:prstDash val="solid"/>
            <a:round/>
            <a:headEnd len="med" w="med" type="none"/>
            <a:tailEnd len="med" w="med" type="triangle"/>
          </a:ln>
        </p:spPr>
      </p:cxnSp>
      <p:sp>
        <p:nvSpPr>
          <p:cNvPr id="499" name="Google Shape;499;p51"/>
          <p:cNvSpPr txBox="1"/>
          <p:nvPr/>
        </p:nvSpPr>
        <p:spPr>
          <a:xfrm>
            <a:off x="793763" y="1779125"/>
            <a:ext cx="3897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x</a:t>
            </a:r>
            <a:endParaRPr sz="2400">
              <a:solidFill>
                <a:srgbClr val="FFFFFF"/>
              </a:solidFill>
            </a:endParaRPr>
          </a:p>
        </p:txBody>
      </p:sp>
      <p:cxnSp>
        <p:nvCxnSpPr>
          <p:cNvPr id="500" name="Google Shape;500;p51"/>
          <p:cNvCxnSpPr/>
          <p:nvPr/>
        </p:nvCxnSpPr>
        <p:spPr>
          <a:xfrm>
            <a:off x="1442238" y="4365975"/>
            <a:ext cx="2476500" cy="0"/>
          </a:xfrm>
          <a:prstGeom prst="straightConnector1">
            <a:avLst/>
          </a:prstGeom>
          <a:noFill/>
          <a:ln cap="flat" cmpd="sng" w="19050">
            <a:solidFill>
              <a:srgbClr val="FFFFFF"/>
            </a:solidFill>
            <a:prstDash val="solid"/>
            <a:round/>
            <a:headEnd len="med" w="med" type="none"/>
            <a:tailEnd len="med" w="med" type="triangle"/>
          </a:ln>
        </p:spPr>
      </p:cxnSp>
      <p:sp>
        <p:nvSpPr>
          <p:cNvPr id="501" name="Google Shape;501;p51"/>
          <p:cNvSpPr txBox="1"/>
          <p:nvPr/>
        </p:nvSpPr>
        <p:spPr>
          <a:xfrm>
            <a:off x="3394513" y="4296325"/>
            <a:ext cx="3897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y</a:t>
            </a:r>
            <a:endParaRPr sz="2400">
              <a:solidFill>
                <a:srgbClr val="FFFFFF"/>
              </a:solidFill>
            </a:endParaRPr>
          </a:p>
        </p:txBody>
      </p:sp>
      <p:cxnSp>
        <p:nvCxnSpPr>
          <p:cNvPr id="502" name="Google Shape;502;p51"/>
          <p:cNvCxnSpPr/>
          <p:nvPr/>
        </p:nvCxnSpPr>
        <p:spPr>
          <a:xfrm>
            <a:off x="4269938" y="2836750"/>
            <a:ext cx="2032800" cy="0"/>
          </a:xfrm>
          <a:prstGeom prst="straightConnector1">
            <a:avLst/>
          </a:prstGeom>
          <a:noFill/>
          <a:ln cap="flat" cmpd="sng" w="19050">
            <a:solidFill>
              <a:srgbClr val="FFFFFF"/>
            </a:solidFill>
            <a:prstDash val="solid"/>
            <a:round/>
            <a:headEnd len="med" w="med" type="none"/>
            <a:tailEnd len="med" w="med" type="triangle"/>
          </a:ln>
        </p:spPr>
      </p:cxnSp>
      <p:sp>
        <p:nvSpPr>
          <p:cNvPr id="503" name="Google Shape;503;p51"/>
          <p:cNvSpPr txBox="1"/>
          <p:nvPr/>
        </p:nvSpPr>
        <p:spPr>
          <a:xfrm>
            <a:off x="4177513" y="2003825"/>
            <a:ext cx="2675700" cy="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max pool with </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2x2 filters and stride 2</a:t>
            </a:r>
            <a:endParaRPr sz="1800">
              <a:solidFill>
                <a:srgbClr val="FFFFFF"/>
              </a:solidFill>
              <a:latin typeface="EB Garamond"/>
              <a:ea typeface="EB Garamond"/>
              <a:cs typeface="EB Garamond"/>
              <a:sym typeface="EB Garamond"/>
            </a:endParaRPr>
          </a:p>
        </p:txBody>
      </p:sp>
      <p:graphicFrame>
        <p:nvGraphicFramePr>
          <p:cNvPr id="504" name="Google Shape;504;p51"/>
          <p:cNvGraphicFramePr/>
          <p:nvPr/>
        </p:nvGraphicFramePr>
        <p:xfrm>
          <a:off x="7138488" y="2191925"/>
          <a:ext cx="3000000" cy="3000000"/>
        </p:xfrm>
        <a:graphic>
          <a:graphicData uri="http://schemas.openxmlformats.org/drawingml/2006/table">
            <a:tbl>
              <a:tblPr>
                <a:noFill/>
                <a:tableStyleId>{18783776-A236-4747-8912-B8DF27E580EF}</a:tableStyleId>
              </a:tblPr>
              <a:tblGrid>
                <a:gridCol w="605875"/>
                <a:gridCol w="605875"/>
              </a:tblGrid>
              <a:tr h="605875">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505" name="Google Shape;50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1" name="Google Shape;511;p52"/>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12" name="Google Shape;512;p52"/>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13" name="Google Shape;513;p5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14" name="Google Shape;514;p52"/>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15" name="Google Shape;515;p52"/>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16" name="Google Shape;516;p5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17" name="Google Shape;517;p52"/>
          <p:cNvCxnSpPr>
            <a:stCxn id="516" idx="3"/>
            <a:endCxn id="518"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19" name="Google Shape;519;p52"/>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20" name="Google Shape;520;p52"/>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21" name="Google Shape;521;p52"/>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22" name="Google Shape;522;p52"/>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23" name="Google Shape;523;p5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4" name="Google Shape;524;p52"/>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25" name="Google Shape;525;p52"/>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6" name="Google Shape;526;p5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7" name="Google Shape;527;p52"/>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28" name="Google Shape;528;p52"/>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9" name="Google Shape;529;p52"/>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30" name="Google Shape;530;p52"/>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31" name="Google Shape;531;p52"/>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32" name="Google Shape;532;p52"/>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33" name="Google Shape;533;p5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34" name="Google Shape;534;p52"/>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35" name="Google Shape;535;p52"/>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18" name="Google Shape;518;p52"/>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36" name="Google Shape;536;p5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7" name="Google Shape;537;p52"/>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8" name="Google Shape;538;p52"/>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39" name="Google Shape;539;p52"/>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40" name="Google Shape;540;p52"/>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41" name="Google Shape;541;p52"/>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43" name="Google Shape;543;p52"/>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8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9" name="Google Shape;549;p53"/>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50" name="Google Shape;550;p53"/>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51" name="Google Shape;551;p53"/>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52" name="Google Shape;552;p5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53" name="Google Shape;553;p53"/>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54" name="Google Shape;554;p53"/>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55" name="Google Shape;555;p53"/>
          <p:cNvCxnSpPr>
            <a:stCxn id="554" idx="3"/>
            <a:endCxn id="556"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57" name="Google Shape;557;p53"/>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58" name="Google Shape;558;p53"/>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59" name="Google Shape;559;p53"/>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60" name="Google Shape;560;p53"/>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61" name="Google Shape;561;p53"/>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2" name="Google Shape;562;p5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63" name="Google Shape;563;p53"/>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4" name="Google Shape;564;p53"/>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5" name="Google Shape;565;p5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66" name="Google Shape;566;p53"/>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7" name="Google Shape;567;p53"/>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8" name="Google Shape;568;p53"/>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69" name="Google Shape;569;p53"/>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70" name="Google Shape;570;p53"/>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71" name="Google Shape;571;p53"/>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72" name="Google Shape;572;p5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73" name="Google Shape;573;p53"/>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56" name="Google Shape;556;p53"/>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74" name="Google Shape;574;p53"/>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5" name="Google Shape;575;p5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6" name="Google Shape;576;p53"/>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77" name="Google Shape;577;p53"/>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78" name="Google Shape;578;p53"/>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79" name="Google Shape;579;p53"/>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81" name="Google Shape;581;p53"/>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800">
                <a:solidFill>
                  <a:schemeClr val="dk1"/>
                </a:solidFill>
                <a:latin typeface="EB Garamond"/>
                <a:ea typeface="EB Garamond"/>
                <a:cs typeface="EB Garamond"/>
                <a:sym typeface="EB Garamond"/>
              </a:rPr>
              <a:t>(28 - 2 + 2*0) / 2 + 1 = 14</a:t>
            </a:r>
            <a:endParaRPr sz="18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Google Shape;11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Convolutions without training</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114" name="Google Shape;11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7"/>
          <p:cNvPicPr preferRelativeResize="0"/>
          <p:nvPr/>
        </p:nvPicPr>
        <p:blipFill>
          <a:blip r:embed="rId3">
            <a:alphaModFix/>
          </a:blip>
          <a:stretch>
            <a:fillRect/>
          </a:stretch>
        </p:blipFill>
        <p:spPr>
          <a:xfrm>
            <a:off x="5923423" y="1338125"/>
            <a:ext cx="1136774" cy="1434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7" name="Google Shape;587;p54"/>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88" name="Google Shape;588;p54"/>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89" name="Google Shape;589;p54"/>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90" name="Google Shape;590;p54"/>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1" name="Google Shape;591;p5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92" name="Google Shape;592;p54"/>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93" name="Google Shape;593;p54"/>
          <p:cNvCxnSpPr>
            <a:stCxn id="592" idx="3"/>
            <a:endCxn id="5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95" name="Google Shape;595;p54"/>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96" name="Google Shape;596;p54"/>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97" name="Google Shape;597;p54"/>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98" name="Google Shape;598;p54"/>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9" name="Google Shape;599;p54"/>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0" name="Google Shape;600;p54"/>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01" name="Google Shape;601;p5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2" name="Google Shape;602;p54"/>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3" name="Google Shape;603;p54"/>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04" name="Google Shape;604;p5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5" name="Google Shape;605;p54"/>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6" name="Google Shape;606;p54"/>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07" name="Google Shape;607;p54"/>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08" name="Google Shape;608;p54"/>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09" name="Google Shape;609;p54"/>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10" name="Google Shape;610;p54"/>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11" name="Google Shape;611;p5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94" name="Google Shape;594;p5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12" name="Google Shape;612;p54"/>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3" name="Google Shape;613;p54"/>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4" name="Google Shape;614;p5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15" name="Google Shape;615;p54"/>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16" name="Google Shape;616;p54"/>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17" name="Google Shape;617;p54"/>
          <p:cNvSpPr/>
          <p:nvPr/>
        </p:nvSpPr>
        <p:spPr>
          <a:xfrm>
            <a:off x="6352700" y="1055225"/>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4"/>
          <p:cNvSpPr txBox="1"/>
          <p:nvPr/>
        </p:nvSpPr>
        <p:spPr>
          <a:xfrm>
            <a:off x="3211625" y="3821875"/>
            <a:ext cx="3069900" cy="6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fc = tf.matmul(pool2, w) + b</a:t>
            </a:r>
            <a:endParaRPr sz="1800">
              <a:solidFill>
                <a:srgbClr val="FFFFFF"/>
              </a:solidFill>
              <a:latin typeface="EB Garamond"/>
              <a:ea typeface="EB Garamond"/>
              <a:cs typeface="EB Garamond"/>
              <a:sym typeface="EB Garamond"/>
            </a:endParaRPr>
          </a:p>
        </p:txBody>
      </p:sp>
      <p:sp>
        <p:nvSpPr>
          <p:cNvPr id="619" name="Google Shape;61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Fully connected</a:t>
            </a:r>
            <a:endParaRPr b="1">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5" name="Google Shape;625;p55"/>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626" name="Google Shape;626;p55"/>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627" name="Google Shape;627;p55"/>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628" name="Google Shape;628;p55"/>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29" name="Google Shape;629;p55"/>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630" name="Google Shape;630;p5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631" name="Google Shape;631;p55"/>
          <p:cNvCxnSpPr>
            <a:stCxn id="630" idx="3"/>
            <a:endCxn id="632"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633" name="Google Shape;633;p5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634" name="Google Shape;634;p55"/>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635" name="Google Shape;635;p55"/>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636" name="Google Shape;636;p55"/>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37" name="Google Shape;637;p55"/>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38" name="Google Shape;638;p55"/>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39" name="Google Shape;639;p55"/>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0" name="Google Shape;640;p5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1" name="Google Shape;641;p55"/>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42" name="Google Shape;642;p55"/>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3" name="Google Shape;643;p5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4" name="Google Shape;644;p55"/>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45" name="Google Shape;645;p55"/>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46" name="Google Shape;646;p55"/>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47" name="Google Shape;647;p55"/>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48" name="Google Shape;648;p55"/>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49" name="Google Shape;649;p55"/>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632" name="Google Shape;632;p55"/>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50" name="Google Shape;650;p5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1" name="Google Shape;651;p55"/>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2" name="Google Shape;652;p55"/>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53" name="Google Shape;653;p5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54" name="Google Shape;654;p55"/>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55" name="Google Shape;655;p55"/>
          <p:cNvSpPr/>
          <p:nvPr/>
        </p:nvSpPr>
        <p:spPr>
          <a:xfrm>
            <a:off x="8176825" y="7909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5"/>
          <p:cNvSpPr txBox="1"/>
          <p:nvPr/>
        </p:nvSpPr>
        <p:spPr>
          <a:xfrm>
            <a:off x="1673163" y="3755525"/>
            <a:ext cx="64956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Loss function</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softmax_cross_entropy_with_logits</a:t>
            </a:r>
            <a:r>
              <a:rPr lang="en" sz="1800">
                <a:solidFill>
                  <a:srgbClr val="FFFFFF"/>
                </a:solidFill>
                <a:latin typeface="EB Garamond"/>
                <a:ea typeface="EB Garamond"/>
                <a:cs typeface="EB Garamond"/>
                <a:sym typeface="EB Garamond"/>
              </a:rPr>
              <a:t>(labels=Y, logits=logits)</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Predict</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a:t>
            </a:r>
            <a:r>
              <a:rPr lang="en" sz="1800">
                <a:solidFill>
                  <a:srgbClr val="FFFFFF"/>
                </a:solidFill>
                <a:latin typeface="EB Garamond"/>
                <a:ea typeface="EB Garamond"/>
                <a:cs typeface="EB Garamond"/>
                <a:sym typeface="EB Garamond"/>
              </a:rPr>
              <a:t>(logits_batch)</a:t>
            </a:r>
            <a:endParaRPr sz="1800">
              <a:solidFill>
                <a:srgbClr val="FFFFFF"/>
              </a:solidFill>
              <a:latin typeface="EB Garamond"/>
              <a:ea typeface="EB Garamond"/>
              <a:cs typeface="EB Garamond"/>
              <a:sym typeface="EB Garamond"/>
            </a:endParaRPr>
          </a:p>
        </p:txBody>
      </p:sp>
      <p:sp>
        <p:nvSpPr>
          <p:cNvPr id="657" name="Google Shape;65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Softmax</a:t>
            </a:r>
            <a:endParaRPr b="1">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3" name="Google Shape;663;p56"/>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07_convnet_mnist_starter.py from GitHub!</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Update utils.py</a:t>
            </a:r>
            <a:endParaRPr sz="1800">
              <a:solidFill>
                <a:srgbClr val="FFFFFF"/>
              </a:solidFill>
              <a:latin typeface="Georgia"/>
              <a:ea typeface="Georgia"/>
              <a:cs typeface="Georgia"/>
              <a:sym typeface="Georgia"/>
            </a:endParaRPr>
          </a:p>
        </p:txBody>
      </p:sp>
      <p:sp>
        <p:nvSpPr>
          <p:cNvPr id="664" name="Google Shape;66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Interactive coding</a:t>
            </a:r>
            <a:endParaRPr b="1">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0" name="Google Shape;670;p57"/>
          <p:cNvPicPr preferRelativeResize="0"/>
          <p:nvPr/>
        </p:nvPicPr>
        <p:blipFill>
          <a:blip r:embed="rId3">
            <a:alphaModFix/>
          </a:blip>
          <a:stretch>
            <a:fillRect/>
          </a:stretch>
        </p:blipFill>
        <p:spPr>
          <a:xfrm>
            <a:off x="2561522" y="0"/>
            <a:ext cx="4117101"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6" name="Google Shape;676;p58"/>
          <p:cNvSpPr txBox="1"/>
          <p:nvPr/>
        </p:nvSpPr>
        <p:spPr>
          <a:xfrm>
            <a:off x="724500" y="3971425"/>
            <a:ext cx="76950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Test accuracy increases while training loss decreases!</a:t>
            </a:r>
            <a:endParaRPr sz="1800">
              <a:solidFill>
                <a:srgbClr val="FFFFFF"/>
              </a:solidFill>
              <a:latin typeface="Georgia"/>
              <a:ea typeface="Georgia"/>
              <a:cs typeface="Georgia"/>
              <a:sym typeface="Georgia"/>
            </a:endParaRPr>
          </a:p>
        </p:txBody>
      </p:sp>
      <p:sp>
        <p:nvSpPr>
          <p:cNvPr id="677" name="Google Shape;67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Training progress</a:t>
            </a:r>
            <a:endParaRPr b="1">
              <a:latin typeface="Georgia"/>
              <a:ea typeface="Georgia"/>
              <a:cs typeface="Georgia"/>
              <a:sym typeface="Georgia"/>
            </a:endParaRPr>
          </a:p>
        </p:txBody>
      </p:sp>
      <p:pic>
        <p:nvPicPr>
          <p:cNvPr id="678" name="Google Shape;678;p58"/>
          <p:cNvPicPr preferRelativeResize="0"/>
          <p:nvPr/>
        </p:nvPicPr>
        <p:blipFill>
          <a:blip r:embed="rId3">
            <a:alphaModFix/>
          </a:blip>
          <a:stretch>
            <a:fillRect/>
          </a:stretch>
        </p:blipFill>
        <p:spPr>
          <a:xfrm>
            <a:off x="650500" y="1322525"/>
            <a:ext cx="7552650" cy="2648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5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Accuracy</a:t>
            </a:r>
            <a:endParaRPr b="1">
              <a:latin typeface="Georgia"/>
              <a:ea typeface="Georgia"/>
              <a:cs typeface="Georgia"/>
              <a:sym typeface="Georgia"/>
            </a:endParaRPr>
          </a:p>
        </p:txBody>
      </p:sp>
      <p:sp>
        <p:nvSpPr>
          <p:cNvPr id="684" name="Google Shape;684;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685" name="Google Shape;685;p59"/>
          <p:cNvGraphicFramePr/>
          <p:nvPr/>
        </p:nvGraphicFramePr>
        <p:xfrm>
          <a:off x="952500" y="1549850"/>
          <a:ext cx="3000000" cy="3000000"/>
        </p:xfrm>
        <a:graphic>
          <a:graphicData uri="http://schemas.openxmlformats.org/drawingml/2006/table">
            <a:tbl>
              <a:tblPr>
                <a:noFill/>
                <a:tableStyleId>{BAA90EE7-DC04-494A-802A-2F8204F911B4}</a:tableStyleId>
              </a:tblPr>
              <a:tblGrid>
                <a:gridCol w="3619500"/>
                <a:gridCol w="3619500"/>
              </a:tblGrid>
              <a:tr h="381000">
                <a:tc>
                  <a:txBody>
                    <a:bodyPr>
                      <a:noAutofit/>
                    </a:bodyPr>
                    <a:lstStyle/>
                    <a:p>
                      <a:pPr indent="0" lvl="0" marL="0" rtl="0" algn="l">
                        <a:spcBef>
                          <a:spcPts val="0"/>
                        </a:spcBef>
                        <a:spcAft>
                          <a:spcPts val="0"/>
                        </a:spcAft>
                        <a:buNone/>
                      </a:pPr>
                      <a:r>
                        <a:rPr b="1" lang="en">
                          <a:solidFill>
                            <a:srgbClr val="FFFFFF"/>
                          </a:solidFill>
                          <a:latin typeface="Georgia"/>
                          <a:ea typeface="Georgia"/>
                          <a:cs typeface="Georgia"/>
                          <a:sym typeface="Georgia"/>
                        </a:rPr>
                        <a:t>Epochs</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FFFFFF"/>
                          </a:solidFill>
                          <a:latin typeface="Georgia"/>
                          <a:ea typeface="Georgia"/>
                          <a:cs typeface="Georgia"/>
                          <a:sym typeface="Georgia"/>
                        </a:rPr>
                        <a:t>Accuracy</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0.9131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2</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0.9363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0.9478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0.9573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10</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0.971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25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0.9818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p60"/>
          <p:cNvSpPr txBox="1"/>
          <p:nvPr>
            <p:ph type="ctrTitle"/>
          </p:nvPr>
        </p:nvSpPr>
        <p:spPr>
          <a:xfrm>
            <a:off x="400075" y="2055754"/>
            <a:ext cx="8145000" cy="10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691" name="Google Shape;691;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692" name="Google Shape;692;p60"/>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8" name="Google Shape;698;p61"/>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We’ve been learning it the hard way</a:t>
            </a:r>
            <a:endParaRPr sz="1800">
              <a:solidFill>
                <a:srgbClr val="FFFFFF"/>
              </a:solidFill>
              <a:latin typeface="Georgia"/>
              <a:ea typeface="Georgia"/>
              <a:cs typeface="Georgia"/>
              <a:sym typeface="Georgia"/>
            </a:endParaRPr>
          </a:p>
        </p:txBody>
      </p:sp>
      <p:sp>
        <p:nvSpPr>
          <p:cNvPr id="699" name="Google Shape;69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a:t>
            </a:r>
            <a:endParaRPr b="1">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5" name="Google Shape;705;p62"/>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activation=tf.nn.relu,</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06" name="Google Shape;70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2" name="Google Shape;712;p63"/>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activation=tf.nn.relu</a:t>
            </a:r>
            <a:r>
              <a:rPr lang="en" sz="1800">
                <a:solidFill>
                  <a:srgbClr val="FFFFFF"/>
                </a:solidFill>
                <a:latin typeface="Georgia"/>
                <a:ea typeface="Georgia"/>
                <a:cs typeface="Georgia"/>
                <a:sym typeface="Georgia"/>
              </a:rPr>
              <a:t>,</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13" name="Google Shape;713;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
        <p:nvSpPr>
          <p:cNvPr id="714" name="Google Shape;714;p63"/>
          <p:cNvSpPr txBox="1"/>
          <p:nvPr/>
        </p:nvSpPr>
        <p:spPr>
          <a:xfrm>
            <a:off x="5794975" y="4025075"/>
            <a:ext cx="24591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can choose non-linearity to use</a:t>
            </a:r>
            <a:endParaRPr sz="18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txBox="1"/>
          <p:nvPr>
            <p:ph type="ctrTitle"/>
          </p:nvPr>
        </p:nvSpPr>
        <p:spPr>
          <a:xfrm>
            <a:off x="687375" y="2058534"/>
            <a:ext cx="8145000" cy="174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Understanding convolutions</a:t>
            </a:r>
            <a:endParaRPr>
              <a:latin typeface="Georgia"/>
              <a:ea typeface="Georgia"/>
              <a:cs typeface="Georgia"/>
              <a:sym typeface="Georgia"/>
            </a:endParaRPr>
          </a:p>
        </p:txBody>
      </p:sp>
      <p:sp>
        <p:nvSpPr>
          <p:cNvPr id="121" name="Google Shape;12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122" name="Google Shape;122;p28"/>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0" name="Google Shape;720;p64"/>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pool1 = tf.layers.max_pooling2d(inputs=conv1, </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pool_size=[2, 2], </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strides=2,</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name='pool1')</a:t>
            </a:r>
            <a:endParaRPr sz="1800">
              <a:solidFill>
                <a:srgbClr val="FFFFFF"/>
              </a:solidFill>
              <a:latin typeface="Georgia"/>
              <a:ea typeface="Georgia"/>
              <a:cs typeface="Georgia"/>
              <a:sym typeface="Georgia"/>
            </a:endParaRPr>
          </a:p>
        </p:txBody>
      </p:sp>
      <p:sp>
        <p:nvSpPr>
          <p:cNvPr id="721" name="Google Shape;721;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tf.layers.max_pooling2d</a:t>
            </a:r>
            <a:endParaRPr b="1">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7" name="Google Shape;727;p65"/>
          <p:cNvSpPr txBox="1"/>
          <p:nvPr/>
        </p:nvSpPr>
        <p:spPr>
          <a:xfrm>
            <a:off x="925075" y="2231075"/>
            <a:ext cx="7209900" cy="85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fc = tf.layers.dense(pool2, 1024, activation=tf.nn.relu, name='fc')</a:t>
            </a:r>
            <a:endParaRPr sz="1800">
              <a:solidFill>
                <a:srgbClr val="FFFFFF"/>
              </a:solidFill>
              <a:latin typeface="Georgia"/>
              <a:ea typeface="Georgia"/>
              <a:cs typeface="Georgia"/>
              <a:sym typeface="Georgia"/>
            </a:endParaRPr>
          </a:p>
        </p:txBody>
      </p:sp>
      <p:sp>
        <p:nvSpPr>
          <p:cNvPr id="728" name="Google Shape;728;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4" name="Google Shape;734;p66"/>
          <p:cNvSpPr txBox="1"/>
          <p:nvPr/>
        </p:nvSpPr>
        <p:spPr>
          <a:xfrm>
            <a:off x="925075" y="1783825"/>
            <a:ext cx="7209900" cy="2083800"/>
          </a:xfrm>
          <a:prstGeom prst="rect">
            <a:avLst/>
          </a:prstGeom>
          <a:noFill/>
          <a:ln>
            <a:noFill/>
          </a:ln>
        </p:spPr>
        <p:txBody>
          <a:bodyPr anchorCtr="0" anchor="t" bIns="91425" lIns="91425" spcFirstLastPara="1" rIns="91425" wrap="square" tIns="91425">
            <a:noAutofit/>
          </a:bodyPr>
          <a:lstStyle/>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dropout = tf.layers.dropout(fc, </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self.keep_prob, </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training=self.training</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90170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                                    name='dropout')</a:t>
            </a:r>
            <a:endParaRPr sz="18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t/>
            </a:r>
            <a:endParaRPr sz="1800">
              <a:solidFill>
                <a:srgbClr val="FFFFFF"/>
              </a:solidFill>
              <a:latin typeface="Georgia"/>
              <a:ea typeface="Georgia"/>
              <a:cs typeface="Georgia"/>
              <a:sym typeface="Georgia"/>
            </a:endParaRPr>
          </a:p>
        </p:txBody>
      </p:sp>
      <p:sp>
        <p:nvSpPr>
          <p:cNvPr id="735" name="Google Shape;73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
        <p:nvSpPr>
          <p:cNvPr id="736" name="Google Shape;736;p66"/>
          <p:cNvSpPr txBox="1"/>
          <p:nvPr/>
        </p:nvSpPr>
        <p:spPr>
          <a:xfrm>
            <a:off x="4157575" y="4025075"/>
            <a:ext cx="40965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Drop neurals during training</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Want to use all of them during testing</a:t>
            </a:r>
            <a:endParaRPr sz="1800">
              <a:solidFill>
                <a:srgbClr val="FFFFFF"/>
              </a:solidFill>
              <a:latin typeface="Georgia"/>
              <a:ea typeface="Georgia"/>
              <a:cs typeface="Georgia"/>
              <a:sym typeface="Georg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6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742" name="Google Shape;742;p67"/>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TFRecord</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CIFAR</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Style Transfer</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Feedback: chiphuyen@cs.stanford.edu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743" name="Google Shape;743;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9"/>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a function derived from two given functions by integration that expresses how the shape of one is modified by the other</a:t>
            </a:r>
            <a:endParaRPr sz="1800">
              <a:solidFill>
                <a:srgbClr val="FFFFFF"/>
              </a:solidFill>
              <a:latin typeface="Georgia"/>
              <a:ea typeface="Georgia"/>
              <a:cs typeface="Georgia"/>
              <a:sym typeface="Georgia"/>
            </a:endParaRPr>
          </a:p>
        </p:txBody>
      </p:sp>
      <p:sp>
        <p:nvSpPr>
          <p:cNvPr id="129" name="Google Shape;12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30"/>
          <p:cNvPicPr preferRelativeResize="0"/>
          <p:nvPr/>
        </p:nvPicPr>
        <p:blipFill>
          <a:blip r:embed="rId3">
            <a:alphaModFix/>
          </a:blip>
          <a:stretch>
            <a:fillRect/>
          </a:stretch>
        </p:blipFill>
        <p:spPr>
          <a:xfrm>
            <a:off x="1266788" y="1555000"/>
            <a:ext cx="6775775" cy="2128275"/>
          </a:xfrm>
          <a:prstGeom prst="rect">
            <a:avLst/>
          </a:prstGeom>
          <a:noFill/>
          <a:ln>
            <a:noFill/>
          </a:ln>
        </p:spPr>
      </p:pic>
      <p:sp>
        <p:nvSpPr>
          <p:cNvPr id="136" name="Google Shape;136;p30"/>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EB Garamond"/>
                <a:ea typeface="EB Garamond"/>
                <a:cs typeface="EB Garamond"/>
                <a:sym typeface="EB Garamond"/>
              </a:rPr>
              <a:t>Brian Amberg derivative work (Wikipedia)</a:t>
            </a:r>
            <a:endParaRPr sz="900">
              <a:solidFill>
                <a:srgbClr val="FFFFFF"/>
              </a:solidFill>
              <a:latin typeface="EB Garamond"/>
              <a:ea typeface="EB Garamond"/>
              <a:cs typeface="EB Garamond"/>
              <a:sym typeface="EB Garamond"/>
            </a:endParaRPr>
          </a:p>
        </p:txBody>
      </p:sp>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31"/>
          <p:cNvSpPr txBox="1"/>
          <p:nvPr/>
        </p:nvSpPr>
        <p:spPr>
          <a:xfrm>
            <a:off x="1137625" y="1802725"/>
            <a:ext cx="7034100" cy="11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How an input is transformed by a kernel* </a:t>
            </a:r>
            <a:endParaRPr sz="1800">
              <a:solidFill>
                <a:srgbClr val="FFFFFF"/>
              </a:solidFill>
              <a:latin typeface="Georgia"/>
              <a:ea typeface="Georgia"/>
              <a:cs typeface="Georgia"/>
              <a:sym typeface="Georgia"/>
            </a:endParaRPr>
          </a:p>
        </p:txBody>
      </p:sp>
      <p:sp>
        <p:nvSpPr>
          <p:cNvPr id="144" name="Google Shape;144;p31"/>
          <p:cNvSpPr txBox="1"/>
          <p:nvPr/>
        </p:nvSpPr>
        <p:spPr>
          <a:xfrm>
            <a:off x="71225" y="4663225"/>
            <a:ext cx="50724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*also called filter/feature map</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
        <p:nvSpPr>
          <p:cNvPr id="145" name="Google Shape;14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32"/>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p:txBody>
      </p:sp>
      <p:sp>
        <p:nvSpPr>
          <p:cNvPr id="152" name="Google Shape;15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8" name="Google Shape;158;p33"/>
          <p:cNvPicPr preferRelativeResize="0"/>
          <p:nvPr/>
        </p:nvPicPr>
        <p:blipFill>
          <a:blip r:embed="rId3">
            <a:alphaModFix/>
          </a:blip>
          <a:stretch>
            <a:fillRect/>
          </a:stretch>
        </p:blipFill>
        <p:spPr>
          <a:xfrm>
            <a:off x="2149600" y="994850"/>
            <a:ext cx="5010150" cy="3657600"/>
          </a:xfrm>
          <a:prstGeom prst="rect">
            <a:avLst/>
          </a:prstGeom>
          <a:noFill/>
          <a:ln>
            <a:noFill/>
          </a:ln>
        </p:spPr>
      </p:pic>
      <p:sp>
        <p:nvSpPr>
          <p:cNvPr id="159" name="Google Shape;159;p33"/>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EB Garamond"/>
                <a:ea typeface="EB Garamond"/>
                <a:cs typeface="EB Garamond"/>
                <a:sym typeface="EB Garamond"/>
              </a:rPr>
              <a:t> http://deeplearning.stanford.edu/</a:t>
            </a:r>
            <a:endParaRPr sz="900">
              <a:solidFill>
                <a:srgbClr val="FFFFFF"/>
              </a:solidFill>
              <a:latin typeface="EB Garamond"/>
              <a:ea typeface="EB Garamond"/>
              <a:cs typeface="EB Garamond"/>
              <a:sym typeface="EB Garamond"/>
            </a:endParaRPr>
          </a:p>
        </p:txBody>
      </p:sp>
      <p:sp>
        <p:nvSpPr>
          <p:cNvPr id="160" name="Google Shape;16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