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EB Garamond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995E32-FCBC-4535-83C4-F6380ABD234D}">
  <a:tblStyle styleId="{7F995E32-FCBC-4535-83C4-F6380ABD2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EBGaramond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EBGaramond-italic.fntdata"/><Relationship Id="rId32" Type="http://schemas.openxmlformats.org/officeDocument/2006/relationships/slide" Target="slides/slide26.xml"/><Relationship Id="rId76" Type="http://schemas.openxmlformats.org/officeDocument/2006/relationships/font" Target="fonts/EBGaramond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EBGaramond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b64e1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b64e1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4e106e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4e106e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4e106e5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4e106e5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4e106e5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4e106e5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2953c3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2953c3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2953c3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2953c3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2953c35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2953c35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Tile identification of some minimal context within which the chosen keyword at)pears; e.g., if the keyword is "you", is it followed by the word "are" (in which ease an assertion)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 the provision of an editing capability for ELIZA "scripts"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2953c35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2953c35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2953c35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2953c35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2953c3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2953c3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2953c35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2953c35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b64e16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b64e16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4e106e5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4e106e5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4e106e5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4e106e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2953c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12953c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2953c35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2953c35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2953c3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2953c3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508033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2508033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d07538c8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d07538c8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d07538c8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d07538c8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508033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508033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07538c8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07538c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07538c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07538c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2953c35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2953c35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07538c8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d07538c8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d07538c8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d07538c8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12953c35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12953c35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d07538c8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d07538c8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encoder_inputs: a list of tensors representing inputs to the encoder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decoder_inputs:  a list of tensors representing inputs to the decoder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cell: single or multiple layer cells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outputs: a list of decoder_size tensors, each of dimension 1 x DECODE_VOCAB corresponding to the probability distribution at each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states: a list of decoder_size tensors, each corresponds to the internal state of the decoder at every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d07538c8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d07538c8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d07538c8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d07538c8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d07538c8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d07538c8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2953c35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12953c35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d07538c8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d07538c8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48a19e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48a19e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12953c35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12953c35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d07538c8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d07538c8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d07538c8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d07538c8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d07538c8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d07538c8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ba5d0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ba5d0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eba5d0b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eba5d0b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eba5d0b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eba5d0b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eba5d0b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eba5d0b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d07538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d07538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Asynchronous programming is a means of parallel programming in which a unit of work runs separately from the main application thread and notifies the calling thread of its completion, failure or progress.”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d07538c8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d07538c8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b64e16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b64e16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d07538c8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d07538c8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d07538c8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d07538c8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d07538c8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d07538c8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d07538c8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d07538c8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d07538c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d07538c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12953c35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12953c35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d07538c8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d07538c8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12953c35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12953c35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24e106e5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24e106e5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24e106e5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24e106e5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e106e5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4e106e5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d07538c8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d07538c8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d07538c8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d07538c8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d07538c8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d07538c8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d07538c8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d07538c8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49942e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49942e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12953c35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12953c35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24e106e5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24e106e5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108de3b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108de3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d07538c8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d07538c8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4e106e5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4e106e5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of bots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4e106e5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4e106e5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4e106e5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4e106e5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eb.stanford.edu/class/cs124/lec/chatbot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l.acm.org/citation.cfm?id=36516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rxiv.org/pdf/1412.2007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tensorflow.org/extras/candidate_sampling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cs.cornell.edu/~cristian/Cornell_Movie-Dialogs_Corpu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Marsan-Ma/chat_corpus" TargetMode="External"/><Relationship Id="rId4" Type="http://schemas.openxmlformats.org/officeDocument/2006/relationships/hyperlink" Target="https://github.com/Marsan-Ma/chat_corpus/" TargetMode="External"/><Relationship Id="rId5" Type="http://schemas.openxmlformats.org/officeDocument/2006/relationships/hyperlink" Target="https://www.reddit.com/r/datasets/comments/3bxlg7/i_have_every_publicly_available_reddit_comment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9.jpg"/><Relationship Id="rId6" Type="http://schemas.openxmlformats.org/officeDocument/2006/relationships/image" Target="../media/image14.png"/><Relationship Id="rId7" Type="http://schemas.openxmlformats.org/officeDocument/2006/relationships/image" Target="../media/image15.jpg"/><Relationship Id="rId8" Type="http://schemas.openxmlformats.org/officeDocument/2006/relationships/image" Target="../media/image10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mailto:huyenn@stanford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14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3/2/2017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950" y="2586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practical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CS124’s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lecture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utterance can be a sentence, a phrase, or multiple sentences (even emojis)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Pattern matching + substitution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early as 1960s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6643675" y="2283175"/>
            <a:ext cx="2057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Rogerian psychology interview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39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39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YOU 0 ME) [pattern]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(WHAT MAKES YOU THINK I 3 YOU) [transform]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 don’t like me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MAKES YOU THINK I DON’T LIKE YOU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7" name="Google Shape;217;p40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9" name="Google Shape;219;p40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40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See </a:t>
            </a:r>
            <a:r>
              <a:rPr lang="en" sz="9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paper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People became deeply emotionally involved with the program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Weizenbaum tells the story of his secretary who would ask Weizenbaum to leave the room when she talked with ELIZA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from CS124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Google Shape;23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Until 2014, Siri and Google Now were still rule-based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Now, idk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800" y="1855175"/>
            <a:ext cx="4112400" cy="3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Corpus-based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Leverage large amount of data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Knowledge base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Neural networks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44"/>
          <p:cNvSpPr txBox="1"/>
          <p:nvPr>
            <p:ph idx="12" type="sldNum"/>
          </p:nvPr>
        </p:nvSpPr>
        <p:spPr>
          <a:xfrm>
            <a:off x="8474070" y="44359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Google Shape;251;p44"/>
          <p:cNvGrpSpPr/>
          <p:nvPr/>
        </p:nvGrpSpPr>
        <p:grpSpPr>
          <a:xfrm rot="5400000">
            <a:off x="940530" y="2521490"/>
            <a:ext cx="543868" cy="257448"/>
            <a:chOff x="6223414" y="4018641"/>
            <a:chExt cx="776400" cy="280200"/>
          </a:xfrm>
        </p:grpSpPr>
        <p:grpSp>
          <p:nvGrpSpPr>
            <p:cNvPr id="252" name="Google Shape;252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53" name="Google Shape;253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" name="Google Shape;257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8" name="Google Shape;258;p44"/>
          <p:cNvCxnSpPr>
            <a:endCxn id="257" idx="3"/>
          </p:cNvCxnSpPr>
          <p:nvPr/>
        </p:nvCxnSpPr>
        <p:spPr>
          <a:xfrm rot="10800000">
            <a:off x="121246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Google Shape;259;p44"/>
          <p:cNvCxnSpPr>
            <a:stCxn id="257" idx="0"/>
          </p:cNvCxnSpPr>
          <p:nvPr/>
        </p:nvCxnSpPr>
        <p:spPr>
          <a:xfrm>
            <a:off x="134118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Google Shape;260;p44"/>
          <p:cNvSpPr txBox="1"/>
          <p:nvPr/>
        </p:nvSpPr>
        <p:spPr>
          <a:xfrm>
            <a:off x="1007006" y="3796905"/>
            <a:ext cx="2514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 sentence (utterance)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4"/>
          <p:cNvSpPr txBox="1"/>
          <p:nvPr/>
        </p:nvSpPr>
        <p:spPr>
          <a:xfrm rot="-5400000">
            <a:off x="-264712" y="2471248"/>
            <a:ext cx="1129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/>
          </a:p>
        </p:txBody>
      </p:sp>
      <p:sp>
        <p:nvSpPr>
          <p:cNvPr id="262" name="Google Shape;262;p44"/>
          <p:cNvSpPr/>
          <p:nvPr/>
        </p:nvSpPr>
        <p:spPr>
          <a:xfrm rot="-5400000">
            <a:off x="2158142" y="2543555"/>
            <a:ext cx="189000" cy="23598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Google Shape;263;p44"/>
          <p:cNvSpPr/>
          <p:nvPr/>
        </p:nvSpPr>
        <p:spPr>
          <a:xfrm>
            <a:off x="472305" y="2378301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3791315" y="3348867"/>
            <a:ext cx="4551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&lt;Start&gt;    I’m    amazing    .         Thank    you      !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1019970" y="3355158"/>
            <a:ext cx="2501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   are      you         ?</a:t>
            </a:r>
            <a:endParaRPr i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44"/>
          <p:cNvGrpSpPr/>
          <p:nvPr/>
        </p:nvGrpSpPr>
        <p:grpSpPr>
          <a:xfrm rot="5400000">
            <a:off x="1529487" y="2517374"/>
            <a:ext cx="543868" cy="257448"/>
            <a:chOff x="6223414" y="4018641"/>
            <a:chExt cx="776400" cy="280200"/>
          </a:xfrm>
        </p:grpSpPr>
        <p:grpSp>
          <p:nvGrpSpPr>
            <p:cNvPr id="267" name="Google Shape;267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68" name="Google Shape;268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" name="Google Shape;272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3" name="Google Shape;273;p44"/>
          <p:cNvCxnSpPr>
            <a:endCxn id="272" idx="3"/>
          </p:cNvCxnSpPr>
          <p:nvPr/>
        </p:nvCxnSpPr>
        <p:spPr>
          <a:xfrm rot="10800000">
            <a:off x="1801421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Google Shape;274;p44"/>
          <p:cNvCxnSpPr>
            <a:stCxn id="272" idx="0"/>
          </p:cNvCxnSpPr>
          <p:nvPr/>
        </p:nvCxnSpPr>
        <p:spPr>
          <a:xfrm>
            <a:off x="1930145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75" name="Google Shape;275;p44"/>
          <p:cNvGrpSpPr/>
          <p:nvPr/>
        </p:nvGrpSpPr>
        <p:grpSpPr>
          <a:xfrm rot="5400000">
            <a:off x="2106134" y="2517374"/>
            <a:ext cx="543868" cy="257448"/>
            <a:chOff x="6223414" y="4018641"/>
            <a:chExt cx="776400" cy="280200"/>
          </a:xfrm>
        </p:grpSpPr>
        <p:grpSp>
          <p:nvGrpSpPr>
            <p:cNvPr id="276" name="Google Shape;276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77" name="Google Shape;277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Google Shape;281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2" name="Google Shape;282;p44"/>
          <p:cNvCxnSpPr>
            <a:endCxn id="281" idx="3"/>
          </p:cNvCxnSpPr>
          <p:nvPr/>
        </p:nvCxnSpPr>
        <p:spPr>
          <a:xfrm rot="10800000">
            <a:off x="2378069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3" name="Google Shape;283;p44"/>
          <p:cNvCxnSpPr>
            <a:stCxn id="281" idx="0"/>
          </p:cNvCxnSpPr>
          <p:nvPr/>
        </p:nvCxnSpPr>
        <p:spPr>
          <a:xfrm>
            <a:off x="2506792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84" name="Google Shape;284;p44"/>
          <p:cNvGrpSpPr/>
          <p:nvPr/>
        </p:nvGrpSpPr>
        <p:grpSpPr>
          <a:xfrm rot="5400000">
            <a:off x="2697813" y="2515372"/>
            <a:ext cx="543868" cy="257448"/>
            <a:chOff x="6223414" y="4018641"/>
            <a:chExt cx="776400" cy="280200"/>
          </a:xfrm>
        </p:grpSpPr>
        <p:grpSp>
          <p:nvGrpSpPr>
            <p:cNvPr id="285" name="Google Shape;285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86" name="Google Shape;286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Google Shape;290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1" name="Google Shape;291;p44"/>
          <p:cNvCxnSpPr>
            <a:endCxn id="290" idx="3"/>
          </p:cNvCxnSpPr>
          <p:nvPr/>
        </p:nvCxnSpPr>
        <p:spPr>
          <a:xfrm rot="10800000">
            <a:off x="2969747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44"/>
          <p:cNvCxnSpPr>
            <a:stCxn id="290" idx="0"/>
            <a:endCxn id="293" idx="2"/>
          </p:cNvCxnSpPr>
          <p:nvPr/>
        </p:nvCxnSpPr>
        <p:spPr>
          <a:xfrm>
            <a:off x="3098471" y="2644095"/>
            <a:ext cx="10077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94" name="Google Shape;294;p44"/>
          <p:cNvGrpSpPr/>
          <p:nvPr/>
        </p:nvGrpSpPr>
        <p:grpSpPr>
          <a:xfrm rot="5400000">
            <a:off x="3962922" y="2515372"/>
            <a:ext cx="543868" cy="257448"/>
            <a:chOff x="6223414" y="4018641"/>
            <a:chExt cx="776400" cy="280200"/>
          </a:xfrm>
        </p:grpSpPr>
        <p:grpSp>
          <p:nvGrpSpPr>
            <p:cNvPr id="295" name="Google Shape;295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96" name="Google Shape;296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93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0" name="Google Shape;300;p44"/>
          <p:cNvCxnSpPr>
            <a:endCxn id="293" idx="3"/>
          </p:cNvCxnSpPr>
          <p:nvPr/>
        </p:nvCxnSpPr>
        <p:spPr>
          <a:xfrm rot="10800000">
            <a:off x="4234856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Google Shape;301;p44"/>
          <p:cNvCxnSpPr>
            <a:stCxn id="293" idx="0"/>
          </p:cNvCxnSpPr>
          <p:nvPr/>
        </p:nvCxnSpPr>
        <p:spPr>
          <a:xfrm>
            <a:off x="4363580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2" name="Google Shape;302;p44"/>
          <p:cNvCxnSpPr>
            <a:stCxn id="293" idx="1"/>
          </p:cNvCxnSpPr>
          <p:nvPr/>
        </p:nvCxnSpPr>
        <p:spPr>
          <a:xfrm rot="10800000">
            <a:off x="4234856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03" name="Google Shape;303;p44"/>
          <p:cNvGrpSpPr/>
          <p:nvPr/>
        </p:nvGrpSpPr>
        <p:grpSpPr>
          <a:xfrm rot="5400000">
            <a:off x="4554600" y="2521490"/>
            <a:ext cx="543868" cy="257448"/>
            <a:chOff x="6223414" y="4018641"/>
            <a:chExt cx="776400" cy="280200"/>
          </a:xfrm>
        </p:grpSpPr>
        <p:grpSp>
          <p:nvGrpSpPr>
            <p:cNvPr id="304" name="Google Shape;30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05" name="Google Shape;30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Google Shape;30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0" name="Google Shape;310;p44"/>
          <p:cNvCxnSpPr>
            <a:endCxn id="309" idx="3"/>
          </p:cNvCxnSpPr>
          <p:nvPr/>
        </p:nvCxnSpPr>
        <p:spPr>
          <a:xfrm rot="10800000">
            <a:off x="482653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1" name="Google Shape;311;p44"/>
          <p:cNvCxnSpPr>
            <a:stCxn id="309" idx="0"/>
          </p:cNvCxnSpPr>
          <p:nvPr/>
        </p:nvCxnSpPr>
        <p:spPr>
          <a:xfrm>
            <a:off x="495525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2" name="Google Shape;312;p44"/>
          <p:cNvCxnSpPr>
            <a:stCxn id="309" idx="1"/>
          </p:cNvCxnSpPr>
          <p:nvPr/>
        </p:nvCxnSpPr>
        <p:spPr>
          <a:xfrm rot="10800000">
            <a:off x="4826535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13" name="Google Shape;313;p44"/>
          <p:cNvGrpSpPr/>
          <p:nvPr/>
        </p:nvGrpSpPr>
        <p:grpSpPr>
          <a:xfrm rot="5400000">
            <a:off x="5151367" y="2515372"/>
            <a:ext cx="543868" cy="257448"/>
            <a:chOff x="6223414" y="4018641"/>
            <a:chExt cx="776400" cy="280200"/>
          </a:xfrm>
        </p:grpSpPr>
        <p:grpSp>
          <p:nvGrpSpPr>
            <p:cNvPr id="314" name="Google Shape;31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15" name="Google Shape;31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9" name="Google Shape;31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0" name="Google Shape;320;p44"/>
          <p:cNvCxnSpPr>
            <a:endCxn id="319" idx="3"/>
          </p:cNvCxnSpPr>
          <p:nvPr/>
        </p:nvCxnSpPr>
        <p:spPr>
          <a:xfrm rot="10800000">
            <a:off x="5423301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Google Shape;321;p44"/>
          <p:cNvCxnSpPr>
            <a:stCxn id="319" idx="0"/>
          </p:cNvCxnSpPr>
          <p:nvPr/>
        </p:nvCxnSpPr>
        <p:spPr>
          <a:xfrm>
            <a:off x="5552025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Google Shape;322;p44"/>
          <p:cNvCxnSpPr>
            <a:stCxn id="319" idx="1"/>
          </p:cNvCxnSpPr>
          <p:nvPr/>
        </p:nvCxnSpPr>
        <p:spPr>
          <a:xfrm rot="10800000">
            <a:off x="5423301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23" name="Google Shape;323;p44"/>
          <p:cNvGrpSpPr/>
          <p:nvPr/>
        </p:nvGrpSpPr>
        <p:grpSpPr>
          <a:xfrm rot="5400000">
            <a:off x="5743046" y="2515372"/>
            <a:ext cx="543868" cy="257448"/>
            <a:chOff x="6223414" y="4018641"/>
            <a:chExt cx="776400" cy="280200"/>
          </a:xfrm>
        </p:grpSpPr>
        <p:grpSp>
          <p:nvGrpSpPr>
            <p:cNvPr id="324" name="Google Shape;32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25" name="Google Shape;32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" name="Google Shape;32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0" name="Google Shape;330;p44"/>
          <p:cNvCxnSpPr>
            <a:endCxn id="329" idx="3"/>
          </p:cNvCxnSpPr>
          <p:nvPr/>
        </p:nvCxnSpPr>
        <p:spPr>
          <a:xfrm rot="10800000">
            <a:off x="6014980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1" name="Google Shape;331;p44"/>
          <p:cNvCxnSpPr>
            <a:stCxn id="329" idx="0"/>
          </p:cNvCxnSpPr>
          <p:nvPr/>
        </p:nvCxnSpPr>
        <p:spPr>
          <a:xfrm>
            <a:off x="6143704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2" name="Google Shape;332;p44"/>
          <p:cNvCxnSpPr>
            <a:stCxn id="329" idx="1"/>
          </p:cNvCxnSpPr>
          <p:nvPr/>
        </p:nvCxnSpPr>
        <p:spPr>
          <a:xfrm rot="10800000">
            <a:off x="6014980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33" name="Google Shape;333;p44"/>
          <p:cNvGrpSpPr/>
          <p:nvPr/>
        </p:nvGrpSpPr>
        <p:grpSpPr>
          <a:xfrm rot="5400000">
            <a:off x="6334725" y="2521490"/>
            <a:ext cx="543868" cy="257448"/>
            <a:chOff x="6223414" y="4018641"/>
            <a:chExt cx="776400" cy="280200"/>
          </a:xfrm>
        </p:grpSpPr>
        <p:grpSp>
          <p:nvGrpSpPr>
            <p:cNvPr id="334" name="Google Shape;33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35" name="Google Shape;33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Google Shape;33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0" name="Google Shape;340;p44"/>
          <p:cNvCxnSpPr>
            <a:endCxn id="339" idx="3"/>
          </p:cNvCxnSpPr>
          <p:nvPr/>
        </p:nvCxnSpPr>
        <p:spPr>
          <a:xfrm rot="10800000">
            <a:off x="6606659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1" name="Google Shape;341;p44"/>
          <p:cNvCxnSpPr>
            <a:stCxn id="339" idx="0"/>
          </p:cNvCxnSpPr>
          <p:nvPr/>
        </p:nvCxnSpPr>
        <p:spPr>
          <a:xfrm>
            <a:off x="6735383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Google Shape;342;p44"/>
          <p:cNvCxnSpPr>
            <a:stCxn id="339" idx="1"/>
          </p:cNvCxnSpPr>
          <p:nvPr/>
        </p:nvCxnSpPr>
        <p:spPr>
          <a:xfrm rot="10800000">
            <a:off x="6606659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43" name="Google Shape;343;p44"/>
          <p:cNvGrpSpPr/>
          <p:nvPr/>
        </p:nvGrpSpPr>
        <p:grpSpPr>
          <a:xfrm rot="5400000">
            <a:off x="6931491" y="2515372"/>
            <a:ext cx="543868" cy="257448"/>
            <a:chOff x="6223414" y="4018641"/>
            <a:chExt cx="776400" cy="280200"/>
          </a:xfrm>
        </p:grpSpPr>
        <p:grpSp>
          <p:nvGrpSpPr>
            <p:cNvPr id="344" name="Google Shape;34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45" name="Google Shape;34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Google Shape;34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0" name="Google Shape;350;p44"/>
          <p:cNvCxnSpPr>
            <a:endCxn id="349" idx="3"/>
          </p:cNvCxnSpPr>
          <p:nvPr/>
        </p:nvCxnSpPr>
        <p:spPr>
          <a:xfrm rot="10800000">
            <a:off x="7203425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Google Shape;351;p44"/>
          <p:cNvCxnSpPr>
            <a:stCxn id="349" idx="0"/>
          </p:cNvCxnSpPr>
          <p:nvPr/>
        </p:nvCxnSpPr>
        <p:spPr>
          <a:xfrm>
            <a:off x="7332149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p44"/>
          <p:cNvCxnSpPr>
            <a:stCxn id="349" idx="1"/>
          </p:cNvCxnSpPr>
          <p:nvPr/>
        </p:nvCxnSpPr>
        <p:spPr>
          <a:xfrm rot="10800000">
            <a:off x="7203425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53" name="Google Shape;353;p44"/>
          <p:cNvGrpSpPr/>
          <p:nvPr/>
        </p:nvGrpSpPr>
        <p:grpSpPr>
          <a:xfrm rot="5400000">
            <a:off x="7500329" y="2515372"/>
            <a:ext cx="543868" cy="257448"/>
            <a:chOff x="6223414" y="4018641"/>
            <a:chExt cx="776400" cy="280200"/>
          </a:xfrm>
        </p:grpSpPr>
        <p:grpSp>
          <p:nvGrpSpPr>
            <p:cNvPr id="354" name="Google Shape;35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55" name="Google Shape;35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Google Shape;35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44"/>
          <p:cNvCxnSpPr>
            <a:endCxn id="359" idx="3"/>
          </p:cNvCxnSpPr>
          <p:nvPr/>
        </p:nvCxnSpPr>
        <p:spPr>
          <a:xfrm rot="10800000">
            <a:off x="7772263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1" name="Google Shape;361;p44"/>
          <p:cNvCxnSpPr>
            <a:stCxn id="359" idx="1"/>
          </p:cNvCxnSpPr>
          <p:nvPr/>
        </p:nvCxnSpPr>
        <p:spPr>
          <a:xfrm rot="10800000">
            <a:off x="7772263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2" name="Google Shape;362;p44"/>
          <p:cNvSpPr txBox="1"/>
          <p:nvPr/>
        </p:nvSpPr>
        <p:spPr>
          <a:xfrm>
            <a:off x="3791312" y="1654900"/>
            <a:ext cx="44295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I’m    amazing    .         Thank    you      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Google Shape;363;p44"/>
          <p:cNvSpPr txBox="1"/>
          <p:nvPr/>
        </p:nvSpPr>
        <p:spPr>
          <a:xfrm rot="5400000">
            <a:off x="8294813" y="2487393"/>
            <a:ext cx="1098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sp>
        <p:nvSpPr>
          <p:cNvPr id="364" name="Google Shape;364;p44"/>
          <p:cNvSpPr txBox="1"/>
          <p:nvPr/>
        </p:nvSpPr>
        <p:spPr>
          <a:xfrm>
            <a:off x="4512466" y="1159160"/>
            <a:ext cx="3107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Target sentence (response)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44"/>
          <p:cNvSpPr/>
          <p:nvPr/>
        </p:nvSpPr>
        <p:spPr>
          <a:xfrm rot="5400000">
            <a:off x="5971763" y="-461435"/>
            <a:ext cx="189000" cy="39723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Google Shape;366;p44"/>
          <p:cNvSpPr/>
          <p:nvPr/>
        </p:nvSpPr>
        <p:spPr>
          <a:xfrm rot="10800000">
            <a:off x="8469155" y="2394243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121975" y="4838700"/>
            <a:ext cx="5355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adapted from a slide in CS224N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bots are only as good as your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149" y="911125"/>
            <a:ext cx="5723075" cy="407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Google Shape;38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724500" y="918350"/>
            <a:ext cx="76950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Digit normalization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Subwords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Sequences too long/too short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Contraction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Punctuation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Vocabulary size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input sequence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Google Shape;39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48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Remove duplicates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only on unseen data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 careful with duplicate training samples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49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525599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Google Shape;40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 separate subgraph for each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5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tf.contrib.training.bucket_by_sequence_length(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input_length,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tensors,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batch_size,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bucket_boundaries,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num_threads=1,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capacity=32,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bucket_capacities=None,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shapes=None,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dynamic_pad=False,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allow_smaller_final_batch=False,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keep_input=True,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shared_name=None,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Google Shape;42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tf.contrib.legacy_seq2seq.model_with_buckets(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encoder_inputs,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decoder_inputs,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targets,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weights,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seq2seq,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softmax_loss_function=None,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per_example_loss=False,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Google Shape;424;p52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lazy &amp; potentially less efficient version. Use TensorFlow’s off-the-shelf seq2seq model with bucket support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Google Shape;430;p5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Avoid </a:t>
            </a: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growing complexity of computing the normalization constant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Approximate the negative term of the gradient by importance sampling with a small number of samples.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each step, update only the vectors associated with the correct word w and with the sampled words in V’ 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Once training is over, use the full target vocabulary to compute the output probability of each target word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 Using Very Large Target Vocabulary for Neural Machine Translation (Jean et al., 2015)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Google Shape;43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Announcements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Assignment 3 out, due March 15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Demo in class March 16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Work in group of up to 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 vs 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Google Shape;43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54"/>
          <p:cNvSpPr txBox="1"/>
          <p:nvPr/>
        </p:nvSpPr>
        <p:spPr>
          <a:xfrm>
            <a:off x="724500" y="3843950"/>
            <a:ext cx="76950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Candidate Sampling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39" name="Google Shape;439;p54"/>
          <p:cNvGraphicFramePr/>
          <p:nvPr/>
        </p:nvGraphicFramePr>
        <p:xfrm>
          <a:off x="952500" y="17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{7F995E32-FCBC-4535-83C4-F6380ABD234D}</a:tableStyleId>
              </a:tblPr>
              <a:tblGrid>
                <a:gridCol w="1001525"/>
                <a:gridCol w="2987175"/>
                <a:gridCol w="3250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NCE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Sampled Softmax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Goal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Distinguish the true candidates from the sampled candidates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Choose the right class from a subset of classes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Loss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Logistic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Softmax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Google Shape;44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5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config.NUM_SAMPLES &gt; 0 and config.NUM_SAMPLES &lt; config.DEC_VOCAB: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weight = tf.get_variable('proj_w', [config.HIDDEN_SIZE, 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bias = tf.get_variable('proj_b', [config.DEC_VOCAB])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self.output_projection = (w, 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def sampled_loss(inputs, labels):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labels = tf.reshape(labels, [-1, 1])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return tf.nn.sampled_softmax_loss(tf.transpose(weight), bias, inputs, labels,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config.NUM_SAMPLES, config.DEC_VOCAB)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self.softmax_loss_function = sampled_loss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Google Shape;45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5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Generally an underestimate of the full softmax loss.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inference time, compute the full softmax using: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tf.nn.softmax(tf.matmul(inputs, tf.transpose(weight)) + bias)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Google Shape;45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5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training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inference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Google Shape;46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5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basic_rnn_seq2seq(encoder_inputs,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cell)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3" name="Google Shape;47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5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num_encoder_symbols,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embedding_size,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feed_previous=False)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embed your inputs and outputs, need to specify the number of input and output tokens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Feed_previous if you want to feed the previously predicted word to train, even if the model makes mistakes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utput_projection: tuple of project weight and bias if use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0" name="Google Shape;48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6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embedding_attention_seq2seq(encoder_inputs,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      decoder_inputs,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 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num_encoder_symbols,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num_heads=1,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feed_previous=False,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					         initial_state_attention=False)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Embedding sequence-to-sequence model with attention.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Wrapper for seq2seq with buckets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Google Shape;48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6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losses = model_with_buckets(encoder_inputs,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targets,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weights,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buckets,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seq2seq,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softmax_loss_function=None,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per_example_loss=False)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Seq2seq: one of the seq2seq functions defined above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Softmax loss function: normal softmax or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Our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Google Shape;49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95" name="Google Shape;49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1" name="Google Shape;50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6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220,579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conversational exchanges (before removing dups)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10,292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pairs of movie characters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9,035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characters from 617 movies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304,713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 utterances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Very well-formatted (almost perfect)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Come with a very interesting paper “</a:t>
            </a:r>
            <a:r>
              <a:rPr lang="en" sz="18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Chameleons in Imagined Conversations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.”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Guest lectures next week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1453550" y="3875675"/>
            <a:ext cx="24804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Frederik Ebert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BAIR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Deep RL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3/7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5054525" y="3875675"/>
            <a:ext cx="3524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François Chollet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Google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Keras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3/9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50" y="1295175"/>
            <a:ext cx="1994010" cy="25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660" y="1295175"/>
            <a:ext cx="2553150" cy="25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8" name="Google Shape;50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6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168,100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unique pairs for training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24,750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pairs for testing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0" name="Google Shape;510;p64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Note: this is very tiny. Usually need millions of pairs for seq2seq models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 Length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Distribution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Google Shape;51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7" name="Google Shape;51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63" y="868825"/>
            <a:ext cx="5498275" cy="41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Vocabulary tradeoff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Google Shape;52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6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all tokens that appear at least a number of time (twice)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Alternative approach: get a fixed size vocabulary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Smaller vocabulary: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Has smaller loss/perplexity but loss/perplexity isn’t everything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Gives &lt;unk&gt; answers to questions that require personal information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give the bot’s answers many responses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train much faster than big vocab using sampled softmax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6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Attentional decoder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encoder inputs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the Google’s vanilla translate model, originally used to translate from English to French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Google Shape;53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6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have you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mind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weird?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right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want?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is you me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don't understand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know you look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look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nothing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funny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68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Google Shape;54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6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hi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how're you?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just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go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omg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doing that again!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stop telling me to go somewhere!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go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it's almost like you want to piss me off.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stupid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69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It sort of works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Google Shape;55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7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 are a monster!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am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sorry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 ' t need to boy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a girl!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done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==========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Did you change your hair?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no?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i won 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paul owen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a harem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Google Shape;555;p70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1" name="Google Shape;561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7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don ' t bother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being sassy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need?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ya help ya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okay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what do you want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71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Google Shape;56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7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just talking gibberish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are you talking about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about life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about it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life is beautiful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is good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 do you live?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as in heaven?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his apartment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who's he?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' s here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oh well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you are in trouble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not!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please 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whatever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don ' t know what to say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72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3"/>
          <p:cNvSpPr txBox="1"/>
          <p:nvPr>
            <p:ph type="title"/>
          </p:nvPr>
        </p:nvSpPr>
        <p:spPr>
          <a:xfrm>
            <a:off x="638775" y="1557900"/>
            <a:ext cx="80928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sample conversations on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(in assignments)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Google Shape;577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 details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TensorBro: A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00" y="13591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Google Shape;58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7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know that we implemented our model correctly?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0" name="Google Shape;59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7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Run the model on a small dataset (~2,000 pairs) and run for a lot of epochs to see if it converges 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(learns all the responses by heart)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Google Shape;597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7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is very dramatic (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thanks to Hollywood screenwriters)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Topics of c</a:t>
            </a: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onversations aren’t realistic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Responses are always fixed for one encoder input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Inconsistent personality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only the last previous utterance as the input for the encoder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Doesn’t keep track of information about users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 on multiple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4" name="Google Shape;60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7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Twitter chat log (courtesy of Marsan Ma)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More movie substitles (less clean)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Every publicly available Reddit comments (1TB of data!)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Your own conversations (chat logs, text messages, emails)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Example of Twitter chat log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Google Shape;611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Google Shape;612;p7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3" name="Google Shape;61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339"/>
            <a:ext cx="9143999" cy="398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9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extensions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Google Shape;619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620" name="Google Shape;62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Google Shape;626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Google Shape;62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75" y="994850"/>
            <a:ext cx="4412250" cy="41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Google Shape;633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8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the decoder phase, inject consistent information about the bot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name, age, hometown, current location, job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the decoder inputs from one person only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your own Sheldon Cooper bot!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2"/>
          <p:cNvSpPr/>
          <p:nvPr/>
        </p:nvSpPr>
        <p:spPr>
          <a:xfrm>
            <a:off x="1862946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2"/>
          <p:cNvSpPr/>
          <p:nvPr/>
        </p:nvSpPr>
        <p:spPr>
          <a:xfrm>
            <a:off x="2635465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82"/>
          <p:cNvSpPr/>
          <p:nvPr/>
        </p:nvSpPr>
        <p:spPr>
          <a:xfrm>
            <a:off x="4180502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2"/>
          <p:cNvSpPr/>
          <p:nvPr/>
        </p:nvSpPr>
        <p:spPr>
          <a:xfrm>
            <a:off x="3407983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2"/>
          <p:cNvSpPr txBox="1"/>
          <p:nvPr/>
        </p:nvSpPr>
        <p:spPr>
          <a:xfrm>
            <a:off x="873375" y="3091125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Encoder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4" name="Google Shape;644;p82"/>
          <p:cNvSpPr txBox="1"/>
          <p:nvPr/>
        </p:nvSpPr>
        <p:spPr>
          <a:xfrm>
            <a:off x="4077000" y="3588700"/>
            <a:ext cx="779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“How”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5" name="Google Shape;645;p82"/>
          <p:cNvSpPr txBox="1"/>
          <p:nvPr/>
        </p:nvSpPr>
        <p:spPr>
          <a:xfrm>
            <a:off x="3396875" y="3624400"/>
            <a:ext cx="594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“are”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6" name="Google Shape;646;p82"/>
          <p:cNvSpPr txBox="1"/>
          <p:nvPr/>
        </p:nvSpPr>
        <p:spPr>
          <a:xfrm>
            <a:off x="2590025" y="36244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“you”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Google Shape;647;p82"/>
          <p:cNvSpPr txBox="1"/>
          <p:nvPr/>
        </p:nvSpPr>
        <p:spPr>
          <a:xfrm>
            <a:off x="1892041" y="3624405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“?”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8" name="Google Shape;648;p82"/>
          <p:cNvSpPr/>
          <p:nvPr/>
        </p:nvSpPr>
        <p:spPr>
          <a:xfrm rot="10800000">
            <a:off x="652163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2"/>
          <p:cNvSpPr/>
          <p:nvPr/>
        </p:nvSpPr>
        <p:spPr>
          <a:xfrm rot="10800000">
            <a:off x="4966643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82"/>
          <p:cNvSpPr/>
          <p:nvPr/>
        </p:nvSpPr>
        <p:spPr>
          <a:xfrm rot="10800000">
            <a:off x="573916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82"/>
          <p:cNvSpPr txBox="1"/>
          <p:nvPr/>
        </p:nvSpPr>
        <p:spPr>
          <a:xfrm>
            <a:off x="7284225" y="2009050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Decoder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2" name="Google Shape;652;p82"/>
          <p:cNvSpPr txBox="1"/>
          <p:nvPr/>
        </p:nvSpPr>
        <p:spPr>
          <a:xfrm>
            <a:off x="3980375" y="1360100"/>
            <a:ext cx="103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&lt;sheldon&gt;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3" name="Google Shape;653;p82"/>
          <p:cNvSpPr txBox="1"/>
          <p:nvPr/>
        </p:nvSpPr>
        <p:spPr>
          <a:xfrm>
            <a:off x="4917650" y="13601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“fine”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Google Shape;654;p82"/>
          <p:cNvSpPr txBox="1"/>
          <p:nvPr/>
        </p:nvSpPr>
        <p:spPr>
          <a:xfrm>
            <a:off x="5768242" y="1360109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“.”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5" name="Google Shape;655;p82"/>
          <p:cNvSpPr/>
          <p:nvPr/>
        </p:nvSpPr>
        <p:spPr>
          <a:xfrm rot="10800000">
            <a:off x="4194124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82"/>
          <p:cNvSpPr txBox="1"/>
          <p:nvPr/>
        </p:nvSpPr>
        <p:spPr>
          <a:xfrm>
            <a:off x="6400273" y="1360100"/>
            <a:ext cx="815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&lt;EOL&gt;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57" name="Google Shape;657;p82"/>
          <p:cNvCxnSpPr>
            <a:stCxn id="639" idx="3"/>
            <a:endCxn id="640" idx="1"/>
          </p:cNvCxnSpPr>
          <p:nvPr/>
        </p:nvCxnSpPr>
        <p:spPr>
          <a:xfrm>
            <a:off x="2435346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82"/>
          <p:cNvCxnSpPr>
            <a:stCxn id="640" idx="3"/>
            <a:endCxn id="642" idx="1"/>
          </p:cNvCxnSpPr>
          <p:nvPr/>
        </p:nvCxnSpPr>
        <p:spPr>
          <a:xfrm>
            <a:off x="3207865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82"/>
          <p:cNvCxnSpPr>
            <a:stCxn id="642" idx="3"/>
            <a:endCxn id="641" idx="1"/>
          </p:cNvCxnSpPr>
          <p:nvPr/>
        </p:nvCxnSpPr>
        <p:spPr>
          <a:xfrm>
            <a:off x="3980383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82"/>
          <p:cNvCxnSpPr>
            <a:endCxn id="655" idx="0"/>
          </p:cNvCxnSpPr>
          <p:nvPr/>
        </p:nvCxnSpPr>
        <p:spPr>
          <a:xfrm flipH="1" rot="10800000">
            <a:off x="4473424" y="2328233"/>
            <a:ext cx="6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82"/>
          <p:cNvCxnSpPr>
            <a:stCxn id="655" idx="1"/>
            <a:endCxn id="649" idx="3"/>
          </p:cNvCxnSpPr>
          <p:nvPr/>
        </p:nvCxnSpPr>
        <p:spPr>
          <a:xfrm>
            <a:off x="4766524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82"/>
          <p:cNvCxnSpPr>
            <a:stCxn id="649" idx="1"/>
            <a:endCxn id="650" idx="3"/>
          </p:cNvCxnSpPr>
          <p:nvPr/>
        </p:nvCxnSpPr>
        <p:spPr>
          <a:xfrm>
            <a:off x="5539043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82"/>
          <p:cNvCxnSpPr>
            <a:stCxn id="650" idx="1"/>
            <a:endCxn id="648" idx="3"/>
          </p:cNvCxnSpPr>
          <p:nvPr/>
        </p:nvCxnSpPr>
        <p:spPr>
          <a:xfrm>
            <a:off x="6311561" y="2207033"/>
            <a:ext cx="21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82"/>
          <p:cNvCxnSpPr>
            <a:endCxn id="649" idx="0"/>
          </p:cNvCxnSpPr>
          <p:nvPr/>
        </p:nvCxnSpPr>
        <p:spPr>
          <a:xfrm flipH="1" rot="10800000">
            <a:off x="4473443" y="2328233"/>
            <a:ext cx="7794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82"/>
          <p:cNvCxnSpPr>
            <a:endCxn id="650" idx="0"/>
          </p:cNvCxnSpPr>
          <p:nvPr/>
        </p:nvCxnSpPr>
        <p:spPr>
          <a:xfrm flipH="1" rot="10800000">
            <a:off x="4473461" y="2328233"/>
            <a:ext cx="1551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82"/>
          <p:cNvCxnSpPr>
            <a:endCxn id="648" idx="0"/>
          </p:cNvCxnSpPr>
          <p:nvPr/>
        </p:nvCxnSpPr>
        <p:spPr>
          <a:xfrm flipH="1" rot="10800000">
            <a:off x="4473231" y="2328233"/>
            <a:ext cx="23346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82"/>
          <p:cNvCxnSpPr>
            <a:stCxn id="655" idx="2"/>
            <a:endCxn id="652" idx="2"/>
          </p:cNvCxnSpPr>
          <p:nvPr/>
        </p:nvCxnSpPr>
        <p:spPr>
          <a:xfrm flipH="1" rot="10800000">
            <a:off x="4480324" y="1756133"/>
            <a:ext cx="159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82"/>
          <p:cNvCxnSpPr>
            <a:stCxn id="649" idx="2"/>
            <a:endCxn id="653" idx="2"/>
          </p:cNvCxnSpPr>
          <p:nvPr/>
        </p:nvCxnSpPr>
        <p:spPr>
          <a:xfrm rot="10800000">
            <a:off x="5249243" y="1684733"/>
            <a:ext cx="36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82"/>
          <p:cNvCxnSpPr>
            <a:stCxn id="650" idx="2"/>
            <a:endCxn id="654" idx="2"/>
          </p:cNvCxnSpPr>
          <p:nvPr/>
        </p:nvCxnSpPr>
        <p:spPr>
          <a:xfrm rot="10800000">
            <a:off x="602536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82"/>
          <p:cNvCxnSpPr>
            <a:stCxn id="648" idx="2"/>
            <a:endCxn id="656" idx="2"/>
          </p:cNvCxnSpPr>
          <p:nvPr/>
        </p:nvCxnSpPr>
        <p:spPr>
          <a:xfrm rot="10800000">
            <a:off x="680783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82"/>
          <p:cNvCxnSpPr>
            <a:stCxn id="653" idx="2"/>
            <a:endCxn id="650" idx="2"/>
          </p:cNvCxnSpPr>
          <p:nvPr/>
        </p:nvCxnSpPr>
        <p:spPr>
          <a:xfrm>
            <a:off x="5249300" y="1684700"/>
            <a:ext cx="7761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82"/>
          <p:cNvCxnSpPr>
            <a:stCxn id="654" idx="2"/>
            <a:endCxn id="648" idx="2"/>
          </p:cNvCxnSpPr>
          <p:nvPr/>
        </p:nvCxnSpPr>
        <p:spPr>
          <a:xfrm>
            <a:off x="6025342" y="1684709"/>
            <a:ext cx="7824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82"/>
          <p:cNvCxnSpPr>
            <a:stCxn id="652" idx="2"/>
            <a:endCxn id="649" idx="2"/>
          </p:cNvCxnSpPr>
          <p:nvPr/>
        </p:nvCxnSpPr>
        <p:spPr>
          <a:xfrm>
            <a:off x="4496225" y="1756100"/>
            <a:ext cx="7566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4" name="Google Shape;674;p82"/>
          <p:cNvCxnSpPr>
            <a:stCxn id="647" idx="0"/>
            <a:endCxn id="639" idx="2"/>
          </p:cNvCxnSpPr>
          <p:nvPr/>
        </p:nvCxnSpPr>
        <p:spPr>
          <a:xfrm rot="10800000">
            <a:off x="2149141" y="3410205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82"/>
          <p:cNvCxnSpPr>
            <a:stCxn id="646" idx="0"/>
            <a:endCxn id="640" idx="2"/>
          </p:cNvCxnSpPr>
          <p:nvPr/>
        </p:nvCxnSpPr>
        <p:spPr>
          <a:xfrm rot="10800000">
            <a:off x="29216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82"/>
          <p:cNvCxnSpPr>
            <a:stCxn id="645" idx="0"/>
            <a:endCxn id="642" idx="2"/>
          </p:cNvCxnSpPr>
          <p:nvPr/>
        </p:nvCxnSpPr>
        <p:spPr>
          <a:xfrm rot="10800000">
            <a:off x="36941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82"/>
          <p:cNvCxnSpPr>
            <a:stCxn id="644" idx="0"/>
            <a:endCxn id="641" idx="2"/>
          </p:cNvCxnSpPr>
          <p:nvPr/>
        </p:nvCxnSpPr>
        <p:spPr>
          <a:xfrm rot="10800000">
            <a:off x="4466700" y="3410200"/>
            <a:ext cx="0" cy="17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83"/>
          <p:cNvSpPr txBox="1"/>
          <p:nvPr/>
        </p:nvSpPr>
        <p:spPr>
          <a:xfrm>
            <a:off x="18740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all datasets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(10k iterations)</a:t>
            </a:r>
            <a:endParaRPr/>
          </a:p>
        </p:txBody>
      </p:sp>
      <p:sp>
        <p:nvSpPr>
          <p:cNvPr id="684" name="Google Shape;684;p83"/>
          <p:cNvSpPr txBox="1"/>
          <p:nvPr/>
        </p:nvSpPr>
        <p:spPr>
          <a:xfrm>
            <a:off x="3297825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only 4 TV shows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(5k iterations)</a:t>
            </a:r>
            <a:endParaRPr/>
          </a:p>
        </p:txBody>
      </p:sp>
      <p:sp>
        <p:nvSpPr>
          <p:cNvPr id="685" name="Google Shape;685;p83"/>
          <p:cNvSpPr txBox="1"/>
          <p:nvPr/>
        </p:nvSpPr>
        <p:spPr>
          <a:xfrm>
            <a:off x="640825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character chatbots on only responses from particular characters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(2k iterations)</a:t>
            </a:r>
            <a:endParaRPr/>
          </a:p>
        </p:txBody>
      </p:sp>
      <p:sp>
        <p:nvSpPr>
          <p:cNvPr id="686" name="Google Shape;686;p83"/>
          <p:cNvSpPr txBox="1"/>
          <p:nvPr/>
        </p:nvSpPr>
        <p:spPr>
          <a:xfrm>
            <a:off x="51440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1</a:t>
            </a:r>
            <a:endParaRPr b="1"/>
          </a:p>
        </p:txBody>
      </p:sp>
      <p:sp>
        <p:nvSpPr>
          <p:cNvPr id="687" name="Google Shape;687;p83"/>
          <p:cNvSpPr txBox="1"/>
          <p:nvPr/>
        </p:nvSpPr>
        <p:spPr>
          <a:xfrm>
            <a:off x="3624825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2</a:t>
            </a:r>
            <a:endParaRPr b="1"/>
          </a:p>
        </p:txBody>
      </p:sp>
      <p:sp>
        <p:nvSpPr>
          <p:cNvPr id="688" name="Google Shape;688;p83"/>
          <p:cNvSpPr txBox="1"/>
          <p:nvPr/>
        </p:nvSpPr>
        <p:spPr>
          <a:xfrm>
            <a:off x="673525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3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users’ input to train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4" name="Google Shape;694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8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Save the conversation with users and train on those conversations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 feedback loop so users can correct the bot’s responses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Remember what users say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1" name="Google Shape;701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8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can extract information the user gives them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 . what ' s your name 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my name is chip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nice to meet you 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what's my name?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' s talk about something else .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characters instead of tokens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8" name="Google Shape;708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8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Character level language modeling seems to be working quite well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Smaller vocabulary -- no unknown tokens!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But the sequences will be much longer (approximately 4x longer)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Improve input pipeline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5" name="Google Shape;715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8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Right now, 50% of running time is spent on generating batches!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Will tf.data help?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Dual bots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2" name="Google Shape;722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8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train two bots on two different datasets and make them talk to each other!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be afraid of handcrafted rules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9" name="Google Shape;729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Google Shape;730;p8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Even Siri needs rules. Don’t be shy!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make another Tay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6" name="Google Shape;736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7" name="Google Shape;73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0" y="994850"/>
            <a:ext cx="2623494" cy="14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509" y="1048787"/>
            <a:ext cx="2974768" cy="13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250" y="2736664"/>
            <a:ext cx="2974776" cy="15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1501" y="2752075"/>
            <a:ext cx="2974774" cy="163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0650" y="1008538"/>
            <a:ext cx="2974775" cy="145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700" y="2785850"/>
            <a:ext cx="2649406" cy="15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8" name="Google Shape;748;p9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assignment 3 handout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4" name="Google Shape;754;p92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Deep Reinforcement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Google Shape;755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608275" y="236450"/>
            <a:ext cx="80928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Bot is the word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50" y="994850"/>
            <a:ext cx="8223903" cy="389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Personal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Siri, Cortana, Google Assistant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Amazon Echo, Google Home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Flight booking, hotel booking, tech support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Therapy chatbots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listen, bots that agree with you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Business analyst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talk like certain people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 types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 domain dialogue (chatbots)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Hybrid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