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79F699-A659-4483-BE02-EB5C1581F83E}" type="datetimeFigureOut">
              <a:rPr lang="en-US" smtClean="0"/>
              <a:t>5/2/22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2F33A9-668D-4EF6-924C-E007943C6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959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4A6BE-05B8-4322-BE07-FD18760331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9A0462-5F32-420C-969D-9C9BC35C78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21B3D-BA9E-484A-AC8E-C86084D9F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7D820-13BC-4703-A779-0F152F5449F3}" type="datetime1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04A19-3928-485F-8F72-B15FBCE54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4EDC5-3F00-40DE-B7D0-56DF86D06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AAA83-77DB-4852-9E8C-83A56FF6A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6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5A5F3-C992-4743-A3B9-F7BD9B26F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38BD8D-AD86-40AE-99EF-C4125D09A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FD9C5-4250-46F8-A834-92846AF1D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8E1AA-69F6-44DA-BB38-04BA49ED0EE8}" type="datetime1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FFD37-141A-44E2-9744-FB8D56C4B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FD838-ECD5-45B9-B0D1-EFB3F237D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AAA83-77DB-4852-9E8C-83A56FF6A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26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D16B28-E9DF-40BB-B6C9-5ABC619BB7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B7EFE2-7D85-40F4-85A6-24742FC342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6269A-E4A3-4E0E-908B-D4DF383D6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5375F-A53A-4ED9-996A-02925B45CDFF}" type="datetime1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827EB-85F6-4390-BB02-79CC76063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F4D2F-B182-4F5C-A344-EBEF86CAF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AAA83-77DB-4852-9E8C-83A56FF6A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63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8E3C9-DA1A-480D-9956-483AC2DAC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37A3E-5120-42CB-8869-8D0214822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4CC4-F56C-410D-8E61-976EADE3B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146F5-B165-4251-8622-A2143D9FBB4C}" type="datetime1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7C40C-64F2-4F85-BBEB-2A9C80042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1FF31-56EE-4A0E-973F-DA8B16411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AAA83-77DB-4852-9E8C-83A56FF6A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58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99106-9A38-493C-8F47-6EFF0D5D0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28FE3B-8651-4F0D-B104-300E699DB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AB204-8D3E-451C-A837-07B0E934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C595-8278-4493-A05A-DE90885CEC6E}" type="datetime1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8A9B6-20E8-49DE-A83F-4D0679D75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6B0A-12B0-4821-B09B-111BF390D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AAA83-77DB-4852-9E8C-83A56FF6A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822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ABE20-F765-43C9-93EF-79D65E780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ECF21-2D50-4340-9C97-9680D8592E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E4450F-6473-457D-ADBB-4E8C1BEA6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B669E-ED3C-4726-A5C2-47CBB0DCC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F53FA-0D00-4799-A157-6A03A6F811D4}" type="datetime1">
              <a:rPr lang="en-US" smtClean="0"/>
              <a:t>5/2/22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A620F-8711-4A03-8851-D0C4AF904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59CDC2-AD0E-4F26-8C7B-97883D79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AAA83-77DB-4852-9E8C-83A56FF6A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16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9DF2C-9580-41DD-BB72-1CB140573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58FD3-6210-42B8-B911-F09EB8F2E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130B6B-2731-45AC-9B09-733F9F26FD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BEF4A0-9457-4375-9CC9-EA8F95F327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DBD70C-E449-4E37-B260-B684E9948D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E85E2B-C8B5-4525-A86B-683712F8B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76197-4A9F-4B20-9BE3-FB55FA9754C9}" type="datetime1">
              <a:rPr lang="en-US" smtClean="0"/>
              <a:t>5/2/22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7E6D28-6F1C-468F-9C13-86FA58929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4215D8-D409-4CE6-B5BB-C840075D9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AAA83-77DB-4852-9E8C-83A56FF6A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1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6BB7F-DEED-4F29-BA67-86890D678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8BC753-39A0-47B6-B7C9-373518A22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47CAF-08F4-4615-B652-3BB2666EA9E1}" type="datetime1">
              <a:rPr lang="en-US" smtClean="0"/>
              <a:t>5/2/22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5FF577-6907-4D37-BD75-15444D152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2FDABB-3938-46BB-B7F9-B0201455A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AAA83-77DB-4852-9E8C-83A56FF6A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58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AEA79-2190-4251-AB75-A509C4203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DD830-9B92-41C1-BB5A-5CDF82DD77C8}" type="datetime1">
              <a:rPr lang="en-US" smtClean="0"/>
              <a:t>5/2/22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6E3D01-A951-423C-B177-5B724A2ED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EA17E-C71F-4FBE-A892-378FBE1D9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AAA83-77DB-4852-9E8C-83A56FF6A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89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55763-91B5-4B57-8869-1B171F0E2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3FCCE-32C1-48AB-A69F-C8A1047ED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7EE38C-3676-48EE-8CDB-CFD62C2F1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400409-356E-4086-A663-E2EF0964A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63FD-BE31-42CB-8972-CC641AAC171C}" type="datetime1">
              <a:rPr lang="en-US" smtClean="0"/>
              <a:t>5/2/22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8F5567-50A0-478B-8D83-A01C818E0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10295B-1B15-4F1C-BD43-FFF778AB5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AAA83-77DB-4852-9E8C-83A56FF6A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386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1683D-D9C4-4107-8B93-BC58974F7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332A2A-8C91-4405-8B3D-6146C492AC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F25875-A5F2-4403-8961-E1F26B2E3C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0FDF93-2244-45C3-B95A-ED92CD94B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2B514-BB5C-4826-A27C-71EE6336C140}" type="datetime1">
              <a:rPr lang="en-US" smtClean="0"/>
              <a:t>5/2/22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50CCCC-6C8F-4276-9BF0-A7AE00EC7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626B14-803F-4C16-BBCA-6731196CE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AAA83-77DB-4852-9E8C-83A56FF6A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245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22895F-2588-4149-B7B0-DEADA67C8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31A692-21CF-4F03-A14B-4EEB09745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0EC35-4A1B-4FEE-92E4-CFCD095143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DD17F-0313-4705-B9F7-F7949D6628A9}" type="datetime1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CC8E6-2BC1-4EA9-AA8E-5668503A17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F5DF0-5695-4BFC-B8F5-85317381DE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AAA83-77DB-4852-9E8C-83A56FF6A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30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94EA7-7687-4632-B4E2-E5C6958C2E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Balanced Jump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9E911F-8371-49B5-AD56-AB99EC3429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u="sng" dirty="0" err="1"/>
              <a:t>Yuqi</a:t>
            </a:r>
            <a:r>
              <a:rPr lang="en-US" u="sng" dirty="0"/>
              <a:t> </a:t>
            </a:r>
            <a:r>
              <a:rPr lang="en-US" u="sng" dirty="0" err="1"/>
              <a:t>Nie</a:t>
            </a:r>
            <a:r>
              <a:rPr lang="en-US" u="sng" dirty="0"/>
              <a:t> </a:t>
            </a:r>
            <a:r>
              <a:rPr lang="en-US" dirty="0"/>
              <a:t>(exchanged with </a:t>
            </a:r>
            <a:r>
              <a:rPr lang="en-US" u="sng" dirty="0" err="1"/>
              <a:t>Zihan</a:t>
            </a:r>
            <a:r>
              <a:rPr lang="en-US" u="sng" dirty="0"/>
              <a:t> Ding</a:t>
            </a:r>
            <a:r>
              <a:rPr lang="en-US" dirty="0"/>
              <a:t>)</a:t>
            </a:r>
          </a:p>
          <a:p>
            <a:r>
              <a:rPr lang="en-US" dirty="0"/>
              <a:t>Princeton University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3E093E-E259-4F3D-9ACD-634FEE45D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AAA83-77DB-4852-9E8C-83A56FF6A0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15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DF18B-893B-4634-A67A-4B7F3A162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Jump </a:t>
            </a:r>
            <a:r>
              <a:rPr lang="en-US" altLang="zh-CN" dirty="0"/>
              <a:t>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EB897-2559-485E-A799-8B0F61C13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Penalize jumps in time series</a:t>
            </a:r>
            <a:endParaRPr lang="en-US" dirty="0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29860776-0F60-4723-A105-F1B9D6712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85" y="2545559"/>
            <a:ext cx="4957799" cy="276703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ACB98E9-0658-42D9-ABBD-DA261C219A5A}"/>
              </a:ext>
            </a:extLst>
          </p:cNvPr>
          <p:cNvSpPr txBox="1">
            <a:spLocks/>
          </p:cNvSpPr>
          <p:nvPr/>
        </p:nvSpPr>
        <p:spPr>
          <a:xfrm>
            <a:off x="6667681" y="1825625"/>
            <a:ext cx="468611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Formula:</a:t>
            </a:r>
          </a:p>
          <a:p>
            <a:pPr marL="0" indent="0">
              <a:buNone/>
            </a:pPr>
            <a:endParaRPr lang="en-US" altLang="zh-CN" sz="800" dirty="0"/>
          </a:p>
          <a:p>
            <a:pPr marL="0" indent="0">
              <a:buNone/>
            </a:pPr>
            <a:r>
              <a:rPr lang="en-US" dirty="0"/>
              <a:t>K-means: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dirty="0"/>
              <a:t>Jump: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CE21E3F4-1148-45D7-AB25-F590B18DCD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777" y="2350597"/>
            <a:ext cx="2165509" cy="848212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30AAE03-DF45-4F09-8402-69830EDEE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AAA83-77DB-4852-9E8C-83A56FF6A043}" type="slidenum">
              <a:rPr lang="en-US" smtClean="0"/>
              <a:t>2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7B3286C-88D7-4C38-AA65-C139F0A6184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16" r="184" b="8048"/>
          <a:stretch/>
        </p:blipFill>
        <p:spPr>
          <a:xfrm>
            <a:off x="7789578" y="3962290"/>
            <a:ext cx="1942753" cy="200743"/>
          </a:xfrm>
          <a:prstGeom prst="rect">
            <a:avLst/>
          </a:prstGeom>
        </p:spPr>
      </p:pic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D1A375F8-6EDE-40B9-ACB4-5E965E3CD8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578" y="3275047"/>
            <a:ext cx="3407589" cy="54686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4EBD42E-81D3-4B5B-AC25-074447DA62E5}"/>
              </a:ext>
            </a:extLst>
          </p:cNvPr>
          <p:cNvSpPr txBox="1"/>
          <p:nvPr/>
        </p:nvSpPr>
        <p:spPr>
          <a:xfrm>
            <a:off x="3319531" y="5691614"/>
            <a:ext cx="6096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 err="1">
                <a:effectLst/>
                <a:latin typeface="Arial" panose="020B0604020202020204" pitchFamily="34" charset="0"/>
              </a:rPr>
              <a:t>Petter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N.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Kolm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, Peter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Nystrup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and Erik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Lindström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. Feature selection in jump models. </a:t>
            </a:r>
            <a:r>
              <a:rPr lang="en-US" sz="1400" b="0" i="1" dirty="0">
                <a:effectLst/>
                <a:latin typeface="Arial" panose="020B0604020202020204" pitchFamily="34" charset="0"/>
              </a:rPr>
              <a:t>Expert Systems with Applications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, 184:115558, 2021.</a:t>
            </a:r>
            <a:br>
              <a:rPr lang="en-US" sz="1400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04857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45628-64D7-4FF9-A869-D1E54788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HMM or Jump?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EB54E-4CC9-43F2-9B1A-6AB310392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Jump Model is more effective with high self-transition probability</a:t>
            </a:r>
          </a:p>
          <a:p>
            <a:r>
              <a:rPr lang="en-US" dirty="0"/>
              <a:t>Case 1: High self-transition probability</a:t>
            </a:r>
          </a:p>
          <a:p>
            <a:pPr marL="0" indent="0">
              <a:buNone/>
            </a:pPr>
            <a:r>
              <a:rPr lang="en-US" dirty="0"/>
              <a:t>   Case 2: Low self-transition probability</a:t>
            </a:r>
          </a:p>
          <a:p>
            <a:r>
              <a:rPr lang="en-US" dirty="0"/>
              <a:t>Balanced Accuracy: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65ECF-9867-4079-ADB4-830CDD9B2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AAA83-77DB-4852-9E8C-83A56FF6A043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 descr="A picture containing antenna&#10;&#10;Description automatically generated">
            <a:extLst>
              <a:ext uri="{FF2B5EF4-FFF2-40B4-BE49-F238E27FC236}">
                <a16:creationId xmlns:a16="http://schemas.microsoft.com/office/drawing/2014/main" id="{63625034-A20D-432E-A901-C90B06F57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756" y="3286787"/>
            <a:ext cx="2501092" cy="857292"/>
          </a:xfrm>
          <a:prstGeom prst="rect">
            <a:avLst/>
          </a:prstGeom>
        </p:spPr>
      </p:pic>
      <p:pic>
        <p:nvPicPr>
          <p:cNvPr id="10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B64DDA5-8EC3-439F-8CA0-8EC7103C87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569" y="4473625"/>
            <a:ext cx="8063600" cy="154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411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BEB8F-029D-4324-ADBE-5FEB74191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HMM as General Jump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055372-186C-4FB5-BE64-ADDD8D174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AAA83-77DB-4852-9E8C-83A56FF6A043}" type="slidenum">
              <a:rPr lang="en-US" smtClean="0"/>
              <a:t>4</a:t>
            </a:fld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C033852-6CCC-4F76-A2A4-349257A82E4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General Jump Model: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(Gaussian) HMM:</a:t>
            </a:r>
          </a:p>
        </p:txBody>
      </p:sp>
      <p:pic>
        <p:nvPicPr>
          <p:cNvPr id="17" name="Picture 16" descr="Text&#10;&#10;Description automatically generated with medium confidence">
            <a:extLst>
              <a:ext uri="{FF2B5EF4-FFF2-40B4-BE49-F238E27FC236}">
                <a16:creationId xmlns:a16="http://schemas.microsoft.com/office/drawing/2014/main" id="{91E01954-557A-4055-87E2-2612C8203C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855" y="1690688"/>
            <a:ext cx="4249603" cy="751175"/>
          </a:xfrm>
          <a:prstGeom prst="rect">
            <a:avLst/>
          </a:prstGeom>
        </p:spPr>
      </p:pic>
      <p:pic>
        <p:nvPicPr>
          <p:cNvPr id="19" name="Picture 18" descr="Text&#10;&#10;Description automatically generated">
            <a:extLst>
              <a:ext uri="{FF2B5EF4-FFF2-40B4-BE49-F238E27FC236}">
                <a16:creationId xmlns:a16="http://schemas.microsoft.com/office/drawing/2014/main" id="{008A2CC0-5C82-482A-8B74-DC7604CC4A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258" y="2400839"/>
            <a:ext cx="4704540" cy="652429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CF97E7DB-F10F-4E8E-88BE-C6A595A255B1}"/>
              </a:ext>
            </a:extLst>
          </p:cNvPr>
          <p:cNvGrpSpPr/>
          <p:nvPr/>
        </p:nvGrpSpPr>
        <p:grpSpPr>
          <a:xfrm>
            <a:off x="3863526" y="3358083"/>
            <a:ext cx="5447272" cy="2334545"/>
            <a:chOff x="3863526" y="3595149"/>
            <a:chExt cx="5447272" cy="2334545"/>
          </a:xfrm>
        </p:grpSpPr>
        <p:pic>
          <p:nvPicPr>
            <p:cNvPr id="21" name="Picture 20" descr="Text&#10;&#10;Description automatically generated">
              <a:extLst>
                <a:ext uri="{FF2B5EF4-FFF2-40B4-BE49-F238E27FC236}">
                  <a16:creationId xmlns:a16="http://schemas.microsoft.com/office/drawing/2014/main" id="{4C3EB3CF-64B6-4C3E-8CF0-F60C66CC89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3526" y="3595149"/>
              <a:ext cx="5447272" cy="2334545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B93F3AD-EB2D-4054-879D-9C746C0A7044}"/>
                </a:ext>
              </a:extLst>
            </p:cNvPr>
            <p:cNvSpPr/>
            <p:nvPr/>
          </p:nvSpPr>
          <p:spPr>
            <a:xfrm>
              <a:off x="8568267" y="4038600"/>
              <a:ext cx="673100" cy="1803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62FAA57A-6D6C-4344-8B5F-911934025EAF}"/>
              </a:ext>
            </a:extLst>
          </p:cNvPr>
          <p:cNvSpPr txBox="1"/>
          <p:nvPr/>
        </p:nvSpPr>
        <p:spPr>
          <a:xfrm>
            <a:off x="1189567" y="6021593"/>
            <a:ext cx="100806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</a:rPr>
              <a:t>Alberto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Bemporad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, Valentina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Breschi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, Dario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Piga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, and Stephen P. Boyd. Fitting jump models. </a:t>
            </a:r>
            <a:r>
              <a:rPr lang="en-US" sz="1400" b="0" i="1" dirty="0" err="1">
                <a:effectLst/>
                <a:latin typeface="Arial" panose="020B0604020202020204" pitchFamily="34" charset="0"/>
              </a:rPr>
              <a:t>Automatica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, 96:11–21, 2018.</a:t>
            </a:r>
            <a:endParaRPr lang="en-US" sz="1400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73D7AEFA-0C81-86C3-7BAC-C5EC2B9FD8B2}"/>
              </a:ext>
            </a:extLst>
          </p:cNvPr>
          <p:cNvSpPr/>
          <p:nvPr/>
        </p:nvSpPr>
        <p:spPr>
          <a:xfrm>
            <a:off x="7855369" y="2441863"/>
            <a:ext cx="1385998" cy="61140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8A5C4B4-7648-6B69-A995-DE217D097BE8}"/>
              </a:ext>
            </a:extLst>
          </p:cNvPr>
          <p:cNvSpPr/>
          <p:nvPr/>
        </p:nvSpPr>
        <p:spPr>
          <a:xfrm>
            <a:off x="4774037" y="5147721"/>
            <a:ext cx="3241073" cy="52493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0057E512-A0DF-CC59-C777-64F5999B8A2E}"/>
              </a:ext>
            </a:extLst>
          </p:cNvPr>
          <p:cNvCxnSpPr>
            <a:cxnSpLocks/>
          </p:cNvCxnSpPr>
          <p:nvPr/>
        </p:nvCxnSpPr>
        <p:spPr>
          <a:xfrm>
            <a:off x="7281333" y="3938588"/>
            <a:ext cx="1567039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532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1B6A4-30BF-4C73-BAF8-949E4245B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Balanced Jump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3A4EB9-9D67-4AF2-8CE8-0B7076D0B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AAA83-77DB-4852-9E8C-83A56FF6A043}" type="slidenum">
              <a:rPr lang="en-US" smtClean="0"/>
              <a:t>5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54FC09-4ECB-45CC-A4F7-3F0E8D56A52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Balanced penalty between HMM and Jump Model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9" name="Content Placeholder 18" descr="Text&#10;&#10;Description automatically generated">
            <a:extLst>
              <a:ext uri="{FF2B5EF4-FFF2-40B4-BE49-F238E27FC236}">
                <a16:creationId xmlns:a16="http://schemas.microsoft.com/office/drawing/2014/main" id="{9A485D91-47A1-435F-A994-E31573013E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778"/>
          <a:stretch/>
        </p:blipFill>
        <p:spPr>
          <a:xfrm>
            <a:off x="1757331" y="2631724"/>
            <a:ext cx="8677338" cy="906792"/>
          </a:xfrm>
        </p:spPr>
      </p:pic>
      <p:pic>
        <p:nvPicPr>
          <p:cNvPr id="6" name="Content Placeholder 18" descr="Text&#10;&#10;Description automatically generated">
            <a:extLst>
              <a:ext uri="{FF2B5EF4-FFF2-40B4-BE49-F238E27FC236}">
                <a16:creationId xmlns:a16="http://schemas.microsoft.com/office/drawing/2014/main" id="{BC988B13-A514-1120-244F-94D95B25DD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196" r="2293"/>
          <a:stretch/>
        </p:blipFill>
        <p:spPr>
          <a:xfrm>
            <a:off x="1757331" y="4492643"/>
            <a:ext cx="8478392" cy="1854370"/>
          </a:xfrm>
          <a:prstGeom prst="rect">
            <a:avLst/>
          </a:prstGeom>
        </p:spPr>
      </p:pic>
      <p:sp>
        <p:nvSpPr>
          <p:cNvPr id="3" name="右大括号 2">
            <a:extLst>
              <a:ext uri="{FF2B5EF4-FFF2-40B4-BE49-F238E27FC236}">
                <a16:creationId xmlns:a16="http://schemas.microsoft.com/office/drawing/2014/main" id="{78C4453C-C37F-CC9F-722D-FD646AA91ABE}"/>
              </a:ext>
            </a:extLst>
          </p:cNvPr>
          <p:cNvSpPr/>
          <p:nvPr/>
        </p:nvSpPr>
        <p:spPr>
          <a:xfrm rot="5400000">
            <a:off x="7269218" y="1182540"/>
            <a:ext cx="222069" cy="5203895"/>
          </a:xfrm>
          <a:prstGeom prst="rightBrac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5C3CC7D-FC88-4363-6DE2-BF5B55D74D51}"/>
              </a:ext>
            </a:extLst>
          </p:cNvPr>
          <p:cNvSpPr txBox="1"/>
          <p:nvPr/>
        </p:nvSpPr>
        <p:spPr>
          <a:xfrm>
            <a:off x="6724357" y="3953261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Penalty terms</a:t>
            </a:r>
          </a:p>
        </p:txBody>
      </p:sp>
    </p:spTree>
    <p:extLst>
      <p:ext uri="{BB962C8B-B14F-4D97-AF65-F5344CB8AC3E}">
        <p14:creationId xmlns:p14="http://schemas.microsoft.com/office/powerpoint/2010/main" val="2689669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EEA67-C23B-4E9C-8960-06F4BCF62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F86014-EEA7-4F0F-BA47-45F4C75A8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AAA83-77DB-4852-9E8C-83A56FF6A043}" type="slidenum">
              <a:rPr lang="en-US" smtClean="0"/>
              <a:t>6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FCB32B0-95BA-464C-AD90-3B026015C33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Case 1: High self-transition probability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Case 2: Low self-transition probability</a:t>
            </a:r>
          </a:p>
        </p:txBody>
      </p:sp>
      <p:pic>
        <p:nvPicPr>
          <p:cNvPr id="13" name="Content Placeholder 12" descr="Table&#10;&#10;Description automatically generated">
            <a:extLst>
              <a:ext uri="{FF2B5EF4-FFF2-40B4-BE49-F238E27FC236}">
                <a16:creationId xmlns:a16="http://schemas.microsoft.com/office/drawing/2014/main" id="{594C5A56-078D-428A-A980-20FD5809B0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183" y="3502795"/>
            <a:ext cx="8066107" cy="1657637"/>
          </a:xfrm>
        </p:spPr>
      </p:pic>
    </p:spTree>
    <p:extLst>
      <p:ext uri="{BB962C8B-B14F-4D97-AF65-F5344CB8AC3E}">
        <p14:creationId xmlns:p14="http://schemas.microsoft.com/office/powerpoint/2010/main" val="4031532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2BCE7-6471-4F03-9D4C-ACBA4B0E2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73B1D-4B25-49D0-86C6-3BDD4F4EA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HMM can be expressed within the General Jump Model framework</a:t>
            </a:r>
          </a:p>
          <a:p>
            <a:r>
              <a:rPr lang="en-US" b="1" dirty="0"/>
              <a:t>A balanced penalty between HMM and Jump Model can improve the capability of generalization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7F17ED-D26E-43A2-B999-3C4B8C9F6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AAA83-77DB-4852-9E8C-83A56FF6A04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</TotalTime>
  <Words>179</Words>
  <Application>Microsoft Macintosh PowerPoint</Application>
  <PresentationFormat>宽屏</PresentationFormat>
  <Paragraphs>38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Balanced Jump Model</vt:lpstr>
      <vt:lpstr>Jump Model</vt:lpstr>
      <vt:lpstr>HMM or Jump? </vt:lpstr>
      <vt:lpstr>HMM as General Jump Model</vt:lpstr>
      <vt:lpstr>Balanced Jump Model</vt:lpstr>
      <vt:lpstr>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HMM &amp; Jump Model</dc:title>
  <dc:creator>Yuqi Nie</dc:creator>
  <cp:lastModifiedBy>Yuqi Nie</cp:lastModifiedBy>
  <cp:revision>12</cp:revision>
  <dcterms:created xsi:type="dcterms:W3CDTF">2022-05-02T04:24:35Z</dcterms:created>
  <dcterms:modified xsi:type="dcterms:W3CDTF">2022-05-02T18:26:17Z</dcterms:modified>
</cp:coreProperties>
</file>