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69" r:id="rId5"/>
    <p:sldId id="265" r:id="rId6"/>
    <p:sldId id="267" r:id="rId7"/>
    <p:sldId id="257" r:id="rId8"/>
    <p:sldId id="261" r:id="rId9"/>
    <p:sldId id="258" r:id="rId10"/>
    <p:sldId id="259" r:id="rId11"/>
    <p:sldId id="260" r:id="rId12"/>
    <p:sldId id="262" r:id="rId13"/>
    <p:sldId id="270" r:id="rId14"/>
    <p:sldId id="264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bing.com/images/search?q=cleaning+up+oil+spills+with+nanotechnology&amp;view=detailv2&amp;qpvt=cleaning+up+oil+spills+with+nanotechnology&amp;id=8445F56267E959DEF6294E6EE0F32EC82F8F5C9D&amp;selectedIndex=2&amp;ccid=ZjkXPg9m&amp;simid=608013052076230458&amp;thid=OIP.M6639173e0f6685587ea9b6643846c1f0o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938361"/>
          </a:xfrm>
        </p:spPr>
        <p:txBody>
          <a:bodyPr/>
          <a:lstStyle/>
          <a:p>
            <a:r>
              <a:rPr lang="en-US" sz="7200" i="1" dirty="0">
                <a:solidFill>
                  <a:srgbClr val="0070C0"/>
                </a:solidFill>
              </a:rPr>
              <a:t>Sky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sz="6600" i="1" dirty="0">
                <a:solidFill>
                  <a:schemeClr val="accent3">
                    <a:lumMod val="75000"/>
                  </a:schemeClr>
                </a:solidFill>
              </a:rPr>
              <a:t>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562790"/>
          </a:xfrm>
        </p:spPr>
        <p:txBody>
          <a:bodyPr/>
          <a:lstStyle/>
          <a:p>
            <a:r>
              <a:rPr lang="en-US" dirty="0"/>
              <a:t>Disaster analysis and </a:t>
            </a:r>
          </a:p>
          <a:p>
            <a:r>
              <a:rPr lang="en-US" dirty="0"/>
              <a:t>remediation using new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1632" y="4802659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  By Anne Song</a:t>
            </a:r>
          </a:p>
        </p:txBody>
      </p:sp>
    </p:spTree>
    <p:extLst>
      <p:ext uri="{BB962C8B-B14F-4D97-AF65-F5344CB8AC3E}">
        <p14:creationId xmlns:p14="http://schemas.microsoft.com/office/powerpoint/2010/main" val="194176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9" y="618517"/>
            <a:ext cx="11092488" cy="1596177"/>
          </a:xfrm>
        </p:spPr>
        <p:txBody>
          <a:bodyPr/>
          <a:lstStyle/>
          <a:p>
            <a:r>
              <a:rPr lang="en-US" dirty="0"/>
              <a:t>Nanotechnology Cleaning up oil spills</a:t>
            </a:r>
          </a:p>
        </p:txBody>
      </p:sp>
      <p:pic>
        <p:nvPicPr>
          <p:cNvPr id="4" name="Content Placeholder 3" descr="https://tse1.mm.bing.net/th?&amp;id=OIP.M6639173e0f6685587ea9b6643846c1f0o0&amp;w=300&amp;h=225&amp;c=0&amp;pid=1.9&amp;rs=0&amp;p=0&amp;r=0">
            <a:hlinkClick r:id="rId2" tooltip="&quot;View image details&quot;"/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928944"/>
            <a:ext cx="7700963" cy="4643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83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7" y="618517"/>
            <a:ext cx="11227442" cy="1596177"/>
          </a:xfrm>
        </p:spPr>
        <p:txBody>
          <a:bodyPr/>
          <a:lstStyle/>
          <a:p>
            <a:r>
              <a:rPr lang="en-US" dirty="0"/>
              <a:t> Other proposed solutions for oil spill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microorganisms</a:t>
            </a:r>
            <a:r>
              <a:rPr lang="en-US" dirty="0"/>
              <a:t> to digest the oil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Mechanical means </a:t>
            </a:r>
            <a:r>
              <a:rPr lang="en-US" dirty="0"/>
              <a:t>like skimmers, booms, pumps, mechanical separators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Sorbents</a:t>
            </a:r>
            <a:r>
              <a:rPr lang="en-US" dirty="0"/>
              <a:t> to remove oil from water through adsorption and/or absorption</a:t>
            </a:r>
          </a:p>
          <a:p>
            <a:r>
              <a:rPr lang="en-US" dirty="0"/>
              <a:t>Use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chemical dispersants </a:t>
            </a:r>
            <a:r>
              <a:rPr lang="en-US" dirty="0"/>
              <a:t>like detergents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90" y="5421867"/>
            <a:ext cx="11941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#Conventional techniques are not adequate to solve the problem of massive oil spills.</a:t>
            </a:r>
          </a:p>
          <a:p>
            <a:r>
              <a:rPr lang="en-US" dirty="0"/>
              <a:t>  In recent years, nanotechnology has emerged as a potential source of novel solutions to many of the </a:t>
            </a:r>
          </a:p>
          <a:p>
            <a:r>
              <a:rPr lang="en-US" dirty="0"/>
              <a:t>  world’s outstanding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68808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1" y="549069"/>
            <a:ext cx="10364451" cy="805168"/>
          </a:xfrm>
        </p:spPr>
        <p:txBody>
          <a:bodyPr/>
          <a:lstStyle/>
          <a:p>
            <a:r>
              <a:rPr lang="en-US" dirty="0"/>
              <a:t>Nanomaterials for oil Spill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1354" y="1476084"/>
            <a:ext cx="10083354" cy="517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Aerogels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sz="1600" dirty="0">
                <a:solidFill>
                  <a:schemeClr val="accent1"/>
                </a:solidFill>
              </a:rPr>
              <a:t>Hydrophobic Aerogel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-</a:t>
            </a:r>
            <a:r>
              <a:rPr lang="en-US" sz="1600" dirty="0" err="1">
                <a:solidFill>
                  <a:schemeClr val="accent1"/>
                </a:solidFill>
              </a:rPr>
              <a:t>Aeroclays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-Rice husk derived silica  aerogel</a:t>
            </a:r>
          </a:p>
          <a:p>
            <a:pPr marL="0" indent="0">
              <a:buNone/>
            </a:pPr>
            <a:r>
              <a:rPr lang="en-US" b="1" u="sng" dirty="0" err="1">
                <a:solidFill>
                  <a:schemeClr val="accent5"/>
                </a:solidFill>
              </a:rPr>
              <a:t>Nanodispersants</a:t>
            </a:r>
            <a:endParaRPr lang="en-US" b="1" u="sng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-Micelles forming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-Colloidal solution of bio- based chemicals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Magnetic Nanocomposites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-Nano-hybrids of magnetic Fe-oxide NPs in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organo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-clays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-Magnetic carbon-metal nanocomposites</a:t>
            </a:r>
          </a:p>
          <a:p>
            <a:pPr lvl="1">
              <a:buFontTx/>
              <a:buChar char="-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4308" y="279118"/>
            <a:ext cx="8396653" cy="6148060"/>
          </a:xfrm>
        </p:spPr>
      </p:pic>
    </p:spTree>
    <p:extLst>
      <p:ext uri="{BB962C8B-B14F-4D97-AF65-F5344CB8AC3E}">
        <p14:creationId xmlns:p14="http://schemas.microsoft.com/office/powerpoint/2010/main" val="23121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7651"/>
            <a:ext cx="10364451" cy="800099"/>
          </a:xfrm>
        </p:spPr>
        <p:txBody>
          <a:bodyPr/>
          <a:lstStyle/>
          <a:p>
            <a:r>
              <a:rPr lang="en-US" dirty="0"/>
              <a:t>Oil Spill 1970 - 2015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971550"/>
            <a:ext cx="10364451" cy="5886450"/>
          </a:xfrm>
        </p:spPr>
      </p:pic>
    </p:spTree>
    <p:extLst>
      <p:ext uri="{BB962C8B-B14F-4D97-AF65-F5344CB8AC3E}">
        <p14:creationId xmlns:p14="http://schemas.microsoft.com/office/powerpoint/2010/main" val="379776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4162" y="1223962"/>
            <a:ext cx="8845061" cy="5216866"/>
          </a:xfrm>
        </p:spPr>
      </p:pic>
      <p:sp>
        <p:nvSpPr>
          <p:cNvPr id="6" name="TextBox 5"/>
          <p:cNvSpPr txBox="1"/>
          <p:nvPr/>
        </p:nvSpPr>
        <p:spPr>
          <a:xfrm>
            <a:off x="3692769" y="668215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Trend of Oil Spill</a:t>
            </a:r>
          </a:p>
        </p:txBody>
      </p:sp>
    </p:spTree>
    <p:extLst>
      <p:ext uri="{BB962C8B-B14F-4D97-AF65-F5344CB8AC3E}">
        <p14:creationId xmlns:p14="http://schemas.microsoft.com/office/powerpoint/2010/main" val="419577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45691"/>
          </a:xfrm>
        </p:spPr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4272"/>
            <a:ext cx="10363826" cy="54437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library(</a:t>
            </a:r>
            <a:r>
              <a:rPr lang="en-US" sz="4800" dirty="0" err="1"/>
              <a:t>dplyr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 err="1"/>
              <a:t>AirFatal</a:t>
            </a:r>
            <a:r>
              <a:rPr lang="en-US" sz="4800" dirty="0"/>
              <a:t> &lt;- read.csv('AirPlaneFatal.csv')</a:t>
            </a:r>
          </a:p>
          <a:p>
            <a:pPr marL="0" indent="0">
              <a:buNone/>
            </a:pPr>
            <a:r>
              <a:rPr lang="en-US" sz="4800" dirty="0" err="1"/>
              <a:t>By_Operator</a:t>
            </a:r>
            <a:r>
              <a:rPr lang="en-US" sz="4800" dirty="0"/>
              <a:t> &lt;- </a:t>
            </a:r>
            <a:r>
              <a:rPr lang="en-US" sz="4800" dirty="0" err="1"/>
              <a:t>group_by</a:t>
            </a:r>
            <a:r>
              <a:rPr lang="en-US" sz="4800" dirty="0"/>
              <a:t>(</a:t>
            </a:r>
            <a:r>
              <a:rPr lang="en-US" sz="4800" dirty="0" err="1"/>
              <a:t>AirFatal</a:t>
            </a:r>
            <a:r>
              <a:rPr lang="en-US" sz="4800" dirty="0"/>
              <a:t>, Operator) %&gt;%</a:t>
            </a:r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800" dirty="0" err="1"/>
              <a:t>summarise</a:t>
            </a:r>
            <a:r>
              <a:rPr lang="en-US" sz="4800" dirty="0"/>
              <a:t>(</a:t>
            </a:r>
            <a:r>
              <a:rPr lang="en-US" sz="4800" dirty="0" err="1"/>
              <a:t>Sum.Fatalies</a:t>
            </a:r>
            <a:r>
              <a:rPr lang="en-US" sz="4800" dirty="0"/>
              <a:t> = sum(Fatalities),</a:t>
            </a:r>
          </a:p>
          <a:p>
            <a:pPr marL="0" indent="0">
              <a:buNone/>
            </a:pPr>
            <a:r>
              <a:rPr lang="en-US" sz="4800" dirty="0"/>
              <a:t>            </a:t>
            </a:r>
            <a:r>
              <a:rPr lang="en-US" sz="4800" dirty="0" err="1"/>
              <a:t>Sum.Aboard</a:t>
            </a:r>
            <a:r>
              <a:rPr lang="en-US" sz="4800" dirty="0"/>
              <a:t> = sum(Aboard),</a:t>
            </a:r>
          </a:p>
          <a:p>
            <a:pPr marL="0" indent="0">
              <a:buNone/>
            </a:pPr>
            <a:r>
              <a:rPr lang="en-US" sz="4800" dirty="0"/>
              <a:t>            Summaries = paste(Summary, collapse = ' '))</a:t>
            </a:r>
          </a:p>
          <a:p>
            <a:pPr marL="0" indent="0">
              <a:buNone/>
            </a:pPr>
            <a:r>
              <a:rPr lang="en-US" sz="4800" dirty="0" err="1"/>
              <a:t>create.data</a:t>
            </a:r>
            <a:r>
              <a:rPr lang="en-US" sz="4800" dirty="0"/>
              <a:t> &lt;- function(</a:t>
            </a:r>
            <a:r>
              <a:rPr lang="en-US" sz="4800" dirty="0" err="1"/>
              <a:t>vec</a:t>
            </a:r>
            <a:r>
              <a:rPr lang="en-US" sz="4800" dirty="0"/>
              <a:t>, </a:t>
            </a:r>
            <a:r>
              <a:rPr lang="en-US" sz="4800" dirty="0" err="1"/>
              <a:t>old.data</a:t>
            </a:r>
            <a:r>
              <a:rPr lang="en-US" sz="4800" dirty="0"/>
              <a:t>) {</a:t>
            </a:r>
          </a:p>
          <a:p>
            <a:pPr marL="0" indent="0">
              <a:buNone/>
            </a:pPr>
            <a:r>
              <a:rPr lang="en-US" sz="4800" dirty="0"/>
              <a:t>   temp &lt;- </a:t>
            </a:r>
            <a:r>
              <a:rPr lang="en-US" sz="4800" dirty="0" err="1"/>
              <a:t>seq</a:t>
            </a:r>
            <a:r>
              <a:rPr lang="en-US" sz="4800" dirty="0"/>
              <a:t>(1,nrow(</a:t>
            </a:r>
            <a:r>
              <a:rPr lang="en-US" sz="4800" dirty="0" err="1"/>
              <a:t>old.data</a:t>
            </a:r>
            <a:r>
              <a:rPr lang="en-US" sz="4800" dirty="0"/>
              <a:t>), by = 1)</a:t>
            </a:r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800" dirty="0" err="1"/>
              <a:t>df</a:t>
            </a:r>
            <a:r>
              <a:rPr lang="en-US" sz="4800" dirty="0"/>
              <a:t> &lt;- </a:t>
            </a:r>
            <a:r>
              <a:rPr lang="en-US" sz="4800" dirty="0" err="1"/>
              <a:t>data.frame</a:t>
            </a:r>
            <a:r>
              <a:rPr lang="en-US" sz="4800" dirty="0"/>
              <a:t>(temp)</a:t>
            </a:r>
          </a:p>
          <a:p>
            <a:pPr marL="0" indent="0">
              <a:buNone/>
            </a:pPr>
            <a:r>
              <a:rPr lang="en-US" sz="4800" dirty="0"/>
              <a:t>    for (</a:t>
            </a:r>
            <a:r>
              <a:rPr lang="en-US" sz="4800" dirty="0" err="1"/>
              <a:t>i</a:t>
            </a:r>
            <a:r>
              <a:rPr lang="en-US" sz="4800" dirty="0"/>
              <a:t> in </a:t>
            </a:r>
            <a:r>
              <a:rPr lang="en-US" sz="4800" dirty="0" err="1"/>
              <a:t>vec</a:t>
            </a:r>
            <a:r>
              <a:rPr lang="en-US" sz="4800" dirty="0"/>
              <a:t>) {</a:t>
            </a:r>
          </a:p>
          <a:p>
            <a:pPr marL="0" indent="0">
              <a:buNone/>
            </a:pPr>
            <a:r>
              <a:rPr lang="en-US" sz="4800" dirty="0"/>
              <a:t>    values &lt;- c()</a:t>
            </a:r>
          </a:p>
          <a:p>
            <a:pPr marL="0" indent="0">
              <a:buNone/>
            </a:pPr>
            <a:r>
              <a:rPr lang="en-US" sz="4800" dirty="0"/>
              <a:t>    for (j in 1:nrow(</a:t>
            </a:r>
            <a:r>
              <a:rPr lang="en-US" sz="4800" dirty="0" err="1"/>
              <a:t>old.data</a:t>
            </a:r>
            <a:r>
              <a:rPr lang="en-US" sz="4800" dirty="0"/>
              <a:t>)) {</a:t>
            </a:r>
          </a:p>
          <a:p>
            <a:pPr marL="0" indent="0">
              <a:buNone/>
            </a:pPr>
            <a:r>
              <a:rPr lang="en-US" sz="4800" dirty="0"/>
              <a:t>      </a:t>
            </a:r>
            <a:r>
              <a:rPr lang="en-US" sz="4800" dirty="0" err="1"/>
              <a:t>val</a:t>
            </a:r>
            <a:r>
              <a:rPr lang="en-US" sz="4800" dirty="0"/>
              <a:t> &lt;- </a:t>
            </a:r>
            <a:r>
              <a:rPr lang="en-US" sz="4800" dirty="0" err="1"/>
              <a:t>ifelse</a:t>
            </a:r>
            <a:r>
              <a:rPr lang="en-US" sz="4800" dirty="0"/>
              <a:t>(test = (grep(</a:t>
            </a:r>
            <a:r>
              <a:rPr lang="en-US" sz="4800" dirty="0" err="1"/>
              <a:t>i</a:t>
            </a:r>
            <a:r>
              <a:rPr lang="en-US" sz="4800" dirty="0"/>
              <a:t>, </a:t>
            </a:r>
            <a:r>
              <a:rPr lang="en-US" sz="4800" dirty="0" err="1"/>
              <a:t>By_Operator$Summaries</a:t>
            </a:r>
            <a:r>
              <a:rPr lang="en-US" sz="4800" dirty="0"/>
              <a:t>[j])), yes = 1, no = 0)</a:t>
            </a:r>
          </a:p>
          <a:p>
            <a:pPr marL="0" indent="0">
              <a:buNone/>
            </a:pPr>
            <a:r>
              <a:rPr lang="en-US" sz="4800" dirty="0"/>
              <a:t>      values &lt;- c(values, length(</a:t>
            </a:r>
            <a:r>
              <a:rPr lang="en-US" sz="4800" dirty="0" err="1"/>
              <a:t>val</a:t>
            </a:r>
            <a:r>
              <a:rPr lang="en-US" sz="4800" dirty="0"/>
              <a:t>))</a:t>
            </a:r>
          </a:p>
          <a:p>
            <a:pPr marL="0" indent="0">
              <a:buNone/>
            </a:pPr>
            <a:r>
              <a:rPr lang="en-US" sz="4800" dirty="0"/>
              <a:t>    }</a:t>
            </a:r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df</a:t>
            </a:r>
            <a:r>
              <a:rPr lang="en-US" sz="4800" dirty="0"/>
              <a:t>[</a:t>
            </a:r>
            <a:r>
              <a:rPr lang="en-US" sz="4800" dirty="0" err="1"/>
              <a:t>i</a:t>
            </a:r>
            <a:r>
              <a:rPr lang="en-US" sz="4800" dirty="0"/>
              <a:t>] = values</a:t>
            </a:r>
          </a:p>
          <a:p>
            <a:pPr marL="0" indent="0">
              <a:buNone/>
            </a:pPr>
            <a:r>
              <a:rPr lang="en-US" sz="4800" dirty="0"/>
              <a:t>  }</a:t>
            </a:r>
          </a:p>
          <a:p>
            <a:pPr marL="0" indent="0">
              <a:buNone/>
            </a:pPr>
            <a:r>
              <a:rPr lang="en-US" sz="4800" dirty="0"/>
              <a:t>  return(</a:t>
            </a:r>
            <a:r>
              <a:rPr lang="en-US" sz="4800" dirty="0" err="1"/>
              <a:t>df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pPr marL="0" indent="0">
              <a:buNone/>
            </a:pPr>
            <a:r>
              <a:rPr lang="en-US" sz="4800" dirty="0" err="1"/>
              <a:t>key.vec</a:t>
            </a:r>
            <a:r>
              <a:rPr lang="en-US" sz="4800" dirty="0"/>
              <a:t> &lt;- c('storm', 'landing', 'mountain', 'tree', 'engine', 'military', 'takeoff', </a:t>
            </a:r>
          </a:p>
          <a:p>
            <a:pPr marL="0" indent="0">
              <a:buNone/>
            </a:pPr>
            <a:r>
              <a:rPr lang="en-US" sz="4800" dirty="0"/>
              <a:t>             'weather', 'wind', 'runway', 'fog')</a:t>
            </a:r>
          </a:p>
          <a:p>
            <a:pPr marL="0" indent="0">
              <a:buNone/>
            </a:pPr>
            <a:r>
              <a:rPr lang="en-US" sz="4800" dirty="0"/>
              <a:t>data &lt;- </a:t>
            </a:r>
            <a:r>
              <a:rPr lang="en-US" sz="4800" dirty="0" err="1"/>
              <a:t>create.data</a:t>
            </a:r>
            <a:r>
              <a:rPr lang="en-US" sz="4800" dirty="0"/>
              <a:t>(</a:t>
            </a:r>
            <a:r>
              <a:rPr lang="en-US" sz="4800" dirty="0" err="1"/>
              <a:t>key.vec</a:t>
            </a:r>
            <a:r>
              <a:rPr lang="en-US" sz="4800" dirty="0"/>
              <a:t>, </a:t>
            </a:r>
            <a:r>
              <a:rPr lang="en-US" sz="4800" dirty="0" err="1"/>
              <a:t>By_Operator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data &lt;- data[,-1]</a:t>
            </a:r>
          </a:p>
          <a:p>
            <a:pPr marL="0" indent="0">
              <a:buNone/>
            </a:pPr>
            <a:r>
              <a:rPr lang="en-US" sz="4800" dirty="0" err="1"/>
              <a:t>new.data</a:t>
            </a:r>
            <a:r>
              <a:rPr lang="en-US" sz="4800" dirty="0"/>
              <a:t> &lt;- </a:t>
            </a:r>
            <a:r>
              <a:rPr lang="en-US" sz="4800" dirty="0" err="1"/>
              <a:t>cbind</a:t>
            </a:r>
            <a:r>
              <a:rPr lang="en-US" sz="4800" dirty="0"/>
              <a:t>(</a:t>
            </a:r>
            <a:r>
              <a:rPr lang="en-US" sz="4800" dirty="0" err="1"/>
              <a:t>By_Operator</a:t>
            </a:r>
            <a:r>
              <a:rPr lang="en-US" sz="4800" dirty="0"/>
              <a:t>[,-4], data)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26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624840"/>
            <a:ext cx="9952346" cy="51663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9600" i="1" dirty="0">
                <a:solidFill>
                  <a:srgbClr val="0070C0"/>
                </a:solidFill>
              </a:rPr>
              <a:t>sky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4380" y="3832860"/>
            <a:ext cx="322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5"/>
                </a:solidFill>
              </a:rPr>
              <a:t>Flight disasters</a:t>
            </a:r>
          </a:p>
        </p:txBody>
      </p:sp>
    </p:spTree>
    <p:extLst>
      <p:ext uri="{BB962C8B-B14F-4D97-AF65-F5344CB8AC3E}">
        <p14:creationId xmlns:p14="http://schemas.microsoft.com/office/powerpoint/2010/main" val="190694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738" y="-39228"/>
            <a:ext cx="9956699" cy="1026780"/>
          </a:xfrm>
        </p:spPr>
        <p:txBody>
          <a:bodyPr/>
          <a:lstStyle/>
          <a:p>
            <a:r>
              <a:rPr lang="en-US" dirty="0"/>
              <a:t>Airline Accidents by Numbers</a:t>
            </a:r>
            <a:br>
              <a:rPr lang="en-US" dirty="0"/>
            </a:br>
            <a:r>
              <a:rPr lang="en-US" sz="2000" dirty="0"/>
              <a:t>Descending Order (1908-       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83958"/>
            <a:ext cx="10363200" cy="5065434"/>
          </a:xfrm>
        </p:spPr>
      </p:pic>
      <p:sp>
        <p:nvSpPr>
          <p:cNvPr id="5" name="TextBox 4"/>
          <p:cNvSpPr txBox="1"/>
          <p:nvPr/>
        </p:nvSpPr>
        <p:spPr>
          <a:xfrm>
            <a:off x="1493519" y="987552"/>
            <a:ext cx="491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Total 5268 obs. -&gt; grouped by Operator 2476 obs.</a:t>
            </a:r>
          </a:p>
        </p:txBody>
      </p:sp>
    </p:spTree>
    <p:extLst>
      <p:ext uri="{BB962C8B-B14F-4D97-AF65-F5344CB8AC3E}">
        <p14:creationId xmlns:p14="http://schemas.microsoft.com/office/powerpoint/2010/main" val="800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27" y="1161823"/>
            <a:ext cx="8740897" cy="522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161823"/>
            <a:ext cx="2391506" cy="5220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1223" y="33410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ABOARD vs FATALITY</a:t>
            </a:r>
          </a:p>
        </p:txBody>
      </p:sp>
    </p:spTree>
    <p:extLst>
      <p:ext uri="{BB962C8B-B14F-4D97-AF65-F5344CB8AC3E}">
        <p14:creationId xmlns:p14="http://schemas.microsoft.com/office/powerpoint/2010/main" val="3834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62658"/>
          </a:xfrm>
        </p:spPr>
        <p:txBody>
          <a:bodyPr/>
          <a:lstStyle/>
          <a:p>
            <a:r>
              <a:rPr lang="en-US" dirty="0"/>
              <a:t>Key words 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67390534"/>
              </p:ext>
            </p:extLst>
          </p:nvPr>
        </p:nvGraphicFramePr>
        <p:xfrm>
          <a:off x="3525024" y="1862138"/>
          <a:ext cx="514195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630">
                  <a:extLst>
                    <a:ext uri="{9D8B030D-6E8A-4147-A177-3AD203B41FA5}">
                      <a16:colId xmlns:a16="http://schemas.microsoft.com/office/drawing/2014/main" val="2471782840"/>
                    </a:ext>
                  </a:extLst>
                </a:gridCol>
                <a:gridCol w="2560321">
                  <a:extLst>
                    <a:ext uri="{9D8B030D-6E8A-4147-A177-3AD203B41FA5}">
                      <a16:colId xmlns:a16="http://schemas.microsoft.com/office/drawing/2014/main" val="266724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1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9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1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5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1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4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7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81041" y="1858275"/>
            <a:ext cx="10953518" cy="19456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sz="9600" i="1" dirty="0">
                <a:solidFill>
                  <a:schemeClr val="accent2">
                    <a:lumMod val="50000"/>
                  </a:schemeClr>
                </a:solidFill>
              </a:rPr>
              <a:t>			    SEA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9753" y="3434572"/>
            <a:ext cx="2238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               </a:t>
            </a:r>
            <a:r>
              <a:rPr lang="en-US" sz="2000" i="1" dirty="0">
                <a:solidFill>
                  <a:schemeClr val="accent2"/>
                </a:solidFill>
              </a:rPr>
              <a:t>Oil spill</a:t>
            </a:r>
          </a:p>
        </p:txBody>
      </p:sp>
    </p:spTree>
    <p:extLst>
      <p:ext uri="{BB962C8B-B14F-4D97-AF65-F5344CB8AC3E}">
        <p14:creationId xmlns:p14="http://schemas.microsoft.com/office/powerpoint/2010/main" val="125969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2268" y="136603"/>
            <a:ext cx="10775958" cy="6069724"/>
          </a:xfrm>
        </p:spPr>
      </p:pic>
      <p:sp>
        <p:nvSpPr>
          <p:cNvPr id="7" name="TextBox 6"/>
          <p:cNvSpPr txBox="1"/>
          <p:nvPr/>
        </p:nvSpPr>
        <p:spPr>
          <a:xfrm>
            <a:off x="1" y="6400800"/>
            <a:ext cx="1295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Researchers hope the use of magnets will allow them to recover more oil and lead to an easier clean up operation</a:t>
            </a:r>
          </a:p>
        </p:txBody>
      </p:sp>
    </p:spTree>
    <p:extLst>
      <p:ext uri="{BB962C8B-B14F-4D97-AF65-F5344CB8AC3E}">
        <p14:creationId xmlns:p14="http://schemas.microsoft.com/office/powerpoint/2010/main" val="84397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33377"/>
            <a:ext cx="10313026" cy="74142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Oil Spill stats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5513" y="1365813"/>
            <a:ext cx="7772400" cy="5385035"/>
          </a:xfrm>
        </p:spPr>
      </p:pic>
      <p:sp>
        <p:nvSpPr>
          <p:cNvPr id="3" name="TextBox 2"/>
          <p:cNvSpPr txBox="1"/>
          <p:nvPr/>
        </p:nvSpPr>
        <p:spPr>
          <a:xfrm>
            <a:off x="8818685" y="914929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Source(ITOPF)</a:t>
            </a:r>
          </a:p>
        </p:txBody>
      </p:sp>
    </p:spTree>
    <p:extLst>
      <p:ext uri="{BB962C8B-B14F-4D97-AF65-F5344CB8AC3E}">
        <p14:creationId xmlns:p14="http://schemas.microsoft.com/office/powerpoint/2010/main" val="186943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2214694"/>
          </a:xfrm>
        </p:spPr>
        <p:txBody>
          <a:bodyPr/>
          <a:lstStyle/>
          <a:p>
            <a:r>
              <a:rPr lang="en-US" dirty="0"/>
              <a:t>New Technology on the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81959"/>
            <a:ext cx="10500458" cy="47399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Oil spills </a:t>
            </a:r>
            <a:r>
              <a:rPr lang="en-US" sz="1800" dirty="0"/>
              <a:t>from container ships or offshore platforms are a frequent </a:t>
            </a:r>
            <a:r>
              <a:rPr lang="en-US" sz="1800" dirty="0">
                <a:solidFill>
                  <a:srgbClr val="FF0000"/>
                </a:solidFill>
              </a:rPr>
              <a:t>hazard to marine and coastal ecosystems.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Cleaning up oil spills could be very expensive operation</a:t>
            </a:r>
            <a:r>
              <a:rPr lang="en-US" sz="1800" dirty="0"/>
              <a:t>. </a:t>
            </a:r>
            <a:r>
              <a:rPr lang="en-US" sz="1800" dirty="0" err="1"/>
              <a:t>Bp</a:t>
            </a:r>
            <a:r>
              <a:rPr lang="en-US" sz="1800" dirty="0"/>
              <a:t> Gulf of </a:t>
            </a:r>
            <a:r>
              <a:rPr lang="en-US" sz="1800" dirty="0" err="1"/>
              <a:t>mexico</a:t>
            </a:r>
            <a:r>
              <a:rPr lang="en-US" sz="1800" dirty="0"/>
              <a:t> oil spill in 2010, the worst environmental disaster in Us history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costed BP $40 billion</a:t>
            </a:r>
            <a:r>
              <a:rPr lang="en-US" sz="1800" dirty="0"/>
              <a:t>. </a:t>
            </a:r>
          </a:p>
          <a:p>
            <a:r>
              <a:rPr lang="en-US" sz="1800" dirty="0"/>
              <a:t>Recently, MIT scientists </a:t>
            </a:r>
            <a:r>
              <a:rPr lang="en-US" sz="1800" dirty="0">
                <a:solidFill>
                  <a:srgbClr val="FF0000"/>
                </a:solidFill>
              </a:rPr>
              <a:t>found a method of recovering oil  </a:t>
            </a:r>
            <a:r>
              <a:rPr lang="en-US" sz="1800" dirty="0">
                <a:solidFill>
                  <a:schemeClr val="tx1"/>
                </a:solidFill>
              </a:rPr>
              <a:t>after a spill </a:t>
            </a:r>
            <a:r>
              <a:rPr lang="en-US" sz="1800" dirty="0">
                <a:solidFill>
                  <a:srgbClr val="FF0000"/>
                </a:solidFill>
              </a:rPr>
              <a:t>using magnets</a:t>
            </a:r>
            <a:r>
              <a:rPr lang="en-US" sz="1800" dirty="0"/>
              <a:t>, potentially saving companies like </a:t>
            </a:r>
            <a:r>
              <a:rPr lang="en-US" sz="1800" dirty="0" err="1"/>
              <a:t>bp</a:t>
            </a:r>
            <a:r>
              <a:rPr lang="en-US" sz="1800" dirty="0"/>
              <a:t> money in clean up bills. </a:t>
            </a:r>
          </a:p>
          <a:p>
            <a:r>
              <a:rPr lang="en-US" sz="1800" dirty="0"/>
              <a:t>On it’s own, </a:t>
            </a:r>
            <a:r>
              <a:rPr lang="en-US" sz="1800" dirty="0">
                <a:solidFill>
                  <a:srgbClr val="FF0000"/>
                </a:solidFill>
              </a:rPr>
              <a:t>oil is not magnetic</a:t>
            </a:r>
            <a:r>
              <a:rPr lang="en-US" sz="1800" dirty="0"/>
              <a:t>. But </a:t>
            </a:r>
            <a:r>
              <a:rPr lang="en-US" sz="1800" dirty="0">
                <a:solidFill>
                  <a:srgbClr val="FF0000"/>
                </a:solidFill>
              </a:rPr>
              <a:t>when mixed with water-repellant nanoparticles that contain iron, the oil can be magnetically separated </a:t>
            </a:r>
            <a:r>
              <a:rPr lang="en-US" sz="1800" dirty="0"/>
              <a:t>from the water. The nanoparticles can later be removed to </a:t>
            </a:r>
            <a:r>
              <a:rPr lang="en-US" sz="1800" dirty="0">
                <a:solidFill>
                  <a:srgbClr val="FF0000"/>
                </a:solidFill>
              </a:rPr>
              <a:t>enable the re-use of the oil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82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3340</TotalTime>
  <Words>516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Sky and Sea</vt:lpstr>
      <vt:lpstr>PowerPoint Presentation</vt:lpstr>
      <vt:lpstr>Airline Accidents by Numbers Descending Order (1908-       )</vt:lpstr>
      <vt:lpstr>PowerPoint Presentation</vt:lpstr>
      <vt:lpstr>Key words frequency</vt:lpstr>
      <vt:lpstr>PowerPoint Presentation</vt:lpstr>
      <vt:lpstr>PowerPoint Presentation</vt:lpstr>
      <vt:lpstr>Major Oil Spill stats </vt:lpstr>
      <vt:lpstr>New Technology on the horizon</vt:lpstr>
      <vt:lpstr>Nanotechnology Cleaning up oil spills</vt:lpstr>
      <vt:lpstr> Other proposed solutions for oil spill</vt:lpstr>
      <vt:lpstr>Nanomaterials for oil Spill cleanup</vt:lpstr>
      <vt:lpstr>PowerPoint Presentation</vt:lpstr>
      <vt:lpstr>Oil Spill 1970 - 2015</vt:lpstr>
      <vt:lpstr>PowerPoint Presentation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Spills &amp; Recovery</dc:title>
  <dc:creator>Anne Song</dc:creator>
  <cp:lastModifiedBy>Anne Song</cp:lastModifiedBy>
  <cp:revision>65</cp:revision>
  <dcterms:created xsi:type="dcterms:W3CDTF">2016-09-11T18:16:33Z</dcterms:created>
  <dcterms:modified xsi:type="dcterms:W3CDTF">2016-09-20T15:54:06Z</dcterms:modified>
</cp:coreProperties>
</file>