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08CBC8-24FA-44E6-B25A-2161F95E6A87}">
  <a:tblStyle styleId="{9008CBC8-24FA-44E6-B25A-2161F95E6A8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Bosch</a:t>
            </a:r>
            <a:r>
              <a:rPr lang="en"/>
              <a:t> Production Line Performance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48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FFFFFF"/>
                </a:solidFill>
              </a:rPr>
              <a:t>Kaggle</a:t>
            </a:r>
            <a:r>
              <a:rPr lang="en"/>
              <a:t> competition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554750" y="4208325"/>
            <a:ext cx="4528500" cy="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RandomFrogs ╭⦿..⦿╮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Jonathan Liu, Diego De Lazzari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The real outlook of the original dataset and missing timestamps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239300" y="164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{9008CBC8-24FA-44E6-B25A-2161F95E6A87}</a:tableStyleId>
              </a:tblPr>
              <a:tblGrid>
                <a:gridCol w="1083175"/>
                <a:gridCol w="1083175"/>
                <a:gridCol w="1083175"/>
                <a:gridCol w="1083175"/>
                <a:gridCol w="1083175"/>
                <a:gridCol w="1083175"/>
                <a:gridCol w="1083175"/>
                <a:gridCol w="1083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L0_S0_F1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L0_S0_D2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L0_S0_F3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L0_S0_D4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L1_S0_F5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L1_S0_F6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1183747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1009.02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6" name="Shape 206"/>
          <p:cNvSpPr txBox="1"/>
          <p:nvPr/>
        </p:nvSpPr>
        <p:spPr>
          <a:xfrm>
            <a:off x="311700" y="3531975"/>
            <a:ext cx="85206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 = Assembly Line Number 		F = Feature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 = Station Number			D = Timestamp</a:t>
            </a:r>
          </a:p>
        </p:txBody>
      </p:sp>
      <p:graphicFrame>
        <p:nvGraphicFramePr>
          <p:cNvPr id="207" name="Shape 207"/>
          <p:cNvGraphicFramePr/>
          <p:nvPr/>
        </p:nvGraphicFramePr>
        <p:xfrm>
          <a:off x="1316900" y="114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{9008CBC8-24FA-44E6-B25A-2161F95E6A87}</a:tableStyleId>
              </a:tblPr>
              <a:tblGrid>
                <a:gridCol w="1086950"/>
                <a:gridCol w="1086950"/>
                <a:gridCol w="1086950"/>
                <a:gridCol w="1086950"/>
                <a:gridCol w="1086950"/>
                <a:gridCol w="1086950"/>
                <a:gridCol w="1066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Shape 208"/>
          <p:cNvSpPr txBox="1"/>
          <p:nvPr/>
        </p:nvSpPr>
        <p:spPr>
          <a:xfrm>
            <a:off x="44725" y="34325"/>
            <a:ext cx="2280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Exploratory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5554350" y="2108508"/>
            <a:ext cx="689400" cy="2161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5554350" y="2715162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22</a:t>
            </a: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87% of the data is missing (MNAR)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708525" y="3539087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15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554312" y="431237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NUM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542600" y="1764137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</a:rPr>
              <a:t>27%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400300" y="431237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CAT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400300" y="1270762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</a:rPr>
              <a:t>35%</a:t>
            </a:r>
          </a:p>
        </p:txBody>
      </p:sp>
      <p:sp>
        <p:nvSpPr>
          <p:cNvPr id="221" name="Shape 221"/>
          <p:cNvSpPr/>
          <p:nvPr/>
        </p:nvSpPr>
        <p:spPr>
          <a:xfrm>
            <a:off x="6400175" y="1672675"/>
            <a:ext cx="689400" cy="259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6394387" y="2660850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34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7246275" y="431237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7246250" y="124357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</a:rPr>
              <a:t>38</a:t>
            </a:r>
            <a:r>
              <a:rPr b="1" lang="en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</a:rPr>
              <a:t>%</a:t>
            </a:r>
          </a:p>
        </p:txBody>
      </p:sp>
      <p:sp>
        <p:nvSpPr>
          <p:cNvPr id="225" name="Shape 225"/>
          <p:cNvSpPr/>
          <p:nvPr/>
        </p:nvSpPr>
        <p:spPr>
          <a:xfrm>
            <a:off x="7234500" y="1557975"/>
            <a:ext cx="689700" cy="271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7246000" y="2441487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31</a:t>
            </a:r>
          </a:p>
        </p:txBody>
      </p:sp>
      <p:sp>
        <p:nvSpPr>
          <p:cNvPr id="227" name="Shape 227"/>
          <p:cNvSpPr/>
          <p:nvPr/>
        </p:nvSpPr>
        <p:spPr>
          <a:xfrm>
            <a:off x="7234650" y="3773075"/>
            <a:ext cx="689400" cy="4968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7246000" y="384927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</a:p>
        </p:txBody>
      </p:sp>
      <p:pic>
        <p:nvPicPr>
          <p:cNvPr descr="flowpaths.pn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50" y="1569494"/>
            <a:ext cx="4232529" cy="273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8066700" y="2288287"/>
            <a:ext cx="6894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NA</a:t>
            </a:r>
          </a:p>
        </p:txBody>
      </p:sp>
      <p:sp>
        <p:nvSpPr>
          <p:cNvPr id="231" name="Shape 231"/>
          <p:cNvSpPr/>
          <p:nvPr/>
        </p:nvSpPr>
        <p:spPr>
          <a:xfrm>
            <a:off x="8781223" y="2288284"/>
            <a:ext cx="219000" cy="21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554350" y="3773075"/>
            <a:ext cx="689400" cy="4968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8091825" y="2636199"/>
            <a:ext cx="6894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Data</a:t>
            </a:r>
          </a:p>
        </p:txBody>
      </p:sp>
      <p:sp>
        <p:nvSpPr>
          <p:cNvPr id="234" name="Shape 234"/>
          <p:cNvSpPr/>
          <p:nvPr/>
        </p:nvSpPr>
        <p:spPr>
          <a:xfrm>
            <a:off x="8781223" y="2636209"/>
            <a:ext cx="219000" cy="2190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421613" y="4312375"/>
            <a:ext cx="4232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Product VS work stations: blue is available data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554350" y="384927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</a:p>
        </p:txBody>
      </p:sp>
      <p:sp>
        <p:nvSpPr>
          <p:cNvPr id="237" name="Shape 237"/>
          <p:cNvSpPr/>
          <p:nvPr/>
        </p:nvSpPr>
        <p:spPr>
          <a:xfrm>
            <a:off x="6400175" y="4050925"/>
            <a:ext cx="689400" cy="219000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6400287" y="400322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4725" y="34325"/>
            <a:ext cx="2280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Exploratory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/>
              <a:t>Dimension Reduction / Feature Engineering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Categorical Features: Remove Duplicate &amp; Count Appearance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Identify duplicated columns by comparing hash values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solidFill>
                  <a:srgbClr val="FFD966"/>
                </a:solidFill>
              </a:rPr>
              <a:t>1913 </a:t>
            </a:r>
            <a:r>
              <a:rPr lang="en">
                <a:solidFill>
                  <a:srgbClr val="FFFFFF"/>
                </a:solidFill>
              </a:rPr>
              <a:t>duplicated columns → probably same features measured at different stations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Remove duplicated columns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Among </a:t>
            </a:r>
            <a:r>
              <a:rPr lang="en">
                <a:solidFill>
                  <a:srgbClr val="FFD966"/>
                </a:solidFill>
              </a:rPr>
              <a:t>227</a:t>
            </a:r>
            <a:r>
              <a:rPr lang="en">
                <a:solidFill>
                  <a:srgbClr val="FFE599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remaining categorical feature, there are only </a:t>
            </a:r>
            <a:r>
              <a:rPr lang="en">
                <a:solidFill>
                  <a:srgbClr val="FFD966"/>
                </a:solidFill>
              </a:rPr>
              <a:t>93 unique values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Transform categorical features into </a:t>
            </a:r>
            <a:r>
              <a:rPr lang="en">
                <a:solidFill>
                  <a:srgbClr val="FFD966"/>
                </a:solidFill>
              </a:rPr>
              <a:t>appearance of each categorical value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2140 categorical features → 93 dummy variables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4725" y="34325"/>
            <a:ext cx="3672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Dimension Reduction / Feature Engineering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Timestamps were recorded in an unknown pattern → Time lapse</a:t>
            </a:r>
          </a:p>
        </p:txBody>
      </p:sp>
      <p:sp>
        <p:nvSpPr>
          <p:cNvPr id="257" name="Shape 257"/>
          <p:cNvSpPr/>
          <p:nvPr/>
        </p:nvSpPr>
        <p:spPr>
          <a:xfrm flipH="1">
            <a:off x="2124025" y="1124600"/>
            <a:ext cx="593400" cy="416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 flipH="1">
            <a:off x="4275300" y="1124600"/>
            <a:ext cx="593400" cy="416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6322475" y="1082150"/>
            <a:ext cx="812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????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11700" y="2699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eatures : timestamps ≠ 1 :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Only time lapse (last timestamp - first timestamp) was calculated as a new feature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1156 features → 1 feature</a:t>
            </a:r>
          </a:p>
        </p:txBody>
      </p:sp>
      <p:graphicFrame>
        <p:nvGraphicFramePr>
          <p:cNvPr id="261" name="Shape 261"/>
          <p:cNvGraphicFramePr/>
          <p:nvPr/>
        </p:nvGraphicFramePr>
        <p:xfrm>
          <a:off x="239300" y="164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{9008CBC8-24FA-44E6-B25A-2161F95E6A87}</a:tableStyleId>
              </a:tblPr>
              <a:tblGrid>
                <a:gridCol w="1083175"/>
                <a:gridCol w="1083175"/>
                <a:gridCol w="1083175"/>
                <a:gridCol w="1083175"/>
                <a:gridCol w="1083175"/>
                <a:gridCol w="1083175"/>
                <a:gridCol w="1083175"/>
                <a:gridCol w="1083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L0_S0_F1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L0_S0_D2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L0_S0_F3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L0_S0_D4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L1_S0_F5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L1_S0_F6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62" name="Shape 262"/>
          <p:cNvSpPr txBox="1"/>
          <p:nvPr/>
        </p:nvSpPr>
        <p:spPr>
          <a:xfrm>
            <a:off x="44725" y="34325"/>
            <a:ext cx="3672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Dimension Reduction / Feature Engineering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237642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/>
              <a:t>7.7 GB →</a:t>
            </a:r>
            <a:r>
              <a:rPr lang="en" sz="9600"/>
              <a:t> </a:t>
            </a:r>
            <a:r>
              <a:rPr lang="en" sz="9600"/>
              <a:t>1.7 GB</a:t>
            </a:r>
          </a:p>
          <a:p>
            <a:pPr lvl="0">
              <a:spcBef>
                <a:spcPts val="0"/>
              </a:spcBef>
              <a:buNone/>
            </a:pPr>
            <a:r>
              <a:rPr lang="en" sz="9600"/>
              <a:t>4264 → 1064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44725" y="34325"/>
            <a:ext cx="3672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Dimension Reduction / Feature Engineering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/>
              <a:t>Modeling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Pipeline</a:t>
            </a:r>
          </a:p>
        </p:txBody>
      </p:sp>
      <p:sp>
        <p:nvSpPr>
          <p:cNvPr id="279" name="Shape 279"/>
          <p:cNvSpPr txBox="1"/>
          <p:nvPr>
            <p:ph idx="4294967295" type="body"/>
          </p:nvPr>
        </p:nvSpPr>
        <p:spPr>
          <a:xfrm>
            <a:off x="539651" y="1378201"/>
            <a:ext cx="2422500" cy="108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</a:p>
        </p:txBody>
      </p:sp>
      <p:sp>
        <p:nvSpPr>
          <p:cNvPr id="280" name="Shape 280"/>
          <p:cNvSpPr txBox="1"/>
          <p:nvPr>
            <p:ph idx="4294967295" type="body"/>
          </p:nvPr>
        </p:nvSpPr>
        <p:spPr>
          <a:xfrm>
            <a:off x="3480433" y="1378221"/>
            <a:ext cx="5111700" cy="108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">
                <a:solidFill>
                  <a:schemeClr val="lt1"/>
                </a:solidFill>
              </a:rPr>
              <a:t>Lorem ipsum dolor sit amet 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</a:p>
        </p:txBody>
      </p:sp>
      <p:grpSp>
        <p:nvGrpSpPr>
          <p:cNvPr id="281" name="Shape 281"/>
          <p:cNvGrpSpPr/>
          <p:nvPr/>
        </p:nvGrpSpPr>
        <p:grpSpPr>
          <a:xfrm>
            <a:off x="424799" y="1377935"/>
            <a:ext cx="8294359" cy="1088126"/>
            <a:chOff x="424812" y="2075689"/>
            <a:chExt cx="8294359" cy="849900"/>
          </a:xfrm>
        </p:grpSpPr>
        <p:sp>
          <p:nvSpPr>
            <p:cNvPr id="282" name="Shape 28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424812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424799" y="2566721"/>
            <a:ext cx="8294360" cy="1088169"/>
            <a:chOff x="424812" y="2974405"/>
            <a:chExt cx="8294360" cy="849933"/>
          </a:xfrm>
        </p:grpSpPr>
        <p:sp>
          <p:nvSpPr>
            <p:cNvPr id="285" name="Shape 285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424812" y="2974405"/>
              <a:ext cx="3055799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Shape 287"/>
          <p:cNvSpPr txBox="1"/>
          <p:nvPr>
            <p:ph idx="4294967295" type="body"/>
          </p:nvPr>
        </p:nvSpPr>
        <p:spPr>
          <a:xfrm>
            <a:off x="3480433" y="1378208"/>
            <a:ext cx="5111700" cy="108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Only Numeric data, imputation = 0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Undersampling majority vs. As-is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L1 &amp; L2 regularization</a:t>
            </a:r>
          </a:p>
        </p:txBody>
      </p:sp>
      <p:sp>
        <p:nvSpPr>
          <p:cNvPr id="288" name="Shape 288"/>
          <p:cNvSpPr txBox="1"/>
          <p:nvPr>
            <p:ph idx="4294967295" type="body"/>
          </p:nvPr>
        </p:nvSpPr>
        <p:spPr>
          <a:xfrm>
            <a:off x="539651" y="2567049"/>
            <a:ext cx="2422500" cy="108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XGBoost</a:t>
            </a:r>
          </a:p>
        </p:txBody>
      </p:sp>
      <p:sp>
        <p:nvSpPr>
          <p:cNvPr id="289" name="Shape 289"/>
          <p:cNvSpPr txBox="1"/>
          <p:nvPr>
            <p:ph idx="4294967295" type="body"/>
          </p:nvPr>
        </p:nvSpPr>
        <p:spPr>
          <a:xfrm>
            <a:off x="3480433" y="2566997"/>
            <a:ext cx="5111700" cy="108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">
                <a:solidFill>
                  <a:schemeClr val="lt1"/>
                </a:solidFill>
              </a:rPr>
              <a:t>No imputation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">
                <a:solidFill>
                  <a:schemeClr val="lt1"/>
                </a:solidFill>
              </a:rPr>
              <a:t>Grid search for hyperparameter tuning</a:t>
            </a:r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539651" y="1378201"/>
            <a:ext cx="2422500" cy="108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Logistic regression</a:t>
            </a:r>
          </a:p>
        </p:txBody>
      </p:sp>
      <p:grpSp>
        <p:nvGrpSpPr>
          <p:cNvPr id="291" name="Shape 291"/>
          <p:cNvGrpSpPr/>
          <p:nvPr/>
        </p:nvGrpSpPr>
        <p:grpSpPr>
          <a:xfrm>
            <a:off x="424812" y="3755612"/>
            <a:ext cx="8294359" cy="1088169"/>
            <a:chOff x="424812" y="2974405"/>
            <a:chExt cx="8294359" cy="849933"/>
          </a:xfrm>
        </p:grpSpPr>
        <p:sp>
          <p:nvSpPr>
            <p:cNvPr id="292" name="Shape 29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24812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Shape 294"/>
          <p:cNvSpPr txBox="1"/>
          <p:nvPr>
            <p:ph idx="4294967295" type="body"/>
          </p:nvPr>
        </p:nvSpPr>
        <p:spPr>
          <a:xfrm>
            <a:off x="539663" y="3755940"/>
            <a:ext cx="2422500" cy="108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Evaluation</a:t>
            </a:r>
          </a:p>
        </p:txBody>
      </p:sp>
      <p:sp>
        <p:nvSpPr>
          <p:cNvPr id="295" name="Shape 295"/>
          <p:cNvSpPr txBox="1"/>
          <p:nvPr>
            <p:ph idx="4294967295" type="body"/>
          </p:nvPr>
        </p:nvSpPr>
        <p:spPr>
          <a:xfrm>
            <a:off x="3480446" y="3755888"/>
            <a:ext cx="5111700" cy="108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 Matthews correlation coefficient (MCC)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4725" y="34325"/>
            <a:ext cx="3672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Modeling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4725" y="1152475"/>
            <a:ext cx="336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Logistic regression does not handle missing values → impute with 0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Only numeric data used due to high computation cost of imputation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Result: MCC = 0.14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671" y="0"/>
            <a:ext cx="573835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XGBoost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4725" y="34325"/>
            <a:ext cx="3672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Modeling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44725" y="1152475"/>
            <a:ext cx="4567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Given the sparse nature of this dataset, sample rates has been set to 1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Eta set to 1 for fast processing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CV shows 2 iterations are efficient enough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Result: MCC = 0.24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100" y="0"/>
            <a:ext cx="4009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20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Matthews correlation coefficient (MCC)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4468"/>
            <a:ext cx="9143999" cy="146626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311700" y="1295225"/>
            <a:ext cx="50049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Similar to F1 Score, but more </a:t>
            </a:r>
            <a:r>
              <a:rPr lang="en" sz="2000">
                <a:solidFill>
                  <a:srgbClr val="FFFFFF"/>
                </a:solidFill>
              </a:rPr>
              <a:t>symmetrical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Range: -1 (Worst) to 1 (Perfect)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/>
              <a:t>Conclusion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445025"/>
            <a:ext cx="8520600" cy="106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Hyperparameter Tuning is BORING.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Understand the data is the key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6610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Large file ≠ Big Data ≠ Deep Learning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It is more important to understand the data and transform the data according to its nature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All models are wrong but some are useful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Pick the model that fits the nature of the data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7801"/>
            <a:ext cx="9144001" cy="316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Target: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lang="en">
                <a:solidFill>
                  <a:srgbClr val="FFFFFF"/>
                </a:solidFill>
              </a:rPr>
              <a:t>Predicting manufacturing failures using assembly line data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Challenge: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he complexity of data: more than 1 million obs., 4200 features, size of 7.7 GB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lang="en">
                <a:solidFill>
                  <a:srgbClr val="FFFFFF"/>
                </a:solidFill>
              </a:rPr>
              <a:t>Extremely imbalanced labels: 0.6% defective products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Results: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>
                <a:solidFill>
                  <a:srgbClr val="FFFFFF"/>
                </a:solidFill>
              </a:rPr>
              <a:t>Achieved </a:t>
            </a:r>
            <a:r>
              <a:rPr lang="en">
                <a:solidFill>
                  <a:srgbClr val="FFFFFF"/>
                </a:solidFill>
              </a:rPr>
              <a:t>high</a:t>
            </a:r>
            <a:r>
              <a:rPr lang="en">
                <a:solidFill>
                  <a:srgbClr val="FFFFFF"/>
                </a:solidFill>
              </a:rPr>
              <a:t> dimensional reduction by feature engineering. File size decreased by a factor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5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verage"/>
              <a:buChar char="●"/>
            </a:pPr>
            <a:r>
              <a:rPr lang="en">
                <a:solidFill>
                  <a:srgbClr val="FFFFFF"/>
                </a:solidFill>
              </a:rPr>
              <a:t>Build a working Machine Learning pipeline for Logistic Regression and XGBoost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>
                <a:solidFill>
                  <a:srgbClr val="FFFFFF"/>
                </a:solidFill>
              </a:rPr>
              <a:t>Reached top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15%</a:t>
            </a: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on the Kaggle public leaderboard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points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4725" y="34325"/>
            <a:ext cx="2280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Bosch is striving for higher quality in production line 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381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Bosch, one of the world's leading manufacturing companies, </a:t>
            </a:r>
            <a:r>
              <a:rPr lang="en">
                <a:solidFill>
                  <a:srgbClr val="FFFFFF"/>
                </a:solidFill>
              </a:rPr>
              <a:t>has an imperative</a:t>
            </a:r>
            <a:r>
              <a:rPr lang="en">
                <a:solidFill>
                  <a:srgbClr val="FFFFFF"/>
                </a:solidFill>
              </a:rPr>
              <a:t> to ensure its products are of the highest quality and safety standards.</a:t>
            </a:r>
          </a:p>
          <a:p>
            <a:pPr lvl="0" algn="just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Bosch records data at every step along its assembly lines, they have the </a:t>
            </a:r>
            <a:r>
              <a:rPr lang="en">
                <a:solidFill>
                  <a:srgbClr val="FFFFFF"/>
                </a:solidFill>
              </a:rPr>
              <a:t>ability</a:t>
            </a:r>
            <a:r>
              <a:rPr lang="en">
                <a:solidFill>
                  <a:srgbClr val="FFFFFF"/>
                </a:solidFill>
              </a:rPr>
              <a:t> to apply advanced analytics to improve the manufacturing process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525" y="2120212"/>
            <a:ext cx="3814972" cy="9030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725" y="34325"/>
            <a:ext cx="2280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419400"/>
            <a:ext cx="4045200" cy="178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/>
              <a:t>Assembly accounts for 50% to 70% of the manufacturing cost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540399"/>
            <a:ext cx="4045200" cy="2032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1800"/>
              <a:t>This is where the largest cost savings can be achieved.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Using ML to predict the occurrence of defective parts by leveraging the massive available data is an attractive option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7321521" y="2797747"/>
            <a:ext cx="893400" cy="40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29</a:t>
            </a:r>
          </a:p>
        </p:txBody>
      </p:sp>
      <p:sp>
        <p:nvSpPr>
          <p:cNvPr id="89" name="Shape 89"/>
          <p:cNvSpPr/>
          <p:nvPr/>
        </p:nvSpPr>
        <p:spPr>
          <a:xfrm>
            <a:off x="5561250" y="1193625"/>
            <a:ext cx="2653500" cy="2637300"/>
          </a:xfrm>
          <a:prstGeom prst="pie">
            <a:avLst>
              <a:gd fmla="val 7951324" name="adj1"/>
              <a:gd fmla="val 11598096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561250" y="1193625"/>
            <a:ext cx="2653500" cy="2637300"/>
          </a:xfrm>
          <a:prstGeom prst="pie">
            <a:avLst>
              <a:gd fmla="val 11580021" name="adj1"/>
              <a:gd fmla="val 17751213" name="adj2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5561250" y="1193625"/>
            <a:ext cx="2653500" cy="2637300"/>
          </a:xfrm>
          <a:prstGeom prst="pie">
            <a:avLst>
              <a:gd fmla="val 17734202" name="adj1"/>
              <a:gd fmla="val 7970307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6920903" y="2468059"/>
            <a:ext cx="12081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accent5"/>
                </a:solidFill>
              </a:rPr>
              <a:t>Assembly 50-75%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836425" y="1512722"/>
            <a:ext cx="1409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Cutting, Forming, Manuf 8-30%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561250" y="2468040"/>
            <a:ext cx="11553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Inspection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/>
              <a:t>4-15%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4725" y="34325"/>
            <a:ext cx="2280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2002000" y="2484362"/>
            <a:ext cx="794100" cy="6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143650" y="1575312"/>
            <a:ext cx="794100" cy="27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assembly line in a nutshell: Map and analytics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80275" y="1152475"/>
            <a:ext cx="4251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assembly line is divided in </a:t>
            </a:r>
            <a:r>
              <a:rPr lang="en">
                <a:solidFill>
                  <a:schemeClr val="accent5"/>
                </a:solidFill>
              </a:rPr>
              <a:t>4 </a:t>
            </a:r>
            <a:r>
              <a:rPr lang="en"/>
              <a:t>segments, </a:t>
            </a:r>
            <a:r>
              <a:rPr lang="en">
                <a:solidFill>
                  <a:schemeClr val="accent5"/>
                </a:solidFill>
              </a:rPr>
              <a:t>52</a:t>
            </a:r>
            <a:r>
              <a:rPr lang="en"/>
              <a:t> work stations and </a:t>
            </a:r>
            <a:r>
              <a:rPr lang="en">
                <a:solidFill>
                  <a:schemeClr val="accent5"/>
                </a:solidFill>
              </a:rPr>
              <a:t>4264</a:t>
            </a:r>
            <a:r>
              <a:rPr lang="en"/>
              <a:t> features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of the 1,183,747 parts follows a given path along the assembly line. Found </a:t>
            </a:r>
            <a:r>
              <a:rPr lang="en">
                <a:solidFill>
                  <a:schemeClr val="accent5"/>
                </a:solidFill>
              </a:rPr>
              <a:t>4700</a:t>
            </a:r>
            <a:r>
              <a:rPr lang="en"/>
              <a:t> unique combinations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Hyp: one measurement every 2 seconds =&gt; 48 hours of data</a:t>
            </a:r>
          </a:p>
        </p:txBody>
      </p:sp>
      <p:sp>
        <p:nvSpPr>
          <p:cNvPr id="104" name="Shape 104"/>
          <p:cNvSpPr/>
          <p:nvPr/>
        </p:nvSpPr>
        <p:spPr>
          <a:xfrm>
            <a:off x="854050" y="1574637"/>
            <a:ext cx="794100" cy="30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926600" y="1672962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290600" y="1672962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926600" y="191952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290600" y="191952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926600" y="2166100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290600" y="2166100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926600" y="241267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290600" y="241267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926600" y="2653412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290600" y="2653412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926600" y="288892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290600" y="288892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926600" y="312272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290600" y="312272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926600" y="3370412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290600" y="3370412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926600" y="36076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290600" y="36076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926600" y="38414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290600" y="38414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926600" y="40752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290600" y="40752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926600" y="43090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002000" y="1574625"/>
            <a:ext cx="7941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074550" y="16965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438550" y="16965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074550" y="2578000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438550" y="2578000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074550" y="282457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216200" y="40633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3580200" y="40633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290600" y="43090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216200" y="1686600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580200" y="1686600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216200" y="193317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580200" y="193317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216200" y="2173912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580200" y="2173912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3216200" y="240942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580200" y="240942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216200" y="264322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580200" y="2643225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216200" y="2890912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80200" y="2890912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216200" y="31281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580200" y="31281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216200" y="33619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580200" y="33619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216200" y="35957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3580200" y="35957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216200" y="38295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3580200" y="3829537"/>
            <a:ext cx="285000" cy="18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3024250" y="1135612"/>
            <a:ext cx="1058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L3: S29-S51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869850" y="1141237"/>
            <a:ext cx="1096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L1: S24-S25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850650" y="2065650"/>
            <a:ext cx="1096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L2: S26-S28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53850" y="1141237"/>
            <a:ext cx="1058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L0: S0-S23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4725" y="34325"/>
            <a:ext cx="2280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62" name="Shape 162"/>
          <p:cNvSpPr txBox="1"/>
          <p:nvPr/>
        </p:nvSpPr>
        <p:spPr>
          <a:xfrm rot="-5400000">
            <a:off x="17675" y="2522049"/>
            <a:ext cx="1077600" cy="29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Stations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assembly line in a nutshell: Map and analytics</a:t>
            </a:r>
          </a:p>
        </p:txBody>
      </p:sp>
      <p:pic>
        <p:nvPicPr>
          <p:cNvPr descr="bosh_map.png" id="168" name="Shape 168"/>
          <p:cNvPicPr preferRelativeResize="0"/>
          <p:nvPr/>
        </p:nvPicPr>
        <p:blipFill rotWithShape="1">
          <a:blip r:embed="rId3">
            <a:alphaModFix/>
          </a:blip>
          <a:srcRect b="0" l="0" r="4067" t="0"/>
          <a:stretch/>
        </p:blipFill>
        <p:spPr>
          <a:xfrm>
            <a:off x="613760" y="1152475"/>
            <a:ext cx="3646115" cy="337694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804565" y="4563716"/>
            <a:ext cx="608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L0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675156" y="4563716"/>
            <a:ext cx="608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L1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589816" y="4563716"/>
            <a:ext cx="608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L2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460379" y="4563716"/>
            <a:ext cx="608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L3</a:t>
            </a:r>
          </a:p>
        </p:txBody>
      </p:sp>
      <p:sp>
        <p:nvSpPr>
          <p:cNvPr id="173" name="Shape 173"/>
          <p:cNvSpPr txBox="1"/>
          <p:nvPr/>
        </p:nvSpPr>
        <p:spPr>
          <a:xfrm rot="-5400000">
            <a:off x="-236849" y="2522924"/>
            <a:ext cx="1077600" cy="299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Features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80275" y="1152475"/>
            <a:ext cx="4251900" cy="35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Size of the boxes is proportional to the number of parts going through a given measurement.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colorbar refers to defective rate: </a:t>
            </a:r>
            <a:br>
              <a:rPr lang="en"/>
            </a:br>
            <a:r>
              <a:rPr lang="en"/>
              <a:t>     &lt; 0.5 % </a:t>
            </a:r>
            <a:br>
              <a:rPr lang="en"/>
            </a:br>
            <a:r>
              <a:rPr lang="en"/>
              <a:t>     0.5% - 0.6%</a:t>
            </a:r>
            <a:br>
              <a:rPr lang="en"/>
            </a:br>
            <a:r>
              <a:rPr lang="en"/>
              <a:t>     &gt; 0.6%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</a:t>
            </a:r>
            <a:r>
              <a:rPr lang="en"/>
              <a:t>th and defective rate seem correlated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134475" y="2851275"/>
            <a:ext cx="179100" cy="162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134475" y="3190850"/>
            <a:ext cx="179100" cy="162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134475" y="3530425"/>
            <a:ext cx="179100" cy="162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44725" y="34325"/>
            <a:ext cx="2280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200"/>
              <a:t>Exploratory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Shape 188"/>
          <p:cNvGraphicFramePr/>
          <p:nvPr/>
        </p:nvGraphicFramePr>
        <p:xfrm>
          <a:off x="1180425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{9008CBC8-24FA-44E6-B25A-2161F95E6A87}</a:tableStyleId>
              </a:tblPr>
              <a:tblGrid>
                <a:gridCol w="969025"/>
                <a:gridCol w="969025"/>
                <a:gridCol w="969025"/>
                <a:gridCol w="969025"/>
                <a:gridCol w="969025"/>
                <a:gridCol w="969025"/>
                <a:gridCol w="969025"/>
              </a:tblGrid>
              <a:tr h="370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L0_S1_F1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L2_S1_D2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L1_S1_F3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L2_S1_D4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Response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0.55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1001.25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991.03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data: format and type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67225" y="4645550"/>
            <a:ext cx="1971000" cy="45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Numeric Features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412" y="3558025"/>
            <a:ext cx="1144622" cy="11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698" y="3558025"/>
            <a:ext cx="1144622" cy="11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989" y="3558025"/>
            <a:ext cx="1144622" cy="11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idx="1" type="body"/>
          </p:nvPr>
        </p:nvSpPr>
        <p:spPr>
          <a:xfrm>
            <a:off x="3474012" y="4645550"/>
            <a:ext cx="2196000" cy="45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Categorical Features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7020962" y="4645550"/>
            <a:ext cx="740700" cy="45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Dates</a:t>
            </a:r>
          </a:p>
        </p:txBody>
      </p:sp>
      <p:sp>
        <p:nvSpPr>
          <p:cNvPr id="196" name="Shape 196"/>
          <p:cNvSpPr/>
          <p:nvPr/>
        </p:nvSpPr>
        <p:spPr>
          <a:xfrm>
            <a:off x="1591025" y="3299724"/>
            <a:ext cx="381300" cy="25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381350" y="3299724"/>
            <a:ext cx="381300" cy="25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200662" y="3299724"/>
            <a:ext cx="381300" cy="25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44725" y="34325"/>
            <a:ext cx="2280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Exploratory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