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notesMasterIdLst>
    <p:notesMasterId r:id="rId13"/>
  </p:notesMasterIdLst>
  <p:handoutMasterIdLst>
    <p:handoutMasterId r:id="rId14"/>
  </p:handoutMasterIdLst>
  <p:sldIdLst>
    <p:sldId id="256" r:id="rId2"/>
    <p:sldId id="258" r:id="rId3"/>
    <p:sldId id="283" r:id="rId4"/>
    <p:sldId id="292" r:id="rId5"/>
    <p:sldId id="291" r:id="rId6"/>
    <p:sldId id="293" r:id="rId7"/>
    <p:sldId id="261" r:id="rId8"/>
    <p:sldId id="262" r:id="rId9"/>
    <p:sldId id="265" r:id="rId10"/>
    <p:sldId id="268" r:id="rId11"/>
    <p:sldId id="276" r:id="rId1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48B627-74DB-EF44-BB96-308B4975F4D9}">
          <p14:sldIdLst>
            <p14:sldId id="256"/>
            <p14:sldId id="258"/>
            <p14:sldId id="283"/>
            <p14:sldId id="292"/>
            <p14:sldId id="291"/>
            <p14:sldId id="293"/>
            <p14:sldId id="261"/>
            <p14:sldId id="262"/>
            <p14:sldId id="265"/>
            <p14:sldId id="268"/>
            <p14:sldId id="276"/>
          </p14:sldIdLst>
        </p14:section>
        <p14:section name="Untitled Section" id="{605C4032-25CE-0947-822D-D8AA2EA9D93A}">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24" autoAdjust="0"/>
    <p:restoredTop sz="70955" autoAdjust="0"/>
  </p:normalViewPr>
  <p:slideViewPr>
    <p:cSldViewPr>
      <p:cViewPr>
        <p:scale>
          <a:sx n="125" d="100"/>
          <a:sy n="125" d="100"/>
        </p:scale>
        <p:origin x="-80" y="2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CDFAFF1D-C402-4C4F-BD12-C34F6A0E8A61}" type="datetimeFigureOut">
              <a:rPr lang="en-US" smtClean="0"/>
              <a:t>9/19/16</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7BF5AC6A-2503-BC4C-AAB1-AD4E361AF798}" type="slidenum">
              <a:rPr lang="en-US" smtClean="0"/>
              <a:t>‹#›</a:t>
            </a:fld>
            <a:endParaRPr lang="en-US"/>
          </a:p>
        </p:txBody>
      </p:sp>
    </p:spTree>
    <p:extLst>
      <p:ext uri="{BB962C8B-B14F-4D97-AF65-F5344CB8AC3E}">
        <p14:creationId xmlns:p14="http://schemas.microsoft.com/office/powerpoint/2010/main" val="21456342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C9D36BD8-CD78-41DF-8D7D-E9F05375FFE5}" type="datetimeFigureOut">
              <a:rPr lang="en-US" smtClean="0"/>
              <a:t>9/19/16</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840F4A49-2218-49F9-A339-F86BCA4B9A96}" type="slidenum">
              <a:rPr lang="en-US" smtClean="0"/>
              <a:t>‹#›</a:t>
            </a:fld>
            <a:endParaRPr lang="en-US"/>
          </a:p>
        </p:txBody>
      </p:sp>
    </p:spTree>
    <p:extLst>
      <p:ext uri="{BB962C8B-B14F-4D97-AF65-F5344CB8AC3E}">
        <p14:creationId xmlns:p14="http://schemas.microsoft.com/office/powerpoint/2010/main" val="15638149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0F4A49-2218-49F9-A339-F86BCA4B9A96}" type="slidenum">
              <a:rPr lang="en-US" smtClean="0"/>
              <a:t>1</a:t>
            </a:fld>
            <a:endParaRPr lang="en-US"/>
          </a:p>
        </p:txBody>
      </p:sp>
    </p:spTree>
    <p:extLst>
      <p:ext uri="{BB962C8B-B14F-4D97-AF65-F5344CB8AC3E}">
        <p14:creationId xmlns:p14="http://schemas.microsoft.com/office/powerpoint/2010/main" val="8189160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sz="1400" b="1" dirty="0">
              <a:latin typeface="+mn-lt"/>
            </a:endParaRPr>
          </a:p>
        </p:txBody>
      </p:sp>
      <p:sp>
        <p:nvSpPr>
          <p:cNvPr id="4" name="幻灯片编号占位符 3"/>
          <p:cNvSpPr>
            <a:spLocks noGrp="1"/>
          </p:cNvSpPr>
          <p:nvPr>
            <p:ph type="sldNum" sz="quarter" idx="10"/>
          </p:nvPr>
        </p:nvSpPr>
        <p:spPr/>
        <p:txBody>
          <a:bodyPr/>
          <a:lstStyle/>
          <a:p>
            <a:fld id="{840F4A49-2218-49F9-A339-F86BCA4B9A96}" type="slidenum">
              <a:rPr lang="en-US" smtClean="0"/>
              <a:t>10</a:t>
            </a:fld>
            <a:endParaRPr lang="en-US"/>
          </a:p>
        </p:txBody>
      </p:sp>
    </p:spTree>
    <p:extLst>
      <p:ext uri="{BB962C8B-B14F-4D97-AF65-F5344CB8AC3E}">
        <p14:creationId xmlns:p14="http://schemas.microsoft.com/office/powerpoint/2010/main" val="1115229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840F4A49-2218-49F9-A339-F86BCA4B9A96}" type="slidenum">
              <a:rPr lang="en-US" smtClean="0"/>
              <a:t>11</a:t>
            </a:fld>
            <a:endParaRPr lang="en-US"/>
          </a:p>
        </p:txBody>
      </p:sp>
    </p:spTree>
    <p:extLst>
      <p:ext uri="{BB962C8B-B14F-4D97-AF65-F5344CB8AC3E}">
        <p14:creationId xmlns:p14="http://schemas.microsoft.com/office/powerpoint/2010/main" val="3791524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840F4A49-2218-49F9-A339-F86BCA4B9A96}" type="slidenum">
              <a:rPr lang="en-US" smtClean="0"/>
              <a:t>2</a:t>
            </a:fld>
            <a:endParaRPr lang="en-US"/>
          </a:p>
        </p:txBody>
      </p:sp>
    </p:spTree>
    <p:extLst>
      <p:ext uri="{BB962C8B-B14F-4D97-AF65-F5344CB8AC3E}">
        <p14:creationId xmlns:p14="http://schemas.microsoft.com/office/powerpoint/2010/main" val="591186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Ground</a:t>
            </a:r>
            <a:r>
              <a:rPr lang="en-US" baseline="0" dirty="0" smtClean="0"/>
              <a:t> water contaminations: leakage from poorly constructed drainage system</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Surface water extraction: which usually involves walking several miles per day each way, and most of this cumbersome but daily tasks are carried out by women, especially young girls who are supposed to be at school. And it is not hard to infer that this long walk is exacerbating the already quite severed social and gender inequalities.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Social </a:t>
            </a:r>
            <a:r>
              <a:rPr lang="en-US" dirty="0" smtClean="0"/>
              <a:t>, gender</a:t>
            </a:r>
            <a:r>
              <a:rPr lang="en-US" baseline="0" dirty="0" smtClean="0"/>
              <a:t> inequalities</a:t>
            </a:r>
            <a:endParaRPr lang="en-US" dirty="0" smtClean="0"/>
          </a:p>
        </p:txBody>
      </p:sp>
      <p:sp>
        <p:nvSpPr>
          <p:cNvPr id="4" name="Slide Number Placeholder 3"/>
          <p:cNvSpPr>
            <a:spLocks noGrp="1"/>
          </p:cNvSpPr>
          <p:nvPr>
            <p:ph type="sldNum" sz="quarter" idx="10"/>
          </p:nvPr>
        </p:nvSpPr>
        <p:spPr/>
        <p:txBody>
          <a:bodyPr/>
          <a:lstStyle/>
          <a:p>
            <a:fld id="{840F4A49-2218-49F9-A339-F86BCA4B9A96}" type="slidenum">
              <a:rPr lang="en-US" smtClean="0"/>
              <a:t>3</a:t>
            </a:fld>
            <a:endParaRPr lang="en-US"/>
          </a:p>
        </p:txBody>
      </p:sp>
    </p:spTree>
    <p:extLst>
      <p:ext uri="{BB962C8B-B14F-4D97-AF65-F5344CB8AC3E}">
        <p14:creationId xmlns:p14="http://schemas.microsoft.com/office/powerpoint/2010/main" val="533944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actually a nice picture of the long walk, since you see there is a group of family or friends, holding hands</a:t>
            </a:r>
          </a:p>
          <a:p>
            <a:r>
              <a:rPr lang="en-US" baseline="0" dirty="0" smtClean="0"/>
              <a:t>But in fact most of the work is carried out on an individual basis, where the girls are exposed to all kinds of dangers from wild animals to their fellow human beings.  </a:t>
            </a:r>
          </a:p>
          <a:p>
            <a:r>
              <a:rPr lang="en-US" baseline="0" dirty="0" smtClean="0"/>
              <a:t>And the quality of the water that they transferred are also questionable and may indeed carry numerous water-borne diseases.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40F4A49-2218-49F9-A339-F86BCA4B9A96}" type="slidenum">
              <a:rPr lang="en-US" smtClean="0"/>
              <a:t>4</a:t>
            </a:fld>
            <a:endParaRPr lang="en-US"/>
          </a:p>
        </p:txBody>
      </p:sp>
    </p:spTree>
    <p:extLst>
      <p:ext uri="{BB962C8B-B14F-4D97-AF65-F5344CB8AC3E}">
        <p14:creationId xmlns:p14="http://schemas.microsoft.com/office/powerpoint/2010/main" val="4032442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Therefore, having</a:t>
            </a:r>
            <a:r>
              <a:rPr kumimoji="1" lang="en-US" altLang="zh-CN" baseline="0" dirty="0" smtClean="0"/>
              <a:t> witness the severity of the whole situation, or even just part of it, many NGOs, Central Governments, local communities and individuals</a:t>
            </a:r>
          </a:p>
          <a:p>
            <a:r>
              <a:rPr kumimoji="1" lang="en-US" altLang="zh-CN" baseline="0" dirty="0" smtClean="0"/>
              <a:t>Have stepped in to invest in building </a:t>
            </a:r>
            <a:r>
              <a:rPr kumimoji="1" lang="en-US" altLang="zh-CN" baseline="0" dirty="0" err="1" smtClean="0"/>
              <a:t>waterpoints</a:t>
            </a:r>
            <a:r>
              <a:rPr kumimoji="1" lang="en-US" altLang="zh-CN" baseline="0" dirty="0" smtClean="0"/>
              <a:t>, so as to shorten this long walk.  </a:t>
            </a:r>
          </a:p>
          <a:p>
            <a:r>
              <a:rPr kumimoji="1" lang="en-US" altLang="zh-CN" baseline="0" dirty="0" smtClean="0"/>
              <a:t>And here on the left, each of the dot here represents a water point project sponsors by all types of funders, and in particulate, the red dots represent the projects that are still functioning, the blue dots represent those that are no longer working, and the few green dots are the ones that are functioning, but needs repair or else they will soon become the part of the non-functioning category. </a:t>
            </a:r>
          </a:p>
          <a:p>
            <a:r>
              <a:rPr kumimoji="1" lang="en-US" altLang="zh-CN" baseline="0" dirty="0" smtClean="0"/>
              <a:t>But as we can see, the distribution of the colored dots are quite uneven, for example, with more functioning ones on the southwest of the country, and more non functioning ones on the southeast coast of the country. </a:t>
            </a:r>
          </a:p>
          <a:p>
            <a:endParaRPr kumimoji="1" lang="en-US" altLang="zh-CN" baseline="0" dirty="0" smtClean="0"/>
          </a:p>
          <a:p>
            <a:r>
              <a:rPr kumimoji="1" lang="en-US" altLang="zh-CN" baseline="0" dirty="0" smtClean="0"/>
              <a:t>On the right, there is a plot of the number of projects constructed each year from 1960 to 2013, with the observations on 2013 incomplete. </a:t>
            </a:r>
          </a:p>
          <a:p>
            <a:r>
              <a:rPr kumimoji="1" lang="en-US" altLang="zh-CN" baseline="0" dirty="0" smtClean="0"/>
              <a:t>General trend of growth for the number of projects, mostly from international donors, and as time goes by, we can also infer from the graph that the ratio of blue bars to red bars, that is the ratio of nonfunctional projects to functional projects increases a lot along with time. </a:t>
            </a:r>
          </a:p>
          <a:p>
            <a:r>
              <a:rPr kumimoji="1" lang="en-US" altLang="zh-CN" baseline="0" dirty="0" smtClean="0"/>
              <a:t>And also, as we go back to the time in early 70s, there is almost no green bars, the functional but needs repair category almost all faded into the malfunctioning category. </a:t>
            </a:r>
          </a:p>
          <a:p>
            <a:endParaRPr kumimoji="1" lang="en-US" altLang="zh-CN" baseline="0" dirty="0" smtClean="0"/>
          </a:p>
          <a:p>
            <a:r>
              <a:rPr kumimoji="1" lang="en-US" altLang="zh-CN" baseline="0" dirty="0" smtClean="0"/>
              <a:t>So the question that we may wonder is, hey look, there are so many projects going on, and people are spending a lot of money, how effective are the projects, </a:t>
            </a:r>
          </a:p>
          <a:p>
            <a:r>
              <a:rPr kumimoji="1" lang="en-US" altLang="zh-CN" baseline="0" dirty="0" smtClean="0"/>
              <a:t>Why are some of the possible reasons that they are not as effective as they should be?</a:t>
            </a:r>
          </a:p>
          <a:p>
            <a:endParaRPr kumimoji="1" lang="zh-CN" altLang="en-US" dirty="0"/>
          </a:p>
        </p:txBody>
      </p:sp>
      <p:sp>
        <p:nvSpPr>
          <p:cNvPr id="4" name="幻灯片编号占位符 3"/>
          <p:cNvSpPr>
            <a:spLocks noGrp="1"/>
          </p:cNvSpPr>
          <p:nvPr>
            <p:ph type="sldNum" sz="quarter" idx="10"/>
          </p:nvPr>
        </p:nvSpPr>
        <p:spPr/>
        <p:txBody>
          <a:bodyPr/>
          <a:lstStyle/>
          <a:p>
            <a:fld id="{840F4A49-2218-49F9-A339-F86BCA4B9A96}" type="slidenum">
              <a:rPr lang="en-US" smtClean="0"/>
              <a:t>5</a:t>
            </a:fld>
            <a:endParaRPr lang="en-US"/>
          </a:p>
        </p:txBody>
      </p:sp>
    </p:spTree>
    <p:extLst>
      <p:ext uri="{BB962C8B-B14F-4D97-AF65-F5344CB8AC3E}">
        <p14:creationId xmlns:p14="http://schemas.microsoft.com/office/powerpoint/2010/main" val="2182888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here</a:t>
            </a:r>
            <a:r>
              <a:rPr lang="en-US" baseline="0" dirty="0" smtClean="0"/>
              <a:t> I list two of the possible causes based on my past life as an economist, the inefficient management system from the donors, and the lack of proper market incentives due to the institution created by the inefficient donors. </a:t>
            </a:r>
          </a:p>
          <a:p>
            <a:endParaRPr lang="en-US" baseline="0" dirty="0" smtClean="0"/>
          </a:p>
          <a:p>
            <a:r>
              <a:rPr lang="en-US" baseline="0" dirty="0" smtClean="0"/>
              <a:t>Here I roughly separate funders into two broad categories: local community and the Tanzanian government as the searchers, who have specific knowledge of the logistics of their individual projects but don’t have enough funding, and the foreign governments and international agencies, such as UN, World Bank and its subsidiaries as the Planners, who have the funding to spend but not as efficiently. </a:t>
            </a:r>
          </a:p>
          <a:p>
            <a:r>
              <a:rPr lang="en-US" baseline="0" dirty="0" smtClean="0"/>
              <a:t>And from the first bar charts we can see, the searchers have quite an edge in terms of effectiveness comparing to the planners, and their percentages of functioning but need repair category are much higher than the other category, so they are the ones that in fact need more money. </a:t>
            </a:r>
          </a:p>
          <a:p>
            <a:endParaRPr lang="en-US" baseline="0" dirty="0" smtClean="0"/>
          </a:p>
          <a:p>
            <a:r>
              <a:rPr lang="en-US" baseline="0" dirty="0" smtClean="0"/>
              <a:t>Money charged for the accessed water, profit, no matter how minimal, not only provide certain employment opportunities for the locals, thus income, and growth, but also establish a feedback loop, so that people have incentive to maintain the functionality of the projects, and get rewarded for their endeavors. </a:t>
            </a:r>
          </a:p>
        </p:txBody>
      </p:sp>
      <p:sp>
        <p:nvSpPr>
          <p:cNvPr id="4" name="Slide Number Placeholder 3"/>
          <p:cNvSpPr>
            <a:spLocks noGrp="1"/>
          </p:cNvSpPr>
          <p:nvPr>
            <p:ph type="sldNum" sz="quarter" idx="10"/>
          </p:nvPr>
        </p:nvSpPr>
        <p:spPr/>
        <p:txBody>
          <a:bodyPr/>
          <a:lstStyle/>
          <a:p>
            <a:fld id="{840F4A49-2218-49F9-A339-F86BCA4B9A96}" type="slidenum">
              <a:rPr lang="en-US" smtClean="0"/>
              <a:t>6</a:t>
            </a:fld>
            <a:endParaRPr lang="en-US"/>
          </a:p>
        </p:txBody>
      </p:sp>
    </p:spTree>
    <p:extLst>
      <p:ext uri="{BB962C8B-B14F-4D97-AF65-F5344CB8AC3E}">
        <p14:creationId xmlns:p14="http://schemas.microsoft.com/office/powerpoint/2010/main" val="1558743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Fuzz </a:t>
            </a:r>
            <a:r>
              <a:rPr kumimoji="1" lang="en-US" altLang="zh-CN" dirty="0" smtClean="0"/>
              <a:t>matching</a:t>
            </a:r>
          </a:p>
          <a:p>
            <a:r>
              <a:rPr kumimoji="1" lang="en-US" altLang="zh-CN" dirty="0" smtClean="0"/>
              <a:t>Identify the reasons</a:t>
            </a:r>
            <a:r>
              <a:rPr kumimoji="1" lang="en-US" altLang="zh-CN" baseline="0" dirty="0" smtClean="0"/>
              <a:t> for malfunctioning projects and predict the possibility of success of new ones,</a:t>
            </a:r>
            <a:endParaRPr kumimoji="1" lang="zh-CN" altLang="en-US" dirty="0"/>
          </a:p>
        </p:txBody>
      </p:sp>
      <p:sp>
        <p:nvSpPr>
          <p:cNvPr id="4" name="幻灯片编号占位符 3"/>
          <p:cNvSpPr>
            <a:spLocks noGrp="1"/>
          </p:cNvSpPr>
          <p:nvPr>
            <p:ph type="sldNum" sz="quarter" idx="10"/>
          </p:nvPr>
        </p:nvSpPr>
        <p:spPr/>
        <p:txBody>
          <a:bodyPr/>
          <a:lstStyle/>
          <a:p>
            <a:fld id="{840F4A49-2218-49F9-A339-F86BCA4B9A96}" type="slidenum">
              <a:rPr lang="en-US" smtClean="0"/>
              <a:t>7</a:t>
            </a:fld>
            <a:endParaRPr lang="en-US"/>
          </a:p>
        </p:txBody>
      </p:sp>
    </p:spTree>
    <p:extLst>
      <p:ext uri="{BB962C8B-B14F-4D97-AF65-F5344CB8AC3E}">
        <p14:creationId xmlns:p14="http://schemas.microsoft.com/office/powerpoint/2010/main" val="2138231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0F4A49-2218-49F9-A339-F86BCA4B9A96}" type="slidenum">
              <a:rPr lang="en-US" smtClean="0"/>
              <a:t>8</a:t>
            </a:fld>
            <a:endParaRPr lang="en-US"/>
          </a:p>
        </p:txBody>
      </p:sp>
    </p:spTree>
    <p:extLst>
      <p:ext uri="{BB962C8B-B14F-4D97-AF65-F5344CB8AC3E}">
        <p14:creationId xmlns:p14="http://schemas.microsoft.com/office/powerpoint/2010/main" val="1427554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400" b="1" dirty="0" smtClean="0">
              <a:latin typeface="+mn-lt"/>
              <a:cs typeface="Times New Roman" pitchFamily="18" charset="0"/>
            </a:endParaRPr>
          </a:p>
          <a:p>
            <a:endParaRPr kumimoji="1" lang="zh-CN" altLang="en-US" dirty="0"/>
          </a:p>
        </p:txBody>
      </p:sp>
      <p:sp>
        <p:nvSpPr>
          <p:cNvPr id="4" name="幻灯片编号占位符 3"/>
          <p:cNvSpPr>
            <a:spLocks noGrp="1"/>
          </p:cNvSpPr>
          <p:nvPr>
            <p:ph type="sldNum" sz="quarter" idx="10"/>
          </p:nvPr>
        </p:nvSpPr>
        <p:spPr/>
        <p:txBody>
          <a:bodyPr/>
          <a:lstStyle/>
          <a:p>
            <a:fld id="{840F4A49-2218-49F9-A339-F86BCA4B9A96}" type="slidenum">
              <a:rPr lang="en-US" smtClean="0"/>
              <a:t>9</a:t>
            </a:fld>
            <a:endParaRPr lang="en-US"/>
          </a:p>
        </p:txBody>
      </p:sp>
    </p:spTree>
    <p:extLst>
      <p:ext uri="{BB962C8B-B14F-4D97-AF65-F5344CB8AC3E}">
        <p14:creationId xmlns:p14="http://schemas.microsoft.com/office/powerpoint/2010/main" val="2628358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8DB55FA-2D51-034B-B7D4-84605F0E0143}" type="datetime4">
              <a:rPr lang="en-US" smtClean="0"/>
              <a:t>September 19, 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B4E7DB-9006-324B-A8D5-640B77F58308}" type="datetime4">
              <a:rPr lang="en-US" smtClean="0"/>
              <a:t>September 19,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5DFFD5-1586-8447-AC73-B32B6A69327E}" type="datetime4">
              <a:rPr lang="en-US" smtClean="0"/>
              <a:t>September 19,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69FC82-D1D2-BA4B-A7FD-93071B4BFDA9}" type="datetime4">
              <a:rPr lang="en-US" smtClean="0"/>
              <a:t>September 19,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A733D4-1181-DB4F-9B27-03FEED828DD2}" type="datetime4">
              <a:rPr lang="en-US" smtClean="0"/>
              <a:t>September 19, 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F889F9-E60A-C041-B1CE-3F817B820FDA}" type="datetime4">
              <a:rPr lang="en-US" smtClean="0"/>
              <a:t>September 19,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2F8F84A-E42A-714F-9855-E056BAE31FC2}" type="datetime4">
              <a:rPr lang="en-US" smtClean="0"/>
              <a:t>September 19, 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8DF745-7D3F-47F4-83A3-874385CFAA69}"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A5AFF8-AF7D-664E-8D72-6339575A8DB0}" type="datetime4">
              <a:rPr lang="en-US" smtClean="0"/>
              <a:t>September 19, 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E88CA0-A9D7-3241-BF76-CE918E6C30C8}" type="datetime4">
              <a:rPr lang="en-US" smtClean="0"/>
              <a:t>September 19, 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ED4848-D48F-0F4D-A3FE-8D4C715E9799}" type="datetime4">
              <a:rPr lang="en-US" smtClean="0"/>
              <a:t>September 19,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9A27E7-806C-7A41-8A2D-3549BD8E5A3A}" type="datetime4">
              <a:rPr lang="en-US" smtClean="0"/>
              <a:t>September 19,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AB8B28A-E825-5043-BF49-49DD55923A3A}" type="datetime4">
              <a:rPr lang="en-US" smtClean="0"/>
              <a:t>September 19, 2016</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lc1603@nyu.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3.png"/><Relationship Id="rId5" Type="http://schemas.openxmlformats.org/officeDocument/2006/relationships/oleObject" Target="../embeddings/oleObject1.bin"/><Relationship Id="rId6" Type="http://schemas.openxmlformats.org/officeDocument/2006/relationships/image" Target="../media/image2.emf"/><Relationship Id="rId7" Type="http://schemas.openxmlformats.org/officeDocument/2006/relationships/image" Target="../media/image4.png"/><Relationship Id="rId8" Type="http://schemas.openxmlformats.org/officeDocument/2006/relationships/image" Target="../media/image5.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3.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3.png"/><Relationship Id="rId5" Type="http://schemas.openxmlformats.org/officeDocument/2006/relationships/image" Target="../media/image13.jpeg"/><Relationship Id="rId6"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8DF745-7D3F-47F4-83A3-874385CFAA69}" type="slidenum">
              <a:rPr lang="en-US" smtClean="0"/>
              <a:pPr/>
              <a:t>1</a:t>
            </a:fld>
            <a:endParaRPr lang="en-US" dirty="0"/>
          </a:p>
        </p:txBody>
      </p:sp>
      <p:sp>
        <p:nvSpPr>
          <p:cNvPr id="6" name="TextBox 5"/>
          <p:cNvSpPr txBox="1"/>
          <p:nvPr/>
        </p:nvSpPr>
        <p:spPr>
          <a:xfrm>
            <a:off x="228600" y="1600200"/>
            <a:ext cx="9448799" cy="1261884"/>
          </a:xfrm>
          <a:prstGeom prst="rect">
            <a:avLst/>
          </a:prstGeom>
          <a:noFill/>
        </p:spPr>
        <p:txBody>
          <a:bodyPr wrap="square" rtlCol="0">
            <a:spAutoFit/>
          </a:bodyPr>
          <a:lstStyle/>
          <a:p>
            <a:r>
              <a:rPr lang="en-US" sz="4400" b="1" dirty="0" smtClean="0">
                <a:solidFill>
                  <a:schemeClr val="tx2">
                    <a:lumMod val="50000"/>
                  </a:schemeClr>
                </a:solidFill>
                <a:latin typeface="Aharoni" pitchFamily="2" charset="-79"/>
                <a:cs typeface="Aharoni" pitchFamily="2" charset="-79"/>
              </a:rPr>
              <a:t>Pump it up, Drill it down:</a:t>
            </a:r>
          </a:p>
          <a:p>
            <a:pPr algn="ctr"/>
            <a:r>
              <a:rPr lang="en-US" sz="3200" dirty="0" smtClean="0">
                <a:solidFill>
                  <a:schemeClr val="tx2">
                    <a:lumMod val="50000"/>
                  </a:schemeClr>
                </a:solidFill>
                <a:latin typeface="Times New Roman" pitchFamily="18" charset="0"/>
                <a:cs typeface="Times New Roman" pitchFamily="18" charset="0"/>
              </a:rPr>
              <a:t>An Analysis of Tanzanian Water Projects</a:t>
            </a:r>
            <a:endParaRPr lang="en-US" sz="3200" dirty="0">
              <a:solidFill>
                <a:schemeClr val="tx2">
                  <a:lumMod val="50000"/>
                </a:schemeClr>
              </a:solidFill>
              <a:latin typeface="Times New Roman" pitchFamily="18" charset="0"/>
              <a:cs typeface="Times New Roman" pitchFamily="18" charset="0"/>
            </a:endParaRPr>
          </a:p>
        </p:txBody>
      </p:sp>
      <p:sp>
        <p:nvSpPr>
          <p:cNvPr id="8" name="Subtitle 2"/>
          <p:cNvSpPr txBox="1">
            <a:spLocks/>
          </p:cNvSpPr>
          <p:nvPr/>
        </p:nvSpPr>
        <p:spPr>
          <a:xfrm>
            <a:off x="3962400" y="3962400"/>
            <a:ext cx="4953000" cy="2590800"/>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accent1"/>
              </a:buClr>
              <a:buSzPct val="85000"/>
              <a:buFont typeface="Arial" pitchFamily="34" charset="0"/>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spcBef>
                <a:spcPct val="20000"/>
              </a:spcBef>
              <a:buClr>
                <a:schemeClr val="accent1"/>
              </a:buClr>
              <a:buSzPct val="85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9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9pPr>
          </a:lstStyle>
          <a:p>
            <a:r>
              <a:rPr lang="en-US" sz="2000" b="1" dirty="0" err="1">
                <a:solidFill>
                  <a:schemeClr val="tx2">
                    <a:lumMod val="50000"/>
                  </a:schemeClr>
                </a:solidFill>
                <a:latin typeface="Arial Black" pitchFamily="34" charset="0"/>
                <a:cs typeface="Times New Roman" pitchFamily="18" charset="0"/>
              </a:rPr>
              <a:t>Linlin</a:t>
            </a:r>
            <a:r>
              <a:rPr lang="en-US" sz="2000" b="1" dirty="0">
                <a:solidFill>
                  <a:schemeClr val="tx2">
                    <a:lumMod val="50000"/>
                  </a:schemeClr>
                </a:solidFill>
                <a:latin typeface="Arial Black" pitchFamily="34" charset="0"/>
                <a:cs typeface="Times New Roman" pitchFamily="18" charset="0"/>
              </a:rPr>
              <a:t> Cheng  </a:t>
            </a:r>
            <a:r>
              <a:rPr lang="en-US" sz="1400" b="1" dirty="0" smtClean="0">
                <a:solidFill>
                  <a:schemeClr val="bg1">
                    <a:lumMod val="50000"/>
                  </a:schemeClr>
                </a:solidFill>
                <a:latin typeface="Arial Black" pitchFamily="34" charset="0"/>
                <a:cs typeface="Times New Roman" pitchFamily="18" charset="0"/>
                <a:hlinkClick r:id="rId3"/>
              </a:rPr>
              <a:t>lc1603@nyu.edu</a:t>
            </a:r>
            <a:endParaRPr lang="en-US" sz="1400" b="1" dirty="0" smtClean="0">
              <a:solidFill>
                <a:schemeClr val="bg1">
                  <a:lumMod val="50000"/>
                </a:schemeClr>
              </a:solidFill>
              <a:latin typeface="Arial Black" pitchFamily="34" charset="0"/>
              <a:cs typeface="Times New Roman" pitchFamily="18" charset="0"/>
            </a:endParaRPr>
          </a:p>
          <a:p>
            <a:r>
              <a:rPr lang="en-US" sz="1400" b="1" dirty="0">
                <a:solidFill>
                  <a:schemeClr val="tx2">
                    <a:lumMod val="50000"/>
                  </a:schemeClr>
                </a:solidFill>
                <a:latin typeface="Arial Black" pitchFamily="34" charset="0"/>
                <a:cs typeface="Times New Roman" pitchFamily="18" charset="0"/>
              </a:rPr>
              <a:t> </a:t>
            </a:r>
            <a:r>
              <a:rPr lang="en-US" sz="1400" b="1" dirty="0" smtClean="0">
                <a:solidFill>
                  <a:schemeClr val="tx2">
                    <a:lumMod val="50000"/>
                  </a:schemeClr>
                </a:solidFill>
                <a:latin typeface="Arial Black" pitchFamily="34" charset="0"/>
                <a:cs typeface="Times New Roman" pitchFamily="18" charset="0"/>
              </a:rPr>
              <a:t>            NYC Data Science Academy</a:t>
            </a:r>
            <a:endParaRPr lang="en-US" sz="1400" b="1" dirty="0">
              <a:solidFill>
                <a:schemeClr val="bg1">
                  <a:lumMod val="50000"/>
                </a:schemeClr>
              </a:solidFill>
              <a:latin typeface="Arial Black" pitchFamily="34" charset="0"/>
              <a:cs typeface="Times New Roman" pitchFamily="18" charset="0"/>
            </a:endParaRPr>
          </a:p>
          <a:p>
            <a:endParaRPr lang="en-US" sz="1400" b="1" dirty="0">
              <a:solidFill>
                <a:schemeClr val="bg1">
                  <a:lumMod val="50000"/>
                </a:schemeClr>
              </a:solidFill>
              <a:latin typeface="Arial Black" pitchFamily="34" charset="0"/>
              <a:cs typeface="Times New Roman" pitchFamily="18" charset="0"/>
            </a:endParaRPr>
          </a:p>
          <a:p>
            <a:endParaRPr lang="en-US" b="1" dirty="0" smtClean="0">
              <a:latin typeface="+mj-lt"/>
            </a:endParaRPr>
          </a:p>
          <a:p>
            <a:endParaRPr lang="en-US" dirty="0" smtClean="0"/>
          </a:p>
        </p:txBody>
      </p:sp>
      <p:sp>
        <p:nvSpPr>
          <p:cNvPr id="7" name="TextBox 6"/>
          <p:cNvSpPr txBox="1"/>
          <p:nvPr/>
        </p:nvSpPr>
        <p:spPr>
          <a:xfrm>
            <a:off x="228600" y="5906869"/>
            <a:ext cx="3429000" cy="646331"/>
          </a:xfrm>
          <a:prstGeom prst="rect">
            <a:avLst/>
          </a:prstGeom>
          <a:noFill/>
        </p:spPr>
        <p:txBody>
          <a:bodyPr wrap="square" rtlCol="0">
            <a:spAutoFit/>
          </a:bodyPr>
          <a:lstStyle/>
          <a:p>
            <a:r>
              <a:rPr lang="en-US" dirty="0" smtClean="0"/>
              <a:t>September 18, 2016</a:t>
            </a:r>
          </a:p>
          <a:p>
            <a:r>
              <a:rPr lang="en-US" dirty="0" smtClean="0"/>
              <a:t>Capstone Project Presentation </a:t>
            </a:r>
            <a:endParaRPr lang="en-US" dirty="0"/>
          </a:p>
        </p:txBody>
      </p:sp>
      <p:sp>
        <p:nvSpPr>
          <p:cNvPr id="9" name="Subtitle 8"/>
          <p:cNvSpPr>
            <a:spLocks noGrp="1"/>
          </p:cNvSpPr>
          <p:nvPr>
            <p:ph type="subTitle" idx="1"/>
          </p:nvPr>
        </p:nvSpPr>
        <p:spPr>
          <a:xfrm>
            <a:off x="685800" y="3505200"/>
            <a:ext cx="6400800" cy="1066800"/>
          </a:xfrm>
        </p:spPr>
        <p:txBody>
          <a:bodyPr/>
          <a:lstStyle/>
          <a:p>
            <a:endParaRPr lang="en-US" dirty="0"/>
          </a:p>
        </p:txBody>
      </p:sp>
    </p:spTree>
    <p:extLst>
      <p:ext uri="{BB962C8B-B14F-4D97-AF65-F5344CB8AC3E}">
        <p14:creationId xmlns:p14="http://schemas.microsoft.com/office/powerpoint/2010/main" val="154618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normAutofit/>
          </a:bodyPr>
          <a:lstStyle/>
          <a:p>
            <a:r>
              <a:rPr lang="en-US" sz="3600" b="1" u="sng" smtClean="0">
                <a:latin typeface="Times New Roman" pitchFamily="18" charset="0"/>
                <a:cs typeface="Times New Roman" pitchFamily="18" charset="0"/>
              </a:rPr>
              <a:t>VI. </a:t>
            </a:r>
            <a:r>
              <a:rPr lang="en-US" sz="3600" b="1" u="sng" dirty="0" smtClean="0">
                <a:latin typeface="Times New Roman" pitchFamily="18" charset="0"/>
                <a:cs typeface="Times New Roman" pitchFamily="18" charset="0"/>
              </a:rPr>
              <a:t>Further Researc</a:t>
            </a:r>
            <a:r>
              <a:rPr lang="en-US" sz="3600" b="1" u="sng" dirty="0">
                <a:latin typeface="Times New Roman" pitchFamily="18" charset="0"/>
                <a:cs typeface="Times New Roman" pitchFamily="18" charset="0"/>
              </a:rPr>
              <a:t>h</a:t>
            </a:r>
          </a:p>
        </p:txBody>
      </p:sp>
      <p:sp>
        <p:nvSpPr>
          <p:cNvPr id="3" name="Content Placeholder 2"/>
          <p:cNvSpPr>
            <a:spLocks noGrp="1"/>
          </p:cNvSpPr>
          <p:nvPr>
            <p:ph idx="1"/>
          </p:nvPr>
        </p:nvSpPr>
        <p:spPr>
          <a:xfrm>
            <a:off x="304800" y="1600200"/>
            <a:ext cx="8229600" cy="4876800"/>
          </a:xfrm>
        </p:spPr>
        <p:txBody>
          <a:bodyPr/>
          <a:lstStyle/>
          <a:p>
            <a:r>
              <a:rPr lang="en-US" dirty="0" smtClean="0">
                <a:latin typeface="Times New Roman" pitchFamily="18" charset="0"/>
                <a:cs typeface="Times New Roman" pitchFamily="18" charset="0"/>
              </a:rPr>
              <a:t>Further feature engineering</a:t>
            </a:r>
          </a:p>
          <a:p>
            <a:r>
              <a:rPr lang="en-US" dirty="0" smtClean="0">
                <a:latin typeface="Times New Roman" pitchFamily="18" charset="0"/>
                <a:cs typeface="Times New Roman" pitchFamily="18" charset="0"/>
              </a:rPr>
              <a:t>Investigate other applicable algorithms</a:t>
            </a:r>
          </a:p>
          <a:p>
            <a:r>
              <a:rPr lang="en-US" dirty="0" smtClean="0">
                <a:latin typeface="Times New Roman" pitchFamily="18" charset="0"/>
                <a:cs typeface="Times New Roman" pitchFamily="18" charset="0"/>
              </a:rPr>
              <a:t>Post-analysis on miss-classification </a:t>
            </a:r>
          </a:p>
          <a:p>
            <a:r>
              <a:rPr lang="en-US" dirty="0" smtClean="0">
                <a:latin typeface="Times New Roman" pitchFamily="18" charset="0"/>
                <a:cs typeface="Times New Roman" pitchFamily="18" charset="0"/>
              </a:rPr>
              <a:t>Shiny-app on agency donation recommendation and geo-location recommendation</a:t>
            </a:r>
          </a:p>
          <a:p>
            <a:pPr marL="0" indent="0">
              <a:buNone/>
            </a:pPr>
            <a:r>
              <a:rPr lang="en-US" b="1" dirty="0" smtClean="0">
                <a:latin typeface="Times New Roman" pitchFamily="18" charset="0"/>
                <a:cs typeface="Times New Roman" pitchFamily="18" charset="0"/>
              </a:rPr>
              <a:t> </a:t>
            </a:r>
          </a:p>
          <a:p>
            <a:pPr marL="0" indent="0">
              <a:buNone/>
            </a:pPr>
            <a:endParaRPr lang="en-US"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38DF745-7D3F-47F4-83A3-874385CFAA69}" type="slidenum">
              <a:rPr lang="en-US" smtClean="0"/>
              <a:pPr/>
              <a:t>10</a:t>
            </a:fld>
            <a:endParaRPr lang="en-US"/>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0"/>
            <a:ext cx="4071937"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935909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67000"/>
            <a:ext cx="8229600" cy="1295400"/>
          </a:xfrm>
        </p:spPr>
        <p:txBody>
          <a:bodyPr>
            <a:normAutofit/>
          </a:bodyPr>
          <a:lstStyle/>
          <a:p>
            <a:pPr algn="ctr"/>
            <a:r>
              <a:rPr kumimoji="1" lang="en-US" altLang="zh-CN" sz="3600" b="1" dirty="0" smtClean="0">
                <a:latin typeface="Times New Roman"/>
                <a:cs typeface="Times New Roman"/>
              </a:rPr>
              <a:t>Thank you for your time.</a:t>
            </a:r>
            <a:br>
              <a:rPr kumimoji="1" lang="en-US" altLang="zh-CN" sz="3600" b="1" dirty="0" smtClean="0">
                <a:latin typeface="Times New Roman"/>
                <a:cs typeface="Times New Roman"/>
              </a:rPr>
            </a:br>
            <a:r>
              <a:rPr kumimoji="1" lang="en-US" altLang="zh-CN" sz="3600" b="1" dirty="0" smtClean="0">
                <a:latin typeface="Times New Roman"/>
                <a:cs typeface="Times New Roman"/>
              </a:rPr>
              <a:t>Questions?</a:t>
            </a:r>
            <a:endParaRPr kumimoji="1" lang="zh-CN" altLang="en-US" sz="3600" b="1" dirty="0">
              <a:latin typeface="Times New Roman"/>
              <a:cs typeface="Times New Roman"/>
            </a:endParaRPr>
          </a:p>
        </p:txBody>
      </p:sp>
      <p:sp>
        <p:nvSpPr>
          <p:cNvPr id="4" name="幻灯片编号占位符 3"/>
          <p:cNvSpPr>
            <a:spLocks noGrp="1"/>
          </p:cNvSpPr>
          <p:nvPr>
            <p:ph type="sldNum" sz="quarter" idx="12"/>
          </p:nvPr>
        </p:nvSpPr>
        <p:spPr/>
        <p:txBody>
          <a:bodyPr/>
          <a:lstStyle/>
          <a:p>
            <a:fld id="{F38DF745-7D3F-47F4-83A3-874385CFAA69}" type="slidenum">
              <a:rPr lang="en-US" smtClean="0"/>
              <a:pPr/>
              <a:t>11</a:t>
            </a:fld>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0"/>
            <a:ext cx="4071937"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883252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33400"/>
          </a:xfrm>
        </p:spPr>
        <p:txBody>
          <a:bodyPr>
            <a:noAutofit/>
          </a:bodyPr>
          <a:lstStyle/>
          <a:p>
            <a:r>
              <a:rPr lang="en-US" sz="3600" b="1" u="sng" dirty="0" smtClean="0">
                <a:latin typeface="Times New Roman" pitchFamily="18" charset="0"/>
                <a:cs typeface="Times New Roman" pitchFamily="18" charset="0"/>
              </a:rPr>
              <a:t>Overview</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334000"/>
          </a:xfrm>
        </p:spPr>
        <p:txBody>
          <a:bodyPr>
            <a:normAutofit fontScale="62500" lnSpcReduction="20000"/>
          </a:bodyPr>
          <a:lstStyle/>
          <a:p>
            <a:r>
              <a:rPr lang="en-US" sz="2800" b="1" dirty="0" smtClean="0">
                <a:solidFill>
                  <a:schemeClr val="tx2">
                    <a:lumMod val="50000"/>
                  </a:schemeClr>
                </a:solidFill>
              </a:rPr>
              <a:t>Question:</a:t>
            </a:r>
          </a:p>
          <a:p>
            <a:pPr lvl="1">
              <a:buFont typeface="Wingdings" charset="2"/>
              <a:buChar char="ü"/>
            </a:pPr>
            <a:r>
              <a:rPr lang="en-US" sz="2900" dirty="0" smtClean="0">
                <a:solidFill>
                  <a:schemeClr val="tx2">
                    <a:lumMod val="50000"/>
                  </a:schemeClr>
                </a:solidFill>
              </a:rPr>
              <a:t>How to classify the functionality of water projects, which are functional, which </a:t>
            </a:r>
            <a:r>
              <a:rPr lang="en-US" sz="2900" dirty="0" smtClean="0">
                <a:solidFill>
                  <a:schemeClr val="tx2">
                    <a:lumMod val="50000"/>
                  </a:schemeClr>
                </a:solidFill>
              </a:rPr>
              <a:t>need </a:t>
            </a:r>
            <a:r>
              <a:rPr lang="en-US" sz="2900" dirty="0" smtClean="0">
                <a:solidFill>
                  <a:schemeClr val="tx2">
                    <a:lumMod val="50000"/>
                  </a:schemeClr>
                </a:solidFill>
              </a:rPr>
              <a:t>some repair, and which don</a:t>
            </a:r>
            <a:r>
              <a:rPr lang="uk-UA" sz="2900" dirty="0" smtClean="0">
                <a:solidFill>
                  <a:schemeClr val="tx2">
                    <a:lumMod val="50000"/>
                  </a:schemeClr>
                </a:solidFill>
              </a:rPr>
              <a:t>’</a:t>
            </a:r>
            <a:r>
              <a:rPr lang="en-US" sz="2900" dirty="0" smtClean="0">
                <a:solidFill>
                  <a:schemeClr val="tx2">
                    <a:lumMod val="50000"/>
                  </a:schemeClr>
                </a:solidFill>
              </a:rPr>
              <a:t>t work at all?</a:t>
            </a:r>
          </a:p>
          <a:p>
            <a:pPr lvl="1">
              <a:buFont typeface="Wingdings" charset="2"/>
              <a:buChar char="ü"/>
            </a:pPr>
            <a:endParaRPr lang="en-US" sz="2800" dirty="0" smtClean="0">
              <a:solidFill>
                <a:schemeClr val="tx2">
                  <a:lumMod val="50000"/>
                </a:schemeClr>
              </a:solidFill>
            </a:endParaRPr>
          </a:p>
          <a:p>
            <a:r>
              <a:rPr lang="en-US" sz="2800" b="1" dirty="0" smtClean="0">
                <a:solidFill>
                  <a:schemeClr val="tx2">
                    <a:lumMod val="50000"/>
                  </a:schemeClr>
                </a:solidFill>
              </a:rPr>
              <a:t>Methodology:</a:t>
            </a:r>
          </a:p>
          <a:p>
            <a:pPr lvl="1">
              <a:buFont typeface="Wingdings" charset="2"/>
              <a:buChar char="ü"/>
            </a:pPr>
            <a:r>
              <a:rPr lang="en-US" sz="2900" dirty="0" smtClean="0">
                <a:solidFill>
                  <a:schemeClr val="tx2">
                    <a:lumMod val="50000"/>
                  </a:schemeClr>
                </a:solidFill>
              </a:rPr>
              <a:t>Data Visualization</a:t>
            </a:r>
          </a:p>
          <a:p>
            <a:pPr lvl="1">
              <a:buFont typeface="Wingdings" charset="2"/>
              <a:buChar char="ü"/>
            </a:pPr>
            <a:r>
              <a:rPr lang="en-US" sz="2900" dirty="0" smtClean="0">
                <a:solidFill>
                  <a:schemeClr val="tx2">
                    <a:lumMod val="50000"/>
                  </a:schemeClr>
                </a:solidFill>
              </a:rPr>
              <a:t>Extreme Gradient Boosting</a:t>
            </a:r>
          </a:p>
          <a:p>
            <a:pPr lvl="1">
              <a:buFont typeface="Wingdings" charset="2"/>
              <a:buChar char="ü"/>
            </a:pPr>
            <a:endParaRPr lang="en-US" sz="2800" dirty="0" smtClean="0">
              <a:solidFill>
                <a:schemeClr val="tx2">
                  <a:lumMod val="50000"/>
                </a:schemeClr>
              </a:solidFill>
            </a:endParaRPr>
          </a:p>
          <a:p>
            <a:r>
              <a:rPr lang="en-US" sz="2800" b="1" i="1" dirty="0" smtClean="0">
                <a:solidFill>
                  <a:schemeClr val="tx2">
                    <a:lumMod val="50000"/>
                  </a:schemeClr>
                </a:solidFill>
              </a:rPr>
              <a:t>Result:</a:t>
            </a:r>
          </a:p>
          <a:p>
            <a:pPr marL="274320" lvl="1" indent="0">
              <a:buNone/>
            </a:pPr>
            <a:r>
              <a:rPr lang="en-US" sz="2900" i="1" dirty="0" err="1" smtClean="0">
                <a:solidFill>
                  <a:schemeClr val="tx2">
                    <a:lumMod val="50000"/>
                  </a:schemeClr>
                </a:solidFill>
              </a:rPr>
              <a:t>i</a:t>
            </a:r>
            <a:r>
              <a:rPr lang="en-US" sz="2900" i="1" dirty="0" smtClean="0">
                <a:solidFill>
                  <a:schemeClr val="tx2">
                    <a:lumMod val="50000"/>
                  </a:schemeClr>
                </a:solidFill>
              </a:rPr>
              <a:t>)  Significantly negative impact observed on regional and cross-regional regressions.</a:t>
            </a:r>
          </a:p>
          <a:p>
            <a:pPr marL="0" indent="0">
              <a:buNone/>
            </a:pPr>
            <a:r>
              <a:rPr lang="en-US" sz="2900" i="1" dirty="0" smtClean="0">
                <a:solidFill>
                  <a:schemeClr val="tx2">
                    <a:lumMod val="50000"/>
                  </a:schemeClr>
                </a:solidFill>
              </a:rPr>
              <a:t>  </a:t>
            </a:r>
            <a:r>
              <a:rPr lang="en-US" sz="2900" i="1" dirty="0">
                <a:solidFill>
                  <a:schemeClr val="tx2">
                    <a:lumMod val="50000"/>
                  </a:schemeClr>
                </a:solidFill>
              </a:rPr>
              <a:t> </a:t>
            </a:r>
            <a:r>
              <a:rPr lang="en-US" sz="2900" i="1" dirty="0" smtClean="0">
                <a:solidFill>
                  <a:schemeClr val="tx2">
                    <a:lumMod val="50000"/>
                  </a:schemeClr>
                </a:solidFill>
              </a:rPr>
              <a:t> ii)  Obscured effects from macroeconomic indicators.</a:t>
            </a:r>
          </a:p>
          <a:p>
            <a:pPr marL="0" indent="0">
              <a:buNone/>
            </a:pPr>
            <a:r>
              <a:rPr lang="en-US" sz="2900" i="1" dirty="0" smtClean="0">
                <a:solidFill>
                  <a:schemeClr val="tx2">
                    <a:lumMod val="50000"/>
                  </a:schemeClr>
                </a:solidFill>
              </a:rPr>
              <a:t>  </a:t>
            </a:r>
            <a:r>
              <a:rPr lang="en-US" sz="2900" i="1" dirty="0">
                <a:solidFill>
                  <a:schemeClr val="tx2">
                    <a:lumMod val="50000"/>
                  </a:schemeClr>
                </a:solidFill>
              </a:rPr>
              <a:t> </a:t>
            </a:r>
            <a:r>
              <a:rPr lang="en-US" sz="2900" i="1" dirty="0" smtClean="0">
                <a:solidFill>
                  <a:schemeClr val="tx2">
                    <a:lumMod val="50000"/>
                  </a:schemeClr>
                </a:solidFill>
              </a:rPr>
              <a:t> iii) Case </a:t>
            </a:r>
            <a:r>
              <a:rPr lang="en-US" sz="2900" i="1" dirty="0">
                <a:solidFill>
                  <a:schemeClr val="tx2">
                    <a:lumMod val="50000"/>
                  </a:schemeClr>
                </a:solidFill>
              </a:rPr>
              <a:t>Study:  Cambodia, an outlier</a:t>
            </a:r>
          </a:p>
          <a:p>
            <a:pPr marL="0" indent="0">
              <a:buNone/>
            </a:pPr>
            <a:endParaRPr lang="en-US" sz="3300" i="1" dirty="0" smtClean="0">
              <a:solidFill>
                <a:schemeClr val="tx2">
                  <a:lumMod val="50000"/>
                </a:schemeClr>
              </a:solidFill>
            </a:endParaRPr>
          </a:p>
          <a:p>
            <a:r>
              <a:rPr lang="en-US" sz="2800" b="1" i="1" dirty="0" smtClean="0">
                <a:solidFill>
                  <a:schemeClr val="tx2">
                    <a:lumMod val="50000"/>
                  </a:schemeClr>
                </a:solidFill>
              </a:rPr>
              <a:t>Further research:</a:t>
            </a:r>
          </a:p>
          <a:p>
            <a:pPr marL="0" indent="0">
              <a:buNone/>
            </a:pPr>
            <a:r>
              <a:rPr lang="en-US" sz="2800" i="1" dirty="0" smtClean="0">
                <a:solidFill>
                  <a:schemeClr val="tx2">
                    <a:lumMod val="50000"/>
                  </a:schemeClr>
                </a:solidFill>
              </a:rPr>
              <a:t>  </a:t>
            </a:r>
            <a:r>
              <a:rPr lang="en-US" sz="2900" i="1" dirty="0" smtClean="0">
                <a:solidFill>
                  <a:schemeClr val="tx2">
                    <a:lumMod val="50000"/>
                  </a:schemeClr>
                </a:solidFill>
              </a:rPr>
              <a:t> </a:t>
            </a:r>
            <a:r>
              <a:rPr lang="en-US" sz="2900" i="1" dirty="0" err="1" smtClean="0">
                <a:solidFill>
                  <a:schemeClr val="tx2">
                    <a:lumMod val="50000"/>
                  </a:schemeClr>
                </a:solidFill>
              </a:rPr>
              <a:t>i</a:t>
            </a:r>
            <a:r>
              <a:rPr lang="en-US" sz="2900" i="1" dirty="0">
                <a:solidFill>
                  <a:schemeClr val="tx2">
                    <a:lumMod val="50000"/>
                  </a:schemeClr>
                </a:solidFill>
              </a:rPr>
              <a:t>) </a:t>
            </a:r>
            <a:r>
              <a:rPr lang="en-US" sz="2900" i="1" dirty="0" smtClean="0">
                <a:solidFill>
                  <a:schemeClr val="tx2">
                    <a:lumMod val="50000"/>
                  </a:schemeClr>
                </a:solidFill>
              </a:rPr>
              <a:t>  Case study for other outliers: Haiti, Jamaica and Tajikistan.</a:t>
            </a:r>
            <a:endParaRPr lang="en-US" sz="2900" i="1" dirty="0">
              <a:solidFill>
                <a:schemeClr val="tx2">
                  <a:lumMod val="50000"/>
                </a:schemeClr>
              </a:solidFill>
            </a:endParaRPr>
          </a:p>
          <a:p>
            <a:pPr marL="0" indent="0">
              <a:buNone/>
            </a:pPr>
            <a:r>
              <a:rPr lang="en-US" sz="2900" i="1" dirty="0">
                <a:solidFill>
                  <a:schemeClr val="tx2">
                    <a:lumMod val="50000"/>
                  </a:schemeClr>
                </a:solidFill>
              </a:rPr>
              <a:t>  </a:t>
            </a:r>
            <a:r>
              <a:rPr lang="en-US" sz="2900" i="1" dirty="0" smtClean="0">
                <a:solidFill>
                  <a:schemeClr val="tx2">
                    <a:lumMod val="50000"/>
                  </a:schemeClr>
                </a:solidFill>
              </a:rPr>
              <a:t> ii</a:t>
            </a:r>
            <a:r>
              <a:rPr lang="en-US" sz="2900" i="1" dirty="0">
                <a:solidFill>
                  <a:schemeClr val="tx2">
                    <a:lumMod val="50000"/>
                  </a:schemeClr>
                </a:solidFill>
              </a:rPr>
              <a:t>)  </a:t>
            </a:r>
            <a:r>
              <a:rPr lang="en-US" sz="2900" i="1" dirty="0" smtClean="0">
                <a:solidFill>
                  <a:schemeClr val="tx2">
                    <a:lumMod val="50000"/>
                  </a:schemeClr>
                </a:solidFill>
              </a:rPr>
              <a:t> Reasons behind </a:t>
            </a:r>
            <a:r>
              <a:rPr lang="en-US" sz="2900" i="1" dirty="0">
                <a:solidFill>
                  <a:schemeClr val="tx2">
                    <a:lumMod val="50000"/>
                  </a:schemeClr>
                </a:solidFill>
              </a:rPr>
              <a:t>o</a:t>
            </a:r>
            <a:r>
              <a:rPr lang="en-US" sz="2900" i="1" dirty="0" smtClean="0">
                <a:solidFill>
                  <a:schemeClr val="tx2">
                    <a:lumMod val="50000"/>
                  </a:schemeClr>
                </a:solidFill>
              </a:rPr>
              <a:t>bscured </a:t>
            </a:r>
            <a:r>
              <a:rPr lang="en-US" sz="2900" i="1" dirty="0">
                <a:solidFill>
                  <a:schemeClr val="tx2">
                    <a:lumMod val="50000"/>
                  </a:schemeClr>
                </a:solidFill>
              </a:rPr>
              <a:t>effects from macroeconomic </a:t>
            </a:r>
            <a:r>
              <a:rPr lang="en-US" sz="2900" i="1" dirty="0" smtClean="0">
                <a:solidFill>
                  <a:schemeClr val="tx2">
                    <a:lumMod val="50000"/>
                  </a:schemeClr>
                </a:solidFill>
              </a:rPr>
              <a:t>indicators.</a:t>
            </a:r>
            <a:endParaRPr lang="en-US" sz="2900" i="1" dirty="0">
              <a:solidFill>
                <a:schemeClr val="tx2">
                  <a:lumMod val="50000"/>
                </a:schemeClr>
              </a:solidFill>
            </a:endParaRPr>
          </a:p>
          <a:p>
            <a:pPr marL="0" indent="0">
              <a:buNone/>
            </a:pPr>
            <a:r>
              <a:rPr lang="en-US" sz="2900" i="1" dirty="0">
                <a:solidFill>
                  <a:schemeClr val="tx2">
                    <a:lumMod val="50000"/>
                  </a:schemeClr>
                </a:solidFill>
              </a:rPr>
              <a:t>  </a:t>
            </a:r>
            <a:r>
              <a:rPr lang="en-US" sz="2900" i="1" dirty="0" smtClean="0">
                <a:solidFill>
                  <a:schemeClr val="tx2">
                    <a:lumMod val="50000"/>
                  </a:schemeClr>
                </a:solidFill>
              </a:rPr>
              <a:t> iii</a:t>
            </a:r>
            <a:r>
              <a:rPr lang="en-US" sz="2900" i="1" dirty="0">
                <a:solidFill>
                  <a:schemeClr val="tx2">
                    <a:lumMod val="50000"/>
                  </a:schemeClr>
                </a:solidFill>
              </a:rPr>
              <a:t>) </a:t>
            </a:r>
            <a:r>
              <a:rPr lang="en-US" sz="2900" i="1" dirty="0" smtClean="0">
                <a:solidFill>
                  <a:schemeClr val="tx2">
                    <a:lumMod val="50000"/>
                  </a:schemeClr>
                </a:solidFill>
              </a:rPr>
              <a:t> Policy implications in minimizing the cost of de-dollarization.</a:t>
            </a:r>
            <a:endParaRPr lang="en-US" sz="2900" i="1" dirty="0">
              <a:solidFill>
                <a:schemeClr val="tx2">
                  <a:lumMod val="50000"/>
                </a:schemeClr>
              </a:solidFill>
            </a:endParaRPr>
          </a:p>
          <a:p>
            <a:endParaRPr lang="en-US" sz="3200" dirty="0" smtClean="0"/>
          </a:p>
          <a:p>
            <a:endParaRPr lang="en-US" dirty="0" smtClean="0"/>
          </a:p>
          <a:p>
            <a:pPr marL="0" indent="0">
              <a:buNone/>
            </a:pPr>
            <a:endParaRPr lang="en-US" dirty="0" smtClean="0"/>
          </a:p>
          <a:p>
            <a:endParaRPr lang="en-US" dirty="0" smtClean="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2</a:t>
            </a:fld>
            <a:endParaRPr lang="en-US"/>
          </a:p>
        </p:txBody>
      </p:sp>
      <p:sp>
        <p:nvSpPr>
          <p:cNvPr id="5" name="TextBox 4"/>
          <p:cNvSpPr txBox="1"/>
          <p:nvPr/>
        </p:nvSpPr>
        <p:spPr>
          <a:xfrm>
            <a:off x="381000" y="3814"/>
            <a:ext cx="8229600" cy="338554"/>
          </a:xfrm>
          <a:prstGeom prst="rect">
            <a:avLst/>
          </a:prstGeom>
          <a:noFill/>
        </p:spPr>
        <p:txBody>
          <a:bodyPr wrap="square" rtlCol="0">
            <a:spAutoFit/>
          </a:bodyPr>
          <a:lstStyle/>
          <a:p>
            <a:r>
              <a:rPr lang="en-US" sz="1600" b="1" dirty="0" err="1" smtClean="0">
                <a:latin typeface="Times New Roman" pitchFamily="18" charset="0"/>
                <a:cs typeface="Times New Roman" pitchFamily="18" charset="0"/>
              </a:rPr>
              <a:t>Linlin</a:t>
            </a:r>
            <a:r>
              <a:rPr lang="en-US" sz="1600" b="1" dirty="0" smtClean="0">
                <a:latin typeface="Times New Roman" pitchFamily="18" charset="0"/>
                <a:cs typeface="Times New Roman" pitchFamily="18" charset="0"/>
              </a:rPr>
              <a:t> Cheng | lc1603@nyu.edu</a:t>
            </a:r>
            <a:endParaRPr 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59394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5334000" cy="5105400"/>
          </a:xfrm>
        </p:spPr>
        <p:txBody>
          <a:bodyPr>
            <a:noAutofit/>
          </a:bodyPr>
          <a:lstStyle/>
          <a:p>
            <a:pPr marL="182880" lvl="1">
              <a:buFont typeface="Wingdings" pitchFamily="2" charset="2"/>
              <a:buChar char="Ø"/>
            </a:pPr>
            <a:r>
              <a:rPr lang="en-US" dirty="0" smtClean="0"/>
              <a:t>Tanzania, borders three of the largest fresh water </a:t>
            </a:r>
            <a:r>
              <a:rPr lang="en-US" dirty="0" smtClean="0">
                <a:solidFill>
                  <a:schemeClr val="tx1">
                    <a:lumMod val="75000"/>
                    <a:lumOff val="25000"/>
                  </a:schemeClr>
                </a:solidFill>
              </a:rPr>
              <a:t>lakes in the world: </a:t>
            </a:r>
          </a:p>
          <a:p>
            <a:pPr marL="617220" lvl="2" indent="-342900"/>
            <a:r>
              <a:rPr lang="en-US" dirty="0" smtClean="0">
                <a:solidFill>
                  <a:schemeClr val="tx1">
                    <a:lumMod val="75000"/>
                    <a:lumOff val="25000"/>
                  </a:schemeClr>
                </a:solidFill>
              </a:rPr>
              <a:t>Lake Victoria </a:t>
            </a:r>
          </a:p>
          <a:p>
            <a:pPr marL="617220" lvl="2" indent="-342900"/>
            <a:r>
              <a:rPr lang="en-US" dirty="0" smtClean="0">
                <a:solidFill>
                  <a:schemeClr val="tx1">
                    <a:lumMod val="75000"/>
                    <a:lumOff val="25000"/>
                  </a:schemeClr>
                </a:solidFill>
              </a:rPr>
              <a:t>Lake Tanganyika</a:t>
            </a:r>
          </a:p>
          <a:p>
            <a:pPr marL="617220" lvl="2" indent="-342900"/>
            <a:r>
              <a:rPr lang="en-US" dirty="0" smtClean="0">
                <a:solidFill>
                  <a:schemeClr val="tx1">
                    <a:lumMod val="75000"/>
                    <a:lumOff val="25000"/>
                  </a:schemeClr>
                </a:solidFill>
              </a:rPr>
              <a:t>Lake Malawi</a:t>
            </a:r>
          </a:p>
          <a:p>
            <a:pPr marL="274320" lvl="2" indent="0">
              <a:buNone/>
            </a:pPr>
            <a:endParaRPr lang="en-US" dirty="0">
              <a:solidFill>
                <a:schemeClr val="tx1">
                  <a:lumMod val="75000"/>
                  <a:lumOff val="25000"/>
                </a:schemeClr>
              </a:solidFill>
            </a:endParaRPr>
          </a:p>
          <a:p>
            <a:pPr marL="182880" lvl="1">
              <a:buFont typeface="Wingdings" pitchFamily="2" charset="2"/>
              <a:buChar char="Ø"/>
            </a:pPr>
            <a:r>
              <a:rPr lang="en-US" dirty="0" smtClean="0"/>
              <a:t>Yet huge numbers of the country have only minimal or none access to water:</a:t>
            </a:r>
          </a:p>
          <a:p>
            <a:pPr marL="617220" lvl="2" indent="-342900">
              <a:buFont typeface="Arial"/>
              <a:buChar char="•"/>
            </a:pPr>
            <a:r>
              <a:rPr lang="en-US" dirty="0" smtClean="0"/>
              <a:t>54% of rural lack access to water</a:t>
            </a:r>
          </a:p>
          <a:p>
            <a:pPr marL="617220" lvl="2" indent="-342900">
              <a:buFont typeface="Arial"/>
              <a:buChar char="•"/>
            </a:pPr>
            <a:r>
              <a:rPr lang="en-US" dirty="0" smtClean="0"/>
              <a:t>92% of rural lack sanitation</a:t>
            </a:r>
          </a:p>
          <a:p>
            <a:pPr marL="617220" lvl="2" indent="-342900">
              <a:buFont typeface="Arial"/>
              <a:buChar char="•"/>
            </a:pPr>
            <a:endParaRPr lang="en-US" dirty="0" smtClean="0"/>
          </a:p>
          <a:p>
            <a:pPr marL="342900" lvl="1" indent="-342900">
              <a:buFont typeface="Wingdings" charset="2"/>
              <a:buChar char="Ø"/>
            </a:pPr>
            <a:r>
              <a:rPr lang="en-US" dirty="0" smtClean="0"/>
              <a:t>Due to:</a:t>
            </a:r>
          </a:p>
          <a:p>
            <a:pPr marL="617220" lvl="2" indent="-342900">
              <a:buFont typeface="Arial"/>
              <a:buChar char="•"/>
            </a:pPr>
            <a:r>
              <a:rPr lang="en-US" dirty="0" smtClean="0">
                <a:solidFill>
                  <a:schemeClr val="tx1">
                    <a:lumMod val="75000"/>
                    <a:lumOff val="25000"/>
                  </a:schemeClr>
                </a:solidFill>
              </a:rPr>
              <a:t>Lack </a:t>
            </a:r>
            <a:r>
              <a:rPr lang="en-US" dirty="0">
                <a:solidFill>
                  <a:schemeClr val="tx1">
                    <a:lumMod val="75000"/>
                    <a:lumOff val="25000"/>
                  </a:schemeClr>
                </a:solidFill>
              </a:rPr>
              <a:t>of safe water supply </a:t>
            </a:r>
            <a:r>
              <a:rPr lang="en-US" dirty="0" smtClean="0">
                <a:solidFill>
                  <a:schemeClr val="tx1">
                    <a:lumMod val="75000"/>
                    <a:lumOff val="25000"/>
                  </a:schemeClr>
                </a:solidFill>
              </a:rPr>
              <a:t>infrastructure</a:t>
            </a:r>
            <a:endParaRPr lang="en-US" dirty="0">
              <a:solidFill>
                <a:schemeClr val="tx1">
                  <a:lumMod val="75000"/>
                  <a:lumOff val="25000"/>
                </a:schemeClr>
              </a:solidFill>
            </a:endParaRPr>
          </a:p>
          <a:p>
            <a:pPr marL="617220" lvl="2" indent="-342900">
              <a:buFont typeface="Arial"/>
              <a:buChar char="•"/>
            </a:pPr>
            <a:r>
              <a:rPr lang="en-US" dirty="0">
                <a:solidFill>
                  <a:schemeClr val="tx1">
                    <a:lumMod val="75000"/>
                    <a:lumOff val="25000"/>
                  </a:schemeClr>
                </a:solidFill>
              </a:rPr>
              <a:t>Ground water contaminations</a:t>
            </a:r>
          </a:p>
          <a:p>
            <a:pPr marL="617220" lvl="2" indent="-342900">
              <a:buFont typeface="Arial"/>
              <a:buChar char="•"/>
            </a:pPr>
            <a:r>
              <a:rPr lang="en-US" dirty="0">
                <a:solidFill>
                  <a:schemeClr val="tx1">
                    <a:lumMod val="75000"/>
                    <a:lumOff val="25000"/>
                  </a:schemeClr>
                </a:solidFill>
              </a:rPr>
              <a:t>Distant surface water source</a:t>
            </a:r>
          </a:p>
          <a:p>
            <a:pPr marL="617220" lvl="2" indent="-342900">
              <a:buFont typeface="Arial"/>
              <a:buChar char="•"/>
            </a:pPr>
            <a:endParaRPr lang="en-US" dirty="0" smtClean="0"/>
          </a:p>
          <a:p>
            <a:pPr marL="182880" lvl="1">
              <a:buFont typeface="Wingdings" pitchFamily="2" charset="2"/>
              <a:buChar char="Ø"/>
            </a:pPr>
            <a:endParaRPr lang="en-US" dirty="0" smtClean="0">
              <a:solidFill>
                <a:schemeClr val="tx1">
                  <a:lumMod val="75000"/>
                  <a:lumOff val="25000"/>
                </a:schemeClr>
              </a:solidFill>
            </a:endParaRPr>
          </a:p>
          <a:p>
            <a:pPr marL="182880" lvl="1">
              <a:buFont typeface="Wingdings" pitchFamily="2" charset="2"/>
              <a:buChar char="Ø"/>
            </a:pPr>
            <a:endParaRPr lang="en-US" dirty="0">
              <a:solidFill>
                <a:schemeClr val="tx1">
                  <a:lumMod val="75000"/>
                  <a:lumOff val="25000"/>
                </a:schemeClr>
              </a:solidFill>
            </a:endParaRPr>
          </a:p>
          <a:p>
            <a:pPr marL="274320" lvl="2" indent="0">
              <a:buNone/>
            </a:pPr>
            <a:endParaRPr lang="en-US" dirty="0">
              <a:solidFill>
                <a:schemeClr val="tx1">
                  <a:lumMod val="75000"/>
                  <a:lumOff val="25000"/>
                </a:schemeClr>
              </a:solidFill>
            </a:endParaRPr>
          </a:p>
          <a:p>
            <a:pPr marL="342900" lvl="1" indent="-342900">
              <a:buFont typeface="Arial"/>
              <a:buChar char="•"/>
            </a:pPr>
            <a:endParaRPr lang="en-US" dirty="0" smtClean="0"/>
          </a:p>
          <a:p>
            <a:pPr marL="0" lvl="1" indent="0">
              <a:buNone/>
            </a:pPr>
            <a:endParaRPr lang="en-US" dirty="0" smtClean="0"/>
          </a:p>
          <a:p>
            <a:pPr marL="182880" lvl="1">
              <a:buFont typeface="Wingdings" pitchFamily="2" charset="2"/>
              <a:buChar char="Ø"/>
            </a:pPr>
            <a:endParaRPr lang="en-US" dirty="0">
              <a:solidFill>
                <a:schemeClr val="tx1">
                  <a:lumMod val="75000"/>
                  <a:lumOff val="25000"/>
                </a:schemeClr>
              </a:solidFill>
            </a:endParaRPr>
          </a:p>
          <a:p>
            <a:pPr marL="274320" lvl="2" indent="0">
              <a:buNone/>
            </a:pPr>
            <a:endParaRPr lang="en-US" dirty="0">
              <a:solidFill>
                <a:schemeClr val="tx1">
                  <a:lumMod val="75000"/>
                  <a:lumOff val="25000"/>
                </a:schemeClr>
              </a:solidFill>
            </a:endParaRPr>
          </a:p>
          <a:p>
            <a:pPr marL="617220" lvl="2" indent="-342900"/>
            <a:endParaRPr lang="en-US" dirty="0">
              <a:solidFill>
                <a:schemeClr val="tx1">
                  <a:lumMod val="75000"/>
                  <a:lumOff val="25000"/>
                </a:schemeClr>
              </a:solidFill>
            </a:endParaRPr>
          </a:p>
          <a:p>
            <a:pPr marL="274320" lvl="2" indent="0">
              <a:buNone/>
            </a:pPr>
            <a:endParaRPr lang="en-US" dirty="0">
              <a:solidFill>
                <a:schemeClr val="tx1">
                  <a:lumMod val="75000"/>
                  <a:lumOff val="25000"/>
                </a:schemeClr>
              </a:solidFill>
            </a:endParaRPr>
          </a:p>
          <a:p>
            <a:pPr marL="274320" lvl="2" indent="0">
              <a:buNone/>
            </a:pPr>
            <a:endParaRPr lang="en-US" dirty="0">
              <a:solidFill>
                <a:schemeClr val="tx1">
                  <a:lumMod val="75000"/>
                  <a:lumOff val="25000"/>
                </a:schemeClr>
              </a:solidFill>
            </a:endParaRPr>
          </a:p>
          <a:p>
            <a:pPr marL="274320" lvl="2" indent="0">
              <a:buNone/>
            </a:pPr>
            <a:endParaRPr lang="en-US" dirty="0">
              <a:solidFill>
                <a:schemeClr val="tx1">
                  <a:lumMod val="75000"/>
                  <a:lumOff val="25000"/>
                </a:schemeClr>
              </a:solidFill>
            </a:endParaRPr>
          </a:p>
          <a:p>
            <a:pPr marL="617220" lvl="2" indent="-342900"/>
            <a:endParaRPr lang="en-US" dirty="0" smtClean="0">
              <a:solidFill>
                <a:schemeClr val="tx1">
                  <a:lumMod val="75000"/>
                  <a:lumOff val="25000"/>
                </a:schemeClr>
              </a:solidFill>
            </a:endParaRPr>
          </a:p>
          <a:p>
            <a:pPr marL="274320" lvl="2" indent="0">
              <a:buNone/>
            </a:pPr>
            <a:endParaRPr lang="en-US" dirty="0" smtClean="0">
              <a:solidFill>
                <a:schemeClr val="tx1">
                  <a:lumMod val="75000"/>
                  <a:lumOff val="25000"/>
                </a:schemeClr>
              </a:solidFill>
            </a:endParaRPr>
          </a:p>
          <a:p>
            <a:pPr marL="274320" lvl="2" indent="0">
              <a:buNone/>
            </a:pPr>
            <a:endParaRPr lang="en-US" dirty="0" smtClean="0">
              <a:solidFill>
                <a:schemeClr val="tx1">
                  <a:lumMod val="75000"/>
                  <a:lumOff val="25000"/>
                </a:schemeClr>
              </a:solidFill>
            </a:endParaRPr>
          </a:p>
          <a:p>
            <a:pPr marL="0" lvl="1" indent="0">
              <a:buNone/>
            </a:pPr>
            <a:endParaRPr lang="en-US" sz="1800" dirty="0" smtClean="0">
              <a:solidFill>
                <a:schemeClr val="tx1">
                  <a:lumMod val="75000"/>
                  <a:lumOff val="25000"/>
                </a:schemeClr>
              </a:solidFill>
            </a:endParaRPr>
          </a:p>
          <a:p>
            <a:pPr marL="0" lvl="1" indent="0">
              <a:buNone/>
            </a:pPr>
            <a:endParaRPr lang="en-US" sz="1800" dirty="0" smtClean="0">
              <a:solidFill>
                <a:schemeClr val="tx1">
                  <a:lumMod val="75000"/>
                  <a:lumOff val="25000"/>
                </a:schemeClr>
              </a:solidFill>
            </a:endParaRPr>
          </a:p>
          <a:p>
            <a:pPr marL="182880" lvl="1">
              <a:buFont typeface="Wingdings" pitchFamily="2" charset="2"/>
              <a:buChar char="Ø"/>
            </a:pPr>
            <a:endParaRPr lang="en-US" sz="1800" dirty="0">
              <a:solidFill>
                <a:schemeClr val="tx1">
                  <a:lumMod val="75000"/>
                  <a:lumOff val="25000"/>
                </a:schemeClr>
              </a:solidFill>
            </a:endParaRPr>
          </a:p>
          <a:p>
            <a:pPr marL="182880" lvl="1">
              <a:buFont typeface="Wingdings" pitchFamily="2" charset="2"/>
              <a:buChar char="Ø"/>
            </a:pPr>
            <a:endParaRPr lang="en-US" sz="1800" dirty="0" smtClean="0">
              <a:solidFill>
                <a:schemeClr val="tx1">
                  <a:lumMod val="75000"/>
                  <a:lumOff val="25000"/>
                </a:schemeClr>
              </a:solidFill>
            </a:endParaRPr>
          </a:p>
          <a:p>
            <a:pPr marL="182880" lvl="1">
              <a:buFont typeface="Wingdings" pitchFamily="2" charset="2"/>
              <a:buChar char="Ø"/>
            </a:pPr>
            <a:endParaRPr lang="en-US" dirty="0" smtClean="0">
              <a:solidFill>
                <a:schemeClr val="tx2">
                  <a:lumMod val="50000"/>
                </a:schemeClr>
              </a:solidFill>
            </a:endParaRPr>
          </a:p>
          <a:p>
            <a:pPr lvl="1"/>
            <a:r>
              <a:rPr lang="en-US" dirty="0" smtClean="0">
                <a:solidFill>
                  <a:schemeClr val="tx2">
                    <a:lumMod val="50000"/>
                  </a:schemeClr>
                </a:solidFill>
              </a:rPr>
              <a:t>Mixed pattern overall</a:t>
            </a:r>
          </a:p>
          <a:p>
            <a:pPr lvl="1"/>
            <a:r>
              <a:rPr lang="en-US" dirty="0">
                <a:solidFill>
                  <a:schemeClr val="tx2">
                    <a:lumMod val="50000"/>
                  </a:schemeClr>
                </a:solidFill>
              </a:rPr>
              <a:t>Common increase during </a:t>
            </a:r>
            <a:r>
              <a:rPr lang="en-US" dirty="0" smtClean="0">
                <a:solidFill>
                  <a:schemeClr val="tx2">
                    <a:lumMod val="50000"/>
                  </a:schemeClr>
                </a:solidFill>
              </a:rPr>
              <a:t>crisis</a:t>
            </a:r>
          </a:p>
          <a:p>
            <a:pPr lvl="2"/>
            <a:r>
              <a:rPr lang="en-US" b="1" dirty="0" smtClean="0">
                <a:solidFill>
                  <a:schemeClr val="tx2">
                    <a:lumMod val="50000"/>
                  </a:schemeClr>
                </a:solidFill>
              </a:rPr>
              <a:t>Increasing</a:t>
            </a:r>
            <a:r>
              <a:rPr lang="en-US" dirty="0" smtClean="0">
                <a:solidFill>
                  <a:schemeClr val="tx2">
                    <a:lumMod val="50000"/>
                  </a:schemeClr>
                </a:solidFill>
              </a:rPr>
              <a:t>: </a:t>
            </a:r>
            <a:r>
              <a:rPr lang="en-US" sz="1700" dirty="0" smtClean="0">
                <a:solidFill>
                  <a:schemeClr val="tx2">
                    <a:lumMod val="50000"/>
                  </a:schemeClr>
                </a:solidFill>
              </a:rPr>
              <a:t>Cambodia, Haiti. Jamaica</a:t>
            </a:r>
          </a:p>
          <a:p>
            <a:pPr lvl="2"/>
            <a:r>
              <a:rPr lang="en-US" b="1" dirty="0" smtClean="0">
                <a:solidFill>
                  <a:schemeClr val="tx2">
                    <a:lumMod val="50000"/>
                  </a:schemeClr>
                </a:solidFill>
              </a:rPr>
              <a:t>Decreasing</a:t>
            </a:r>
            <a:r>
              <a:rPr lang="en-US" dirty="0" smtClean="0">
                <a:solidFill>
                  <a:schemeClr val="tx2">
                    <a:lumMod val="50000"/>
                  </a:schemeClr>
                </a:solidFill>
              </a:rPr>
              <a:t>: </a:t>
            </a:r>
            <a:r>
              <a:rPr lang="en-US" sz="1700" dirty="0" smtClean="0">
                <a:solidFill>
                  <a:schemeClr val="tx2">
                    <a:lumMod val="50000"/>
                  </a:schemeClr>
                </a:solidFill>
              </a:rPr>
              <a:t>Laos, Vietnam, Bolivia, Paraguay, Costa Rica, Kyrgyz Republic, Azerbaijan</a:t>
            </a:r>
          </a:p>
          <a:p>
            <a:pPr lvl="2"/>
            <a:r>
              <a:rPr lang="en-US" b="1" dirty="0" smtClean="0">
                <a:solidFill>
                  <a:schemeClr val="tx2">
                    <a:lumMod val="50000"/>
                  </a:schemeClr>
                </a:solidFill>
              </a:rPr>
              <a:t>Unclear</a:t>
            </a:r>
            <a:r>
              <a:rPr lang="en-US" dirty="0" smtClean="0">
                <a:solidFill>
                  <a:schemeClr val="tx2">
                    <a:lumMod val="50000"/>
                  </a:schemeClr>
                </a:solidFill>
              </a:rPr>
              <a:t>: </a:t>
            </a:r>
            <a:r>
              <a:rPr lang="en-US" sz="1700" dirty="0" smtClean="0">
                <a:solidFill>
                  <a:schemeClr val="tx2">
                    <a:lumMod val="50000"/>
                  </a:schemeClr>
                </a:solidFill>
              </a:rPr>
              <a:t>Indonesia, Tajikistan, Kazakhstan</a:t>
            </a:r>
            <a:endParaRPr lang="en-US" sz="1700" dirty="0">
              <a:solidFill>
                <a:schemeClr val="tx2">
                  <a:lumMod val="50000"/>
                </a:schemeClr>
              </a:solidFill>
            </a:endParaRPr>
          </a:p>
          <a:p>
            <a:pPr>
              <a:buFont typeface="Wingdings" pitchFamily="2" charset="2"/>
              <a:buChar char="Ø"/>
            </a:pPr>
            <a:endParaRPr lang="en-US" dirty="0" smtClean="0">
              <a:solidFill>
                <a:schemeClr val="tx2">
                  <a:lumMod val="50000"/>
                </a:schemeClr>
              </a:solidFill>
            </a:endParaRPr>
          </a:p>
          <a:p>
            <a:pPr marL="0" indent="0">
              <a:buNone/>
            </a:pPr>
            <a:endParaRPr lang="en-US" dirty="0" smtClean="0">
              <a:solidFill>
                <a:schemeClr val="tx2">
                  <a:lumMod val="50000"/>
                </a:schemeClr>
              </a:solidFill>
            </a:endParaRPr>
          </a:p>
          <a:p>
            <a:pPr marL="0" indent="0">
              <a:buNone/>
            </a:pPr>
            <a:endParaRPr lang="en-US" sz="2200" dirty="0" smtClean="0"/>
          </a:p>
          <a:p>
            <a:pPr marL="0" indent="0">
              <a:buNone/>
            </a:pPr>
            <a:endParaRPr lang="en-US" sz="2200" dirty="0" smtClean="0"/>
          </a:p>
        </p:txBody>
      </p:sp>
      <p:sp>
        <p:nvSpPr>
          <p:cNvPr id="4" name="Slide Number Placeholder 3"/>
          <p:cNvSpPr>
            <a:spLocks noGrp="1"/>
          </p:cNvSpPr>
          <p:nvPr>
            <p:ph type="sldNum" sz="quarter" idx="12"/>
          </p:nvPr>
        </p:nvSpPr>
        <p:spPr/>
        <p:txBody>
          <a:bodyPr/>
          <a:lstStyle/>
          <a:p>
            <a:fld id="{F38DF745-7D3F-47F4-83A3-874385CFAA69}" type="slidenum">
              <a:rPr lang="en-US" smtClean="0"/>
              <a:pPr/>
              <a:t>3</a:t>
            </a:fld>
            <a:endParaRPr lang="en-US"/>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932" y="30426"/>
            <a:ext cx="4071937"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le 1"/>
          <p:cNvSpPr>
            <a:spLocks noGrp="1"/>
          </p:cNvSpPr>
          <p:nvPr>
            <p:ph type="title"/>
          </p:nvPr>
        </p:nvSpPr>
        <p:spPr>
          <a:xfrm>
            <a:off x="355069" y="423065"/>
            <a:ext cx="8229600" cy="762000"/>
          </a:xfrm>
        </p:spPr>
        <p:txBody>
          <a:bodyPr>
            <a:noAutofit/>
          </a:bodyPr>
          <a:lstStyle/>
          <a:p>
            <a:r>
              <a:rPr lang="en-US" sz="3000" b="1" u="sng" dirty="0" smtClean="0">
                <a:latin typeface="Times New Roman" pitchFamily="18" charset="0"/>
                <a:cs typeface="Times New Roman" pitchFamily="18" charset="0"/>
              </a:rPr>
              <a:t>I. Tanzania, so much water, what is the problem?</a:t>
            </a:r>
            <a:endParaRPr lang="en-US" sz="3000" b="1" dirty="0">
              <a:latin typeface="Times New Roman" pitchFamily="18" charset="0"/>
              <a:cs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4141898429"/>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1103" name="Equation" r:id="rId5" imgW="114300" imgH="165100" progId="Equation.3">
                  <p:embed/>
                </p:oleObj>
              </mc:Choice>
              <mc:Fallback>
                <p:oleObj name="Equation" r:id="rId5" imgW="114300" imgH="165100" progId="Equation.3">
                  <p:embed/>
                  <p:pic>
                    <p:nvPicPr>
                      <p:cNvPr id="0" name=""/>
                      <p:cNvPicPr/>
                      <p:nvPr/>
                    </p:nvPicPr>
                    <p:blipFill>
                      <a:blip r:embed="rId6"/>
                      <a:stretch>
                        <a:fillRect/>
                      </a:stretch>
                    </p:blipFill>
                    <p:spPr>
                      <a:xfrm>
                        <a:off x="4514850" y="3346450"/>
                        <a:ext cx="114300" cy="165100"/>
                      </a:xfrm>
                      <a:prstGeom prst="rect">
                        <a:avLst/>
                      </a:prstGeom>
                    </p:spPr>
                  </p:pic>
                </p:oleObj>
              </mc:Fallback>
            </mc:AlternateContent>
          </a:graphicData>
        </a:graphic>
      </p:graphicFrame>
      <p:pic>
        <p:nvPicPr>
          <p:cNvPr id="8" name="Picture 7" descr="Screen Shot 2016-09-18 at 3.47.08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38800" y="1066800"/>
            <a:ext cx="3142099" cy="2743200"/>
          </a:xfrm>
          <a:prstGeom prst="rect">
            <a:avLst/>
          </a:prstGeom>
        </p:spPr>
      </p:pic>
      <p:pic>
        <p:nvPicPr>
          <p:cNvPr id="10" name="Picture 9"/>
          <p:cNvPicPr>
            <a:picLocks noChangeAspect="1"/>
          </p:cNvPicPr>
          <p:nvPr/>
        </p:nvPicPr>
        <p:blipFill>
          <a:blip r:embed="rId8"/>
          <a:stretch>
            <a:fillRect/>
          </a:stretch>
        </p:blipFill>
        <p:spPr>
          <a:xfrm>
            <a:off x="5638800" y="3886200"/>
            <a:ext cx="3124200" cy="2438400"/>
          </a:xfrm>
          <a:prstGeom prst="rect">
            <a:avLst/>
          </a:prstGeom>
        </p:spPr>
      </p:pic>
    </p:spTree>
    <p:extLst>
      <p:ext uri="{BB962C8B-B14F-4D97-AF65-F5344CB8AC3E}">
        <p14:creationId xmlns:p14="http://schemas.microsoft.com/office/powerpoint/2010/main" val="3901232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Imagine walking 3-5 miles per day for some questionable buckets of water</a:t>
            </a:r>
            <a:r>
              <a:rPr lang="is-IS" dirty="0" smtClean="0"/>
              <a:t>…</a:t>
            </a:r>
            <a:endParaRPr lang="en-US" dirty="0"/>
          </a:p>
        </p:txBody>
      </p:sp>
      <p:pic>
        <p:nvPicPr>
          <p:cNvPr id="5" name="Content Placeholder 4" descr="MALI6_0418.jpg"/>
          <p:cNvPicPr>
            <a:picLocks noGrp="1" noChangeAspect="1"/>
          </p:cNvPicPr>
          <p:nvPr>
            <p:ph idx="1"/>
          </p:nvPr>
        </p:nvPicPr>
        <p:blipFill>
          <a:blip r:embed="rId3">
            <a:extLst>
              <a:ext uri="{28A0092B-C50C-407E-A947-70E740481C1C}">
                <a14:useLocalDpi xmlns:a14="http://schemas.microsoft.com/office/drawing/2010/main" val="0"/>
              </a:ext>
            </a:extLst>
          </a:blip>
          <a:srcRect l="15192" r="15192"/>
          <a:stretch>
            <a:fillRect/>
          </a:stretch>
        </p:blipFill>
        <p:spPr>
          <a:xfrm>
            <a:off x="381000" y="1676400"/>
            <a:ext cx="8229600" cy="4876800"/>
          </a:xfrm>
        </p:spPr>
      </p:pic>
      <p:sp>
        <p:nvSpPr>
          <p:cNvPr id="4" name="Slide Number Placeholder 3"/>
          <p:cNvSpPr>
            <a:spLocks noGrp="1"/>
          </p:cNvSpPr>
          <p:nvPr>
            <p:ph type="sldNum" sz="quarter" idx="12"/>
          </p:nvPr>
        </p:nvSpPr>
        <p:spPr/>
        <p:txBody>
          <a:bodyPr/>
          <a:lstStyle/>
          <a:p>
            <a:fld id="{F38DF745-7D3F-47F4-83A3-874385CFAA69}" type="slidenum">
              <a:rPr lang="en-US" smtClean="0"/>
              <a:pPr/>
              <a:t>4</a:t>
            </a:fld>
            <a:endParaRPr lang="en-US"/>
          </a:p>
        </p:txBody>
      </p:sp>
    </p:spTree>
    <p:extLst>
      <p:ext uri="{BB962C8B-B14F-4D97-AF65-F5344CB8AC3E}">
        <p14:creationId xmlns:p14="http://schemas.microsoft.com/office/powerpoint/2010/main" val="288833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8DF745-7D3F-47F4-83A3-874385CFAA69}" type="slidenum">
              <a:rPr lang="en-US" smtClean="0"/>
              <a:pPr/>
              <a:t>5</a:t>
            </a:fld>
            <a:endParaRPr lang="en-US"/>
          </a:p>
        </p:txBody>
      </p:sp>
      <p:sp>
        <p:nvSpPr>
          <p:cNvPr id="2" name="Title 1"/>
          <p:cNvSpPr>
            <a:spLocks noGrp="1"/>
          </p:cNvSpPr>
          <p:nvPr>
            <p:ph type="title"/>
          </p:nvPr>
        </p:nvSpPr>
        <p:spPr>
          <a:xfrm>
            <a:off x="381000" y="533400"/>
            <a:ext cx="8229600" cy="762000"/>
          </a:xfrm>
        </p:spPr>
        <p:txBody>
          <a:bodyPr>
            <a:normAutofit/>
          </a:bodyPr>
          <a:lstStyle/>
          <a:p>
            <a:r>
              <a:rPr lang="en-US" sz="3600" b="1" u="sng" dirty="0" smtClean="0">
                <a:latin typeface="Times" pitchFamily="18" charset="0"/>
                <a:cs typeface="Times" pitchFamily="18" charset="0"/>
              </a:rPr>
              <a:t>II. Water Projects, an effective solution?</a:t>
            </a:r>
            <a:endParaRPr lang="en-US" sz="2700" b="1" u="sng" dirty="0">
              <a:latin typeface="Times" pitchFamily="18" charset="0"/>
              <a:cs typeface="Times" pitchFamily="18" charset="0"/>
            </a:endParaRPr>
          </a:p>
        </p:txBody>
      </p:sp>
      <p:pic>
        <p:nvPicPr>
          <p:cNvPr id="7" name="Picture 6" descr="well_map.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2286000"/>
            <a:ext cx="5185634" cy="4572000"/>
          </a:xfrm>
          <a:prstGeom prst="rect">
            <a:avLst/>
          </a:prstGeom>
        </p:spPr>
      </p:pic>
      <p:pic>
        <p:nvPicPr>
          <p:cNvPr id="9" name="Picture 8" descr="Screen Shot 2016-09-18 at 4.43.3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7600" y="1676400"/>
            <a:ext cx="5486400" cy="4724400"/>
          </a:xfrm>
          <a:prstGeom prst="rect">
            <a:avLst/>
          </a:prstGeom>
        </p:spPr>
      </p:pic>
      <p:sp>
        <p:nvSpPr>
          <p:cNvPr id="11" name="TextBox 10"/>
          <p:cNvSpPr txBox="1"/>
          <p:nvPr/>
        </p:nvSpPr>
        <p:spPr>
          <a:xfrm>
            <a:off x="609600" y="1371600"/>
            <a:ext cx="3441968" cy="1477328"/>
          </a:xfrm>
          <a:prstGeom prst="rect">
            <a:avLst/>
          </a:prstGeom>
          <a:noFill/>
        </p:spPr>
        <p:txBody>
          <a:bodyPr wrap="none" rtlCol="0">
            <a:spAutoFit/>
          </a:bodyPr>
          <a:lstStyle/>
          <a:p>
            <a:pPr marL="285750" indent="-285750">
              <a:buFont typeface="Arial"/>
              <a:buChar char="•"/>
            </a:pPr>
            <a:r>
              <a:rPr lang="en-US" dirty="0" smtClean="0"/>
              <a:t>NGOs, Central governments, </a:t>
            </a:r>
          </a:p>
          <a:p>
            <a:r>
              <a:rPr lang="en-US" dirty="0" smtClean="0"/>
              <a:t>and local communities have </a:t>
            </a:r>
          </a:p>
          <a:p>
            <a:r>
              <a:rPr lang="en-US" dirty="0"/>
              <a:t>s</a:t>
            </a:r>
            <a:r>
              <a:rPr lang="en-US" dirty="0" smtClean="0"/>
              <a:t>tepped in to build individual</a:t>
            </a:r>
          </a:p>
          <a:p>
            <a:r>
              <a:rPr lang="en-US" dirty="0" smtClean="0"/>
              <a:t>Improved water points.</a:t>
            </a:r>
          </a:p>
          <a:p>
            <a:r>
              <a:rPr lang="en-US" dirty="0" smtClean="0"/>
              <a:t>How effective are they? </a:t>
            </a:r>
          </a:p>
        </p:txBody>
      </p:sp>
      <p:pic>
        <p:nvPicPr>
          <p:cNvPr id="1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932" y="30426"/>
            <a:ext cx="4071937"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706100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7848600" cy="762000"/>
          </a:xfrm>
        </p:spPr>
        <p:txBody>
          <a:bodyPr/>
          <a:lstStyle/>
          <a:p>
            <a:r>
              <a:rPr lang="en-US" b="1" u="sng" dirty="0" smtClean="0">
                <a:latin typeface="Times"/>
                <a:cs typeface="Times"/>
              </a:rPr>
              <a:t>III. Exploratory Data Analysis</a:t>
            </a:r>
            <a:endParaRPr lang="en-US" b="1" u="sng" dirty="0">
              <a:latin typeface="Times"/>
              <a:cs typeface="Times"/>
            </a:endParaRPr>
          </a:p>
        </p:txBody>
      </p:sp>
      <p:sp>
        <p:nvSpPr>
          <p:cNvPr id="4" name="Slide Number Placeholder 3"/>
          <p:cNvSpPr>
            <a:spLocks noGrp="1"/>
          </p:cNvSpPr>
          <p:nvPr>
            <p:ph type="sldNum" sz="quarter" idx="12"/>
          </p:nvPr>
        </p:nvSpPr>
        <p:spPr/>
        <p:txBody>
          <a:bodyPr/>
          <a:lstStyle/>
          <a:p>
            <a:fld id="{F38DF745-7D3F-47F4-83A3-874385CFAA69}" type="slidenum">
              <a:rPr lang="en-US" smtClean="0"/>
              <a:pPr/>
              <a:t>6</a:t>
            </a:fld>
            <a:endParaRPr lang="en-US"/>
          </a:p>
        </p:txBody>
      </p:sp>
      <p:pic>
        <p:nvPicPr>
          <p:cNvPr id="7" name="Picture 6" descr="well status by funder category.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173" y="1219200"/>
            <a:ext cx="5039427" cy="4443095"/>
          </a:xfrm>
          <a:prstGeom prst="rect">
            <a:avLst/>
          </a:prstGeom>
        </p:spPr>
      </p:pic>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932" y="30426"/>
            <a:ext cx="4071937"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0" descr="Screen Shot 2016-09-18 at 6.15.35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06507" y="1295400"/>
            <a:ext cx="5517173" cy="3429000"/>
          </a:xfrm>
          <a:prstGeom prst="rect">
            <a:avLst/>
          </a:prstGeom>
        </p:spPr>
      </p:pic>
      <p:sp>
        <p:nvSpPr>
          <p:cNvPr id="15" name="Left Bracket 14"/>
          <p:cNvSpPr/>
          <p:nvPr/>
        </p:nvSpPr>
        <p:spPr>
          <a:xfrm>
            <a:off x="609600" y="5105400"/>
            <a:ext cx="76200" cy="838200"/>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Right Bracket 15"/>
          <p:cNvSpPr/>
          <p:nvPr/>
        </p:nvSpPr>
        <p:spPr>
          <a:xfrm>
            <a:off x="1828800" y="5105400"/>
            <a:ext cx="45719" cy="838200"/>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p:cNvSpPr txBox="1"/>
          <p:nvPr/>
        </p:nvSpPr>
        <p:spPr>
          <a:xfrm>
            <a:off x="685800" y="5715000"/>
            <a:ext cx="1121296" cy="369332"/>
          </a:xfrm>
          <a:prstGeom prst="rect">
            <a:avLst/>
          </a:prstGeom>
          <a:noFill/>
        </p:spPr>
        <p:txBody>
          <a:bodyPr wrap="none" rtlCol="0">
            <a:spAutoFit/>
          </a:bodyPr>
          <a:lstStyle/>
          <a:p>
            <a:r>
              <a:rPr lang="en-US" dirty="0" smtClean="0"/>
              <a:t>Searcher</a:t>
            </a:r>
            <a:endParaRPr lang="en-US" dirty="0"/>
          </a:p>
        </p:txBody>
      </p:sp>
      <p:sp>
        <p:nvSpPr>
          <p:cNvPr id="18" name="Left Bracket 17"/>
          <p:cNvSpPr/>
          <p:nvPr/>
        </p:nvSpPr>
        <p:spPr>
          <a:xfrm>
            <a:off x="2438400" y="5181600"/>
            <a:ext cx="45719" cy="838200"/>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Right Bracket 18"/>
          <p:cNvSpPr/>
          <p:nvPr/>
        </p:nvSpPr>
        <p:spPr>
          <a:xfrm>
            <a:off x="3505200" y="5181600"/>
            <a:ext cx="76200" cy="838200"/>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2514600" y="5715000"/>
            <a:ext cx="980294" cy="369332"/>
          </a:xfrm>
          <a:prstGeom prst="rect">
            <a:avLst/>
          </a:prstGeom>
          <a:noFill/>
        </p:spPr>
        <p:txBody>
          <a:bodyPr wrap="none" rtlCol="0">
            <a:spAutoFit/>
          </a:bodyPr>
          <a:lstStyle/>
          <a:p>
            <a:r>
              <a:rPr lang="en-US" dirty="0" smtClean="0"/>
              <a:t>Planner</a:t>
            </a:r>
            <a:endParaRPr lang="en-US" dirty="0"/>
          </a:p>
        </p:txBody>
      </p:sp>
      <p:sp>
        <p:nvSpPr>
          <p:cNvPr id="21" name="Left Bracket 20"/>
          <p:cNvSpPr/>
          <p:nvPr/>
        </p:nvSpPr>
        <p:spPr>
          <a:xfrm>
            <a:off x="4038600" y="4495800"/>
            <a:ext cx="45719" cy="685800"/>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Right Bracket 22"/>
          <p:cNvSpPr/>
          <p:nvPr/>
        </p:nvSpPr>
        <p:spPr>
          <a:xfrm>
            <a:off x="6324600" y="4495800"/>
            <a:ext cx="45719" cy="685800"/>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4800600" y="4876800"/>
            <a:ext cx="890125" cy="369332"/>
          </a:xfrm>
          <a:prstGeom prst="rect">
            <a:avLst/>
          </a:prstGeom>
          <a:noFill/>
        </p:spPr>
        <p:txBody>
          <a:bodyPr wrap="none" rtlCol="0">
            <a:spAutoFit/>
          </a:bodyPr>
          <a:lstStyle/>
          <a:p>
            <a:r>
              <a:rPr lang="en-US" dirty="0" smtClean="0"/>
              <a:t>Market</a:t>
            </a:r>
            <a:endParaRPr lang="en-US" dirty="0"/>
          </a:p>
        </p:txBody>
      </p:sp>
      <p:sp>
        <p:nvSpPr>
          <p:cNvPr id="26" name="Right Bracket 25"/>
          <p:cNvSpPr/>
          <p:nvPr/>
        </p:nvSpPr>
        <p:spPr>
          <a:xfrm>
            <a:off x="8077200" y="4495800"/>
            <a:ext cx="76200" cy="706120"/>
          </a:xfrm>
          <a:prstGeom prst="rightBracket">
            <a:avLst/>
          </a:prstGeom>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28" name="Left Bracket 27"/>
          <p:cNvSpPr/>
          <p:nvPr/>
        </p:nvSpPr>
        <p:spPr>
          <a:xfrm>
            <a:off x="6781800" y="4495800"/>
            <a:ext cx="45719" cy="685800"/>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TextBox 28"/>
          <p:cNvSpPr txBox="1"/>
          <p:nvPr/>
        </p:nvSpPr>
        <p:spPr>
          <a:xfrm>
            <a:off x="6781800" y="4876800"/>
            <a:ext cx="1390450" cy="369332"/>
          </a:xfrm>
          <a:prstGeom prst="rect">
            <a:avLst/>
          </a:prstGeom>
          <a:noFill/>
        </p:spPr>
        <p:txBody>
          <a:bodyPr wrap="none" rtlCol="0">
            <a:spAutoFit/>
          </a:bodyPr>
          <a:lstStyle/>
          <a:p>
            <a:r>
              <a:rPr lang="en-US" dirty="0" smtClean="0"/>
              <a:t>Non-Market</a:t>
            </a:r>
            <a:endParaRPr lang="en-US" dirty="0"/>
          </a:p>
        </p:txBody>
      </p:sp>
      <p:sp>
        <p:nvSpPr>
          <p:cNvPr id="31" name="TextBox 30"/>
          <p:cNvSpPr txBox="1"/>
          <p:nvPr/>
        </p:nvSpPr>
        <p:spPr>
          <a:xfrm>
            <a:off x="4038600" y="5715000"/>
            <a:ext cx="4918872" cy="1200329"/>
          </a:xfrm>
          <a:prstGeom prst="rect">
            <a:avLst/>
          </a:prstGeom>
          <a:noFill/>
        </p:spPr>
        <p:txBody>
          <a:bodyPr wrap="none" rtlCol="0">
            <a:spAutoFit/>
          </a:bodyPr>
          <a:lstStyle/>
          <a:p>
            <a:pPr marL="285750" indent="-285750">
              <a:buFont typeface="Wingdings" charset="2"/>
              <a:buChar char="Ø"/>
            </a:pPr>
            <a:r>
              <a:rPr lang="en-US" dirty="0" smtClean="0"/>
              <a:t>Due to lack of feedback loop and lack of </a:t>
            </a:r>
            <a:endParaRPr lang="en-US" dirty="0"/>
          </a:p>
          <a:p>
            <a:r>
              <a:rPr lang="en-US" dirty="0" smtClean="0"/>
              <a:t>market existence, local communities are doing </a:t>
            </a:r>
          </a:p>
          <a:p>
            <a:r>
              <a:rPr lang="en-US" dirty="0" smtClean="0"/>
              <a:t>better jobs but in need to more funding</a:t>
            </a:r>
          </a:p>
          <a:p>
            <a:r>
              <a:rPr lang="en-US" dirty="0" smtClean="0"/>
              <a:t> </a:t>
            </a:r>
          </a:p>
        </p:txBody>
      </p:sp>
    </p:spTree>
    <p:extLst>
      <p:ext uri="{BB962C8B-B14F-4D97-AF65-F5344CB8AC3E}">
        <p14:creationId xmlns:p14="http://schemas.microsoft.com/office/powerpoint/2010/main" val="362534053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8229600" cy="609600"/>
          </a:xfrm>
        </p:spPr>
        <p:txBody>
          <a:bodyPr>
            <a:noAutofit/>
          </a:bodyPr>
          <a:lstStyle/>
          <a:p>
            <a:r>
              <a:rPr lang="en-US" sz="3600" b="1" u="sng" dirty="0" smtClean="0">
                <a:latin typeface="Times New Roman" pitchFamily="18" charset="0"/>
                <a:cs typeface="Times New Roman" pitchFamily="18" charset="0"/>
              </a:rPr>
              <a:t>III. </a:t>
            </a:r>
            <a:r>
              <a:rPr lang="en-US" sz="3000" b="1" u="sng" dirty="0" smtClean="0">
                <a:latin typeface="Times New Roman" pitchFamily="18" charset="0"/>
                <a:cs typeface="Times New Roman" pitchFamily="18" charset="0"/>
              </a:rPr>
              <a:t>A Machine learning approach to identify functionality of future projects</a:t>
            </a:r>
            <a:endParaRPr lang="en-US" sz="3000" b="1" u="sng"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38DF745-7D3F-47F4-83A3-874385CFAA69}" type="slidenum">
              <a:rPr lang="en-US" smtClean="0"/>
              <a:pPr/>
              <a:t>7</a:t>
            </a:fld>
            <a:endParaRPr lang="en-US"/>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0"/>
            <a:ext cx="4071937"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内容占位符 3"/>
          <p:cNvSpPr txBox="1">
            <a:spLocks/>
          </p:cNvSpPr>
          <p:nvPr/>
        </p:nvSpPr>
        <p:spPr>
          <a:xfrm>
            <a:off x="762000" y="2514600"/>
            <a:ext cx="6553200" cy="2133600"/>
          </a:xfrm>
          <a:prstGeom prst="rect">
            <a:avLst/>
          </a:prstGeom>
        </p:spPr>
        <p:txBody>
          <a:bodyPr>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endParaRPr kumimoji="1" lang="zh-CN" altLang="en-US" sz="1600" dirty="0">
              <a:cs typeface="Times New Roman" pitchFamily="18" charset="0"/>
            </a:endParaRPr>
          </a:p>
        </p:txBody>
      </p:sp>
      <p:sp>
        <p:nvSpPr>
          <p:cNvPr id="5" name="Rectangle 4"/>
          <p:cNvSpPr/>
          <p:nvPr/>
        </p:nvSpPr>
        <p:spPr>
          <a:xfrm>
            <a:off x="304800" y="5486400"/>
            <a:ext cx="8991600" cy="923330"/>
          </a:xfrm>
          <a:prstGeom prst="rect">
            <a:avLst/>
          </a:prstGeom>
        </p:spPr>
        <p:txBody>
          <a:bodyPr wrap="square">
            <a:spAutoFit/>
          </a:bodyPr>
          <a:lstStyle/>
          <a:p>
            <a:r>
              <a:rPr lang="en-US" altLang="zh-CN" b="1" dirty="0">
                <a:cs typeface="Times New Roman" pitchFamily="18" charset="0"/>
              </a:rPr>
              <a:t>Data</a:t>
            </a:r>
            <a:r>
              <a:rPr lang="en-US" altLang="zh-CN" b="1" dirty="0" smtClean="0">
                <a:cs typeface="Times New Roman" pitchFamily="18" charset="0"/>
              </a:rPr>
              <a:t>:</a:t>
            </a:r>
          </a:p>
          <a:p>
            <a:r>
              <a:rPr lang="en-US" altLang="zh-CN" b="1" dirty="0">
                <a:cs typeface="Times New Roman" pitchFamily="18" charset="0"/>
              </a:rPr>
              <a:t> </a:t>
            </a:r>
            <a:r>
              <a:rPr lang="en-US" altLang="zh-CN" b="1" dirty="0" smtClean="0">
                <a:cs typeface="Times New Roman" pitchFamily="18" charset="0"/>
              </a:rPr>
              <a:t>      Source: </a:t>
            </a:r>
            <a:r>
              <a:rPr lang="en-US" altLang="zh-CN" dirty="0" err="1" smtClean="0">
                <a:cs typeface="Times New Roman" pitchFamily="18" charset="0"/>
              </a:rPr>
              <a:t>DrivenData.org</a:t>
            </a:r>
            <a:r>
              <a:rPr lang="en-US" altLang="zh-CN" dirty="0" smtClean="0">
                <a:cs typeface="Times New Roman" pitchFamily="18" charset="0"/>
              </a:rPr>
              <a:t> (collected from </a:t>
            </a:r>
            <a:r>
              <a:rPr lang="en-US" altLang="zh-CN" dirty="0" err="1" smtClean="0">
                <a:cs typeface="Times New Roman" pitchFamily="18" charset="0"/>
              </a:rPr>
              <a:t>Taarifa</a:t>
            </a:r>
            <a:r>
              <a:rPr lang="en-US" altLang="zh-CN" dirty="0" smtClean="0">
                <a:cs typeface="Times New Roman" pitchFamily="18" charset="0"/>
              </a:rPr>
              <a:t> and Tanzanian Ministry of Water)</a:t>
            </a:r>
            <a:endParaRPr lang="en-US" altLang="zh-CN" b="1" dirty="0">
              <a:cs typeface="Times New Roman" pitchFamily="18" charset="0"/>
            </a:endParaRPr>
          </a:p>
          <a:p>
            <a:pPr lvl="1"/>
            <a:r>
              <a:rPr lang="en-US" altLang="zh-CN" b="1" dirty="0">
                <a:cs typeface="Times New Roman" pitchFamily="18" charset="0"/>
              </a:rPr>
              <a:t>Sample Size</a:t>
            </a:r>
            <a:r>
              <a:rPr lang="en-US" altLang="zh-CN" dirty="0">
                <a:cs typeface="Times New Roman" pitchFamily="18" charset="0"/>
              </a:rPr>
              <a:t>: </a:t>
            </a:r>
            <a:r>
              <a:rPr lang="en-US" altLang="zh-CN" dirty="0" smtClean="0">
                <a:cs typeface="Times New Roman" pitchFamily="18" charset="0"/>
              </a:rPr>
              <a:t>41 features with 59,400 observations</a:t>
            </a:r>
          </a:p>
        </p:txBody>
      </p:sp>
      <p:pic>
        <p:nvPicPr>
          <p:cNvPr id="12" name="Picture 11" descr="Screen Shot 2016-09-18 at 5.37.5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1447800"/>
            <a:ext cx="7137400" cy="3759200"/>
          </a:xfrm>
          <a:prstGeom prst="rect">
            <a:avLst/>
          </a:prstGeom>
        </p:spPr>
      </p:pic>
    </p:spTree>
    <p:extLst>
      <p:ext uri="{BB962C8B-B14F-4D97-AF65-F5344CB8AC3E}">
        <p14:creationId xmlns:p14="http://schemas.microsoft.com/office/powerpoint/2010/main" val="376367006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arImportance.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3657600"/>
            <a:ext cx="5410200" cy="3124200"/>
          </a:xfrm>
          <a:prstGeom prst="rect">
            <a:avLst/>
          </a:prstGeom>
        </p:spPr>
      </p:pic>
      <p:sp>
        <p:nvSpPr>
          <p:cNvPr id="2" name="Title 1"/>
          <p:cNvSpPr>
            <a:spLocks noGrp="1"/>
          </p:cNvSpPr>
          <p:nvPr>
            <p:ph type="title"/>
          </p:nvPr>
        </p:nvSpPr>
        <p:spPr>
          <a:xfrm>
            <a:off x="228600" y="914400"/>
            <a:ext cx="8229600" cy="533400"/>
          </a:xfrm>
        </p:spPr>
        <p:txBody>
          <a:bodyPr>
            <a:normAutofit fontScale="90000"/>
          </a:bodyPr>
          <a:lstStyle/>
          <a:p>
            <a:r>
              <a:rPr kumimoji="1" lang="en-US" altLang="zh-CN" b="1" u="sng" dirty="0" smtClean="0">
                <a:latin typeface="Times New Roman" pitchFamily="18" charset="0"/>
                <a:cs typeface="Times New Roman" pitchFamily="18" charset="0"/>
              </a:rPr>
              <a:t>IV. Result</a:t>
            </a:r>
            <a:br>
              <a:rPr kumimoji="1" lang="en-US" altLang="zh-CN" b="1" u="sng" dirty="0" smtClean="0">
                <a:latin typeface="Times New Roman" pitchFamily="18" charset="0"/>
                <a:cs typeface="Times New Roman" pitchFamily="18" charset="0"/>
              </a:rPr>
            </a:br>
            <a:r>
              <a:rPr kumimoji="1" lang="en-US" altLang="zh-CN" b="1" u="sng" dirty="0" smtClean="0">
                <a:latin typeface="Times New Roman" pitchFamily="18" charset="0"/>
                <a:cs typeface="Times New Roman" pitchFamily="18" charset="0"/>
              </a:rPr>
              <a:t/>
            </a:r>
            <a:br>
              <a:rPr kumimoji="1" lang="en-US" altLang="zh-CN" b="1" u="sng" dirty="0" smtClean="0">
                <a:latin typeface="Times New Roman" pitchFamily="18" charset="0"/>
                <a:cs typeface="Times New Roman" pitchFamily="18" charset="0"/>
              </a:rPr>
            </a:br>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8</a:t>
            </a:fld>
            <a:endParaRPr lang="en-US"/>
          </a:p>
        </p:txBody>
      </p:sp>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705" y="0"/>
            <a:ext cx="4071937"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057400" y="3505200"/>
            <a:ext cx="6019800" cy="369332"/>
          </a:xfrm>
          <a:prstGeom prst="rect">
            <a:avLst/>
          </a:prstGeom>
          <a:noFill/>
        </p:spPr>
        <p:txBody>
          <a:bodyPr wrap="square" rtlCol="0">
            <a:spAutoFit/>
          </a:bodyPr>
          <a:lstStyle/>
          <a:p>
            <a:r>
              <a:rPr lang="en-US" b="1" dirty="0" smtClean="0"/>
              <a:t>Importance Plot based on </a:t>
            </a:r>
            <a:r>
              <a:rPr lang="en-US" b="1" dirty="0" err="1" smtClean="0"/>
              <a:t>XGboost</a:t>
            </a:r>
            <a:r>
              <a:rPr lang="en-US" b="1" dirty="0" smtClean="0"/>
              <a:t> tuning</a:t>
            </a:r>
            <a:endParaRPr lang="en-US" b="1" dirty="0"/>
          </a:p>
        </p:txBody>
      </p:sp>
      <p:sp>
        <p:nvSpPr>
          <p:cNvPr id="8" name="TextBox 7"/>
          <p:cNvSpPr txBox="1"/>
          <p:nvPr/>
        </p:nvSpPr>
        <p:spPr>
          <a:xfrm>
            <a:off x="6400800" y="6172200"/>
            <a:ext cx="1826141" cy="338554"/>
          </a:xfrm>
          <a:prstGeom prst="rect">
            <a:avLst/>
          </a:prstGeom>
          <a:noFill/>
        </p:spPr>
        <p:txBody>
          <a:bodyPr wrap="none" rtlCol="0">
            <a:spAutoFit/>
          </a:bodyPr>
          <a:lstStyle/>
          <a:p>
            <a:pPr marL="285750" indent="-285750">
              <a:buFont typeface="Arial"/>
              <a:buChar char="•"/>
            </a:pPr>
            <a:r>
              <a:rPr lang="en-US" sz="1600" dirty="0" smtClean="0"/>
              <a:t>Accuracy: 81%</a:t>
            </a:r>
            <a:endParaRPr lang="en-US" sz="1600" dirty="0"/>
          </a:p>
        </p:txBody>
      </p:sp>
      <p:pic>
        <p:nvPicPr>
          <p:cNvPr id="13" name="Picture 12" descr="tuning.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6800" y="1295400"/>
            <a:ext cx="2971800" cy="2220208"/>
          </a:xfrm>
          <a:prstGeom prst="rect">
            <a:avLst/>
          </a:prstGeom>
        </p:spPr>
      </p:pic>
      <p:sp>
        <p:nvSpPr>
          <p:cNvPr id="14" name="TextBox 13"/>
          <p:cNvSpPr txBox="1"/>
          <p:nvPr/>
        </p:nvSpPr>
        <p:spPr>
          <a:xfrm>
            <a:off x="533400" y="990600"/>
            <a:ext cx="2827630" cy="369332"/>
          </a:xfrm>
          <a:prstGeom prst="rect">
            <a:avLst/>
          </a:prstGeom>
          <a:noFill/>
        </p:spPr>
        <p:txBody>
          <a:bodyPr wrap="none" rtlCol="0">
            <a:spAutoFit/>
          </a:bodyPr>
          <a:lstStyle/>
          <a:p>
            <a:r>
              <a:rPr lang="en-US" dirty="0" smtClean="0"/>
              <a:t>Parameter Tuning results:</a:t>
            </a:r>
            <a:endParaRPr lang="en-US" dirty="0"/>
          </a:p>
        </p:txBody>
      </p:sp>
      <p:pic>
        <p:nvPicPr>
          <p:cNvPr id="15" name="Picture 14" descr="cv.tunig.jpe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95800" y="609600"/>
            <a:ext cx="3505200" cy="2888869"/>
          </a:xfrm>
          <a:prstGeom prst="rect">
            <a:avLst/>
          </a:prstGeom>
        </p:spPr>
      </p:pic>
    </p:spTree>
    <p:extLst>
      <p:ext uri="{BB962C8B-B14F-4D97-AF65-F5344CB8AC3E}">
        <p14:creationId xmlns:p14="http://schemas.microsoft.com/office/powerpoint/2010/main" val="241932982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990600"/>
          </a:xfrm>
        </p:spPr>
        <p:txBody>
          <a:bodyPr>
            <a:normAutofit/>
          </a:bodyPr>
          <a:lstStyle/>
          <a:p>
            <a:r>
              <a:rPr lang="en-US" sz="3600" b="1" u="sng" dirty="0" smtClean="0">
                <a:latin typeface="Times New Roman" pitchFamily="18" charset="0"/>
                <a:cs typeface="Times New Roman" pitchFamily="18" charset="0"/>
              </a:rPr>
              <a:t>V. Conclusion </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3657600"/>
          </a:xfrm>
        </p:spPr>
        <p:txBody>
          <a:bodyPr>
            <a:normAutofit fontScale="77500" lnSpcReduction="20000"/>
          </a:bodyPr>
          <a:lstStyle/>
          <a:p>
            <a:pPr lvl="1"/>
            <a:endParaRPr lang="en-US" dirty="0">
              <a:latin typeface="Times New Roman" pitchFamily="18" charset="0"/>
              <a:cs typeface="Times New Roman" pitchFamily="18" charset="0"/>
            </a:endParaRPr>
          </a:p>
          <a:p>
            <a:pPr>
              <a:buFont typeface="Wingdings" charset="2"/>
              <a:buChar char="Ø"/>
            </a:pPr>
            <a:r>
              <a:rPr lang="en-US" b="1" dirty="0" smtClean="0">
                <a:latin typeface="Times New Roman" pitchFamily="18" charset="0"/>
                <a:cs typeface="Times New Roman" pitchFamily="18" charset="0"/>
              </a:rPr>
              <a:t>What is needed isn’t more money, but better spending:</a:t>
            </a:r>
            <a:endParaRPr lang="en-US" dirty="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Without further </a:t>
            </a:r>
            <a:r>
              <a:rPr lang="en-US" dirty="0" smtClean="0">
                <a:latin typeface="Times New Roman" pitchFamily="18" charset="0"/>
                <a:cs typeface="Times New Roman" pitchFamily="18" charset="0"/>
              </a:rPr>
              <a:t>accountability </a:t>
            </a:r>
            <a:r>
              <a:rPr lang="en-US" dirty="0">
                <a:latin typeface="Times New Roman" pitchFamily="18" charset="0"/>
                <a:cs typeface="Times New Roman" pitchFamily="18" charset="0"/>
              </a:rPr>
              <a:t>and feedback </a:t>
            </a:r>
            <a:r>
              <a:rPr lang="en-US" dirty="0" smtClean="0">
                <a:latin typeface="Times New Roman" pitchFamily="18" charset="0"/>
                <a:cs typeface="Times New Roman" pitchFamily="18" charset="0"/>
              </a:rPr>
              <a:t>loop,  international donors are not as efficient as local communities</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2. Free goods are often exploited. We need to create a market to reward for project construction and maintenance</a:t>
            </a:r>
            <a:r>
              <a:rPr lang="en-US" dirty="0" smtClean="0">
                <a:latin typeface="Times New Roman" pitchFamily="18" charset="0"/>
                <a:cs typeface="Times New Roman" pitchFamily="18" charset="0"/>
              </a:rPr>
              <a:t>.</a:t>
            </a:r>
          </a:p>
          <a:p>
            <a:pPr lvl="1"/>
            <a:endParaRPr lang="en-US" dirty="0" smtClean="0">
              <a:latin typeface="Times New Roman" pitchFamily="18" charset="0"/>
              <a:cs typeface="Times New Roman" pitchFamily="18" charset="0"/>
            </a:endParaRPr>
          </a:p>
          <a:p>
            <a:pPr>
              <a:buFont typeface="Wingdings" charset="2"/>
              <a:buChar char="Ø"/>
            </a:pPr>
            <a:r>
              <a:rPr lang="en-US" b="1" dirty="0">
                <a:latin typeface="Times New Roman" pitchFamily="18" charset="0"/>
                <a:cs typeface="Times New Roman" pitchFamily="18" charset="0"/>
              </a:rPr>
              <a:t>This model aims at</a:t>
            </a:r>
            <a:r>
              <a:rPr lang="en-US" dirty="0">
                <a:latin typeface="Times New Roman" pitchFamily="18" charset="0"/>
                <a:cs typeface="Times New Roman" pitchFamily="18" charset="0"/>
              </a:rPr>
              <a:t>:</a:t>
            </a:r>
          </a:p>
          <a:p>
            <a:pPr lvl="1"/>
            <a:r>
              <a:rPr lang="en-US" dirty="0">
                <a:latin typeface="Times New Roman" pitchFamily="18" charset="0"/>
                <a:cs typeface="Times New Roman" pitchFamily="18" charset="0"/>
              </a:rPr>
              <a:t>pointing out room for improvement</a:t>
            </a:r>
          </a:p>
          <a:p>
            <a:pPr lvl="1"/>
            <a:r>
              <a:rPr lang="en-US" dirty="0">
                <a:latin typeface="Times New Roman" pitchFamily="18" charset="0"/>
                <a:cs typeface="Times New Roman" pitchFamily="18" charset="0"/>
              </a:rPr>
              <a:t>redirecting funds to the most efficient players</a:t>
            </a:r>
          </a:p>
          <a:p>
            <a:pPr lvl="1"/>
            <a:r>
              <a:rPr lang="en-US" dirty="0">
                <a:latin typeface="Times New Roman" pitchFamily="18" charset="0"/>
                <a:cs typeface="Times New Roman" pitchFamily="18" charset="0"/>
              </a:rPr>
              <a:t>Identifying potential success of proposed projects</a:t>
            </a:r>
          </a:p>
          <a:p>
            <a:pPr marL="0" indent="0">
              <a:buNone/>
            </a:pPr>
            <a:endParaRPr lang="en-US" b="1" dirty="0" smtClean="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Suggestion: </a:t>
            </a:r>
            <a:r>
              <a:rPr lang="en-US" dirty="0" smtClean="0">
                <a:latin typeface="Times New Roman" pitchFamily="18" charset="0"/>
                <a:cs typeface="Times New Roman" pitchFamily="18" charset="0"/>
              </a:rPr>
              <a:t>Drill international funds down to local searchers, create incentives where there is none, and establish systems for maintenance</a:t>
            </a:r>
            <a:r>
              <a:rPr lang="en-US" b="1" dirty="0" smtClean="0">
                <a:latin typeface="Times New Roman" pitchFamily="18" charset="0"/>
                <a:cs typeface="Times New Roman" pitchFamily="18" charset="0"/>
              </a:rPr>
              <a:t>. </a:t>
            </a:r>
            <a:endParaRPr lang="en-US"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38DF745-7D3F-47F4-83A3-874385CFAA69}" type="slidenum">
              <a:rPr lang="en-US" smtClean="0"/>
              <a:pPr/>
              <a:t>9</a:t>
            </a:fld>
            <a:endParaRPr lang="en-US"/>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0"/>
            <a:ext cx="4071937"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5281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4037</TotalTime>
  <Words>1298</Words>
  <Application>Microsoft Macintosh PowerPoint</Application>
  <PresentationFormat>On-screen Show (4:3)</PresentationFormat>
  <Paragraphs>162</Paragraphs>
  <Slides>11</Slides>
  <Notes>11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3" baseType="lpstr">
      <vt:lpstr>Clarity</vt:lpstr>
      <vt:lpstr>Equation</vt:lpstr>
      <vt:lpstr>PowerPoint Presentation</vt:lpstr>
      <vt:lpstr>Overview</vt:lpstr>
      <vt:lpstr>I. Tanzania, so much water, what is the problem?</vt:lpstr>
      <vt:lpstr>Imagine walking 3-5 miles per day for some questionable buckets of water…</vt:lpstr>
      <vt:lpstr>II. Water Projects, an effective solution?</vt:lpstr>
      <vt:lpstr>III. Exploratory Data Analysis</vt:lpstr>
      <vt:lpstr>III. A Machine learning approach to identify functionality of future projects</vt:lpstr>
      <vt:lpstr>IV. Result  </vt:lpstr>
      <vt:lpstr>V. Conclusion </vt:lpstr>
      <vt:lpstr>VI. Further Research</vt:lpstr>
      <vt:lpstr>Thank you for your time.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NYU User</dc:creator>
  <cp:lastModifiedBy>Linlin Cheng</cp:lastModifiedBy>
  <cp:revision>139</cp:revision>
  <cp:lastPrinted>2016-09-19T03:58:04Z</cp:lastPrinted>
  <dcterms:created xsi:type="dcterms:W3CDTF">2014-03-27T20:41:56Z</dcterms:created>
  <dcterms:modified xsi:type="dcterms:W3CDTF">2016-09-19T19:23:29Z</dcterms:modified>
</cp:coreProperties>
</file>