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81p66h5l2qC+kGBl+2ToBaUNt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B2589F-8FEE-4D1A-84AF-A79251FAB528}">
  <a:tblStyle styleId="{46B2589F-8FEE-4D1A-84AF-A79251FAB5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947a313ab6_0_4"/>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3947a313ab6_0_4"/>
          <p:cNvGrpSpPr/>
          <p:nvPr/>
        </p:nvGrpSpPr>
        <p:grpSpPr>
          <a:xfrm>
            <a:off x="0" y="654"/>
            <a:ext cx="6871435" cy="6845694"/>
            <a:chOff x="0" y="75"/>
            <a:chExt cx="5153705" cy="5152950"/>
          </a:xfrm>
        </p:grpSpPr>
        <p:sp>
          <p:nvSpPr>
            <p:cNvPr id="12" name="Google Shape;12;g3947a313ab6_0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3947a313ab6_0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3947a313ab6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3947a313ab6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3947a313ab6_0_4"/>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3947a313ab6_0_4"/>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3947a313ab6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3947a313ab6_0_100"/>
          <p:cNvGrpSpPr/>
          <p:nvPr/>
        </p:nvGrpSpPr>
        <p:grpSpPr>
          <a:xfrm>
            <a:off x="5875053" y="0"/>
            <a:ext cx="6316642" cy="6857248"/>
            <a:chOff x="4406400" y="0"/>
            <a:chExt cx="4737600" cy="5143065"/>
          </a:xfrm>
        </p:grpSpPr>
        <p:sp>
          <p:nvSpPr>
            <p:cNvPr id="107" name="Google Shape;107;g3947a313ab6_0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3947a313ab6_0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3947a313ab6_0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3947a313ab6_0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3947a313ab6_0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3947a313ab6_0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3947a313ab6_0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3947a313ab6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3947a313ab6_0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3947a313ab6_0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3947a313ab6_0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3947a313ab6_0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3947a313ab6_0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3947a313ab6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3947a313ab6_0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3947a313ab6_0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3947a313ab6_0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3947a313ab6_0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3947a313ab6_0_100"/>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3947a313ab6_0_100"/>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3947a313ab6_0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3947a313ab6_0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3947a313ab6_0_14"/>
          <p:cNvGrpSpPr/>
          <p:nvPr/>
        </p:nvGrpSpPr>
        <p:grpSpPr>
          <a:xfrm>
            <a:off x="5875053" y="0"/>
            <a:ext cx="6316642" cy="6857248"/>
            <a:chOff x="4406400" y="0"/>
            <a:chExt cx="4737600" cy="5143065"/>
          </a:xfrm>
        </p:grpSpPr>
        <p:sp>
          <p:nvSpPr>
            <p:cNvPr id="21" name="Google Shape;21;g3947a313ab6_0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3947a313ab6_0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3947a313ab6_0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3947a313ab6_0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3947a313ab6_0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3947a313ab6_0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3947a313ab6_0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3947a313ab6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3947a313ab6_0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3947a313ab6_0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3947a313ab6_0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3947a313ab6_0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3947a313ab6_0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3947a313ab6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3947a313ab6_0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3947a313ab6_0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3947a313ab6_0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3947a313ab6_0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3947a313ab6_0_14"/>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3947a313ab6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3947a313ab6_0_36"/>
          <p:cNvGrpSpPr/>
          <p:nvPr/>
        </p:nvGrpSpPr>
        <p:grpSpPr>
          <a:xfrm>
            <a:off x="0" y="507989"/>
            <a:ext cx="1383765" cy="1355016"/>
            <a:chOff x="0" y="381001"/>
            <a:chExt cx="1037850" cy="1016287"/>
          </a:xfrm>
        </p:grpSpPr>
        <p:sp>
          <p:nvSpPr>
            <p:cNvPr id="43" name="Google Shape;43;g3947a313ab6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3947a313ab6_0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3947a313ab6_0_3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3947a313ab6_0_36"/>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3947a313ab6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3947a313ab6_0_43"/>
          <p:cNvGrpSpPr/>
          <p:nvPr/>
        </p:nvGrpSpPr>
        <p:grpSpPr>
          <a:xfrm>
            <a:off x="0" y="507989"/>
            <a:ext cx="1383765" cy="1355016"/>
            <a:chOff x="0" y="381001"/>
            <a:chExt cx="1037850" cy="1016287"/>
          </a:xfrm>
        </p:grpSpPr>
        <p:sp>
          <p:nvSpPr>
            <p:cNvPr id="50" name="Google Shape;50;g3947a313ab6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3947a313ab6_0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3947a313ab6_0_4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3947a313ab6_0_43"/>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3947a313ab6_0_43"/>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3947a313ab6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3947a313ab6_0_51"/>
          <p:cNvGrpSpPr/>
          <p:nvPr/>
        </p:nvGrpSpPr>
        <p:grpSpPr>
          <a:xfrm>
            <a:off x="0" y="507989"/>
            <a:ext cx="1383765" cy="1355016"/>
            <a:chOff x="0" y="381001"/>
            <a:chExt cx="1037850" cy="1016287"/>
          </a:xfrm>
        </p:grpSpPr>
        <p:sp>
          <p:nvSpPr>
            <p:cNvPr id="58" name="Google Shape;58;g3947a313ab6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3947a313ab6_0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3947a313ab6_0_5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3947a313ab6_0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3947a313ab6_0_57"/>
          <p:cNvGrpSpPr/>
          <p:nvPr/>
        </p:nvGrpSpPr>
        <p:grpSpPr>
          <a:xfrm>
            <a:off x="0" y="507989"/>
            <a:ext cx="1383765" cy="1355016"/>
            <a:chOff x="0" y="381001"/>
            <a:chExt cx="1037850" cy="1016287"/>
          </a:xfrm>
        </p:grpSpPr>
        <p:sp>
          <p:nvSpPr>
            <p:cNvPr id="64" name="Google Shape;64;g3947a313ab6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3947a313ab6_0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3947a313ab6_0_5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3947a313ab6_0_5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3947a313ab6_0_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3947a313ab6_0_64"/>
          <p:cNvGrpSpPr/>
          <p:nvPr/>
        </p:nvGrpSpPr>
        <p:grpSpPr>
          <a:xfrm>
            <a:off x="5875053" y="0"/>
            <a:ext cx="6316642" cy="6857829"/>
            <a:chOff x="4406400" y="0"/>
            <a:chExt cx="4737600" cy="5143500"/>
          </a:xfrm>
        </p:grpSpPr>
        <p:sp>
          <p:nvSpPr>
            <p:cNvPr id="71" name="Google Shape;71;g3947a313ab6_0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3947a313ab6_0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3947a313ab6_0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3947a313ab6_0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3947a313ab6_0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3947a313ab6_0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3947a313ab6_0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3947a313ab6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3947a313ab6_0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3947a313ab6_0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3947a313ab6_0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3947a313ab6_0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3947a313ab6_0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3947a313ab6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3947a313ab6_0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3947a313ab6_0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3947a313ab6_0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3947a313ab6_0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3947a313ab6_0_64"/>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3947a313ab6_0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3947a313ab6_0_86"/>
          <p:cNvGrpSpPr/>
          <p:nvPr/>
        </p:nvGrpSpPr>
        <p:grpSpPr>
          <a:xfrm>
            <a:off x="0" y="507989"/>
            <a:ext cx="1383765" cy="1355016"/>
            <a:chOff x="0" y="381001"/>
            <a:chExt cx="1037850" cy="1016287"/>
          </a:xfrm>
        </p:grpSpPr>
        <p:sp>
          <p:nvSpPr>
            <p:cNvPr id="93" name="Google Shape;93;g3947a313ab6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3947a313ab6_0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3947a313ab6_0_86"/>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3947a313ab6_0_86"/>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3947a313ab6_0_86"/>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3947a313ab6_0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3947a313ab6_0_94"/>
          <p:cNvGrpSpPr/>
          <p:nvPr/>
        </p:nvGrpSpPr>
        <p:grpSpPr>
          <a:xfrm>
            <a:off x="0" y="5504636"/>
            <a:ext cx="931877" cy="912853"/>
            <a:chOff x="0" y="3785672"/>
            <a:chExt cx="698925" cy="684657"/>
          </a:xfrm>
        </p:grpSpPr>
        <p:sp>
          <p:nvSpPr>
            <p:cNvPr id="101" name="Google Shape;101;g3947a313ab6_0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3947a313ab6_0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3947a313ab6_0_94"/>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3947a313ab6_0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3947a313ab6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3947a313ab6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3947a313ab6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 Id="rId11" Type="http://schemas.openxmlformats.org/officeDocument/2006/relationships/image" Target="../media/image10.png"/><Relationship Id="rId10" Type="http://schemas.openxmlformats.org/officeDocument/2006/relationships/image" Target="../media/image11.png"/><Relationship Id="rId12" Type="http://schemas.openxmlformats.org/officeDocument/2006/relationships/image" Target="../media/image14.png"/><Relationship Id="rId9"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16.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INTEGRAJOB</a:t>
            </a:r>
            <a:endParaRPr>
              <a:solidFill>
                <a:schemeClr val="lt1"/>
              </a:solidFill>
            </a:endParaRPr>
          </a:p>
          <a:p>
            <a:pPr indent="0" lvl="0" marL="0" marR="0" rtl="0" algn="l">
              <a:spcBef>
                <a:spcPts val="0"/>
              </a:spcBef>
              <a:spcAft>
                <a:spcPts val="0"/>
              </a:spcAft>
              <a:buNone/>
            </a:pPr>
            <a:r>
              <a:rPr b="0" i="0" lang="es-CL" sz="2400" u="none" cap="none" strike="noStrike">
                <a:solidFill>
                  <a:schemeClr val="dk1"/>
                </a:solidFill>
                <a:latin typeface="Calibri"/>
                <a:ea typeface="Calibri"/>
                <a:cs typeface="Calibri"/>
                <a:sym typeface="Calibri"/>
              </a:rPr>
              <a:t>E</a:t>
            </a:r>
            <a:endParaRPr b="0" i="0" sz="2400" u="none" cap="none" strike="noStrike">
              <a:solidFill>
                <a:schemeClr val="dk1"/>
              </a:solidFill>
              <a:latin typeface="Calibri"/>
              <a:ea typeface="Calibri"/>
              <a:cs typeface="Calibri"/>
              <a:sym typeface="Calibri"/>
            </a:endParaRPr>
          </a:p>
        </p:txBody>
      </p:sp>
      <p:sp>
        <p:nvSpPr>
          <p:cNvPr id="135" name="Google Shape;135;p1"/>
          <p:cNvSpPr txBox="1"/>
          <p:nvPr/>
        </p:nvSpPr>
        <p:spPr>
          <a:xfrm>
            <a:off x="8425750" y="5046575"/>
            <a:ext cx="3487800" cy="126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CL" sz="1700">
                <a:solidFill>
                  <a:schemeClr val="lt1"/>
                </a:solidFill>
                <a:latin typeface="Lato"/>
                <a:ea typeface="Lato"/>
                <a:cs typeface="Lato"/>
                <a:sym typeface="Lato"/>
              </a:rPr>
              <a:t>Estudiantes: </a:t>
            </a:r>
            <a:endParaRPr sz="1700">
              <a:solidFill>
                <a:schemeClr val="lt1"/>
              </a:solidFill>
              <a:latin typeface="Lato"/>
              <a:ea typeface="Lato"/>
              <a:cs typeface="Lato"/>
              <a:sym typeface="Lato"/>
            </a:endParaRPr>
          </a:p>
          <a:p>
            <a:pPr indent="0" lvl="0" marL="0" rtl="0" algn="ctr">
              <a:spcBef>
                <a:spcPts val="0"/>
              </a:spcBef>
              <a:spcAft>
                <a:spcPts val="0"/>
              </a:spcAft>
              <a:buNone/>
            </a:pPr>
            <a:r>
              <a:rPr lang="es-CL" sz="1700">
                <a:solidFill>
                  <a:schemeClr val="lt1"/>
                </a:solidFill>
                <a:latin typeface="Lato"/>
                <a:ea typeface="Lato"/>
                <a:cs typeface="Lato"/>
                <a:sym typeface="Lato"/>
              </a:rPr>
              <a:t>Carlos Colmenarez</a:t>
            </a:r>
            <a:endParaRPr sz="1700">
              <a:solidFill>
                <a:schemeClr val="lt1"/>
              </a:solidFill>
              <a:latin typeface="Lato"/>
              <a:ea typeface="Lato"/>
              <a:cs typeface="Lato"/>
              <a:sym typeface="Lato"/>
            </a:endParaRPr>
          </a:p>
          <a:p>
            <a:pPr indent="0" lvl="0" marL="0" rtl="0" algn="ctr">
              <a:spcBef>
                <a:spcPts val="0"/>
              </a:spcBef>
              <a:spcAft>
                <a:spcPts val="0"/>
              </a:spcAft>
              <a:buNone/>
            </a:pPr>
            <a:r>
              <a:rPr lang="es-CL" sz="1700">
                <a:solidFill>
                  <a:schemeClr val="lt1"/>
                </a:solidFill>
                <a:latin typeface="Lato"/>
                <a:ea typeface="Lato"/>
                <a:cs typeface="Lato"/>
                <a:sym typeface="Lato"/>
              </a:rPr>
              <a:t>Javier Rivas </a:t>
            </a:r>
            <a:endParaRPr sz="1700">
              <a:solidFill>
                <a:schemeClr val="lt1"/>
              </a:solidFill>
              <a:latin typeface="Lato"/>
              <a:ea typeface="Lato"/>
              <a:cs typeface="Lato"/>
              <a:sym typeface="Lato"/>
            </a:endParaRPr>
          </a:p>
          <a:p>
            <a:pPr indent="0" lvl="0" marL="0" rtl="0" algn="ctr">
              <a:spcBef>
                <a:spcPts val="0"/>
              </a:spcBef>
              <a:spcAft>
                <a:spcPts val="0"/>
              </a:spcAft>
              <a:buNone/>
            </a:pPr>
            <a:r>
              <a:rPr lang="es-CL" sz="1700">
                <a:solidFill>
                  <a:schemeClr val="lt1"/>
                </a:solidFill>
                <a:latin typeface="Lato"/>
                <a:ea typeface="Lato"/>
                <a:cs typeface="Lato"/>
                <a:sym typeface="Lato"/>
              </a:rPr>
              <a:t>Francisco Eljuri</a:t>
            </a:r>
            <a:endParaRPr sz="1700">
              <a:solidFill>
                <a:schemeClr val="lt1"/>
              </a:solidFill>
              <a:latin typeface="Lato"/>
              <a:ea typeface="Lato"/>
              <a:cs typeface="Lato"/>
              <a:sym typeface="Lato"/>
            </a:endParaRPr>
          </a:p>
        </p:txBody>
      </p:sp>
      <p:sp>
        <p:nvSpPr>
          <p:cNvPr id="136" name="Google Shape;136;p1"/>
          <p:cNvSpPr txBox="1"/>
          <p:nvPr/>
        </p:nvSpPr>
        <p:spPr>
          <a:xfrm>
            <a:off x="4591350" y="6142325"/>
            <a:ext cx="30093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1700">
                <a:solidFill>
                  <a:schemeClr val="lt1"/>
                </a:solidFill>
                <a:latin typeface="Lato"/>
                <a:ea typeface="Lato"/>
                <a:cs typeface="Lato"/>
                <a:sym typeface="Lato"/>
              </a:rPr>
              <a:t>Santiago, Octubre 2025</a:t>
            </a:r>
            <a:endParaRPr sz="1700">
              <a:solidFill>
                <a:schemeClr val="lt1"/>
              </a:solidFill>
              <a:latin typeface="Lato"/>
              <a:ea typeface="Lato"/>
              <a:cs typeface="Lato"/>
              <a:sym typeface="Lato"/>
            </a:endParaRPr>
          </a:p>
        </p:txBody>
      </p:sp>
      <p:pic>
        <p:nvPicPr>
          <p:cNvPr id="137" name="Google Shape;137;p1"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nvSpPr>
        <p:spPr>
          <a:xfrm>
            <a:off x="136188" y="368928"/>
            <a:ext cx="121920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sz="1600">
              <a:solidFill>
                <a:schemeClr val="lt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235" name="Google Shape;235;p10"/>
          <p:cNvSpPr txBox="1"/>
          <p:nvPr/>
        </p:nvSpPr>
        <p:spPr>
          <a:xfrm>
            <a:off x="0" y="1310143"/>
            <a:ext cx="121920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000">
                <a:solidFill>
                  <a:schemeClr val="lt1"/>
                </a:solidFill>
                <a:latin typeface="Calibri"/>
                <a:ea typeface="Calibri"/>
                <a:cs typeface="Calibri"/>
                <a:sym typeface="Calibri"/>
              </a:rPr>
              <a:t>Tecnologías utilizadas</a:t>
            </a:r>
            <a:endParaRPr sz="1800">
              <a:solidFill>
                <a:schemeClr val="lt1"/>
              </a:solidFill>
            </a:endParaRPr>
          </a:p>
        </p:txBody>
      </p:sp>
      <p:cxnSp>
        <p:nvCxnSpPr>
          <p:cNvPr id="236" name="Google Shape;236;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37" name="Google Shape;237;p10"/>
          <p:cNvPicPr preferRelativeResize="0"/>
          <p:nvPr/>
        </p:nvPicPr>
        <p:blipFill>
          <a:blip r:embed="rId3">
            <a:alphaModFix/>
          </a:blip>
          <a:stretch>
            <a:fillRect/>
          </a:stretch>
        </p:blipFill>
        <p:spPr>
          <a:xfrm>
            <a:off x="342925" y="4161288"/>
            <a:ext cx="2995899" cy="1283950"/>
          </a:xfrm>
          <a:prstGeom prst="rect">
            <a:avLst/>
          </a:prstGeom>
          <a:noFill/>
          <a:ln>
            <a:noFill/>
          </a:ln>
        </p:spPr>
      </p:pic>
      <p:pic>
        <p:nvPicPr>
          <p:cNvPr id="238" name="Google Shape;238;p10"/>
          <p:cNvPicPr preferRelativeResize="0"/>
          <p:nvPr/>
        </p:nvPicPr>
        <p:blipFill rotWithShape="1">
          <a:blip r:embed="rId4">
            <a:alphaModFix/>
          </a:blip>
          <a:srcRect b="17129" l="0" r="0" t="-17130"/>
          <a:stretch/>
        </p:blipFill>
        <p:spPr>
          <a:xfrm>
            <a:off x="342913" y="1998725"/>
            <a:ext cx="3721277" cy="1081151"/>
          </a:xfrm>
          <a:prstGeom prst="rect">
            <a:avLst/>
          </a:prstGeom>
          <a:noFill/>
          <a:ln>
            <a:noFill/>
          </a:ln>
        </p:spPr>
      </p:pic>
      <p:pic>
        <p:nvPicPr>
          <p:cNvPr id="239" name="Google Shape;239;p10"/>
          <p:cNvPicPr preferRelativeResize="0"/>
          <p:nvPr/>
        </p:nvPicPr>
        <p:blipFill rotWithShape="1">
          <a:blip r:embed="rId5">
            <a:alphaModFix/>
          </a:blip>
          <a:srcRect b="-57571" l="-41810" r="-34680" t="-18919"/>
          <a:stretch/>
        </p:blipFill>
        <p:spPr>
          <a:xfrm>
            <a:off x="4936475" y="2417425"/>
            <a:ext cx="3996749" cy="1081150"/>
          </a:xfrm>
          <a:prstGeom prst="rect">
            <a:avLst/>
          </a:prstGeom>
          <a:noFill/>
          <a:ln>
            <a:noFill/>
          </a:ln>
        </p:spPr>
      </p:pic>
      <p:pic>
        <p:nvPicPr>
          <p:cNvPr id="240" name="Google Shape;240;p10"/>
          <p:cNvPicPr preferRelativeResize="0"/>
          <p:nvPr/>
        </p:nvPicPr>
        <p:blipFill>
          <a:blip r:embed="rId6">
            <a:alphaModFix/>
          </a:blip>
          <a:stretch>
            <a:fillRect/>
          </a:stretch>
        </p:blipFill>
        <p:spPr>
          <a:xfrm>
            <a:off x="9805499" y="992902"/>
            <a:ext cx="1662675" cy="3092797"/>
          </a:xfrm>
          <a:prstGeom prst="rect">
            <a:avLst/>
          </a:prstGeom>
          <a:noFill/>
          <a:ln>
            <a:noFill/>
          </a:ln>
        </p:spPr>
      </p:pic>
      <p:pic>
        <p:nvPicPr>
          <p:cNvPr id="241" name="Google Shape;241;p10"/>
          <p:cNvPicPr preferRelativeResize="0"/>
          <p:nvPr/>
        </p:nvPicPr>
        <p:blipFill>
          <a:blip r:embed="rId7">
            <a:alphaModFix/>
          </a:blip>
          <a:stretch>
            <a:fillRect/>
          </a:stretch>
        </p:blipFill>
        <p:spPr>
          <a:xfrm>
            <a:off x="4521825" y="2335363"/>
            <a:ext cx="1001098" cy="1001098"/>
          </a:xfrm>
          <a:prstGeom prst="rect">
            <a:avLst/>
          </a:prstGeom>
          <a:noFill/>
          <a:ln>
            <a:noFill/>
          </a:ln>
        </p:spPr>
      </p:pic>
      <p:pic>
        <p:nvPicPr>
          <p:cNvPr id="242" name="Google Shape;242;p10"/>
          <p:cNvPicPr preferRelativeResize="0"/>
          <p:nvPr/>
        </p:nvPicPr>
        <p:blipFill>
          <a:blip r:embed="rId8">
            <a:alphaModFix/>
          </a:blip>
          <a:stretch>
            <a:fillRect/>
          </a:stretch>
        </p:blipFill>
        <p:spPr>
          <a:xfrm>
            <a:off x="7282313" y="3836850"/>
            <a:ext cx="2301425" cy="1932824"/>
          </a:xfrm>
          <a:prstGeom prst="rect">
            <a:avLst/>
          </a:prstGeom>
          <a:noFill/>
          <a:ln>
            <a:noFill/>
          </a:ln>
        </p:spPr>
      </p:pic>
      <p:pic>
        <p:nvPicPr>
          <p:cNvPr id="243" name="Google Shape;243;p10"/>
          <p:cNvPicPr preferRelativeResize="0"/>
          <p:nvPr/>
        </p:nvPicPr>
        <p:blipFill>
          <a:blip r:embed="rId9">
            <a:alphaModFix/>
          </a:blip>
          <a:stretch>
            <a:fillRect/>
          </a:stretch>
        </p:blipFill>
        <p:spPr>
          <a:xfrm>
            <a:off x="3734775" y="5507475"/>
            <a:ext cx="3325773" cy="701525"/>
          </a:xfrm>
          <a:prstGeom prst="rect">
            <a:avLst/>
          </a:prstGeom>
          <a:noFill/>
          <a:ln>
            <a:noFill/>
          </a:ln>
        </p:spPr>
      </p:pic>
      <p:pic>
        <p:nvPicPr>
          <p:cNvPr id="244" name="Google Shape;244;p10"/>
          <p:cNvPicPr preferRelativeResize="0"/>
          <p:nvPr/>
        </p:nvPicPr>
        <p:blipFill>
          <a:blip r:embed="rId10">
            <a:alphaModFix/>
          </a:blip>
          <a:stretch>
            <a:fillRect/>
          </a:stretch>
        </p:blipFill>
        <p:spPr>
          <a:xfrm>
            <a:off x="3623538" y="3623223"/>
            <a:ext cx="3141402" cy="889640"/>
          </a:xfrm>
          <a:prstGeom prst="rect">
            <a:avLst/>
          </a:prstGeom>
          <a:noFill/>
          <a:ln>
            <a:noFill/>
          </a:ln>
        </p:spPr>
      </p:pic>
      <p:pic>
        <p:nvPicPr>
          <p:cNvPr id="245" name="Google Shape;245;p10"/>
          <p:cNvPicPr preferRelativeResize="0"/>
          <p:nvPr/>
        </p:nvPicPr>
        <p:blipFill>
          <a:blip r:embed="rId11">
            <a:alphaModFix/>
          </a:blip>
          <a:stretch>
            <a:fillRect/>
          </a:stretch>
        </p:blipFill>
        <p:spPr>
          <a:xfrm>
            <a:off x="10276350" y="4512886"/>
            <a:ext cx="1840400" cy="1883628"/>
          </a:xfrm>
          <a:prstGeom prst="rect">
            <a:avLst/>
          </a:prstGeom>
          <a:noFill/>
          <a:ln>
            <a:noFill/>
          </a:ln>
        </p:spPr>
      </p:pic>
      <p:pic>
        <p:nvPicPr>
          <p:cNvPr id="246" name="Google Shape;246;p10" title="pngfind.com-logo-de-facebook-png-1592193.png"/>
          <p:cNvPicPr preferRelativeResize="0"/>
          <p:nvPr/>
        </p:nvPicPr>
        <p:blipFill rotWithShape="1">
          <a:blip r:embed="rId12">
            <a:alphaModFix/>
          </a:blip>
          <a:srcRect b="0" l="-2170" r="2170" t="0"/>
          <a:stretch/>
        </p:blipFill>
        <p:spPr>
          <a:xfrm>
            <a:off x="6900389" y="196957"/>
            <a:ext cx="5049437" cy="1138775"/>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nvSpPr>
        <p:spPr>
          <a:xfrm>
            <a:off x="1" y="2707792"/>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DEMOSTRACIÓN DEL RESULTADO DEL PROYECTO</a:t>
            </a:r>
            <a:endParaRPr>
              <a:solidFill>
                <a:schemeClr val="lt1"/>
              </a:solidFill>
            </a:endParaRPr>
          </a:p>
          <a:p>
            <a:pPr indent="0" lvl="0" marL="0" marR="0" rtl="0" algn="ctr">
              <a:spcBef>
                <a:spcPts val="0"/>
              </a:spcBef>
              <a:spcAft>
                <a:spcPts val="0"/>
              </a:spcAft>
              <a:buNone/>
            </a:pPr>
            <a:r>
              <a:rPr lang="es-CL" sz="2400">
                <a:solidFill>
                  <a:srgbClr val="757070"/>
                </a:solidFill>
                <a:latin typeface="Calibri"/>
                <a:ea typeface="Calibri"/>
                <a:cs typeface="Calibri"/>
                <a:sym typeface="Calibri"/>
              </a:rPr>
              <a:t>*Exposición del sistema</a:t>
            </a:r>
            <a:endParaRPr sz="2400">
              <a:solidFill>
                <a:srgbClr val="757070"/>
              </a:solidFill>
              <a:latin typeface="Calibri"/>
              <a:ea typeface="Calibri"/>
              <a:cs typeface="Calibri"/>
              <a:sym typeface="Calibri"/>
            </a:endParaRPr>
          </a:p>
        </p:txBody>
      </p:sp>
      <p:pic>
        <p:nvPicPr>
          <p:cNvPr id="252" name="Google Shape;252;p11"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
        <p:nvSpPr>
          <p:cNvPr id="253" name="Google Shape;253;p11"/>
          <p:cNvSpPr txBox="1"/>
          <p:nvPr/>
        </p:nvSpPr>
        <p:spPr>
          <a:xfrm>
            <a:off x="136188" y="384586"/>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Resultados obtenidos</a:t>
            </a:r>
            <a:endParaRPr>
              <a:solidFill>
                <a:schemeClr val="lt1"/>
              </a:solidFill>
            </a:endParaRPr>
          </a:p>
        </p:txBody>
      </p:sp>
      <p:pic>
        <p:nvPicPr>
          <p:cNvPr id="259" name="Google Shape;259;p12"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
        <p:nvSpPr>
          <p:cNvPr id="260" name="Google Shape;260;p12"/>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nvSpPr>
        <p:spPr>
          <a:xfrm>
            <a:off x="1" y="1360773"/>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Obstáculos presentados durante el desarrollo</a:t>
            </a:r>
            <a:endParaRPr>
              <a:solidFill>
                <a:schemeClr val="lt1"/>
              </a:solidFill>
            </a:endParaRPr>
          </a:p>
        </p:txBody>
      </p:sp>
      <p:pic>
        <p:nvPicPr>
          <p:cNvPr id="266" name="Google Shape;266;p13"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
        <p:nvSpPr>
          <p:cNvPr id="267" name="Google Shape;267;p13"/>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lt1"/>
                </a:solidFill>
                <a:latin typeface="Calibri"/>
                <a:ea typeface="Calibri"/>
                <a:cs typeface="Calibri"/>
                <a:sym typeface="Calibri"/>
              </a:rPr>
              <a:t>PREGUNTAS DE LA COMISIÓN</a:t>
            </a:r>
            <a:endParaRPr>
              <a:solidFill>
                <a:schemeClr val="lt1"/>
              </a:solidFill>
            </a:endParaRPr>
          </a:p>
        </p:txBody>
      </p:sp>
      <p:pic>
        <p:nvPicPr>
          <p:cNvPr id="273" name="Google Shape;273;p14"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
        <p:nvSpPr>
          <p:cNvPr id="274" name="Google Shape;274;p14"/>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2"/>
          <p:cNvGrpSpPr/>
          <p:nvPr/>
        </p:nvGrpSpPr>
        <p:grpSpPr>
          <a:xfrm>
            <a:off x="4121026" y="1710819"/>
            <a:ext cx="7633499" cy="4350606"/>
            <a:chOff x="0" y="0"/>
            <a:chExt cx="7633499" cy="4350606"/>
          </a:xfrm>
        </p:grpSpPr>
        <p:sp>
          <p:nvSpPr>
            <p:cNvPr id="143" name="Google Shape;143;p2"/>
            <p:cNvSpPr/>
            <p:nvPr/>
          </p:nvSpPr>
          <p:spPr>
            <a:xfrm>
              <a:off x="0" y="0"/>
              <a:ext cx="7633494" cy="1359548"/>
            </a:xfrm>
            <a:prstGeom prst="roundRect">
              <a:avLst>
                <a:gd fmla="val 10000" name="adj"/>
              </a:avLst>
            </a:prstGeom>
            <a:gradFill>
              <a:gsLst>
                <a:gs pos="0">
                  <a:srgbClr val="3176EE"/>
                </a:gs>
                <a:gs pos="100000">
                  <a:srgbClr val="113D8A"/>
                </a:gs>
              </a:gsLst>
              <a:path path="circle">
                <a:fillToRect b="50%" l="50%" r="50%" t="50%"/>
              </a:path>
              <a:tileRect/>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txBox="1"/>
            <p:nvPr/>
          </p:nvSpPr>
          <p:spPr>
            <a:xfrm>
              <a:off x="1955674" y="6"/>
              <a:ext cx="5677800" cy="1359600"/>
            </a:xfrm>
            <a:prstGeom prst="rect">
              <a:avLst/>
            </a:prstGeom>
            <a:solidFill>
              <a:schemeClr val="lt2"/>
            </a:solid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Carlos Colmenarez(</a:t>
              </a:r>
              <a:r>
                <a:rPr b="1" lang="es-CL" sz="1000">
                  <a:solidFill>
                    <a:schemeClr val="lt1"/>
                  </a:solidFill>
                  <a:latin typeface="Calibri"/>
                  <a:ea typeface="Calibri"/>
                  <a:cs typeface="Calibri"/>
                  <a:sym typeface="Calibri"/>
                </a:rPr>
                <a:t>Backend (API &amp; Motor de correspondencia)</a:t>
              </a:r>
              <a:r>
                <a:rPr lang="es-CL" sz="2600">
                  <a:solidFill>
                    <a:schemeClr val="lt1"/>
                  </a:solidFill>
                  <a:latin typeface="Calibri"/>
                  <a:ea typeface="Calibri"/>
                  <a:cs typeface="Calibri"/>
                  <a:sym typeface="Calibri"/>
                </a:rPr>
                <a:t>)</a:t>
              </a:r>
              <a:endParaRPr i="0" sz="2600" u="none" cap="none" strike="noStrike">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Modelado de base de datos.</a:t>
              </a:r>
              <a:endParaRPr sz="1000">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Desarrollo del motor de correspondencia (matching y análisis semántico).</a:t>
              </a:r>
              <a:endParaRPr>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Soporte en infraestructura y despliegue (nube + Docker).</a:t>
              </a:r>
              <a:endParaRPr>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Documentación y cierre (manual de usuario, retrospectiva)</a:t>
              </a:r>
              <a:endParaRPr sz="2000">
                <a:solidFill>
                  <a:schemeClr val="lt1"/>
                </a:solidFill>
                <a:latin typeface="Calibri"/>
                <a:ea typeface="Calibri"/>
                <a:cs typeface="Calibri"/>
                <a:sym typeface="Calibri"/>
              </a:endParaRPr>
            </a:p>
          </p:txBody>
        </p:sp>
        <p:sp>
          <p:nvSpPr>
            <p:cNvPr id="145" name="Google Shape;145;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0" y="1495502"/>
              <a:ext cx="7633494" cy="1359548"/>
            </a:xfrm>
            <a:prstGeom prst="roundRect">
              <a:avLst>
                <a:gd fmla="val 10000" name="adj"/>
              </a:avLst>
            </a:prstGeom>
            <a:gradFill>
              <a:gsLst>
                <a:gs pos="0">
                  <a:srgbClr val="3176EE"/>
                </a:gs>
                <a:gs pos="100000">
                  <a:srgbClr val="113D8A"/>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txBox="1"/>
            <p:nvPr/>
          </p:nvSpPr>
          <p:spPr>
            <a:xfrm>
              <a:off x="1955699" y="1495506"/>
              <a:ext cx="5677800" cy="1359600"/>
            </a:xfrm>
            <a:prstGeom prst="rect">
              <a:avLst/>
            </a:prstGeom>
            <a:solidFill>
              <a:schemeClr val="lt2"/>
            </a:solid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Francisco ElJuri (</a:t>
              </a:r>
              <a:r>
                <a:rPr lang="es-CL" sz="1000">
                  <a:solidFill>
                    <a:schemeClr val="lt1"/>
                  </a:solidFill>
                  <a:latin typeface="Calibri"/>
                  <a:ea typeface="Calibri"/>
                  <a:cs typeface="Calibri"/>
                  <a:sym typeface="Calibri"/>
                </a:rPr>
                <a:t>Responsable de </a:t>
              </a:r>
              <a:r>
                <a:rPr b="1" lang="es-CL" sz="1000">
                  <a:solidFill>
                    <a:schemeClr val="lt1"/>
                  </a:solidFill>
                  <a:latin typeface="Calibri"/>
                  <a:ea typeface="Calibri"/>
                  <a:cs typeface="Calibri"/>
                  <a:sym typeface="Calibri"/>
                </a:rPr>
                <a:t>Frontend y Chatbot</a:t>
              </a:r>
              <a:r>
                <a:rPr lang="es-CL" sz="2600">
                  <a:solidFill>
                    <a:schemeClr val="lt1"/>
                  </a:solidFill>
                  <a:latin typeface="Calibri"/>
                  <a:ea typeface="Calibri"/>
                  <a:cs typeface="Calibri"/>
                  <a:sym typeface="Calibri"/>
                </a:rPr>
                <a:t>)</a:t>
              </a:r>
              <a:endParaRPr i="0" sz="2600" u="none" cap="none" strike="noStrike">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Desarrollo de la interfaz web (React/Vite).</a:t>
              </a:r>
              <a:endParaRPr>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Implementación del chatbot inclusivo.</a:t>
              </a:r>
              <a:endParaRPr>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Configuración de entornos en nube y contenedores.</a:t>
              </a:r>
              <a:endParaRPr>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Apoyo en documentación y pruebas de usabilidad</a:t>
              </a:r>
              <a:endParaRPr sz="2000">
                <a:solidFill>
                  <a:schemeClr val="lt1"/>
                </a:solidFill>
                <a:latin typeface="Calibri"/>
                <a:ea typeface="Calibri"/>
                <a:cs typeface="Calibri"/>
                <a:sym typeface="Calibri"/>
              </a:endParaRPr>
            </a:p>
          </p:txBody>
        </p:sp>
        <p:sp>
          <p:nvSpPr>
            <p:cNvPr id="148" name="Google Shape;148;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0" y="2991005"/>
              <a:ext cx="7633494" cy="1359548"/>
            </a:xfrm>
            <a:prstGeom prst="roundRect">
              <a:avLst>
                <a:gd fmla="val 10000" name="adj"/>
              </a:avLst>
            </a:prstGeom>
            <a:gradFill>
              <a:gsLst>
                <a:gs pos="0">
                  <a:srgbClr val="3176EE"/>
                </a:gs>
                <a:gs pos="100000">
                  <a:srgbClr val="113D8A"/>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txBox="1"/>
            <p:nvPr/>
          </p:nvSpPr>
          <p:spPr>
            <a:xfrm>
              <a:off x="1955699" y="2991006"/>
              <a:ext cx="5677800" cy="1359600"/>
            </a:xfrm>
            <a:prstGeom prst="rect">
              <a:avLst/>
            </a:prstGeom>
            <a:solidFill>
              <a:schemeClr val="lt2"/>
            </a:solid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Javier Rivas (</a:t>
              </a:r>
              <a:r>
                <a:rPr b="1" lang="es-CL" sz="1000">
                  <a:solidFill>
                    <a:schemeClr val="lt1"/>
                  </a:solidFill>
                  <a:latin typeface="Calibri"/>
                  <a:ea typeface="Calibri"/>
                  <a:cs typeface="Calibri"/>
                  <a:sym typeface="Calibri"/>
                </a:rPr>
                <a:t>Scraping, ETL y QA.</a:t>
              </a:r>
              <a:r>
                <a:rPr lang="es-CL" sz="2600">
                  <a:solidFill>
                    <a:schemeClr val="lt1"/>
                  </a:solidFill>
                  <a:latin typeface="Calibri"/>
                  <a:ea typeface="Calibri"/>
                  <a:cs typeface="Calibri"/>
                  <a:sym typeface="Calibri"/>
                </a:rPr>
                <a:t>)</a:t>
              </a:r>
              <a:endParaRPr i="0" sz="2600" u="none" cap="none" strike="noStrike">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Recolección y normalización de datos laborales con Scrapy/Python.</a:t>
              </a:r>
              <a:endParaRPr sz="1000">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Desarrollo de pipelines ETL para ingesta y limpieza de datos.</a:t>
              </a:r>
              <a:endParaRPr sz="1000">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Apoyo en modelado de datos e integración del motor de matching.</a:t>
              </a:r>
              <a:endParaRPr sz="1000">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Pruebas de calidad: unitarias, integración y accesibilidad.</a:t>
              </a:r>
              <a:endParaRPr sz="1000">
                <a:solidFill>
                  <a:schemeClr val="lt1"/>
                </a:solidFill>
                <a:latin typeface="Calibri"/>
                <a:ea typeface="Calibri"/>
                <a:cs typeface="Calibri"/>
                <a:sym typeface="Calibri"/>
              </a:endParaRPr>
            </a:p>
            <a:p>
              <a:pPr indent="-63500" lvl="1" marL="57150" rtl="0" algn="l">
                <a:lnSpc>
                  <a:spcPct val="90000"/>
                </a:lnSpc>
                <a:spcBef>
                  <a:spcPts val="150"/>
                </a:spcBef>
                <a:spcAft>
                  <a:spcPts val="0"/>
                </a:spcAft>
                <a:buClr>
                  <a:schemeClr val="lt1"/>
                </a:buClr>
                <a:buSzPts val="1000"/>
                <a:buFont typeface="Calibri"/>
                <a:buChar char="•"/>
              </a:pPr>
              <a:r>
                <a:rPr lang="es-CL" sz="1000">
                  <a:solidFill>
                    <a:schemeClr val="lt1"/>
                  </a:solidFill>
                  <a:latin typeface="Calibri"/>
                  <a:ea typeface="Calibri"/>
                  <a:cs typeface="Calibri"/>
                  <a:sym typeface="Calibri"/>
                </a:rPr>
                <a:t>Documentación técnica, manuales y retrospectiva.</a:t>
              </a:r>
              <a:endParaRPr sz="2000">
                <a:solidFill>
                  <a:schemeClr val="lt1"/>
                </a:solidFill>
                <a:latin typeface="Calibri"/>
                <a:ea typeface="Calibri"/>
                <a:cs typeface="Calibri"/>
                <a:sym typeface="Calibri"/>
              </a:endParaRPr>
            </a:p>
          </p:txBody>
        </p:sp>
        <p:sp>
          <p:nvSpPr>
            <p:cNvPr id="151" name="Google Shape;151;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2000">
                <a:solidFill>
                  <a:schemeClr val="lt1"/>
                </a:solidFill>
                <a:latin typeface="Calibri"/>
                <a:ea typeface="Calibri"/>
                <a:cs typeface="Calibri"/>
                <a:sym typeface="Calibri"/>
              </a:rPr>
              <a:t>INTEGRAJOB</a:t>
            </a:r>
            <a:endParaRPr sz="1600">
              <a:solidFill>
                <a:schemeClr val="lt1"/>
              </a:solidFill>
            </a:endParaRPr>
          </a:p>
        </p:txBody>
      </p:sp>
      <p:sp>
        <p:nvSpPr>
          <p:cNvPr id="153" name="Google Shape;153;p2"/>
          <p:cNvSpPr txBox="1"/>
          <p:nvPr/>
        </p:nvSpPr>
        <p:spPr>
          <a:xfrm>
            <a:off x="238327" y="3058616"/>
            <a:ext cx="3609000" cy="1200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INTEGRANTES DEL PROYECTO</a:t>
            </a:r>
            <a:endParaRPr sz="1800">
              <a:solidFill>
                <a:schemeClr val="lt1"/>
              </a:solidFill>
              <a:latin typeface="Calibri"/>
              <a:ea typeface="Calibri"/>
              <a:cs typeface="Calibri"/>
              <a:sym typeface="Calibri"/>
            </a:endParaRPr>
          </a:p>
        </p:txBody>
      </p:sp>
      <p:cxnSp>
        <p:nvCxnSpPr>
          <p:cNvPr id="154" name="Google Shape;154;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5" name="Google Shape;155;p2"/>
          <p:cNvPicPr preferRelativeResize="0"/>
          <p:nvPr/>
        </p:nvPicPr>
        <p:blipFill>
          <a:blip r:embed="rId3">
            <a:alphaModFix/>
          </a:blip>
          <a:stretch>
            <a:fillRect/>
          </a:stretch>
        </p:blipFill>
        <p:spPr>
          <a:xfrm>
            <a:off x="4438325" y="4841150"/>
            <a:ext cx="1153400" cy="1077250"/>
          </a:xfrm>
          <a:prstGeom prst="rect">
            <a:avLst/>
          </a:prstGeom>
          <a:noFill/>
          <a:ln>
            <a:noFill/>
          </a:ln>
        </p:spPr>
      </p:pic>
      <p:pic>
        <p:nvPicPr>
          <p:cNvPr id="156" name="Google Shape;156;p2"/>
          <p:cNvPicPr preferRelativeResize="0"/>
          <p:nvPr/>
        </p:nvPicPr>
        <p:blipFill>
          <a:blip r:embed="rId4">
            <a:alphaModFix/>
          </a:blip>
          <a:stretch>
            <a:fillRect/>
          </a:stretch>
        </p:blipFill>
        <p:spPr>
          <a:xfrm>
            <a:off x="4438325" y="1849500"/>
            <a:ext cx="1153400" cy="1077250"/>
          </a:xfrm>
          <a:prstGeom prst="rect">
            <a:avLst/>
          </a:prstGeom>
          <a:noFill/>
          <a:ln>
            <a:noFill/>
          </a:ln>
        </p:spPr>
      </p:pic>
      <p:pic>
        <p:nvPicPr>
          <p:cNvPr id="157" name="Google Shape;157;p2"/>
          <p:cNvPicPr preferRelativeResize="0"/>
          <p:nvPr/>
        </p:nvPicPr>
        <p:blipFill>
          <a:blip r:embed="rId5">
            <a:alphaModFix/>
          </a:blip>
          <a:stretch>
            <a:fillRect/>
          </a:stretch>
        </p:blipFill>
        <p:spPr>
          <a:xfrm>
            <a:off x="4438325" y="3345324"/>
            <a:ext cx="1153400" cy="1077250"/>
          </a:xfrm>
          <a:prstGeom prst="rect">
            <a:avLst/>
          </a:prstGeom>
          <a:noFill/>
          <a:ln>
            <a:noFill/>
          </a:ln>
        </p:spPr>
      </p:pic>
      <p:pic>
        <p:nvPicPr>
          <p:cNvPr id="158" name="Google Shape;158;p2" title="pngfind.com-logo-de-facebook-png-1592193.png"/>
          <p:cNvPicPr preferRelativeResize="0"/>
          <p:nvPr/>
        </p:nvPicPr>
        <p:blipFill rotWithShape="1">
          <a:blip r:embed="rId6">
            <a:alphaModFix/>
          </a:blip>
          <a:srcRect b="0" l="-2170" r="2170" t="0"/>
          <a:stretch/>
        </p:blipFill>
        <p:spPr>
          <a:xfrm>
            <a:off x="6812176" y="188644"/>
            <a:ext cx="5049437" cy="1138775"/>
          </a:xfrm>
          <a:prstGeom prst="rect">
            <a:avLst/>
          </a:pr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nvSpPr>
        <p:spPr>
          <a:xfrm>
            <a:off x="136188" y="368928"/>
            <a:ext cx="121920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sz="1600">
              <a:solidFill>
                <a:schemeClr val="lt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64" name="Google Shape;164;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65" name="Google Shape;165;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66" name="Google Shape;166;p3"/>
          <p:cNvSpPr/>
          <p:nvPr/>
        </p:nvSpPr>
        <p:spPr>
          <a:xfrm>
            <a:off x="714909" y="2169769"/>
            <a:ext cx="4348705" cy="4092601"/>
          </a:xfrm>
          <a:prstGeom prst="roundRect">
            <a:avLst>
              <a:gd fmla="val 10901" name="adj"/>
            </a:avLst>
          </a:prstGeom>
          <a:solidFill>
            <a:schemeClr val="dk2"/>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Situación Actual</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just">
              <a:spcBef>
                <a:spcPts val="0"/>
              </a:spcBef>
              <a:spcAft>
                <a:spcPts val="0"/>
              </a:spcAft>
              <a:buNone/>
            </a:pPr>
            <a:r>
              <a:rPr lang="es-CL" sz="1800">
                <a:latin typeface="Calibri"/>
                <a:ea typeface="Calibri"/>
                <a:cs typeface="Calibri"/>
                <a:sym typeface="Calibri"/>
              </a:rPr>
              <a:t>El mercado laboral chileno presenta una brecha de inclusión: las ofertas no suelen considerar accesibilidad física ni acomodos razonables, lo que genera barreras invisibles, incompatibilidad con el puesto y alta rotación. Además, los portales priorizan cantidad de vacantes por sobre pertinencia inclusiva.</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67" name="Google Shape;167;p3"/>
          <p:cNvSpPr/>
          <p:nvPr/>
        </p:nvSpPr>
        <p:spPr>
          <a:xfrm>
            <a:off x="6912079" y="2177325"/>
            <a:ext cx="4348705" cy="4092601"/>
          </a:xfrm>
          <a:prstGeom prst="roundRect">
            <a:avLst>
              <a:gd fmla="val 10901" name="adj"/>
            </a:avLst>
          </a:prstGeom>
          <a:solidFill>
            <a:schemeClr val="dk2"/>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rtl="0" algn="ctr">
              <a:spcBef>
                <a:spcPts val="0"/>
              </a:spcBef>
              <a:spcAft>
                <a:spcPts val="0"/>
              </a:spcAft>
              <a:buNone/>
            </a:pPr>
            <a:r>
              <a:t/>
            </a:r>
            <a:endParaRPr sz="1800" u="sng">
              <a:latin typeface="Calibri"/>
              <a:ea typeface="Calibri"/>
              <a:cs typeface="Calibri"/>
              <a:sym typeface="Calibri"/>
            </a:endParaRPr>
          </a:p>
          <a:p>
            <a:pPr indent="0" lvl="0" marL="0" rtl="0" algn="just">
              <a:spcBef>
                <a:spcPts val="0"/>
              </a:spcBef>
              <a:spcAft>
                <a:spcPts val="0"/>
              </a:spcAft>
              <a:buNone/>
            </a:pPr>
            <a:r>
              <a:rPr lang="es-CL" sz="1800">
                <a:latin typeface="Calibri"/>
                <a:ea typeface="Calibri"/>
                <a:cs typeface="Calibri"/>
                <a:sym typeface="Calibri"/>
              </a:rPr>
              <a:t>Plataforma digital con chatbot inclusivo que recolecta y filtra ofertas de empleo por criterios de accesibilidad. Construye perfiles personalizados según necesidades del usuario y recomienda vacantes con una justificación clara de compatibilidad. Además, incluye una sección para que las empresas publiquen empleos inclusivos.</a:t>
            </a:r>
            <a:endParaRPr sz="1800">
              <a:solidFill>
                <a:schemeClr val="dk1"/>
              </a:solidFill>
              <a:latin typeface="Calibri"/>
              <a:ea typeface="Calibri"/>
              <a:cs typeface="Calibri"/>
              <a:sym typeface="Calibri"/>
            </a:endParaRPr>
          </a:p>
        </p:txBody>
      </p:sp>
      <p:sp>
        <p:nvSpPr>
          <p:cNvPr id="168" name="Google Shape;168;p3"/>
          <p:cNvSpPr/>
          <p:nvPr/>
        </p:nvSpPr>
        <p:spPr>
          <a:xfrm>
            <a:off x="5456903" y="3736258"/>
            <a:ext cx="1140542" cy="757084"/>
          </a:xfrm>
          <a:prstGeom prst="rightArrow">
            <a:avLst>
              <a:gd fmla="val 50000" name="adj1"/>
              <a:gd fmla="val 50000" name="adj2"/>
            </a:avLst>
          </a:prstGeom>
          <a:solidFill>
            <a:schemeClr val="lt2"/>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9" name="Google Shape;169;p3"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nvSpPr>
        <p:spPr>
          <a:xfrm>
            <a:off x="136188" y="368928"/>
            <a:ext cx="121920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sz="1600">
              <a:solidFill>
                <a:schemeClr val="lt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175" name="Google Shape;175;p4"/>
          <p:cNvSpPr txBox="1"/>
          <p:nvPr/>
        </p:nvSpPr>
        <p:spPr>
          <a:xfrm>
            <a:off x="0" y="1193492"/>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Objetivo General</a:t>
            </a:r>
            <a:endParaRPr sz="1800">
              <a:solidFill>
                <a:schemeClr val="lt1"/>
              </a:solidFill>
              <a:latin typeface="Calibri"/>
              <a:ea typeface="Calibri"/>
              <a:cs typeface="Calibri"/>
              <a:sym typeface="Calibri"/>
            </a:endParaRPr>
          </a:p>
        </p:txBody>
      </p:sp>
      <p:cxnSp>
        <p:nvCxnSpPr>
          <p:cNvPr id="176" name="Google Shape;176;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77" name="Google Shape;177;p4"/>
          <p:cNvSpPr txBox="1"/>
          <p:nvPr/>
        </p:nvSpPr>
        <p:spPr>
          <a:xfrm>
            <a:off x="1" y="4082446"/>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78" name="Google Shape;178;p4"/>
          <p:cNvSpPr/>
          <p:nvPr/>
        </p:nvSpPr>
        <p:spPr>
          <a:xfrm>
            <a:off x="614525" y="2040575"/>
            <a:ext cx="10962900" cy="1123200"/>
          </a:xfrm>
          <a:prstGeom prst="roundRect">
            <a:avLst>
              <a:gd fmla="val 16667" name="adj"/>
            </a:avLst>
          </a:prstGeom>
          <a:solidFill>
            <a:schemeClr val="dk2"/>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s-CL" sz="1800">
                <a:latin typeface="Calibri"/>
                <a:ea typeface="Calibri"/>
                <a:cs typeface="Calibri"/>
                <a:sym typeface="Calibri"/>
              </a:rPr>
              <a:t>Diseñar e implementar una plataforma digital inclusiva que, mediante un chatbot web, facilite la búsqueda y recomendación personalizada de ofertas laborales para personas neuro divergentes.</a:t>
            </a:r>
            <a:endParaRPr sz="1800">
              <a:solidFill>
                <a:schemeClr val="dk1"/>
              </a:solidFill>
              <a:latin typeface="Calibri"/>
              <a:ea typeface="Calibri"/>
              <a:cs typeface="Calibri"/>
              <a:sym typeface="Calibri"/>
            </a:endParaRPr>
          </a:p>
        </p:txBody>
      </p:sp>
      <p:sp>
        <p:nvSpPr>
          <p:cNvPr id="179" name="Google Shape;179;p4"/>
          <p:cNvSpPr/>
          <p:nvPr/>
        </p:nvSpPr>
        <p:spPr>
          <a:xfrm>
            <a:off x="614525" y="3580425"/>
            <a:ext cx="10962900" cy="2901600"/>
          </a:xfrm>
          <a:prstGeom prst="roundRect">
            <a:avLst>
              <a:gd fmla="val 16667" name="adj"/>
            </a:avLst>
          </a:prstGeom>
          <a:solidFill>
            <a:schemeClr val="dk2"/>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Levantar requerimientos considerando accesibilidad e inclusión.</a:t>
            </a:r>
            <a:endParaRPr sz="1800">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Definir una taxonomía de accesibilidad y acomodos razonables.</a:t>
            </a:r>
            <a:endParaRPr>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Implementar procesos ETL y normalización de datos laborales.</a:t>
            </a:r>
            <a:endParaRPr>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Construir un motor de matching basado en reglas y análisis semántico.</a:t>
            </a:r>
            <a:endParaRPr>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Desarrollar un chatbot web inclusivo para guiar a los usuarios.</a:t>
            </a:r>
            <a:endParaRPr>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Diseñar arquitectura escalable (frontend, backend y base de datos).</a:t>
            </a:r>
            <a:endParaRPr>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Aplicar pruebas de calidad, accesibilidad y usabilidad.</a:t>
            </a:r>
            <a:endParaRPr>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Incorporar retroalimentación de usuarios para mejorar recomendaciones.</a:t>
            </a:r>
            <a:endParaRPr sz="1800">
              <a:latin typeface="Calibri"/>
              <a:ea typeface="Calibri"/>
              <a:cs typeface="Calibri"/>
              <a:sym typeface="Calibri"/>
            </a:endParaRPr>
          </a:p>
          <a:p>
            <a:pPr indent="-114300" lvl="3" marL="1371600" rtl="0" algn="l">
              <a:spcBef>
                <a:spcPts val="0"/>
              </a:spcBef>
              <a:spcAft>
                <a:spcPts val="0"/>
              </a:spcAft>
              <a:buSzPts val="1800"/>
              <a:buFont typeface="Calibri"/>
              <a:buChar char="•"/>
            </a:pPr>
            <a:r>
              <a:rPr lang="es-CL" sz="1800">
                <a:latin typeface="Calibri"/>
                <a:ea typeface="Calibri"/>
                <a:cs typeface="Calibri"/>
                <a:sym typeface="Calibri"/>
              </a:rPr>
              <a:t>Gestionar el proyecto mediante planificación y roles definidos.</a:t>
            </a:r>
            <a:endParaRPr sz="1800">
              <a:solidFill>
                <a:schemeClr val="dk1"/>
              </a:solidFill>
              <a:latin typeface="Calibri"/>
              <a:ea typeface="Calibri"/>
              <a:cs typeface="Calibri"/>
              <a:sym typeface="Calibri"/>
            </a:endParaRPr>
          </a:p>
        </p:txBody>
      </p:sp>
      <p:pic>
        <p:nvPicPr>
          <p:cNvPr id="180" name="Google Shape;180;p4"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
        <p:nvSpPr>
          <p:cNvPr id="186" name="Google Shape;186;p5"/>
          <p:cNvSpPr txBox="1"/>
          <p:nvPr/>
        </p:nvSpPr>
        <p:spPr>
          <a:xfrm>
            <a:off x="1675925" y="1625300"/>
            <a:ext cx="42321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solidFill>
                <a:schemeClr val="lt1"/>
              </a:solidFill>
            </a:endParaRPr>
          </a:p>
        </p:txBody>
      </p:sp>
      <p:cxnSp>
        <p:nvCxnSpPr>
          <p:cNvPr id="187" name="Google Shape;187;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88" name="Google Shape;188;p5"/>
          <p:cNvSpPr txBox="1"/>
          <p:nvPr/>
        </p:nvSpPr>
        <p:spPr>
          <a:xfrm>
            <a:off x="6806925" y="2749000"/>
            <a:ext cx="4509300" cy="239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s-CL" sz="1800">
                <a:solidFill>
                  <a:schemeClr val="lt1"/>
                </a:solidFill>
                <a:latin typeface="Calibri"/>
                <a:ea typeface="Calibri"/>
                <a:cs typeface="Calibri"/>
                <a:sym typeface="Calibri"/>
              </a:rPr>
              <a:t>El alcance de </a:t>
            </a:r>
            <a:r>
              <a:rPr b="1" lang="es-CL" sz="1800">
                <a:solidFill>
                  <a:schemeClr val="lt1"/>
                </a:solidFill>
                <a:latin typeface="Calibri"/>
                <a:ea typeface="Calibri"/>
                <a:cs typeface="Calibri"/>
                <a:sym typeface="Calibri"/>
              </a:rPr>
              <a:t>INTEGRAJOB</a:t>
            </a:r>
            <a:r>
              <a:rPr lang="es-CL" sz="1800">
                <a:solidFill>
                  <a:schemeClr val="lt1"/>
                </a:solidFill>
                <a:latin typeface="Calibri"/>
                <a:ea typeface="Calibri"/>
                <a:cs typeface="Calibri"/>
                <a:sym typeface="Calibri"/>
              </a:rPr>
              <a:t> contempla la automatización en la recopilación y organización de ofertas laborales, la gestión de perfiles de accesibilidad de usuarios, y la entrega de sugerencias de empleo compatibles mediante un motor de correspondencia básico. El sistema se desplegará como una aplicación web responsiva con un chatbot conversacional, soportado en infraestructura en la nube para garantizar su disponibilidad y crecimiento.</a:t>
            </a:r>
            <a:endParaRPr sz="2400">
              <a:solidFill>
                <a:schemeClr val="lt1"/>
              </a:solidFill>
              <a:latin typeface="Calibri"/>
              <a:ea typeface="Calibri"/>
              <a:cs typeface="Calibri"/>
              <a:sym typeface="Calibri"/>
            </a:endParaRPr>
          </a:p>
        </p:txBody>
      </p:sp>
      <p:sp>
        <p:nvSpPr>
          <p:cNvPr id="189" name="Google Shape;189;p5"/>
          <p:cNvSpPr txBox="1"/>
          <p:nvPr/>
        </p:nvSpPr>
        <p:spPr>
          <a:xfrm>
            <a:off x="542750" y="2749000"/>
            <a:ext cx="53652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b="1" lang="es-CL" sz="1800">
                <a:solidFill>
                  <a:schemeClr val="lt1"/>
                </a:solidFill>
                <a:latin typeface="Calibri"/>
                <a:ea typeface="Calibri"/>
                <a:cs typeface="Calibri"/>
                <a:sym typeface="Calibri"/>
              </a:rPr>
              <a:t>Tiempo</a:t>
            </a:r>
            <a:r>
              <a:rPr lang="es-CL" sz="1800">
                <a:solidFill>
                  <a:schemeClr val="lt1"/>
                </a:solidFill>
                <a:latin typeface="Calibri"/>
                <a:ea typeface="Calibri"/>
                <a:cs typeface="Calibri"/>
                <a:sym typeface="Calibri"/>
              </a:rPr>
              <a:t>: Desarrollo dentro de </a:t>
            </a:r>
            <a:r>
              <a:rPr b="1" lang="es-CL" sz="1800">
                <a:solidFill>
                  <a:schemeClr val="lt1"/>
                </a:solidFill>
                <a:latin typeface="Calibri"/>
                <a:ea typeface="Calibri"/>
                <a:cs typeface="Calibri"/>
                <a:sym typeface="Calibri"/>
              </a:rPr>
              <a:t>un semestre</a:t>
            </a:r>
            <a:r>
              <a:rPr lang="es-CL" sz="1800">
                <a:solidFill>
                  <a:schemeClr val="lt1"/>
                </a:solidFill>
                <a:latin typeface="Calibri"/>
                <a:ea typeface="Calibri"/>
                <a:cs typeface="Calibri"/>
                <a:sym typeface="Calibri"/>
              </a:rPr>
              <a:t> (</a:t>
            </a:r>
            <a:r>
              <a:rPr b="1" lang="es-CL" sz="1800">
                <a:solidFill>
                  <a:schemeClr val="lt1"/>
                </a:solidFill>
                <a:latin typeface="Calibri"/>
                <a:ea typeface="Calibri"/>
                <a:cs typeface="Calibri"/>
                <a:sym typeface="Calibri"/>
              </a:rPr>
              <a:t>18 semanas</a:t>
            </a:r>
            <a:r>
              <a:rPr lang="es-CL" sz="1800">
                <a:solidFill>
                  <a:schemeClr val="lt1"/>
                </a:solidFill>
                <a:latin typeface="Calibri"/>
                <a:ea typeface="Calibri"/>
                <a:cs typeface="Calibri"/>
                <a:sym typeface="Calibri"/>
              </a:rPr>
              <a:t> → priorizar MVP).</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Char char="●"/>
            </a:pPr>
            <a:r>
              <a:rPr b="1" lang="es-CL" sz="1800">
                <a:solidFill>
                  <a:schemeClr val="lt1"/>
                </a:solidFill>
                <a:latin typeface="Calibri"/>
                <a:ea typeface="Calibri"/>
                <a:cs typeface="Calibri"/>
                <a:sym typeface="Calibri"/>
              </a:rPr>
              <a:t>Conectividad</a:t>
            </a:r>
            <a:r>
              <a:rPr lang="es-CL" sz="1800">
                <a:solidFill>
                  <a:schemeClr val="lt1"/>
                </a:solidFill>
                <a:latin typeface="Calibri"/>
                <a:ea typeface="Calibri"/>
                <a:cs typeface="Calibri"/>
                <a:sym typeface="Calibri"/>
              </a:rPr>
              <a:t>: Depende de Internet estable para usuarios y fuentes externas.</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Char char="●"/>
            </a:pPr>
            <a:r>
              <a:rPr b="1" lang="es-CL" sz="1800">
                <a:solidFill>
                  <a:schemeClr val="lt1"/>
                </a:solidFill>
                <a:latin typeface="Calibri"/>
                <a:ea typeface="Calibri"/>
                <a:cs typeface="Calibri"/>
                <a:sym typeface="Calibri"/>
              </a:rPr>
              <a:t>Privacidad y seguridad</a:t>
            </a:r>
            <a:r>
              <a:rPr lang="es-CL" sz="1800">
                <a:solidFill>
                  <a:schemeClr val="lt1"/>
                </a:solidFill>
                <a:latin typeface="Calibri"/>
                <a:ea typeface="Calibri"/>
                <a:cs typeface="Calibri"/>
                <a:sym typeface="Calibri"/>
              </a:rPr>
              <a:t>: C</a:t>
            </a:r>
            <a:r>
              <a:rPr lang="es-CL" sz="1800">
                <a:solidFill>
                  <a:schemeClr val="lt1"/>
                </a:solidFill>
                <a:latin typeface="Calibri"/>
                <a:ea typeface="Calibri"/>
                <a:cs typeface="Calibri"/>
                <a:sym typeface="Calibri"/>
              </a:rPr>
              <a:t>umplir </a:t>
            </a:r>
            <a:r>
              <a:rPr lang="es-CL" sz="1800">
                <a:solidFill>
                  <a:schemeClr val="lt1"/>
                </a:solidFill>
                <a:latin typeface="Calibri"/>
                <a:ea typeface="Calibri"/>
                <a:cs typeface="Calibri"/>
                <a:sym typeface="Calibri"/>
              </a:rPr>
              <a:t>Ley 19.628 (datos personales); g</a:t>
            </a:r>
            <a:r>
              <a:rPr lang="es-CL" sz="1800">
                <a:solidFill>
                  <a:schemeClr val="lt1"/>
                </a:solidFill>
                <a:latin typeface="Calibri"/>
                <a:ea typeface="Calibri"/>
                <a:cs typeface="Calibri"/>
                <a:sym typeface="Calibri"/>
              </a:rPr>
              <a:t>arantizando confidencialidad en la información de los usuarios.</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Char char="●"/>
            </a:pPr>
            <a:r>
              <a:rPr b="1" lang="es-CL" sz="1800">
                <a:solidFill>
                  <a:schemeClr val="lt1"/>
                </a:solidFill>
                <a:latin typeface="Calibri"/>
                <a:ea typeface="Calibri"/>
                <a:cs typeface="Calibri"/>
                <a:sym typeface="Calibri"/>
              </a:rPr>
              <a:t>Compatibilidad</a:t>
            </a:r>
            <a:r>
              <a:rPr lang="es-CL" sz="1800">
                <a:solidFill>
                  <a:schemeClr val="lt1"/>
                </a:solidFill>
                <a:latin typeface="Calibri"/>
                <a:ea typeface="Calibri"/>
                <a:cs typeface="Calibri"/>
                <a:sym typeface="Calibri"/>
              </a:rPr>
              <a:t>: Web responsivo en navegadores modernos (sin instalar software extra).</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Char char="●"/>
            </a:pPr>
            <a:r>
              <a:rPr b="1" lang="es-CL" sz="1800">
                <a:solidFill>
                  <a:schemeClr val="lt1"/>
                </a:solidFill>
                <a:latin typeface="Calibri"/>
                <a:ea typeface="Calibri"/>
                <a:cs typeface="Calibri"/>
                <a:sym typeface="Calibri"/>
              </a:rPr>
              <a:t>Disponibilidad y operación</a:t>
            </a:r>
            <a:r>
              <a:rPr lang="es-CL" sz="1800">
                <a:solidFill>
                  <a:schemeClr val="lt1"/>
                </a:solidFill>
                <a:latin typeface="Calibri"/>
                <a:ea typeface="Calibri"/>
                <a:cs typeface="Calibri"/>
                <a:sym typeface="Calibri"/>
              </a:rPr>
              <a:t>: objetivo 95% en pruebas; backups diarios; avisos de mantención con 24h.</a:t>
            </a:r>
            <a:endParaRPr sz="1800">
              <a:solidFill>
                <a:schemeClr val="lt1"/>
              </a:solidFill>
              <a:latin typeface="Calibri"/>
              <a:ea typeface="Calibri"/>
              <a:cs typeface="Calibri"/>
              <a:sym typeface="Calibri"/>
            </a:endParaRPr>
          </a:p>
        </p:txBody>
      </p:sp>
      <p:sp>
        <p:nvSpPr>
          <p:cNvPr id="190" name="Google Shape;190;p5"/>
          <p:cNvSpPr txBox="1"/>
          <p:nvPr/>
        </p:nvSpPr>
        <p:spPr>
          <a:xfrm>
            <a:off x="7802725" y="15791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91" name="Google Shape;191;p5"/>
          <p:cNvSpPr/>
          <p:nvPr/>
        </p:nvSpPr>
        <p:spPr>
          <a:xfrm>
            <a:off x="1410675" y="1724175"/>
            <a:ext cx="3918600" cy="738900"/>
          </a:xfrm>
          <a:prstGeom prst="flowChartAlternateProcess">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Font typeface="Arial"/>
              <a:buNone/>
            </a:pPr>
            <a:r>
              <a:rPr lang="es-CL" sz="3600">
                <a:solidFill>
                  <a:schemeClr val="dk1"/>
                </a:solidFill>
                <a:latin typeface="Calibri"/>
                <a:ea typeface="Calibri"/>
                <a:cs typeface="Calibri"/>
                <a:sym typeface="Calibri"/>
              </a:rPr>
              <a:t>Limitaciones</a:t>
            </a:r>
            <a:endParaRPr>
              <a:solidFill>
                <a:schemeClr val="dk1"/>
              </a:solidFill>
              <a:latin typeface="Lato"/>
              <a:ea typeface="Lato"/>
              <a:cs typeface="Lato"/>
              <a:sym typeface="Lato"/>
            </a:endParaRPr>
          </a:p>
        </p:txBody>
      </p:sp>
      <p:sp>
        <p:nvSpPr>
          <p:cNvPr id="192" name="Google Shape;192;p5"/>
          <p:cNvSpPr/>
          <p:nvPr/>
        </p:nvSpPr>
        <p:spPr>
          <a:xfrm>
            <a:off x="7102275" y="1724163"/>
            <a:ext cx="3918600" cy="738900"/>
          </a:xfrm>
          <a:prstGeom prst="flowChartAlternateProcess">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L" sz="3600">
                <a:solidFill>
                  <a:schemeClr val="dk1"/>
                </a:solidFill>
                <a:latin typeface="Calibri"/>
                <a:ea typeface="Calibri"/>
                <a:cs typeface="Calibri"/>
                <a:sym typeface="Calibri"/>
              </a:rPr>
              <a:t>Alcances</a:t>
            </a:r>
            <a:endParaRPr>
              <a:solidFill>
                <a:schemeClr val="dk1"/>
              </a:solidFill>
              <a:latin typeface="Lato"/>
              <a:ea typeface="Lato"/>
              <a:cs typeface="Lato"/>
              <a:sym typeface="Lato"/>
            </a:endParaRPr>
          </a:p>
        </p:txBody>
      </p:sp>
      <p:pic>
        <p:nvPicPr>
          <p:cNvPr id="193" name="Google Shape;193;p5"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nvSpPr>
        <p:spPr>
          <a:xfrm>
            <a:off x="0" y="14326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Metodología de trabajo </a:t>
            </a:r>
            <a:endParaRPr sz="1800">
              <a:solidFill>
                <a:schemeClr val="lt1"/>
              </a:solidFill>
              <a:latin typeface="Calibri"/>
              <a:ea typeface="Calibri"/>
              <a:cs typeface="Calibri"/>
              <a:sym typeface="Calibri"/>
            </a:endParaRPr>
          </a:p>
        </p:txBody>
      </p:sp>
      <p:cxnSp>
        <p:nvCxnSpPr>
          <p:cNvPr id="199" name="Google Shape;199;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00" name="Google Shape;200;p6"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sp>
        <p:nvSpPr>
          <p:cNvPr id="201" name="Google Shape;201;p6"/>
          <p:cNvSpPr txBox="1"/>
          <p:nvPr/>
        </p:nvSpPr>
        <p:spPr>
          <a:xfrm>
            <a:off x="905100" y="2308275"/>
            <a:ext cx="10381800" cy="398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CL" sz="1700">
                <a:solidFill>
                  <a:schemeClr val="lt1"/>
                </a:solidFill>
              </a:rPr>
              <a:t>El proyecto </a:t>
            </a:r>
            <a:r>
              <a:rPr b="1" lang="es-CL" sz="1700">
                <a:solidFill>
                  <a:schemeClr val="lt1"/>
                </a:solidFill>
              </a:rPr>
              <a:t>IntegraJob</a:t>
            </a:r>
            <a:r>
              <a:rPr lang="es-CL" sz="1700">
                <a:solidFill>
                  <a:schemeClr val="lt1"/>
                </a:solidFill>
              </a:rPr>
              <a:t> se ha desarrollado bajo una </a:t>
            </a:r>
            <a:r>
              <a:rPr b="1" lang="es-CL" sz="1700">
                <a:solidFill>
                  <a:schemeClr val="lt1"/>
                </a:solidFill>
              </a:rPr>
              <a:t>metodología en cascada</a:t>
            </a:r>
            <a:r>
              <a:rPr lang="es-CL" sz="1700">
                <a:solidFill>
                  <a:schemeClr val="lt1"/>
                </a:solidFill>
              </a:rPr>
              <a:t>, avanzando de manera secuencial por etapas claramente definidas que aseguran control y coherencia en cada fase. Comenzamos con:</a:t>
            </a:r>
            <a:endParaRPr sz="1700">
              <a:solidFill>
                <a:schemeClr val="lt1"/>
              </a:solidFill>
            </a:endParaRPr>
          </a:p>
          <a:p>
            <a:pPr indent="0" lvl="0" marL="0" rtl="0" algn="just">
              <a:spcBef>
                <a:spcPts val="0"/>
              </a:spcBef>
              <a:spcAft>
                <a:spcPts val="0"/>
              </a:spcAft>
              <a:buNone/>
            </a:pPr>
            <a:r>
              <a:t/>
            </a:r>
            <a:endParaRPr sz="1700">
              <a:solidFill>
                <a:schemeClr val="lt1"/>
              </a:solidFill>
            </a:endParaRPr>
          </a:p>
          <a:p>
            <a:pPr indent="-342900" lvl="0" marL="457200" rtl="0" algn="just">
              <a:spcBef>
                <a:spcPts val="0"/>
              </a:spcBef>
              <a:spcAft>
                <a:spcPts val="0"/>
              </a:spcAft>
              <a:buClr>
                <a:schemeClr val="lt1"/>
              </a:buClr>
              <a:buSzPts val="1800"/>
              <a:buFont typeface="Calibri"/>
              <a:buAutoNum type="arabicPeriod"/>
            </a:pPr>
            <a:r>
              <a:rPr b="1" lang="es-CL" sz="1800">
                <a:solidFill>
                  <a:schemeClr val="lt1"/>
                </a:solidFill>
                <a:latin typeface="Calibri"/>
                <a:ea typeface="Calibri"/>
                <a:cs typeface="Calibri"/>
                <a:sym typeface="Calibri"/>
              </a:rPr>
              <a:t>Inicio (Análisis):</a:t>
            </a:r>
            <a:r>
              <a:rPr lang="es-CL" sz="1800">
                <a:solidFill>
                  <a:schemeClr val="lt1"/>
                </a:solidFill>
                <a:latin typeface="Calibri"/>
                <a:ea typeface="Calibri"/>
                <a:cs typeface="Calibri"/>
                <a:sym typeface="Calibri"/>
              </a:rPr>
              <a:t> </a:t>
            </a:r>
            <a:r>
              <a:rPr b="1" lang="es-CL" sz="1800">
                <a:solidFill>
                  <a:schemeClr val="lt1"/>
                </a:solidFill>
                <a:latin typeface="Calibri"/>
                <a:ea typeface="Calibri"/>
                <a:cs typeface="Calibri"/>
                <a:sym typeface="Calibri"/>
              </a:rPr>
              <a:t>Levantamiento de requerimientos</a:t>
            </a:r>
            <a:r>
              <a:rPr lang="es-CL" sz="1800">
                <a:solidFill>
                  <a:schemeClr val="lt1"/>
                </a:solidFill>
                <a:latin typeface="Calibri"/>
                <a:ea typeface="Calibri"/>
                <a:cs typeface="Calibri"/>
                <a:sym typeface="Calibri"/>
              </a:rPr>
              <a:t> y </a:t>
            </a:r>
            <a:r>
              <a:rPr b="1" lang="es-CL" sz="1800">
                <a:solidFill>
                  <a:schemeClr val="lt1"/>
                </a:solidFill>
                <a:latin typeface="Calibri"/>
                <a:ea typeface="Calibri"/>
                <a:cs typeface="Calibri"/>
                <a:sym typeface="Calibri"/>
              </a:rPr>
              <a:t>diseño de la base de datos</a:t>
            </a:r>
            <a:r>
              <a:rPr lang="es-CL"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AutoNum type="arabicPeriod"/>
            </a:pPr>
            <a:r>
              <a:rPr b="1" lang="es-CL" sz="1800">
                <a:solidFill>
                  <a:schemeClr val="lt1"/>
                </a:solidFill>
                <a:latin typeface="Calibri"/>
                <a:ea typeface="Calibri"/>
                <a:cs typeface="Calibri"/>
                <a:sym typeface="Calibri"/>
              </a:rPr>
              <a:t>Backend:</a:t>
            </a:r>
            <a:r>
              <a:rPr lang="es-CL" sz="1800">
                <a:solidFill>
                  <a:schemeClr val="lt1"/>
                </a:solidFill>
                <a:latin typeface="Calibri"/>
                <a:ea typeface="Calibri"/>
                <a:cs typeface="Calibri"/>
                <a:sym typeface="Calibri"/>
              </a:rPr>
              <a:t> Desarrollo en </a:t>
            </a:r>
            <a:r>
              <a:rPr b="1" lang="es-CL" sz="1800">
                <a:solidFill>
                  <a:schemeClr val="lt1"/>
                </a:solidFill>
                <a:latin typeface="Calibri"/>
                <a:ea typeface="Calibri"/>
                <a:cs typeface="Calibri"/>
                <a:sym typeface="Calibri"/>
              </a:rPr>
              <a:t>Spring Boot</a:t>
            </a:r>
            <a:r>
              <a:rPr lang="es-CL" sz="1800">
                <a:solidFill>
                  <a:schemeClr val="lt1"/>
                </a:solidFill>
                <a:latin typeface="Calibri"/>
                <a:ea typeface="Calibri"/>
                <a:cs typeface="Calibri"/>
                <a:sym typeface="Calibri"/>
              </a:rPr>
              <a:t> con API para servicios del sistema.</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AutoNum type="arabicPeriod"/>
            </a:pPr>
            <a:r>
              <a:rPr b="1" lang="es-CL" sz="1800">
                <a:solidFill>
                  <a:schemeClr val="lt1"/>
                </a:solidFill>
                <a:latin typeface="Calibri"/>
                <a:ea typeface="Calibri"/>
                <a:cs typeface="Calibri"/>
                <a:sym typeface="Calibri"/>
              </a:rPr>
              <a:t>Frontend:</a:t>
            </a:r>
            <a:r>
              <a:rPr lang="es-CL" sz="1800">
                <a:solidFill>
                  <a:schemeClr val="lt1"/>
                </a:solidFill>
                <a:latin typeface="Calibri"/>
                <a:ea typeface="Calibri"/>
                <a:cs typeface="Calibri"/>
                <a:sym typeface="Calibri"/>
              </a:rPr>
              <a:t> Interfaz en </a:t>
            </a:r>
            <a:r>
              <a:rPr b="1" lang="es-CL" sz="1800">
                <a:solidFill>
                  <a:schemeClr val="lt1"/>
                </a:solidFill>
                <a:latin typeface="Calibri"/>
                <a:ea typeface="Calibri"/>
                <a:cs typeface="Calibri"/>
                <a:sym typeface="Calibri"/>
              </a:rPr>
              <a:t>React/Vite</a:t>
            </a:r>
            <a:r>
              <a:rPr lang="es-CL" sz="1800">
                <a:solidFill>
                  <a:schemeClr val="lt1"/>
                </a:solidFill>
                <a:latin typeface="Calibri"/>
                <a:ea typeface="Calibri"/>
                <a:cs typeface="Calibri"/>
                <a:sym typeface="Calibri"/>
              </a:rPr>
              <a:t> con </a:t>
            </a:r>
            <a:r>
              <a:rPr b="1" lang="es-CL" sz="1800">
                <a:solidFill>
                  <a:schemeClr val="lt1"/>
                </a:solidFill>
                <a:latin typeface="Calibri"/>
                <a:ea typeface="Calibri"/>
                <a:cs typeface="Calibri"/>
                <a:sym typeface="Calibri"/>
              </a:rPr>
              <a:t>chatbot</a:t>
            </a:r>
            <a:r>
              <a:rPr lang="es-CL" sz="1800">
                <a:solidFill>
                  <a:schemeClr val="lt1"/>
                </a:solidFill>
                <a:latin typeface="Calibri"/>
                <a:ea typeface="Calibri"/>
                <a:cs typeface="Calibri"/>
                <a:sym typeface="Calibri"/>
              </a:rPr>
              <a:t> como punto de interacción.</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AutoNum type="arabicPeriod"/>
            </a:pPr>
            <a:r>
              <a:rPr b="1" lang="es-CL" sz="1800">
                <a:solidFill>
                  <a:schemeClr val="lt1"/>
                </a:solidFill>
                <a:latin typeface="Calibri"/>
                <a:ea typeface="Calibri"/>
                <a:cs typeface="Calibri"/>
                <a:sym typeface="Calibri"/>
              </a:rPr>
              <a:t>Módulo analítico:</a:t>
            </a:r>
            <a:r>
              <a:rPr lang="es-CL" sz="1800">
                <a:solidFill>
                  <a:schemeClr val="lt1"/>
                </a:solidFill>
                <a:latin typeface="Calibri"/>
                <a:ea typeface="Calibri"/>
                <a:cs typeface="Calibri"/>
                <a:sym typeface="Calibri"/>
              </a:rPr>
              <a:t> </a:t>
            </a:r>
            <a:r>
              <a:rPr b="1" lang="es-CL" sz="1800">
                <a:solidFill>
                  <a:schemeClr val="lt1"/>
                </a:solidFill>
                <a:latin typeface="Calibri"/>
                <a:ea typeface="Calibri"/>
                <a:cs typeface="Calibri"/>
                <a:sym typeface="Calibri"/>
              </a:rPr>
              <a:t>Django/Python</a:t>
            </a:r>
            <a:r>
              <a:rPr lang="es-CL" sz="1800">
                <a:solidFill>
                  <a:schemeClr val="lt1"/>
                </a:solidFill>
                <a:latin typeface="Calibri"/>
                <a:ea typeface="Calibri"/>
                <a:cs typeface="Calibri"/>
                <a:sym typeface="Calibri"/>
              </a:rPr>
              <a:t> para </a:t>
            </a:r>
            <a:r>
              <a:rPr b="1" lang="es-CL" sz="1800">
                <a:solidFill>
                  <a:schemeClr val="lt1"/>
                </a:solidFill>
                <a:latin typeface="Calibri"/>
                <a:ea typeface="Calibri"/>
                <a:cs typeface="Calibri"/>
                <a:sym typeface="Calibri"/>
              </a:rPr>
              <a:t>procesar y clasificar</a:t>
            </a:r>
            <a:r>
              <a:rPr lang="es-CL" sz="1800">
                <a:solidFill>
                  <a:schemeClr val="lt1"/>
                </a:solidFill>
                <a:latin typeface="Calibri"/>
                <a:ea typeface="Calibri"/>
                <a:cs typeface="Calibri"/>
                <a:sym typeface="Calibri"/>
              </a:rPr>
              <a:t> ofertas laborales.</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AutoNum type="arabicPeriod"/>
            </a:pPr>
            <a:r>
              <a:rPr b="1" lang="es-CL" sz="1800">
                <a:solidFill>
                  <a:schemeClr val="lt1"/>
                </a:solidFill>
                <a:latin typeface="Calibri"/>
                <a:ea typeface="Calibri"/>
                <a:cs typeface="Calibri"/>
                <a:sym typeface="Calibri"/>
              </a:rPr>
              <a:t>Scraper inclusivo:</a:t>
            </a:r>
            <a:r>
              <a:rPr lang="es-CL" sz="1800">
                <a:solidFill>
                  <a:schemeClr val="lt1"/>
                </a:solidFill>
                <a:latin typeface="Calibri"/>
                <a:ea typeface="Calibri"/>
                <a:cs typeface="Calibri"/>
                <a:sym typeface="Calibri"/>
              </a:rPr>
              <a:t> Extracción desde portales (p. ej., </a:t>
            </a:r>
            <a:r>
              <a:rPr b="1" lang="es-CL" sz="1800">
                <a:solidFill>
                  <a:schemeClr val="lt1"/>
                </a:solidFill>
                <a:latin typeface="Calibri"/>
                <a:ea typeface="Calibri"/>
                <a:cs typeface="Calibri"/>
                <a:sym typeface="Calibri"/>
              </a:rPr>
              <a:t>Computrabajo</a:t>
            </a:r>
            <a:r>
              <a:rPr lang="es-CL" sz="1800">
                <a:solidFill>
                  <a:schemeClr val="lt1"/>
                </a:solidFill>
                <a:latin typeface="Calibri"/>
                <a:ea typeface="Calibri"/>
                <a:cs typeface="Calibri"/>
                <a:sym typeface="Calibri"/>
              </a:rPr>
              <a:t>) con </a:t>
            </a:r>
            <a:r>
              <a:rPr b="1" lang="es-CL" sz="1800">
                <a:solidFill>
                  <a:schemeClr val="lt1"/>
                </a:solidFill>
                <a:latin typeface="Calibri"/>
                <a:ea typeface="Calibri"/>
                <a:cs typeface="Calibri"/>
                <a:sym typeface="Calibri"/>
              </a:rPr>
              <a:t>análisis de texto</a:t>
            </a:r>
            <a:r>
              <a:rPr lang="es-CL" sz="1800">
                <a:solidFill>
                  <a:schemeClr val="lt1"/>
                </a:solidFill>
                <a:latin typeface="Calibri"/>
                <a:ea typeface="Calibri"/>
                <a:cs typeface="Calibri"/>
                <a:sym typeface="Calibri"/>
              </a:rPr>
              <a:t> para detectar </a:t>
            </a:r>
            <a:r>
              <a:rPr b="1" lang="es-CL" sz="1800">
                <a:solidFill>
                  <a:schemeClr val="lt1"/>
                </a:solidFill>
                <a:latin typeface="Calibri"/>
                <a:ea typeface="Calibri"/>
                <a:cs typeface="Calibri"/>
                <a:sym typeface="Calibri"/>
              </a:rPr>
              <a:t>accesibilidad</a:t>
            </a:r>
            <a:r>
              <a:rPr lang="es-CL" sz="1800">
                <a:solidFill>
                  <a:schemeClr val="lt1"/>
                </a:solidFill>
                <a:latin typeface="Calibri"/>
                <a:ea typeface="Calibri"/>
                <a:cs typeface="Calibri"/>
                <a:sym typeface="Calibri"/>
              </a:rPr>
              <a:t> y </a:t>
            </a:r>
            <a:r>
              <a:rPr b="1" lang="es-CL" sz="1800">
                <a:solidFill>
                  <a:schemeClr val="lt1"/>
                </a:solidFill>
                <a:latin typeface="Calibri"/>
                <a:ea typeface="Calibri"/>
                <a:cs typeface="Calibri"/>
                <a:sym typeface="Calibri"/>
              </a:rPr>
              <a:t>transporte</a:t>
            </a:r>
            <a:r>
              <a:rPr lang="es-CL"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AutoNum type="arabicPeriod"/>
            </a:pPr>
            <a:r>
              <a:rPr b="1" lang="es-CL" sz="1800">
                <a:solidFill>
                  <a:schemeClr val="lt1"/>
                </a:solidFill>
                <a:latin typeface="Calibri"/>
                <a:ea typeface="Calibri"/>
                <a:cs typeface="Calibri"/>
                <a:sym typeface="Calibri"/>
              </a:rPr>
              <a:t>Validación por etapas:</a:t>
            </a:r>
            <a:r>
              <a:rPr lang="es-CL" sz="1800">
                <a:solidFill>
                  <a:schemeClr val="lt1"/>
                </a:solidFill>
                <a:latin typeface="Calibri"/>
                <a:ea typeface="Calibri"/>
                <a:cs typeface="Calibri"/>
                <a:sym typeface="Calibri"/>
              </a:rPr>
              <a:t> Cada fase se </a:t>
            </a:r>
            <a:r>
              <a:rPr b="1" lang="es-CL" sz="1800">
                <a:solidFill>
                  <a:schemeClr val="lt1"/>
                </a:solidFill>
                <a:latin typeface="Calibri"/>
                <a:ea typeface="Calibri"/>
                <a:cs typeface="Calibri"/>
                <a:sym typeface="Calibri"/>
              </a:rPr>
              <a:t>verifica antes de avanzar</a:t>
            </a:r>
            <a:r>
              <a:rPr lang="es-CL" sz="1800">
                <a:solidFill>
                  <a:schemeClr val="lt1"/>
                </a:solidFill>
                <a:latin typeface="Calibri"/>
                <a:ea typeface="Calibri"/>
                <a:cs typeface="Calibri"/>
                <a:sym typeface="Calibri"/>
              </a:rPr>
              <a:t> a la siguiente.</a:t>
            </a:r>
            <a:endParaRPr sz="1800">
              <a:solidFill>
                <a:schemeClr val="lt1"/>
              </a:solidFill>
              <a:latin typeface="Calibri"/>
              <a:ea typeface="Calibri"/>
              <a:cs typeface="Calibri"/>
              <a:sym typeface="Calibri"/>
            </a:endParaRPr>
          </a:p>
          <a:p>
            <a:pPr indent="-342900" lvl="0" marL="457200" rtl="0" algn="just">
              <a:spcBef>
                <a:spcPts val="0"/>
              </a:spcBef>
              <a:spcAft>
                <a:spcPts val="0"/>
              </a:spcAft>
              <a:buClr>
                <a:schemeClr val="lt1"/>
              </a:buClr>
              <a:buSzPts val="1800"/>
              <a:buFont typeface="Calibri"/>
              <a:buAutoNum type="arabicPeriod"/>
            </a:pPr>
            <a:r>
              <a:rPr b="1" lang="es-CL" sz="1800">
                <a:solidFill>
                  <a:schemeClr val="lt1"/>
                </a:solidFill>
                <a:latin typeface="Calibri"/>
                <a:ea typeface="Calibri"/>
                <a:cs typeface="Calibri"/>
                <a:sym typeface="Calibri"/>
              </a:rPr>
              <a:t>Trazabilidad y calidad:</a:t>
            </a:r>
            <a:r>
              <a:rPr lang="es-CL" sz="1800">
                <a:solidFill>
                  <a:schemeClr val="lt1"/>
                </a:solidFill>
                <a:latin typeface="Calibri"/>
                <a:ea typeface="Calibri"/>
                <a:cs typeface="Calibri"/>
                <a:sym typeface="Calibri"/>
              </a:rPr>
              <a:t> </a:t>
            </a:r>
            <a:r>
              <a:rPr b="1" lang="es-CL" sz="1800">
                <a:solidFill>
                  <a:schemeClr val="lt1"/>
                </a:solidFill>
                <a:latin typeface="Calibri"/>
                <a:ea typeface="Calibri"/>
                <a:cs typeface="Calibri"/>
                <a:sym typeface="Calibri"/>
              </a:rPr>
              <a:t>Documentación en GitHub</a:t>
            </a:r>
            <a:r>
              <a:rPr lang="es-CL" sz="1800">
                <a:solidFill>
                  <a:schemeClr val="lt1"/>
                </a:solidFill>
                <a:latin typeface="Calibri"/>
                <a:ea typeface="Calibri"/>
                <a:cs typeface="Calibri"/>
                <a:sym typeface="Calibri"/>
              </a:rPr>
              <a:t>, </a:t>
            </a:r>
            <a:r>
              <a:rPr b="1" lang="es-CL" sz="1800">
                <a:solidFill>
                  <a:schemeClr val="lt1"/>
                </a:solidFill>
                <a:latin typeface="Calibri"/>
                <a:ea typeface="Calibri"/>
                <a:cs typeface="Calibri"/>
                <a:sym typeface="Calibri"/>
              </a:rPr>
              <a:t>revisión semanal</a:t>
            </a:r>
            <a:r>
              <a:rPr lang="es-CL" sz="1800">
                <a:solidFill>
                  <a:schemeClr val="lt1"/>
                </a:solidFill>
                <a:latin typeface="Calibri"/>
                <a:ea typeface="Calibri"/>
                <a:cs typeface="Calibri"/>
                <a:sym typeface="Calibri"/>
              </a:rPr>
              <a:t> y control de progreso para asegurar calidad del producto final.</a:t>
            </a:r>
            <a:endParaRPr sz="1800">
              <a:solidFill>
                <a:schemeClr val="lt1"/>
              </a:solidFill>
              <a:latin typeface="Calibri"/>
              <a:ea typeface="Calibri"/>
              <a:cs typeface="Calibri"/>
              <a:sym typeface="Calibri"/>
            </a:endParaRPr>
          </a:p>
          <a:p>
            <a:pPr indent="0" lvl="0" marL="0" rtl="0" algn="just">
              <a:spcBef>
                <a:spcPts val="0"/>
              </a:spcBef>
              <a:spcAft>
                <a:spcPts val="0"/>
              </a:spcAft>
              <a:buNone/>
            </a:pPr>
            <a:r>
              <a:t/>
            </a:r>
            <a:endParaRPr sz="1700">
              <a:solidFill>
                <a:schemeClr val="lt1"/>
              </a:solidFill>
            </a:endParaRPr>
          </a:p>
        </p:txBody>
      </p:sp>
      <p:sp>
        <p:nvSpPr>
          <p:cNvPr id="202" name="Google Shape;202;p6"/>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
        <p:nvSpPr>
          <p:cNvPr id="208" name="Google Shape;208;p7"/>
          <p:cNvSpPr txBox="1"/>
          <p:nvPr/>
        </p:nvSpPr>
        <p:spPr>
          <a:xfrm>
            <a:off x="219225" y="637925"/>
            <a:ext cx="87504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Cronograma</a:t>
            </a:r>
            <a:endParaRPr sz="1000">
              <a:solidFill>
                <a:srgbClr val="757070"/>
              </a:solidFill>
              <a:latin typeface="Calibri"/>
              <a:ea typeface="Calibri"/>
              <a:cs typeface="Calibri"/>
              <a:sym typeface="Calibri"/>
            </a:endParaRPr>
          </a:p>
        </p:txBody>
      </p:sp>
      <p:cxnSp>
        <p:nvCxnSpPr>
          <p:cNvPr id="209" name="Google Shape;209;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210" name="Google Shape;210;p7"/>
          <p:cNvGraphicFramePr/>
          <p:nvPr/>
        </p:nvGraphicFramePr>
        <p:xfrm>
          <a:off x="317908" y="1392892"/>
          <a:ext cx="3000000" cy="3000000"/>
        </p:xfrm>
        <a:graphic>
          <a:graphicData uri="http://schemas.openxmlformats.org/drawingml/2006/table">
            <a:tbl>
              <a:tblPr>
                <a:noFill/>
                <a:tableStyleId>{46B2589F-8FEE-4D1A-84AF-A79251FAB528}</a:tableStyleId>
              </a:tblPr>
              <a:tblGrid>
                <a:gridCol w="1637050"/>
                <a:gridCol w="385375"/>
                <a:gridCol w="499300"/>
                <a:gridCol w="490250"/>
                <a:gridCol w="542000"/>
                <a:gridCol w="452050"/>
                <a:gridCol w="499300"/>
                <a:gridCol w="499300"/>
                <a:gridCol w="499300"/>
                <a:gridCol w="499300"/>
                <a:gridCol w="499300"/>
                <a:gridCol w="556325"/>
                <a:gridCol w="499300"/>
                <a:gridCol w="618500"/>
                <a:gridCol w="475075"/>
                <a:gridCol w="475075"/>
                <a:gridCol w="395700"/>
                <a:gridCol w="640900"/>
                <a:gridCol w="561525"/>
                <a:gridCol w="487875"/>
                <a:gridCol w="382850"/>
              </a:tblGrid>
              <a:tr h="204050">
                <a:tc rowSpan="2">
                  <a:txBody>
                    <a:bodyPr/>
                    <a:lstStyle/>
                    <a:p>
                      <a:pPr indent="0" lvl="0" marL="0" marR="0" rtl="0" algn="just">
                        <a:lnSpc>
                          <a:spcPct val="150000"/>
                        </a:lnSpc>
                        <a:spcBef>
                          <a:spcPts val="0"/>
                        </a:spcBef>
                        <a:spcAft>
                          <a:spcPts val="0"/>
                        </a:spcAft>
                        <a:buNone/>
                      </a:pPr>
                      <a:r>
                        <a:rPr b="1" lang="es-CL" sz="800" u="none" cap="none" strike="noStrike">
                          <a:solidFill>
                            <a:schemeClr val="dk1"/>
                          </a:solidFill>
                          <a:latin typeface="Calibri"/>
                          <a:ea typeface="Calibri"/>
                          <a:cs typeface="Calibri"/>
                          <a:sym typeface="Calibri"/>
                        </a:rPr>
                        <a:t>Actividad</a:t>
                      </a:r>
                      <a:endParaRPr b="1" sz="1100" u="none" cap="none" strike="noStrike">
                        <a:solidFill>
                          <a:schemeClr val="dk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lt2"/>
                    </a:solidFill>
                  </a:tcPr>
                </a:tc>
                <a:tc gridSpan="4">
                  <a:txBody>
                    <a:bodyPr/>
                    <a:lstStyle/>
                    <a:p>
                      <a:pPr indent="0" lvl="0" marL="0" marR="0" rtl="0" algn="ctr">
                        <a:lnSpc>
                          <a:spcPct val="150000"/>
                        </a:lnSpc>
                        <a:spcBef>
                          <a:spcPts val="0"/>
                        </a:spcBef>
                        <a:spcAft>
                          <a:spcPts val="0"/>
                        </a:spcAft>
                        <a:buNone/>
                      </a:pPr>
                      <a:r>
                        <a:rPr b="1" lang="es-CL" sz="800" u="none" cap="none" strike="noStrike">
                          <a:solidFill>
                            <a:schemeClr val="dk1"/>
                          </a:solidFill>
                          <a:latin typeface="Calibri"/>
                          <a:ea typeface="Calibri"/>
                          <a:cs typeface="Calibri"/>
                          <a:sym typeface="Calibri"/>
                        </a:rPr>
                        <a:t>Fase 1</a:t>
                      </a:r>
                      <a:endParaRPr sz="1100" u="none" cap="none" strike="noStrike">
                        <a:solidFill>
                          <a:schemeClr val="dk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2EFD9"/>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chemeClr val="dk1"/>
                          </a:solidFill>
                          <a:latin typeface="Calibri"/>
                          <a:ea typeface="Calibri"/>
                          <a:cs typeface="Calibri"/>
                          <a:sym typeface="Calibri"/>
                        </a:rPr>
                        <a:t>Fase 2</a:t>
                      </a:r>
                      <a:endParaRPr sz="1100" u="none" cap="none" strike="noStrike">
                        <a:solidFill>
                          <a:schemeClr val="dk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2CC"/>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chemeClr val="dk1"/>
                          </a:solidFill>
                          <a:latin typeface="Calibri"/>
                          <a:ea typeface="Calibri"/>
                          <a:cs typeface="Calibri"/>
                          <a:sym typeface="Calibri"/>
                        </a:rPr>
                        <a:t>Fase 3</a:t>
                      </a:r>
                      <a:endParaRPr sz="1100" u="none" cap="none" strike="noStrike">
                        <a:solidFill>
                          <a:schemeClr val="dk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BE4D5"/>
                    </a:solidFill>
                  </a:tcPr>
                </a:tc>
                <a:tc hMerge="1"/>
                <a:tc hMerge="1"/>
                <a:tc hMerge="1"/>
              </a:tr>
              <a:tr h="182525">
                <a:tc vMerge="1"/>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2</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3</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4</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5</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6</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7</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8</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9</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10</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11</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12</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13</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14</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15</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16</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17</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S 18</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s-CL" sz="1100" u="none" cap="none" strike="noStrike">
                          <a:latin typeface="Calibri"/>
                          <a:ea typeface="Calibri"/>
                          <a:cs typeface="Calibri"/>
                          <a:sym typeface="Calibri"/>
                        </a:rPr>
                        <a:t> </a:t>
                      </a:r>
                      <a:endParaRPr b="1"/>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0725">
                <a:tc>
                  <a:txBody>
                    <a:bodyPr/>
                    <a:lstStyle/>
                    <a:p>
                      <a:pPr indent="0" lvl="0" marL="0" rtl="0" algn="ctr">
                        <a:lnSpc>
                          <a:spcPct val="115000"/>
                        </a:lnSpc>
                        <a:spcBef>
                          <a:spcPts val="0"/>
                        </a:spcBef>
                        <a:spcAft>
                          <a:spcPts val="800"/>
                        </a:spcAft>
                        <a:buNone/>
                      </a:pPr>
                      <a:r>
                        <a:rPr b="1" lang="es-CL" sz="900">
                          <a:solidFill>
                            <a:schemeClr val="lt1"/>
                          </a:solidFill>
                          <a:latin typeface="Calibri"/>
                          <a:ea typeface="Calibri"/>
                          <a:cs typeface="Calibri"/>
                          <a:sym typeface="Calibri"/>
                        </a:rPr>
                        <a:t>Definir alcance y taxonomía de accesibilidad.</a:t>
                      </a:r>
                      <a:endParaRPr b="1" sz="13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s-CL" sz="1100" u="none" cap="none" strike="noStrike">
                          <a:latin typeface="Calibri"/>
                          <a:ea typeface="Calibri"/>
                          <a:cs typeface="Calibri"/>
                          <a:sym typeface="Calibri"/>
                        </a:rPr>
                        <a:t> </a:t>
                      </a:r>
                      <a:endParaRPr b="1"/>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68150">
                <a:tc>
                  <a:txBody>
                    <a:bodyPr/>
                    <a:lstStyle/>
                    <a:p>
                      <a:pPr indent="0" lvl="0" marL="0" rtl="0" algn="ctr">
                        <a:lnSpc>
                          <a:spcPct val="115000"/>
                        </a:lnSpc>
                        <a:spcBef>
                          <a:spcPts val="0"/>
                        </a:spcBef>
                        <a:spcAft>
                          <a:spcPts val="800"/>
                        </a:spcAft>
                        <a:buNone/>
                      </a:pPr>
                      <a:r>
                        <a:rPr b="1" lang="es-CL" sz="900">
                          <a:solidFill>
                            <a:schemeClr val="lt1"/>
                          </a:solidFill>
                          <a:latin typeface="Calibri"/>
                          <a:ea typeface="Calibri"/>
                          <a:cs typeface="Calibri"/>
                          <a:sym typeface="Calibri"/>
                        </a:rPr>
                        <a:t>Análisis de requisitos y modelo de datos.</a:t>
                      </a:r>
                      <a:endParaRPr b="1" sz="9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3325">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Infraestructura y despliegue en nube/Docker (primer entorno de pruebas).</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30100">
                <a:tc>
                  <a:txBody>
                    <a:bodyPr/>
                    <a:lstStyle/>
                    <a:p>
                      <a:pPr indent="0" lvl="0" marL="0" rtl="0" algn="ctr">
                        <a:lnSpc>
                          <a:spcPct val="115000"/>
                        </a:lnSpc>
                        <a:spcBef>
                          <a:spcPts val="0"/>
                        </a:spcBef>
                        <a:spcAft>
                          <a:spcPts val="800"/>
                        </a:spcAft>
                        <a:buNone/>
                      </a:pPr>
                      <a:r>
                        <a:rPr b="1" lang="es-CL" sz="900">
                          <a:solidFill>
                            <a:schemeClr val="lt1"/>
                          </a:solidFill>
                          <a:latin typeface="Calibri"/>
                          <a:ea typeface="Calibri"/>
                          <a:cs typeface="Calibri"/>
                          <a:sym typeface="Calibri"/>
                        </a:rPr>
                        <a:t>Diseño inicial del Chatbot Frontend (React/Vite).</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9850">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Desarrollo del motor de correspondencia (Chat)</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66025">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Backend API  en Spring Boot.</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800">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Desarrollo del motor de correspondencia (reglas).</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17500">
                <a:tc>
                  <a:txBody>
                    <a:bodyPr/>
                    <a:lstStyle/>
                    <a:p>
                      <a:pPr indent="0" lvl="0" marL="0" rtl="0" algn="ctr">
                        <a:lnSpc>
                          <a:spcPct val="115000"/>
                        </a:lnSpc>
                        <a:spcBef>
                          <a:spcPts val="0"/>
                        </a:spcBef>
                        <a:spcAft>
                          <a:spcPts val="800"/>
                        </a:spcAft>
                        <a:buNone/>
                      </a:pPr>
                      <a:r>
                        <a:rPr b="1" lang="es-CL" sz="900">
                          <a:solidFill>
                            <a:schemeClr val="lt1"/>
                          </a:solidFill>
                          <a:latin typeface="Calibri"/>
                          <a:ea typeface="Calibri"/>
                          <a:cs typeface="Calibri"/>
                          <a:sym typeface="Calibri"/>
                        </a:rPr>
                        <a:t>Scraping inicial (Scraping + Python).</a:t>
                      </a:r>
                      <a:endParaRPr b="1" sz="9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s-CL" sz="1100" u="none" cap="none" strike="noStrike">
                          <a:latin typeface="Calibri"/>
                          <a:ea typeface="Calibri"/>
                          <a:cs typeface="Calibri"/>
                          <a:sym typeface="Calibri"/>
                        </a:rPr>
                        <a:t> </a:t>
                      </a:r>
                      <a:endParaRPr b="1"/>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450">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Desarrollo del motor de correspondencia (matching).</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450">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Avance en Chatbot + integración con API (BNE).</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450">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QA y validación (unitarias, accesibilidad).</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450">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Integración final, pruebas con usuarios y métricas.</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6900">
                <a:tc>
                  <a:txBody>
                    <a:bodyPr/>
                    <a:lstStyle/>
                    <a:p>
                      <a:pPr indent="0" lvl="0" marL="0" marR="0" rtl="0" algn="ctr">
                        <a:lnSpc>
                          <a:spcPct val="115000"/>
                        </a:lnSpc>
                        <a:spcBef>
                          <a:spcPts val="0"/>
                        </a:spcBef>
                        <a:spcAft>
                          <a:spcPts val="800"/>
                        </a:spcAft>
                        <a:buNone/>
                      </a:pPr>
                      <a:r>
                        <a:rPr b="1" lang="es-CL" sz="900">
                          <a:solidFill>
                            <a:schemeClr val="lt1"/>
                          </a:solidFill>
                          <a:latin typeface="Calibri"/>
                          <a:ea typeface="Calibri"/>
                          <a:cs typeface="Calibri"/>
                          <a:sym typeface="Calibri"/>
                        </a:rPr>
                        <a:t>Documentación (manual de usuario, guía de instalación).</a:t>
                      </a:r>
                      <a:endParaRPr b="1" sz="9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800"/>
                        </a:spcAft>
                        <a:buNone/>
                      </a:pPr>
                      <a:r>
                        <a:t/>
                      </a:r>
                      <a:endParaRPr b="1" sz="13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b="1" sz="8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b="1" sz="1100" u="none" cap="none" strike="noStrike">
                        <a:latin typeface="Calibri"/>
                        <a:ea typeface="Calibri"/>
                        <a:cs typeface="Calibri"/>
                        <a:sym typeface="Calibri"/>
                      </a:endParaRPr>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70450">
                <a:tc>
                  <a:txBody>
                    <a:bodyPr/>
                    <a:lstStyle/>
                    <a:p>
                      <a:pPr indent="0" lvl="0" marL="0" rtl="0" algn="ctr">
                        <a:lnSpc>
                          <a:spcPct val="115000"/>
                        </a:lnSpc>
                        <a:spcBef>
                          <a:spcPts val="0"/>
                        </a:spcBef>
                        <a:spcAft>
                          <a:spcPts val="800"/>
                        </a:spcAft>
                        <a:buNone/>
                      </a:pPr>
                      <a:r>
                        <a:rPr b="1" lang="es-CL" sz="900">
                          <a:solidFill>
                            <a:schemeClr val="lt1"/>
                          </a:solidFill>
                          <a:latin typeface="Calibri"/>
                          <a:ea typeface="Calibri"/>
                          <a:cs typeface="Calibri"/>
                          <a:sym typeface="Calibri"/>
                        </a:rPr>
                        <a:t>Retrospectiva y entrega final.</a:t>
                      </a:r>
                      <a:endParaRPr b="1" sz="9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just">
                        <a:lnSpc>
                          <a:spcPct val="150000"/>
                        </a:lnSpc>
                        <a:spcBef>
                          <a:spcPts val="0"/>
                        </a:spcBef>
                        <a:spcAft>
                          <a:spcPts val="800"/>
                        </a:spcAft>
                        <a:buNone/>
                      </a:pPr>
                      <a:r>
                        <a:rPr b="1" lang="es-CL" sz="1300">
                          <a:solidFill>
                            <a:schemeClr val="lt1"/>
                          </a:solidFill>
                          <a:latin typeface="Calibri"/>
                          <a:ea typeface="Calibri"/>
                          <a:cs typeface="Calibri"/>
                          <a:sym typeface="Calibri"/>
                        </a:rPr>
                        <a:t>X</a:t>
                      </a:r>
                      <a:endParaRPr b="1" sz="13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solidFill>
                            <a:schemeClr val="lt1"/>
                          </a:solidFill>
                          <a:latin typeface="Calibri"/>
                          <a:ea typeface="Calibri"/>
                          <a:cs typeface="Calibri"/>
                          <a:sym typeface="Calibri"/>
                        </a:rPr>
                        <a:t> </a:t>
                      </a:r>
                      <a:endParaRPr b="1" sz="1100" u="none" cap="none" strike="noStrike">
                        <a:solidFill>
                          <a:schemeClr val="lt1"/>
                        </a:solidFill>
                        <a:latin typeface="Calibri"/>
                        <a:ea typeface="Calibri"/>
                        <a:cs typeface="Calibri"/>
                        <a:sym typeface="Calibri"/>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b="1" lang="es-CL" sz="1100" u="none" cap="none" strike="noStrike">
                          <a:latin typeface="Calibri"/>
                          <a:ea typeface="Calibri"/>
                          <a:cs typeface="Calibri"/>
                          <a:sym typeface="Calibri"/>
                        </a:rPr>
                        <a:t> </a:t>
                      </a:r>
                      <a:endParaRPr b="1"/>
                    </a:p>
                  </a:txBody>
                  <a:tcPr marT="0" marB="0" marR="0" marL="0" anchor="ctr">
                    <a:lnL cap="flat" cmpd="sng" w="12700">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211" name="Google Shape;211;p7" title="pngfind.com-logo-de-facebook-png-1592193.png"/>
          <p:cNvPicPr preferRelativeResize="0"/>
          <p:nvPr/>
        </p:nvPicPr>
        <p:blipFill rotWithShape="1">
          <a:blip r:embed="rId3">
            <a:alphaModFix/>
          </a:blip>
          <a:srcRect b="0" l="-2170" r="2170" t="0"/>
          <a:stretch/>
        </p:blipFill>
        <p:spPr>
          <a:xfrm>
            <a:off x="6864114" y="145657"/>
            <a:ext cx="5049437" cy="1138775"/>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nvSpPr>
        <p:spPr>
          <a:xfrm>
            <a:off x="136188" y="368928"/>
            <a:ext cx="12192000" cy="67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sz="1600">
              <a:solidFill>
                <a:schemeClr val="lt1"/>
              </a:solidFill>
            </a:endParaRPr>
          </a:p>
          <a:p>
            <a:pPr indent="0" lvl="0" marL="0" marR="0" rtl="0" algn="l">
              <a:spcBef>
                <a:spcPts val="0"/>
              </a:spcBef>
              <a:spcAft>
                <a:spcPts val="0"/>
              </a:spcAft>
              <a:buNone/>
            </a:pPr>
            <a:r>
              <a:t/>
            </a:r>
            <a:endParaRPr sz="1800">
              <a:solidFill>
                <a:srgbClr val="757070"/>
              </a:solidFill>
              <a:latin typeface="Calibri"/>
              <a:ea typeface="Calibri"/>
              <a:cs typeface="Calibri"/>
              <a:sym typeface="Calibri"/>
            </a:endParaRPr>
          </a:p>
        </p:txBody>
      </p:sp>
      <p:sp>
        <p:nvSpPr>
          <p:cNvPr id="217" name="Google Shape;217;p8"/>
          <p:cNvSpPr txBox="1"/>
          <p:nvPr/>
        </p:nvSpPr>
        <p:spPr>
          <a:xfrm>
            <a:off x="0" y="992898"/>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Arquitectura del software</a:t>
            </a:r>
            <a:endParaRPr>
              <a:solidFill>
                <a:schemeClr val="lt1"/>
              </a:solidFill>
            </a:endParaRPr>
          </a:p>
          <a:p>
            <a:pPr indent="0" lvl="0" marL="0" marR="0" rtl="0" algn="ctr">
              <a:spcBef>
                <a:spcPts val="0"/>
              </a:spcBef>
              <a:spcAft>
                <a:spcPts val="0"/>
              </a:spcAft>
              <a:buNone/>
            </a:pPr>
            <a:r>
              <a:t/>
            </a:r>
            <a:endParaRPr/>
          </a:p>
        </p:txBody>
      </p:sp>
      <p:cxnSp>
        <p:nvCxnSpPr>
          <p:cNvPr id="218" name="Google Shape;218;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19" name="Google Shape;219;p8"/>
          <p:cNvPicPr preferRelativeResize="0"/>
          <p:nvPr/>
        </p:nvPicPr>
        <p:blipFill>
          <a:blip r:embed="rId3">
            <a:alphaModFix/>
          </a:blip>
          <a:stretch>
            <a:fillRect/>
          </a:stretch>
        </p:blipFill>
        <p:spPr>
          <a:xfrm>
            <a:off x="2052988" y="1743925"/>
            <a:ext cx="8086001" cy="4737900"/>
          </a:xfrm>
          <a:prstGeom prst="rect">
            <a:avLst/>
          </a:prstGeom>
          <a:noFill/>
          <a:ln>
            <a:noFill/>
          </a:ln>
        </p:spPr>
      </p:pic>
      <p:pic>
        <p:nvPicPr>
          <p:cNvPr id="220" name="Google Shape;220;p8" title="pngfind.com-logo-de-facebook-png-1592193.png"/>
          <p:cNvPicPr preferRelativeResize="0"/>
          <p:nvPr/>
        </p:nvPicPr>
        <p:blipFill rotWithShape="1">
          <a:blip r:embed="rId4">
            <a:alphaModFix/>
          </a:blip>
          <a:srcRect b="0" l="-2170" r="2170" t="0"/>
          <a:stretch/>
        </p:blipFill>
        <p:spPr>
          <a:xfrm>
            <a:off x="6900389" y="196957"/>
            <a:ext cx="5049437" cy="1138775"/>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nvSpPr>
        <p:spPr>
          <a:xfrm>
            <a:off x="0" y="133573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lt1"/>
                </a:solidFill>
                <a:latin typeface="Calibri"/>
                <a:ea typeface="Calibri"/>
                <a:cs typeface="Calibri"/>
                <a:sym typeface="Calibri"/>
              </a:rPr>
              <a:t>Modelo de datos</a:t>
            </a:r>
            <a:endParaRPr>
              <a:solidFill>
                <a:schemeClr val="lt1"/>
              </a:solidFill>
            </a:endParaRPr>
          </a:p>
        </p:txBody>
      </p:sp>
      <p:cxnSp>
        <p:nvCxnSpPr>
          <p:cNvPr id="226" name="Google Shape;226;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27" name="Google Shape;227;p9" title="pngfind.com-logo-de-facebook-png-1592193.png"/>
          <p:cNvPicPr preferRelativeResize="0"/>
          <p:nvPr/>
        </p:nvPicPr>
        <p:blipFill rotWithShape="1">
          <a:blip r:embed="rId3">
            <a:alphaModFix/>
          </a:blip>
          <a:srcRect b="0" l="-2170" r="2170" t="0"/>
          <a:stretch/>
        </p:blipFill>
        <p:spPr>
          <a:xfrm>
            <a:off x="6900389" y="196957"/>
            <a:ext cx="5049437" cy="1138775"/>
          </a:xfrm>
          <a:prstGeom prst="rect">
            <a:avLst/>
          </a:prstGeom>
          <a:noFill/>
          <a:ln>
            <a:noFill/>
          </a:ln>
        </p:spPr>
      </p:pic>
      <p:pic>
        <p:nvPicPr>
          <p:cNvPr id="228" name="Google Shape;228;p9"/>
          <p:cNvPicPr preferRelativeResize="0"/>
          <p:nvPr/>
        </p:nvPicPr>
        <p:blipFill>
          <a:blip r:embed="rId4">
            <a:alphaModFix/>
          </a:blip>
          <a:stretch>
            <a:fillRect/>
          </a:stretch>
        </p:blipFill>
        <p:spPr>
          <a:xfrm>
            <a:off x="3187925" y="1982230"/>
            <a:ext cx="5942289" cy="4474045"/>
          </a:xfrm>
          <a:prstGeom prst="rect">
            <a:avLst/>
          </a:prstGeom>
          <a:noFill/>
          <a:ln>
            <a:noFill/>
          </a:ln>
          <a:effectLst>
            <a:outerShdw blurRad="57150" rotWithShape="0" algn="bl" dir="5400000" dist="19050">
              <a:srgbClr val="000000">
                <a:alpha val="50000"/>
              </a:srgbClr>
            </a:outerShdw>
          </a:effectLst>
        </p:spPr>
      </p:pic>
      <p:sp>
        <p:nvSpPr>
          <p:cNvPr id="229" name="Google Shape;229;p9"/>
          <p:cNvSpPr txBox="1"/>
          <p:nvPr/>
        </p:nvSpPr>
        <p:spPr>
          <a:xfrm>
            <a:off x="136188" y="368928"/>
            <a:ext cx="121920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CL" sz="2000">
                <a:solidFill>
                  <a:schemeClr val="lt1"/>
                </a:solidFill>
                <a:latin typeface="Calibri"/>
                <a:ea typeface="Calibri"/>
                <a:cs typeface="Calibri"/>
                <a:sym typeface="Calibri"/>
              </a:rPr>
              <a:t>INTEGRAJOB</a:t>
            </a:r>
            <a:endParaRPr/>
          </a:p>
        </p:txBody>
      </p:sp>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