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8"/>
  </p:notesMasterIdLst>
  <p:handoutMasterIdLst>
    <p:handoutMasterId r:id="rId39"/>
  </p:handoutMasterIdLst>
  <p:sldIdLst>
    <p:sldId id="283" r:id="rId5"/>
    <p:sldId id="282" r:id="rId6"/>
    <p:sldId id="284" r:id="rId7"/>
    <p:sldId id="285" r:id="rId8"/>
    <p:sldId id="287" r:id="rId9"/>
    <p:sldId id="288" r:id="rId10"/>
    <p:sldId id="290" r:id="rId11"/>
    <p:sldId id="291" r:id="rId12"/>
    <p:sldId id="303" r:id="rId13"/>
    <p:sldId id="292" r:id="rId14"/>
    <p:sldId id="293" r:id="rId15"/>
    <p:sldId id="294" r:id="rId16"/>
    <p:sldId id="317" r:id="rId17"/>
    <p:sldId id="295" r:id="rId18"/>
    <p:sldId id="296" r:id="rId19"/>
    <p:sldId id="297" r:id="rId20"/>
    <p:sldId id="298" r:id="rId21"/>
    <p:sldId id="299" r:id="rId22"/>
    <p:sldId id="301" r:id="rId23"/>
    <p:sldId id="302" r:id="rId24"/>
    <p:sldId id="304" r:id="rId25"/>
    <p:sldId id="305" r:id="rId26"/>
    <p:sldId id="306" r:id="rId27"/>
    <p:sldId id="307" r:id="rId28"/>
    <p:sldId id="308" r:id="rId29"/>
    <p:sldId id="309" r:id="rId30"/>
    <p:sldId id="313" r:id="rId31"/>
    <p:sldId id="310" r:id="rId32"/>
    <p:sldId id="314" r:id="rId33"/>
    <p:sldId id="311" r:id="rId34"/>
    <p:sldId id="315" r:id="rId35"/>
    <p:sldId id="312" r:id="rId36"/>
    <p:sldId id="31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03D8E8-6B3A-4C16-8A04-707BE2451A50}">
          <p14:sldIdLst>
            <p14:sldId id="283"/>
            <p14:sldId id="282"/>
            <p14:sldId id="284"/>
            <p14:sldId id="285"/>
            <p14:sldId id="287"/>
            <p14:sldId id="288"/>
            <p14:sldId id="290"/>
            <p14:sldId id="291"/>
            <p14:sldId id="303"/>
            <p14:sldId id="292"/>
            <p14:sldId id="293"/>
            <p14:sldId id="294"/>
            <p14:sldId id="317"/>
            <p14:sldId id="295"/>
            <p14:sldId id="296"/>
            <p14:sldId id="297"/>
            <p14:sldId id="298"/>
            <p14:sldId id="299"/>
            <p14:sldId id="301"/>
            <p14:sldId id="302"/>
            <p14:sldId id="304"/>
            <p14:sldId id="305"/>
            <p14:sldId id="306"/>
            <p14:sldId id="307"/>
            <p14:sldId id="308"/>
            <p14:sldId id="309"/>
            <p14:sldId id="313"/>
            <p14:sldId id="310"/>
            <p14:sldId id="314"/>
            <p14:sldId id="311"/>
            <p14:sldId id="315"/>
            <p14:sldId id="312"/>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1D60C-5397-462B-A70A-D1E37EA7E465}" v="25" dt="2020-08-29T01:17:22.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265" autoAdjust="0"/>
    <p:restoredTop sz="95291" autoAdjust="0"/>
  </p:normalViewPr>
  <p:slideViewPr>
    <p:cSldViewPr snapToGrid="0">
      <p:cViewPr varScale="1">
        <p:scale>
          <a:sx n="112" d="100"/>
          <a:sy n="112" d="100"/>
        </p:scale>
        <p:origin x="1776" y="114"/>
      </p:cViewPr>
      <p:guideLst/>
    </p:cSldViewPr>
  </p:slideViewPr>
  <p:outlineViewPr>
    <p:cViewPr>
      <p:scale>
        <a:sx n="33" d="100"/>
        <a:sy n="33" d="100"/>
      </p:scale>
      <p:origin x="0" y="-1085"/>
    </p:cViewPr>
  </p:outlineViewPr>
  <p:notesTextViewPr>
    <p:cViewPr>
      <p:scale>
        <a:sx n="3" d="2"/>
        <a:sy n="3" d="2"/>
      </p:scale>
      <p:origin x="0" y="0"/>
    </p:cViewPr>
  </p:notesTextViewPr>
  <p:sorterViewPr>
    <p:cViewPr>
      <p:scale>
        <a:sx n="100" d="100"/>
        <a:sy n="100" d="100"/>
      </p:scale>
      <p:origin x="0" y="-6475"/>
    </p:cViewPr>
  </p:sorterViewPr>
  <p:notesViewPr>
    <p:cSldViewPr snapToGrid="0">
      <p:cViewPr varScale="1">
        <p:scale>
          <a:sx n="66" d="100"/>
          <a:sy n="66" d="100"/>
        </p:scale>
        <p:origin x="2386"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8B7E4-EA07-4CAA-9215-71462E269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50E1D2F-1C89-4530-9025-A9EB08A01C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CA8E1-3C15-4764-9411-F86CA9D7CF62}" type="datetimeFigureOut">
              <a:rPr lang="en-US" smtClean="0"/>
              <a:t>8/29/2020</a:t>
            </a:fld>
            <a:endParaRPr lang="en-US"/>
          </a:p>
        </p:txBody>
      </p:sp>
      <p:sp>
        <p:nvSpPr>
          <p:cNvPr id="4" name="Footer Placeholder 3">
            <a:extLst>
              <a:ext uri="{FF2B5EF4-FFF2-40B4-BE49-F238E27FC236}">
                <a16:creationId xmlns:a16="http://schemas.microsoft.com/office/drawing/2014/main" id="{4539351A-E9A6-48CD-85DD-8007502433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E12DF0-AC47-4ACC-9CF8-825688E204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631AA1-0479-466F-BBEF-A95F378E096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9D0B9F-AB7D-4A52-86C2-3BFF001718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2491B2-237D-4962-BDF6-EF806B67E34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534A2-7F6D-4497-A747-3005E2688577}" type="datetimeFigureOut">
              <a:rPr lang="en-US" smtClean="0"/>
              <a:t>8/29/2020</a:t>
            </a:fld>
            <a:endParaRPr lang="en-US"/>
          </a:p>
        </p:txBody>
      </p:sp>
      <p:sp>
        <p:nvSpPr>
          <p:cNvPr id="4" name="Slide Image Placeholder 3">
            <a:extLst>
              <a:ext uri="{FF2B5EF4-FFF2-40B4-BE49-F238E27FC236}">
                <a16:creationId xmlns:a16="http://schemas.microsoft.com/office/drawing/2014/main" id="{648E9252-ED15-4D62-823F-7A6A6D124F9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17EC7E4-93BD-4F37-8825-839F7BE0078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6D25F99-0AF9-4B32-BF0C-596A7D0B88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FA8ABEE9-1E31-4576-9C5C-A1558010492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668DC-9807-4F50-825E-A6B70C87D2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AvailableTutorsSlide">
    <p:spTree>
      <p:nvGrpSpPr>
        <p:cNvPr id="1" name=""/>
        <p:cNvGrpSpPr/>
        <p:nvPr/>
      </p:nvGrpSpPr>
      <p:grpSpPr>
        <a:xfrm>
          <a:off x="0" y="0"/>
          <a:ext cx="0" cy="0"/>
          <a:chOff x="0" y="0"/>
          <a:chExt cx="0" cy="0"/>
        </a:xfrm>
      </p:grpSpPr>
      <p:sp>
        <p:nvSpPr>
          <p:cNvPr id="12" name="SubjectsTutored">
            <a:extLst>
              <a:ext uri="{FF2B5EF4-FFF2-40B4-BE49-F238E27FC236}">
                <a16:creationId xmlns:a16="http://schemas.microsoft.com/office/drawing/2014/main" id="{AFEAB3E5-597F-482B-8A43-877940864F6E}"/>
              </a:ext>
            </a:extLst>
          </p:cNvPr>
          <p:cNvSpPr>
            <a:spLocks noGrp="1"/>
          </p:cNvSpPr>
          <p:nvPr>
            <p:ph type="body" sz="quarter" idx="10" hasCustomPrompt="1"/>
          </p:nvPr>
        </p:nvSpPr>
        <p:spPr>
          <a:xfrm>
            <a:off x="1815769" y="2364591"/>
            <a:ext cx="1689822" cy="369332"/>
          </a:xfrm>
        </p:spPr>
        <p:txBody>
          <a:bodyPr wrap="none">
            <a:spAutoFit/>
          </a:bodyPr>
          <a:lstStyle>
            <a:lvl1pPr marL="0" indent="0">
              <a:lnSpc>
                <a:spcPct val="100000"/>
              </a:lnSpc>
              <a:buFont typeface="Arial" panose="020B0604020202020204" pitchFamily="34" charset="0"/>
              <a:buNone/>
              <a:defRPr sz="1800"/>
            </a:lvl1pPr>
          </a:lstStyle>
          <a:p>
            <a:pPr lvl="0"/>
            <a:r>
              <a:rPr lang="en-US" dirty="0" err="1"/>
              <a:t>SubjectsTutored</a:t>
            </a:r>
            <a:endParaRPr lang="en-US" dirty="0"/>
          </a:p>
        </p:txBody>
      </p:sp>
      <p:sp>
        <p:nvSpPr>
          <p:cNvPr id="13" name="TImesAvailable">
            <a:extLst>
              <a:ext uri="{FF2B5EF4-FFF2-40B4-BE49-F238E27FC236}">
                <a16:creationId xmlns:a16="http://schemas.microsoft.com/office/drawing/2014/main" id="{795E646E-A390-46FD-A1B5-EC40FF122928}"/>
              </a:ext>
            </a:extLst>
          </p:cNvPr>
          <p:cNvSpPr>
            <a:spLocks noGrp="1"/>
          </p:cNvSpPr>
          <p:nvPr>
            <p:ph type="body" sz="quarter" idx="11" hasCustomPrompt="1"/>
          </p:nvPr>
        </p:nvSpPr>
        <p:spPr>
          <a:xfrm>
            <a:off x="8439152" y="2351742"/>
            <a:ext cx="1576714" cy="369332"/>
          </a:xfrm>
        </p:spPr>
        <p:txBody>
          <a:bodyPr wrap="none">
            <a:spAutoFit/>
          </a:bodyPr>
          <a:lstStyle>
            <a:lvl1pPr marL="0" indent="0">
              <a:lnSpc>
                <a:spcPct val="100000"/>
              </a:lnSpc>
              <a:buFont typeface="Arial" panose="020B0604020202020204" pitchFamily="34" charset="0"/>
              <a:buNone/>
              <a:defRPr sz="1800"/>
            </a:lvl1pPr>
          </a:lstStyle>
          <a:p>
            <a:pPr lvl="0"/>
            <a:r>
              <a:rPr lang="en-US" dirty="0" err="1"/>
              <a:t>TimesAvailable</a:t>
            </a:r>
            <a:endParaRPr lang="en-US" dirty="0"/>
          </a:p>
        </p:txBody>
      </p:sp>
      <p:sp>
        <p:nvSpPr>
          <p:cNvPr id="24" name="TextBox 23">
            <a:extLst>
              <a:ext uri="{FF2B5EF4-FFF2-40B4-BE49-F238E27FC236}">
                <a16:creationId xmlns:a16="http://schemas.microsoft.com/office/drawing/2014/main" id="{BE309147-6DE5-4B91-85D0-24737EAC2E6C}"/>
              </a:ext>
            </a:extLst>
          </p:cNvPr>
          <p:cNvSpPr txBox="1"/>
          <p:nvPr userDrawn="1"/>
        </p:nvSpPr>
        <p:spPr>
          <a:xfrm>
            <a:off x="3999945" y="491455"/>
            <a:ext cx="4192110" cy="553998"/>
          </a:xfrm>
          <a:prstGeom prst="rect">
            <a:avLst/>
          </a:prstGeom>
          <a:noFill/>
        </p:spPr>
        <p:txBody>
          <a:bodyPr wrap="none" rtlCol="0">
            <a:spAutoFit/>
          </a:bodyPr>
          <a:lstStyle/>
          <a:p>
            <a:r>
              <a:rPr lang="en-US" sz="3000" dirty="0">
                <a:latin typeface="+mj-lt"/>
              </a:rPr>
              <a:t>NO AVAILABLE TUTORS</a:t>
            </a:r>
          </a:p>
        </p:txBody>
      </p:sp>
      <p:sp>
        <p:nvSpPr>
          <p:cNvPr id="3" name="Text Placeholder 2">
            <a:extLst>
              <a:ext uri="{FF2B5EF4-FFF2-40B4-BE49-F238E27FC236}">
                <a16:creationId xmlns:a16="http://schemas.microsoft.com/office/drawing/2014/main" id="{12D8DD5C-90E5-4A6A-AE3A-20A13A1D1C02}"/>
              </a:ext>
            </a:extLst>
          </p:cNvPr>
          <p:cNvSpPr>
            <a:spLocks noGrp="1"/>
          </p:cNvSpPr>
          <p:nvPr>
            <p:ph type="body" sz="quarter" idx="14" hasCustomPrompt="1"/>
          </p:nvPr>
        </p:nvSpPr>
        <p:spPr>
          <a:xfrm>
            <a:off x="1815769" y="1276445"/>
            <a:ext cx="2451431" cy="369332"/>
          </a:xfrm>
        </p:spPr>
        <p:txBody>
          <a:bodyPr/>
          <a:lstStyle>
            <a:lvl1pPr marL="0" indent="0">
              <a:buNone/>
              <a:defRPr/>
            </a:lvl1pPr>
          </a:lstStyle>
          <a:p>
            <a:pPr lvl="0"/>
            <a:r>
              <a:rPr lang="en-US" dirty="0"/>
              <a:t>Next Available Tutors</a:t>
            </a:r>
          </a:p>
        </p:txBody>
      </p:sp>
      <p:sp>
        <p:nvSpPr>
          <p:cNvPr id="4" name="TextBox 3">
            <a:extLst>
              <a:ext uri="{FF2B5EF4-FFF2-40B4-BE49-F238E27FC236}">
                <a16:creationId xmlns:a16="http://schemas.microsoft.com/office/drawing/2014/main" id="{EDCC4D21-1482-4664-B6E6-7D1B64A12C5A}"/>
              </a:ext>
            </a:extLst>
          </p:cNvPr>
          <p:cNvSpPr txBox="1"/>
          <p:nvPr userDrawn="1"/>
        </p:nvSpPr>
        <p:spPr>
          <a:xfrm>
            <a:off x="1700244" y="4058985"/>
            <a:ext cx="3048000" cy="923330"/>
          </a:xfrm>
          <a:prstGeom prst="rect">
            <a:avLst/>
          </a:prstGeom>
          <a:noFill/>
        </p:spPr>
        <p:txBody>
          <a:bodyPr wrap="square" rtlCol="0">
            <a:spAutoFit/>
          </a:bodyPr>
          <a:lstStyle/>
          <a:p>
            <a:r>
              <a:rPr lang="en-US" dirty="0"/>
              <a:t>Visit butlercc.edu/tutoring for tutor schedules and online tutoring</a:t>
            </a:r>
          </a:p>
        </p:txBody>
      </p:sp>
      <p:sp>
        <p:nvSpPr>
          <p:cNvPr id="6" name="TutorName">
            <a:extLst>
              <a:ext uri="{FF2B5EF4-FFF2-40B4-BE49-F238E27FC236}">
                <a16:creationId xmlns:a16="http://schemas.microsoft.com/office/drawing/2014/main" id="{8F75C083-BD34-4FF2-8338-BF27885AC258}"/>
              </a:ext>
            </a:extLst>
          </p:cNvPr>
          <p:cNvSpPr>
            <a:spLocks noGrp="1"/>
          </p:cNvSpPr>
          <p:nvPr>
            <p:ph type="body" sz="quarter" idx="15" hasCustomPrompt="1"/>
          </p:nvPr>
        </p:nvSpPr>
        <p:spPr>
          <a:xfrm>
            <a:off x="1816100" y="1768475"/>
            <a:ext cx="2536825" cy="487363"/>
          </a:xfrm>
        </p:spPr>
        <p:txBody>
          <a:bodyPr/>
          <a:lstStyle>
            <a:lvl1pPr marL="0" indent="0">
              <a:buNone/>
              <a:defRPr/>
            </a:lvl1pPr>
          </a:lstStyle>
          <a:p>
            <a:pPr lvl="0"/>
            <a:r>
              <a:rPr lang="en-US" dirty="0" err="1"/>
              <a:t>TutorName</a:t>
            </a:r>
            <a:endParaRPr lang="en-US" dirty="0"/>
          </a:p>
        </p:txBody>
      </p:sp>
    </p:spTree>
    <p:extLst>
      <p:ext uri="{BB962C8B-B14F-4D97-AF65-F5344CB8AC3E}">
        <p14:creationId xmlns:p14="http://schemas.microsoft.com/office/powerpoint/2010/main" val="2930913874"/>
      </p:ext>
    </p:extLst>
  </p:cSld>
  <p:clrMapOvr>
    <a:masterClrMapping/>
  </p:clrMapOvr>
  <p:transition spd="slow" advClick="0" advTm="10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advClick="0" advTm="10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advClick="0" advTm="10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utor Bi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27ABE0-B387-4476-B859-F3C315573501}"/>
              </a:ext>
            </a:extLst>
          </p:cNvPr>
          <p:cNvSpPr>
            <a:spLocks noGrp="1"/>
          </p:cNvSpPr>
          <p:nvPr>
            <p:ph type="dt" sz="half" idx="10"/>
          </p:nvPr>
        </p:nvSpPr>
        <p:spPr/>
        <p:txBody>
          <a:bodyPr/>
          <a:lstStyle/>
          <a:p>
            <a:fld id="{48A87A34-81AB-432B-8DAE-1953F412C126}" type="datetimeFigureOut">
              <a:rPr lang="en-US" smtClean="0"/>
              <a:pPr/>
              <a:t>8/29/2020</a:t>
            </a:fld>
            <a:endParaRPr lang="en-US" dirty="0"/>
          </a:p>
        </p:txBody>
      </p:sp>
      <p:sp>
        <p:nvSpPr>
          <p:cNvPr id="4" name="Footer Placeholder 3">
            <a:extLst>
              <a:ext uri="{FF2B5EF4-FFF2-40B4-BE49-F238E27FC236}">
                <a16:creationId xmlns:a16="http://schemas.microsoft.com/office/drawing/2014/main" id="{2877A0F7-79E7-457E-A43E-4156DDE3C0D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178FCF-18A9-4ED2-871A-428F83C2AD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Picture Placeholder 6">
            <a:extLst>
              <a:ext uri="{FF2B5EF4-FFF2-40B4-BE49-F238E27FC236}">
                <a16:creationId xmlns:a16="http://schemas.microsoft.com/office/drawing/2014/main" id="{BA297F11-80F8-4399-B4B6-AC2832E5053D}"/>
              </a:ext>
            </a:extLst>
          </p:cNvPr>
          <p:cNvSpPr>
            <a:spLocks noGrp="1"/>
          </p:cNvSpPr>
          <p:nvPr>
            <p:ph type="pic" sz="quarter" idx="13" hasCustomPrompt="1"/>
          </p:nvPr>
        </p:nvSpPr>
        <p:spPr>
          <a:xfrm>
            <a:off x="1451579" y="2517651"/>
            <a:ext cx="3592861" cy="3066395"/>
          </a:xfrm>
        </p:spPr>
        <p:txBody>
          <a:bodyPr/>
          <a:lstStyle>
            <a:lvl1pPr>
              <a:defRPr/>
            </a:lvl1pPr>
          </a:lstStyle>
          <a:p>
            <a:r>
              <a:rPr lang="en-US" dirty="0"/>
              <a:t>Tutor Picture</a:t>
            </a:r>
          </a:p>
        </p:txBody>
      </p:sp>
      <p:sp>
        <p:nvSpPr>
          <p:cNvPr id="9" name="Text Placeholder 8">
            <a:extLst>
              <a:ext uri="{FF2B5EF4-FFF2-40B4-BE49-F238E27FC236}">
                <a16:creationId xmlns:a16="http://schemas.microsoft.com/office/drawing/2014/main" id="{909F25F5-A4D3-454D-BFD0-CEE01378C1B5}"/>
              </a:ext>
            </a:extLst>
          </p:cNvPr>
          <p:cNvSpPr>
            <a:spLocks noGrp="1"/>
          </p:cNvSpPr>
          <p:nvPr>
            <p:ph type="body" sz="quarter" idx="14" hasCustomPrompt="1"/>
          </p:nvPr>
        </p:nvSpPr>
        <p:spPr>
          <a:xfrm>
            <a:off x="6095503" y="2517651"/>
            <a:ext cx="4959350" cy="3066394"/>
          </a:xfrm>
        </p:spPr>
        <p:txBody>
          <a:bodyPr/>
          <a:lstStyle>
            <a:lvl1pPr>
              <a:buNone/>
              <a:defRPr/>
            </a:lvl1pPr>
          </a:lstStyle>
          <a:p>
            <a:pPr lvl="0"/>
            <a:r>
              <a:rPr lang="en-US" dirty="0"/>
              <a:t>Tutor Bio</a:t>
            </a:r>
          </a:p>
        </p:txBody>
      </p:sp>
      <p:sp>
        <p:nvSpPr>
          <p:cNvPr id="11" name="Text Placeholder 10">
            <a:extLst>
              <a:ext uri="{FF2B5EF4-FFF2-40B4-BE49-F238E27FC236}">
                <a16:creationId xmlns:a16="http://schemas.microsoft.com/office/drawing/2014/main" id="{823356E8-9372-48EB-97F6-8DEEE80F4F0E}"/>
              </a:ext>
            </a:extLst>
          </p:cNvPr>
          <p:cNvSpPr>
            <a:spLocks noGrp="1"/>
          </p:cNvSpPr>
          <p:nvPr>
            <p:ph type="body" sz="quarter" idx="15" hasCustomPrompt="1"/>
          </p:nvPr>
        </p:nvSpPr>
        <p:spPr>
          <a:xfrm>
            <a:off x="1450975" y="1944202"/>
            <a:ext cx="9604375" cy="498475"/>
          </a:xfrm>
        </p:spPr>
        <p:txBody>
          <a:bodyPr/>
          <a:lstStyle>
            <a:lvl1pPr>
              <a:buNone/>
              <a:defRPr sz="2800"/>
            </a:lvl1pPr>
          </a:lstStyle>
          <a:p>
            <a:pPr lvl="0"/>
            <a:r>
              <a:rPr lang="en-US" sz="2800" dirty="0"/>
              <a:t>Tutor Name</a:t>
            </a:r>
            <a:endParaRPr lang="en-US" dirty="0"/>
          </a:p>
        </p:txBody>
      </p:sp>
      <p:sp>
        <p:nvSpPr>
          <p:cNvPr id="6" name="TextBox 5">
            <a:extLst>
              <a:ext uri="{FF2B5EF4-FFF2-40B4-BE49-F238E27FC236}">
                <a16:creationId xmlns:a16="http://schemas.microsoft.com/office/drawing/2014/main" id="{C7A7BFA8-BD81-4649-A26F-9CDECBB36CF8}"/>
              </a:ext>
            </a:extLst>
          </p:cNvPr>
          <p:cNvSpPr txBox="1"/>
          <p:nvPr userDrawn="1"/>
        </p:nvSpPr>
        <p:spPr>
          <a:xfrm>
            <a:off x="1555423" y="798973"/>
            <a:ext cx="3629319" cy="57734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1A7E80D-5AF5-4100-AA0C-D49AA715A7B8}"/>
              </a:ext>
            </a:extLst>
          </p:cNvPr>
          <p:cNvSpPr txBox="1"/>
          <p:nvPr userDrawn="1"/>
        </p:nvSpPr>
        <p:spPr>
          <a:xfrm>
            <a:off x="1450478" y="798973"/>
            <a:ext cx="9604375" cy="584775"/>
          </a:xfrm>
          <a:prstGeom prst="rect">
            <a:avLst/>
          </a:prstGeom>
          <a:noFill/>
        </p:spPr>
        <p:txBody>
          <a:bodyPr wrap="square" rtlCol="0">
            <a:spAutoFit/>
          </a:bodyPr>
          <a:lstStyle/>
          <a:p>
            <a:r>
              <a:rPr lang="en-US" sz="3200" dirty="0">
                <a:latin typeface="+mj-lt"/>
              </a:rPr>
              <a:t>MEET OUR TUTORS</a:t>
            </a:r>
          </a:p>
        </p:txBody>
      </p:sp>
    </p:spTree>
    <p:extLst>
      <p:ext uri="{BB962C8B-B14F-4D97-AF65-F5344CB8AC3E}">
        <p14:creationId xmlns:p14="http://schemas.microsoft.com/office/powerpoint/2010/main" val="2067553210"/>
      </p:ext>
    </p:extLst>
  </p:cSld>
  <p:clrMapOvr>
    <a:masterClrMapping/>
  </p:clrMapOvr>
  <p:transition spd="slow" advClick="0" advTm="10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rrentTutorTemplateSlide">
    <p:spTree>
      <p:nvGrpSpPr>
        <p:cNvPr id="1" name=""/>
        <p:cNvGrpSpPr/>
        <p:nvPr/>
      </p:nvGrpSpPr>
      <p:grpSpPr>
        <a:xfrm>
          <a:off x="0" y="0"/>
          <a:ext cx="0" cy="0"/>
          <a:chOff x="0" y="0"/>
          <a:chExt cx="0" cy="0"/>
        </a:xfrm>
      </p:grpSpPr>
      <p:sp>
        <p:nvSpPr>
          <p:cNvPr id="12" name="SubjectsTutored">
            <a:extLst>
              <a:ext uri="{FF2B5EF4-FFF2-40B4-BE49-F238E27FC236}">
                <a16:creationId xmlns:a16="http://schemas.microsoft.com/office/drawing/2014/main" id="{AFEAB3E5-597F-482B-8A43-877940864F6E}"/>
              </a:ext>
            </a:extLst>
          </p:cNvPr>
          <p:cNvSpPr>
            <a:spLocks noGrp="1"/>
          </p:cNvSpPr>
          <p:nvPr>
            <p:ph type="body" sz="quarter" idx="10" hasCustomPrompt="1"/>
          </p:nvPr>
        </p:nvSpPr>
        <p:spPr>
          <a:xfrm>
            <a:off x="1913305" y="3132745"/>
            <a:ext cx="1689822" cy="369332"/>
          </a:xfrm>
        </p:spPr>
        <p:txBody>
          <a:bodyPr wrap="none">
            <a:spAutoFit/>
          </a:bodyPr>
          <a:lstStyle>
            <a:lvl1pPr marL="0" indent="0">
              <a:lnSpc>
                <a:spcPct val="100000"/>
              </a:lnSpc>
              <a:buFont typeface="Arial" panose="020B0604020202020204" pitchFamily="34" charset="0"/>
              <a:buNone/>
              <a:defRPr sz="1800"/>
            </a:lvl1pPr>
          </a:lstStyle>
          <a:p>
            <a:pPr lvl="0"/>
            <a:r>
              <a:rPr lang="en-US" dirty="0" err="1"/>
              <a:t>SubjectsTutored</a:t>
            </a:r>
            <a:endParaRPr lang="en-US" dirty="0"/>
          </a:p>
        </p:txBody>
      </p:sp>
      <p:sp>
        <p:nvSpPr>
          <p:cNvPr id="13" name="TimesAvailable">
            <a:extLst>
              <a:ext uri="{FF2B5EF4-FFF2-40B4-BE49-F238E27FC236}">
                <a16:creationId xmlns:a16="http://schemas.microsoft.com/office/drawing/2014/main" id="{795E646E-A390-46FD-A1B5-EC40FF122928}"/>
              </a:ext>
            </a:extLst>
          </p:cNvPr>
          <p:cNvSpPr>
            <a:spLocks noGrp="1"/>
          </p:cNvSpPr>
          <p:nvPr>
            <p:ph type="body" sz="quarter" idx="11" hasCustomPrompt="1"/>
          </p:nvPr>
        </p:nvSpPr>
        <p:spPr>
          <a:xfrm>
            <a:off x="7034025" y="3132745"/>
            <a:ext cx="1576714" cy="369332"/>
          </a:xfrm>
        </p:spPr>
        <p:txBody>
          <a:bodyPr wrap="none">
            <a:spAutoFit/>
          </a:bodyPr>
          <a:lstStyle>
            <a:lvl1pPr marL="0" indent="0">
              <a:lnSpc>
                <a:spcPct val="100000"/>
              </a:lnSpc>
              <a:buFont typeface="Arial" panose="020B0604020202020204" pitchFamily="34" charset="0"/>
              <a:buNone/>
              <a:defRPr sz="1800"/>
            </a:lvl1pPr>
          </a:lstStyle>
          <a:p>
            <a:pPr lvl="0"/>
            <a:r>
              <a:rPr lang="en-US" dirty="0" err="1"/>
              <a:t>TimesAvailable</a:t>
            </a:r>
            <a:endParaRPr lang="en-US" dirty="0"/>
          </a:p>
        </p:txBody>
      </p:sp>
      <p:sp>
        <p:nvSpPr>
          <p:cNvPr id="22" name="TextBox 21">
            <a:extLst>
              <a:ext uri="{FF2B5EF4-FFF2-40B4-BE49-F238E27FC236}">
                <a16:creationId xmlns:a16="http://schemas.microsoft.com/office/drawing/2014/main" id="{B75DC386-F3E9-4295-B02E-24CB9763142F}"/>
              </a:ext>
            </a:extLst>
          </p:cNvPr>
          <p:cNvSpPr txBox="1"/>
          <p:nvPr userDrawn="1"/>
        </p:nvSpPr>
        <p:spPr>
          <a:xfrm>
            <a:off x="1913305" y="2697289"/>
            <a:ext cx="2411730" cy="461665"/>
          </a:xfrm>
          <a:prstGeom prst="rect">
            <a:avLst/>
          </a:prstGeom>
          <a:noFill/>
        </p:spPr>
        <p:txBody>
          <a:bodyPr wrap="square" rtlCol="0">
            <a:spAutoFit/>
          </a:bodyPr>
          <a:lstStyle/>
          <a:p>
            <a:r>
              <a:rPr lang="en-US" sz="2400" dirty="0">
                <a:latin typeface="+mj-lt"/>
              </a:rPr>
              <a:t>Subjects Tutored:</a:t>
            </a:r>
          </a:p>
        </p:txBody>
      </p:sp>
      <p:sp>
        <p:nvSpPr>
          <p:cNvPr id="24" name="TextBox 23">
            <a:extLst>
              <a:ext uri="{FF2B5EF4-FFF2-40B4-BE49-F238E27FC236}">
                <a16:creationId xmlns:a16="http://schemas.microsoft.com/office/drawing/2014/main" id="{BE309147-6DE5-4B91-85D0-24737EAC2E6C}"/>
              </a:ext>
            </a:extLst>
          </p:cNvPr>
          <p:cNvSpPr txBox="1"/>
          <p:nvPr userDrawn="1"/>
        </p:nvSpPr>
        <p:spPr>
          <a:xfrm>
            <a:off x="3351656" y="491455"/>
            <a:ext cx="5488688" cy="553998"/>
          </a:xfrm>
          <a:prstGeom prst="rect">
            <a:avLst/>
          </a:prstGeom>
          <a:noFill/>
        </p:spPr>
        <p:txBody>
          <a:bodyPr wrap="none" rtlCol="0">
            <a:spAutoFit/>
          </a:bodyPr>
          <a:lstStyle/>
          <a:p>
            <a:r>
              <a:rPr lang="en-US" sz="3000" dirty="0">
                <a:latin typeface="+mj-lt"/>
              </a:rPr>
              <a:t>CURENTLY AVAILABLE TUTORS</a:t>
            </a:r>
          </a:p>
        </p:txBody>
      </p:sp>
      <p:sp>
        <p:nvSpPr>
          <p:cNvPr id="15" name="CurrentTIme">
            <a:extLst>
              <a:ext uri="{FF2B5EF4-FFF2-40B4-BE49-F238E27FC236}">
                <a16:creationId xmlns:a16="http://schemas.microsoft.com/office/drawing/2014/main" id="{2F847739-005D-49A5-B7A7-2E536F144CC6}"/>
              </a:ext>
            </a:extLst>
          </p:cNvPr>
          <p:cNvSpPr>
            <a:spLocks noGrp="1"/>
          </p:cNvSpPr>
          <p:nvPr>
            <p:ph type="body" sz="quarter" idx="12" hasCustomPrompt="1"/>
          </p:nvPr>
        </p:nvSpPr>
        <p:spPr>
          <a:xfrm>
            <a:off x="8439152" y="4982315"/>
            <a:ext cx="1595693" cy="430502"/>
          </a:xfrm>
        </p:spPr>
        <p:txBody>
          <a:bodyPr wrap="none">
            <a:spAutoFit/>
          </a:bodyPr>
          <a:lstStyle>
            <a:lvl1pPr marL="0" indent="0">
              <a:buNone/>
              <a:defRPr/>
            </a:lvl1pPr>
          </a:lstStyle>
          <a:p>
            <a:pPr lvl="0"/>
            <a:r>
              <a:rPr lang="en-US" dirty="0" err="1"/>
              <a:t>CurrentTime</a:t>
            </a:r>
            <a:endParaRPr lang="en-US" dirty="0"/>
          </a:p>
        </p:txBody>
      </p:sp>
      <p:sp>
        <p:nvSpPr>
          <p:cNvPr id="28" name="CurrentDate">
            <a:extLst>
              <a:ext uri="{FF2B5EF4-FFF2-40B4-BE49-F238E27FC236}">
                <a16:creationId xmlns:a16="http://schemas.microsoft.com/office/drawing/2014/main" id="{FEA4706F-D016-4C2F-A750-EBF0490D7BD3}"/>
              </a:ext>
            </a:extLst>
          </p:cNvPr>
          <p:cNvSpPr>
            <a:spLocks noGrp="1"/>
          </p:cNvSpPr>
          <p:nvPr>
            <p:ph type="body" sz="quarter" idx="13" hasCustomPrompt="1"/>
          </p:nvPr>
        </p:nvSpPr>
        <p:spPr>
          <a:xfrm>
            <a:off x="8439152" y="4551813"/>
            <a:ext cx="1534779" cy="430502"/>
          </a:xfrm>
        </p:spPr>
        <p:txBody>
          <a:bodyPr wrap="none">
            <a:spAutoFit/>
          </a:bodyPr>
          <a:lstStyle>
            <a:lvl1pPr marL="0" indent="0">
              <a:buNone/>
              <a:defRPr/>
            </a:lvl1pPr>
          </a:lstStyle>
          <a:p>
            <a:pPr lvl="0"/>
            <a:r>
              <a:rPr lang="en-US" dirty="0" err="1"/>
              <a:t>CurrentDate</a:t>
            </a:r>
            <a:endParaRPr lang="en-US" dirty="0"/>
          </a:p>
        </p:txBody>
      </p:sp>
      <p:sp>
        <p:nvSpPr>
          <p:cNvPr id="30" name="TutorName">
            <a:extLst>
              <a:ext uri="{FF2B5EF4-FFF2-40B4-BE49-F238E27FC236}">
                <a16:creationId xmlns:a16="http://schemas.microsoft.com/office/drawing/2014/main" id="{71AC6EF0-970C-4428-B421-E24BCFCEBDB6}"/>
              </a:ext>
            </a:extLst>
          </p:cNvPr>
          <p:cNvSpPr>
            <a:spLocks noGrp="1"/>
          </p:cNvSpPr>
          <p:nvPr>
            <p:ph type="body" sz="quarter" idx="14" hasCustomPrompt="1"/>
          </p:nvPr>
        </p:nvSpPr>
        <p:spPr>
          <a:xfrm>
            <a:off x="1913305" y="2050938"/>
            <a:ext cx="2024063" cy="554038"/>
          </a:xfrm>
        </p:spPr>
        <p:txBody>
          <a:bodyPr/>
          <a:lstStyle>
            <a:lvl1pPr marL="0" indent="0">
              <a:buNone/>
              <a:defRPr/>
            </a:lvl1pPr>
          </a:lstStyle>
          <a:p>
            <a:pPr lvl="0"/>
            <a:r>
              <a:rPr lang="en-US" dirty="0" err="1"/>
              <a:t>TutorName</a:t>
            </a:r>
            <a:endParaRPr lang="en-US" dirty="0"/>
          </a:p>
        </p:txBody>
      </p:sp>
      <p:sp>
        <p:nvSpPr>
          <p:cNvPr id="32" name="TextBox 31">
            <a:extLst>
              <a:ext uri="{FF2B5EF4-FFF2-40B4-BE49-F238E27FC236}">
                <a16:creationId xmlns:a16="http://schemas.microsoft.com/office/drawing/2014/main" id="{2F254005-0CDF-4FBA-A737-C08EE7323DDA}"/>
              </a:ext>
            </a:extLst>
          </p:cNvPr>
          <p:cNvSpPr txBox="1"/>
          <p:nvPr userDrawn="1"/>
        </p:nvSpPr>
        <p:spPr>
          <a:xfrm>
            <a:off x="7034025" y="2697289"/>
            <a:ext cx="2810254" cy="461665"/>
          </a:xfrm>
          <a:prstGeom prst="rect">
            <a:avLst/>
          </a:prstGeom>
          <a:noFill/>
        </p:spPr>
        <p:txBody>
          <a:bodyPr wrap="square" rtlCol="0">
            <a:spAutoFit/>
          </a:bodyPr>
          <a:lstStyle/>
          <a:p>
            <a:r>
              <a:rPr lang="en-US" sz="2400" dirty="0">
                <a:latin typeface="+mj-lt"/>
              </a:rPr>
              <a:t>Hours of availability:</a:t>
            </a:r>
          </a:p>
        </p:txBody>
      </p:sp>
    </p:spTree>
    <p:extLst>
      <p:ext uri="{BB962C8B-B14F-4D97-AF65-F5344CB8AC3E}">
        <p14:creationId xmlns:p14="http://schemas.microsoft.com/office/powerpoint/2010/main" val="533735047"/>
      </p:ext>
    </p:extLst>
  </p:cSld>
  <p:clrMapOvr>
    <a:masterClrMapping/>
  </p:clrMapOvr>
  <p:transition spd="slow" advClick="0" advTm="10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2" r:id="rId8"/>
    <p:sldLayoutId id="2147483660" r:id="rId9"/>
    <p:sldLayoutId id="2147483661" r:id="rId10"/>
    <p:sldLayoutId id="2147483656" r:id="rId11"/>
    <p:sldLayoutId id="2147483657" r:id="rId12"/>
    <p:sldLayoutId id="2147483658" r:id="rId13"/>
    <p:sldLayoutId id="2147483659" r:id="rId14"/>
  </p:sldLayoutIdLst>
  <p:transition spd="slow" advClick="0" advTm="10000">
    <p:randomBar dir="ver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jectsTutored">
            <a:extLst>
              <a:ext uri="{FF2B5EF4-FFF2-40B4-BE49-F238E27FC236}">
                <a16:creationId xmlns:a16="http://schemas.microsoft.com/office/drawing/2014/main" id="{85917291-8EBA-4990-99EA-F22FF58FB81A}"/>
              </a:ext>
            </a:extLst>
          </p:cNvPr>
          <p:cNvSpPr>
            <a:spLocks noGrp="1"/>
          </p:cNvSpPr>
          <p:nvPr>
            <p:ph type="body" sz="quarter" idx="10"/>
          </p:nvPr>
        </p:nvSpPr>
        <p:spPr>
          <a:xfrm>
            <a:off x="1913305" y="3132745"/>
            <a:ext cx="473206" cy="369332"/>
          </a:xfrm>
        </p:spPr>
        <p:txBody>
          <a:bodyPr/>
          <a:lstStyle/>
          <a:p>
            <a:pPr marL="285750" indent="-285750">
              <a:buFont typeface="Arial" panose="020B0604020202020204" pitchFamily="34" charset="0"/>
              <a:buChar char="•"/>
            </a:pPr>
            <a:endParaRPr lang="en-US" dirty="0"/>
          </a:p>
        </p:txBody>
      </p:sp>
      <p:sp>
        <p:nvSpPr>
          <p:cNvPr id="3" name="TimesAvailable">
            <a:extLst>
              <a:ext uri="{FF2B5EF4-FFF2-40B4-BE49-F238E27FC236}">
                <a16:creationId xmlns:a16="http://schemas.microsoft.com/office/drawing/2014/main" id="{D28158BD-F285-4AD7-8121-2F73E6C2D95E}"/>
              </a:ext>
            </a:extLst>
          </p:cNvPr>
          <p:cNvSpPr>
            <a:spLocks noGrp="1"/>
          </p:cNvSpPr>
          <p:nvPr>
            <p:ph type="body" sz="quarter" idx="11"/>
          </p:nvPr>
        </p:nvSpPr>
        <p:spPr>
          <a:xfrm>
            <a:off x="7034025" y="3132745"/>
            <a:ext cx="473206" cy="369332"/>
          </a:xfrm>
        </p:spPr>
        <p:txBody>
          <a:bodyPr/>
          <a:lstStyle/>
          <a:p>
            <a:pPr marL="285750" indent="-285750">
              <a:buFont typeface="Arial" panose="020B0604020202020204" pitchFamily="34" charset="0"/>
              <a:buChar char="•"/>
            </a:pPr>
            <a:endParaRPr lang="en-US" dirty="0"/>
          </a:p>
        </p:txBody>
      </p:sp>
      <p:sp>
        <p:nvSpPr>
          <p:cNvPr id="6" name="TutorName">
            <a:extLst>
              <a:ext uri="{FF2B5EF4-FFF2-40B4-BE49-F238E27FC236}">
                <a16:creationId xmlns:a16="http://schemas.microsoft.com/office/drawing/2014/main" id="{939F6D2B-E787-44AD-9A18-5E650C85B77F}"/>
              </a:ext>
            </a:extLst>
          </p:cNvPr>
          <p:cNvSpPr>
            <a:spLocks noGrp="1"/>
          </p:cNvSpPr>
          <p:nvPr>
            <p:ph type="body" sz="quarter" idx="14"/>
          </p:nvPr>
        </p:nvSpPr>
        <p:spPr>
          <a:xfrm>
            <a:off x="2015853" y="2050938"/>
            <a:ext cx="184731" cy="430502"/>
          </a:xfrm>
        </p:spPr>
        <p:txBody>
          <a:bodyPr wrap="none">
            <a:spAutoFit/>
          </a:bodyPr>
          <a:lstStyle/>
          <a:p>
            <a:endParaRPr lang="en-US" dirty="0"/>
          </a:p>
        </p:txBody>
      </p:sp>
    </p:spTree>
    <p:custDataLst>
      <p:tags r:id="rId1"/>
    </p:custDataLst>
    <p:extLst>
      <p:ext uri="{BB962C8B-B14F-4D97-AF65-F5344CB8AC3E}">
        <p14:creationId xmlns:p14="http://schemas.microsoft.com/office/powerpoint/2010/main" val="1193181035"/>
      </p:ext>
    </p:extLst>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3CF1ADF-325E-482A-B74A-85176DE6F225}"/>
              </a:ext>
            </a:extLst>
          </p:cNvPr>
          <p:cNvSpPr>
            <a:spLocks noGrp="1"/>
          </p:cNvSpPr>
          <p:nvPr>
            <p:ph type="pic" sz="quarter" idx="13"/>
          </p:nvPr>
        </p:nvSpPr>
        <p:spPr/>
      </p:sp>
      <p:sp>
        <p:nvSpPr>
          <p:cNvPr id="3" name="Text Placeholder 2">
            <a:extLst>
              <a:ext uri="{FF2B5EF4-FFF2-40B4-BE49-F238E27FC236}">
                <a16:creationId xmlns:a16="http://schemas.microsoft.com/office/drawing/2014/main" id="{20D25CCB-BE7A-4367-AB01-E025D22BDD71}"/>
              </a:ext>
            </a:extLst>
          </p:cNvPr>
          <p:cNvSpPr>
            <a:spLocks noGrp="1"/>
          </p:cNvSpPr>
          <p:nvPr>
            <p:ph type="body" sz="quarter" idx="14"/>
          </p:nvPr>
        </p:nvSpPr>
        <p:spPr/>
        <p:txBody>
          <a:bodyPr>
            <a:normAutofit fontScale="70000" lnSpcReduction="20000"/>
          </a:bodyPr>
          <a:lstStyle/>
          <a:p>
            <a:pPr indent="0"/>
            <a:r>
              <a:rPr lang="en-US" dirty="0"/>
              <a:t>Hello! I'm Fabiola </a:t>
            </a:r>
            <a:r>
              <a:rPr lang="en-US" dirty="0" err="1"/>
              <a:t>Ayarza</a:t>
            </a:r>
            <a:r>
              <a:rPr lang="en-US" dirty="0"/>
              <a:t>. All my friends call me </a:t>
            </a:r>
            <a:r>
              <a:rPr lang="en-US" dirty="0" err="1"/>
              <a:t>Fabi</a:t>
            </a:r>
            <a:r>
              <a:rPr lang="en-US" dirty="0"/>
              <a:t>. I'm 29 years old and from Lima City - Peru (South America). My major is in Human Resources Management. I studied English as a second language at WSU -Intensive English Language Center . </a:t>
            </a:r>
            <a:br>
              <a:rPr lang="en-US" dirty="0"/>
            </a:br>
            <a:br>
              <a:rPr lang="en-US" dirty="0"/>
            </a:br>
            <a:r>
              <a:rPr lang="en-US" dirty="0"/>
              <a:t>Actually, I'm a tutor in Spanish at Butler in Andover 6000 building. My hobbies are run every morning , dance, listening music , I love to travel!, and have good time with my family and friends. If you need any help with any another class like Public Speaking, Art Appreciation , Info processing system, Fundamental of Management. </a:t>
            </a:r>
            <a:br>
              <a:rPr lang="en-US" dirty="0"/>
            </a:br>
            <a:br>
              <a:rPr lang="en-US" dirty="0"/>
            </a:br>
            <a:r>
              <a:rPr lang="en-US" dirty="0"/>
              <a:t>I'll be glad to help you! </a:t>
            </a:r>
          </a:p>
        </p:txBody>
      </p:sp>
      <p:sp>
        <p:nvSpPr>
          <p:cNvPr id="4" name="Text Placeholder 3">
            <a:extLst>
              <a:ext uri="{FF2B5EF4-FFF2-40B4-BE49-F238E27FC236}">
                <a16:creationId xmlns:a16="http://schemas.microsoft.com/office/drawing/2014/main" id="{1A5B1714-42C0-433A-9119-F674E0E5A6B2}"/>
              </a:ext>
            </a:extLst>
          </p:cNvPr>
          <p:cNvSpPr>
            <a:spLocks noGrp="1"/>
          </p:cNvSpPr>
          <p:nvPr>
            <p:ph type="body" sz="quarter" idx="15"/>
          </p:nvPr>
        </p:nvSpPr>
        <p:spPr/>
        <p:txBody>
          <a:bodyPr>
            <a:normAutofit fontScale="92500" lnSpcReduction="20000"/>
          </a:bodyPr>
          <a:lstStyle/>
          <a:p>
            <a:r>
              <a:rPr lang="en-US" dirty="0"/>
              <a:t>Fabiola </a:t>
            </a:r>
            <a:r>
              <a:rPr lang="en-US" dirty="0" err="1"/>
              <a:t>Ayarza</a:t>
            </a:r>
            <a:r>
              <a:rPr lang="en-US" dirty="0"/>
              <a:t> </a:t>
            </a:r>
            <a:r>
              <a:rPr lang="en-US" dirty="0" err="1"/>
              <a:t>Anorga</a:t>
            </a:r>
            <a:r>
              <a:rPr lang="en-US" dirty="0"/>
              <a:t> </a:t>
            </a:r>
          </a:p>
          <a:p>
            <a:endParaRPr lang="en-US" dirty="0"/>
          </a:p>
        </p:txBody>
      </p:sp>
    </p:spTree>
    <p:extLst>
      <p:ext uri="{BB962C8B-B14F-4D97-AF65-F5344CB8AC3E}">
        <p14:creationId xmlns:p14="http://schemas.microsoft.com/office/powerpoint/2010/main" val="1409922597"/>
      </p:ext>
    </p:extLst>
  </p:cSld>
  <p:clrMapOvr>
    <a:masterClrMapping/>
  </p:clrMapOvr>
  <p:transition spd="slow" advClick="0" advTm="10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6A0787-7E7B-42C4-BEBA-3965BACB2446}"/>
              </a:ext>
            </a:extLst>
          </p:cNvPr>
          <p:cNvSpPr>
            <a:spLocks noGrp="1"/>
          </p:cNvSpPr>
          <p:nvPr>
            <p:ph type="pic" sz="quarter" idx="13"/>
          </p:nvPr>
        </p:nvSpPr>
        <p:spPr/>
      </p:sp>
      <p:sp>
        <p:nvSpPr>
          <p:cNvPr id="3" name="Text Placeholder 2">
            <a:extLst>
              <a:ext uri="{FF2B5EF4-FFF2-40B4-BE49-F238E27FC236}">
                <a16:creationId xmlns:a16="http://schemas.microsoft.com/office/drawing/2014/main" id="{19128DC5-A90D-441E-A7C8-F00B52ACE41C}"/>
              </a:ext>
            </a:extLst>
          </p:cNvPr>
          <p:cNvSpPr>
            <a:spLocks noGrp="1"/>
          </p:cNvSpPr>
          <p:nvPr>
            <p:ph type="body" sz="quarter" idx="14"/>
          </p:nvPr>
        </p:nvSpPr>
        <p:spPr/>
        <p:txBody>
          <a:bodyPr/>
          <a:lstStyle/>
          <a:p>
            <a:r>
              <a:rPr lang="en-US" dirty="0"/>
              <a:t>I am originally from Wichita, Ks. I have recently moved back to Kansas to be closer to family after my husband finished his </a:t>
            </a:r>
            <a:r>
              <a:rPr lang="en-US" dirty="0" err="1"/>
              <a:t>Chiropratic</a:t>
            </a:r>
            <a:r>
              <a:rPr lang="en-US" dirty="0"/>
              <a:t> program in Texas. We have 2 Labrador Retrievers , 1 Great Dane puppy, and two cats. I am the second to last child out of seven children. Most of my family lives in Wichita, Ks.</a:t>
            </a:r>
          </a:p>
        </p:txBody>
      </p:sp>
      <p:sp>
        <p:nvSpPr>
          <p:cNvPr id="4" name="Text Placeholder 3">
            <a:extLst>
              <a:ext uri="{FF2B5EF4-FFF2-40B4-BE49-F238E27FC236}">
                <a16:creationId xmlns:a16="http://schemas.microsoft.com/office/drawing/2014/main" id="{E9445415-6F4B-4C78-ACE7-B86F3E98EF66}"/>
              </a:ext>
            </a:extLst>
          </p:cNvPr>
          <p:cNvSpPr>
            <a:spLocks noGrp="1"/>
          </p:cNvSpPr>
          <p:nvPr>
            <p:ph type="body" sz="quarter" idx="15"/>
          </p:nvPr>
        </p:nvSpPr>
        <p:spPr/>
        <p:txBody>
          <a:bodyPr>
            <a:normAutofit fontScale="92500" lnSpcReduction="20000"/>
          </a:bodyPr>
          <a:lstStyle/>
          <a:p>
            <a:r>
              <a:rPr lang="en-US" dirty="0"/>
              <a:t>Kelly Brown</a:t>
            </a:r>
          </a:p>
          <a:p>
            <a:endParaRPr lang="en-US" dirty="0"/>
          </a:p>
        </p:txBody>
      </p:sp>
    </p:spTree>
    <p:extLst>
      <p:ext uri="{BB962C8B-B14F-4D97-AF65-F5344CB8AC3E}">
        <p14:creationId xmlns:p14="http://schemas.microsoft.com/office/powerpoint/2010/main" val="1242185628"/>
      </p:ext>
    </p:extLst>
  </p:cSld>
  <p:clrMapOvr>
    <a:masterClrMapping/>
  </p:clrMapOvr>
  <p:transition spd="slow" advClick="0" advTm="10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4AC9B43-EDC0-4ED7-85B0-863FABDE2227}"/>
              </a:ext>
            </a:extLst>
          </p:cNvPr>
          <p:cNvSpPr>
            <a:spLocks noGrp="1"/>
          </p:cNvSpPr>
          <p:nvPr>
            <p:ph type="pic" sz="quarter" idx="13"/>
          </p:nvPr>
        </p:nvSpPr>
        <p:spPr/>
      </p:sp>
      <p:sp>
        <p:nvSpPr>
          <p:cNvPr id="3" name="Text Placeholder 2">
            <a:extLst>
              <a:ext uri="{FF2B5EF4-FFF2-40B4-BE49-F238E27FC236}">
                <a16:creationId xmlns:a16="http://schemas.microsoft.com/office/drawing/2014/main" id="{31FF4BC2-F24A-4693-935E-555A001D3644}"/>
              </a:ext>
            </a:extLst>
          </p:cNvPr>
          <p:cNvSpPr>
            <a:spLocks noGrp="1"/>
          </p:cNvSpPr>
          <p:nvPr>
            <p:ph type="body" sz="quarter" idx="14"/>
          </p:nvPr>
        </p:nvSpPr>
        <p:spPr/>
        <p:txBody>
          <a:bodyPr/>
          <a:lstStyle/>
          <a:p>
            <a:r>
              <a:rPr lang="en-US" dirty="0"/>
              <a:t>Hey, I'm Asher. I'm 18 and pursuing a degree in Pre-Engineering. I hope to then go on and receive a Mechanical Engineering degree from K-State. While I'm not in class, I can be found outdoors or at Butler In the tutor lab.</a:t>
            </a:r>
          </a:p>
        </p:txBody>
      </p:sp>
      <p:sp>
        <p:nvSpPr>
          <p:cNvPr id="4" name="Text Placeholder 3">
            <a:extLst>
              <a:ext uri="{FF2B5EF4-FFF2-40B4-BE49-F238E27FC236}">
                <a16:creationId xmlns:a16="http://schemas.microsoft.com/office/drawing/2014/main" id="{50D27C50-69EA-43E1-9288-A7608B790C7C}"/>
              </a:ext>
            </a:extLst>
          </p:cNvPr>
          <p:cNvSpPr>
            <a:spLocks noGrp="1"/>
          </p:cNvSpPr>
          <p:nvPr>
            <p:ph type="body" sz="quarter" idx="15"/>
          </p:nvPr>
        </p:nvSpPr>
        <p:spPr/>
        <p:txBody>
          <a:bodyPr>
            <a:normAutofit fontScale="92500" lnSpcReduction="10000"/>
          </a:bodyPr>
          <a:lstStyle/>
          <a:p>
            <a:r>
              <a:rPr lang="en-US" dirty="0"/>
              <a:t>Asher Cole</a:t>
            </a:r>
          </a:p>
        </p:txBody>
      </p:sp>
    </p:spTree>
    <p:extLst>
      <p:ext uri="{BB962C8B-B14F-4D97-AF65-F5344CB8AC3E}">
        <p14:creationId xmlns:p14="http://schemas.microsoft.com/office/powerpoint/2010/main" val="277781151"/>
      </p:ext>
    </p:extLst>
  </p:cSld>
  <p:clrMapOvr>
    <a:masterClrMapping/>
  </p:clrMapOvr>
  <p:transition spd="slow" advClick="0" advTm="10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E17B6B2-92DF-40FA-94CF-5BBE06BF8CD8}"/>
              </a:ext>
            </a:extLst>
          </p:cNvPr>
          <p:cNvSpPr>
            <a:spLocks noGrp="1"/>
          </p:cNvSpPr>
          <p:nvPr>
            <p:ph type="pic" sz="quarter" idx="13"/>
          </p:nvPr>
        </p:nvSpPr>
        <p:spPr/>
      </p:sp>
      <p:sp>
        <p:nvSpPr>
          <p:cNvPr id="3" name="Text Placeholder 2">
            <a:extLst>
              <a:ext uri="{FF2B5EF4-FFF2-40B4-BE49-F238E27FC236}">
                <a16:creationId xmlns:a16="http://schemas.microsoft.com/office/drawing/2014/main" id="{DF5B69C9-7CDE-45C5-B31E-687516F70073}"/>
              </a:ext>
            </a:extLst>
          </p:cNvPr>
          <p:cNvSpPr>
            <a:spLocks noGrp="1"/>
          </p:cNvSpPr>
          <p:nvPr>
            <p:ph type="body" sz="quarter" idx="14"/>
          </p:nvPr>
        </p:nvSpPr>
        <p:spPr/>
        <p:txBody>
          <a:bodyPr>
            <a:normAutofit fontScale="85000" lnSpcReduction="20000"/>
          </a:bodyPr>
          <a:lstStyle/>
          <a:p>
            <a:r>
              <a:rPr lang="en-US" dirty="0"/>
              <a:t>I had taught high school mathematics along with coaching basketball and football for 19 years before joining the Butler Family. I truly enjoy the excitement in a student's eyes and voice when they are able to understand Algebra and see that there wasn't as much to fear as they thought.</a:t>
            </a:r>
            <a:br>
              <a:rPr lang="en-US" dirty="0"/>
            </a:br>
            <a:r>
              <a:rPr lang="en-US" dirty="0"/>
              <a:t>When I am not teaching math, I enjoy watching any sports team that resides in Missouri, especially the MU Tigers. Although, if you can't find me on campus (or the virtual lab) and there isn't a game on tv, then you will find me on the golf course.</a:t>
            </a:r>
          </a:p>
        </p:txBody>
      </p:sp>
      <p:sp>
        <p:nvSpPr>
          <p:cNvPr id="4" name="Text Placeholder 3">
            <a:extLst>
              <a:ext uri="{FF2B5EF4-FFF2-40B4-BE49-F238E27FC236}">
                <a16:creationId xmlns:a16="http://schemas.microsoft.com/office/drawing/2014/main" id="{6E3D2BDE-E3D9-4E79-B6CD-24DD5F05A820}"/>
              </a:ext>
            </a:extLst>
          </p:cNvPr>
          <p:cNvSpPr>
            <a:spLocks noGrp="1"/>
          </p:cNvSpPr>
          <p:nvPr>
            <p:ph type="body" sz="quarter" idx="15"/>
          </p:nvPr>
        </p:nvSpPr>
        <p:spPr/>
        <p:txBody>
          <a:bodyPr>
            <a:normAutofit fontScale="92500" lnSpcReduction="10000"/>
          </a:bodyPr>
          <a:lstStyle/>
          <a:p>
            <a:r>
              <a:rPr lang="en-US" dirty="0"/>
              <a:t>Mark </a:t>
            </a:r>
            <a:r>
              <a:rPr lang="en-US" dirty="0" err="1"/>
              <a:t>McNemee</a:t>
            </a:r>
            <a:r>
              <a:rPr lang="en-US" dirty="0"/>
              <a:t> </a:t>
            </a:r>
          </a:p>
        </p:txBody>
      </p:sp>
    </p:spTree>
    <p:extLst>
      <p:ext uri="{BB962C8B-B14F-4D97-AF65-F5344CB8AC3E}">
        <p14:creationId xmlns:p14="http://schemas.microsoft.com/office/powerpoint/2010/main" val="3588907127"/>
      </p:ext>
    </p:extLst>
  </p:cSld>
  <p:clrMapOvr>
    <a:masterClrMapping/>
  </p:clrMapOvr>
  <p:transition spd="slow" advClick="0" advTm="10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0F1C0B6-8A8B-4D43-9A9A-991217F64504}"/>
              </a:ext>
            </a:extLst>
          </p:cNvPr>
          <p:cNvSpPr>
            <a:spLocks noGrp="1"/>
          </p:cNvSpPr>
          <p:nvPr>
            <p:ph type="pic" sz="quarter" idx="13"/>
          </p:nvPr>
        </p:nvSpPr>
        <p:spPr/>
      </p:sp>
      <p:sp>
        <p:nvSpPr>
          <p:cNvPr id="3" name="Text Placeholder 2">
            <a:extLst>
              <a:ext uri="{FF2B5EF4-FFF2-40B4-BE49-F238E27FC236}">
                <a16:creationId xmlns:a16="http://schemas.microsoft.com/office/drawing/2014/main" id="{C8C4828D-5EEB-4126-AE86-C0D4E77B91C4}"/>
              </a:ext>
            </a:extLst>
          </p:cNvPr>
          <p:cNvSpPr>
            <a:spLocks noGrp="1"/>
          </p:cNvSpPr>
          <p:nvPr>
            <p:ph type="body" sz="quarter" idx="14"/>
          </p:nvPr>
        </p:nvSpPr>
        <p:spPr/>
        <p:txBody>
          <a:bodyPr/>
          <a:lstStyle/>
          <a:p>
            <a:r>
              <a:rPr lang="en-US" dirty="0"/>
              <a:t>Hi! I'm Kaylie. I'm 19, and I'm majoring in pre-health because I've wanted to be a doctor since I was little. I'm really passionate about science and math, because they make a lot of logical sense to me. I have two pet rabbits, and when not studying, I'm usually trying to get them to not chew on every cord in my house. Nice to meet you!</a:t>
            </a:r>
          </a:p>
        </p:txBody>
      </p:sp>
      <p:sp>
        <p:nvSpPr>
          <p:cNvPr id="4" name="Text Placeholder 3">
            <a:extLst>
              <a:ext uri="{FF2B5EF4-FFF2-40B4-BE49-F238E27FC236}">
                <a16:creationId xmlns:a16="http://schemas.microsoft.com/office/drawing/2014/main" id="{91AF3AAC-1A73-4BD6-977E-E51010675DFE}"/>
              </a:ext>
            </a:extLst>
          </p:cNvPr>
          <p:cNvSpPr>
            <a:spLocks noGrp="1"/>
          </p:cNvSpPr>
          <p:nvPr>
            <p:ph type="body" sz="quarter" idx="15"/>
          </p:nvPr>
        </p:nvSpPr>
        <p:spPr/>
        <p:txBody>
          <a:bodyPr>
            <a:normAutofit fontScale="92500" lnSpcReduction="20000"/>
          </a:bodyPr>
          <a:lstStyle/>
          <a:p>
            <a:r>
              <a:rPr lang="en-US" dirty="0"/>
              <a:t>Kaylie Hansen </a:t>
            </a:r>
          </a:p>
          <a:p>
            <a:endParaRPr lang="en-US" dirty="0"/>
          </a:p>
        </p:txBody>
      </p:sp>
    </p:spTree>
    <p:extLst>
      <p:ext uri="{BB962C8B-B14F-4D97-AF65-F5344CB8AC3E}">
        <p14:creationId xmlns:p14="http://schemas.microsoft.com/office/powerpoint/2010/main" val="3881007046"/>
      </p:ext>
    </p:extLst>
  </p:cSld>
  <p:clrMapOvr>
    <a:masterClrMapping/>
  </p:clrMapOvr>
  <p:transition spd="slow" advClick="0" advTm="10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4600DE-38A0-4850-9B12-2AB7CA6AF6F2}"/>
              </a:ext>
            </a:extLst>
          </p:cNvPr>
          <p:cNvSpPr>
            <a:spLocks noGrp="1"/>
          </p:cNvSpPr>
          <p:nvPr>
            <p:ph type="pic" sz="quarter" idx="13"/>
          </p:nvPr>
        </p:nvSpPr>
        <p:spPr/>
      </p:sp>
      <p:sp>
        <p:nvSpPr>
          <p:cNvPr id="3" name="Text Placeholder 2">
            <a:extLst>
              <a:ext uri="{FF2B5EF4-FFF2-40B4-BE49-F238E27FC236}">
                <a16:creationId xmlns:a16="http://schemas.microsoft.com/office/drawing/2014/main" id="{DF1C98DF-F645-4EBC-8C07-3EC6974EF7EA}"/>
              </a:ext>
            </a:extLst>
          </p:cNvPr>
          <p:cNvSpPr>
            <a:spLocks noGrp="1"/>
          </p:cNvSpPr>
          <p:nvPr>
            <p:ph type="body" sz="quarter" idx="14"/>
          </p:nvPr>
        </p:nvSpPr>
        <p:spPr/>
        <p:txBody>
          <a:bodyPr/>
          <a:lstStyle/>
          <a:p>
            <a:r>
              <a:rPr lang="en-US" dirty="0"/>
              <a:t>Hello! My name is Maddie, and I am a second-year sophomore and well-rounded English Tutor at the Butler of El Dorado Tutoring Lab . You can also find me at your local Wichita East Menards, where I help our guests save big money as a Front-End Supervisor. </a:t>
            </a:r>
            <a:endParaRPr lang="en-US" b="1" dirty="0"/>
          </a:p>
        </p:txBody>
      </p:sp>
      <p:sp>
        <p:nvSpPr>
          <p:cNvPr id="4" name="Text Placeholder 3">
            <a:extLst>
              <a:ext uri="{FF2B5EF4-FFF2-40B4-BE49-F238E27FC236}">
                <a16:creationId xmlns:a16="http://schemas.microsoft.com/office/drawing/2014/main" id="{2E9B29EC-B8A0-4B9A-9058-33B4DB76A18D}"/>
              </a:ext>
            </a:extLst>
          </p:cNvPr>
          <p:cNvSpPr>
            <a:spLocks noGrp="1"/>
          </p:cNvSpPr>
          <p:nvPr>
            <p:ph type="body" sz="quarter" idx="15"/>
          </p:nvPr>
        </p:nvSpPr>
        <p:spPr/>
        <p:txBody>
          <a:bodyPr>
            <a:normAutofit fontScale="92500" lnSpcReduction="20000"/>
          </a:bodyPr>
          <a:lstStyle/>
          <a:p>
            <a:r>
              <a:rPr lang="en-US" dirty="0"/>
              <a:t>Madison Jennings </a:t>
            </a:r>
          </a:p>
          <a:p>
            <a:endParaRPr lang="en-US" dirty="0"/>
          </a:p>
        </p:txBody>
      </p:sp>
    </p:spTree>
    <p:extLst>
      <p:ext uri="{BB962C8B-B14F-4D97-AF65-F5344CB8AC3E}">
        <p14:creationId xmlns:p14="http://schemas.microsoft.com/office/powerpoint/2010/main" val="471874356"/>
      </p:ext>
    </p:extLst>
  </p:cSld>
  <p:clrMapOvr>
    <a:masterClrMapping/>
  </p:clrMapOvr>
  <p:transition spd="slow" advClick="0" advTm="1000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9312A94-138C-4A3F-8DCE-03FB918F73C5}"/>
              </a:ext>
            </a:extLst>
          </p:cNvPr>
          <p:cNvSpPr>
            <a:spLocks noGrp="1"/>
          </p:cNvSpPr>
          <p:nvPr>
            <p:ph type="pic" sz="quarter" idx="13"/>
          </p:nvPr>
        </p:nvSpPr>
        <p:spPr/>
      </p:sp>
      <p:sp>
        <p:nvSpPr>
          <p:cNvPr id="3" name="Text Placeholder 2">
            <a:extLst>
              <a:ext uri="{FF2B5EF4-FFF2-40B4-BE49-F238E27FC236}">
                <a16:creationId xmlns:a16="http://schemas.microsoft.com/office/drawing/2014/main" id="{CD0D62F0-D7C6-4C5C-9C5D-5BD56850453D}"/>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B7FFA481-A2E5-473E-AA9F-56A36E75F218}"/>
              </a:ext>
            </a:extLst>
          </p:cNvPr>
          <p:cNvSpPr>
            <a:spLocks noGrp="1"/>
          </p:cNvSpPr>
          <p:nvPr>
            <p:ph type="body" sz="quarter" idx="15"/>
          </p:nvPr>
        </p:nvSpPr>
        <p:spPr/>
        <p:txBody>
          <a:bodyPr>
            <a:normAutofit fontScale="92500" lnSpcReduction="20000"/>
          </a:bodyPr>
          <a:lstStyle/>
          <a:p>
            <a:r>
              <a:rPr lang="en-US" dirty="0"/>
              <a:t>Maria Julia </a:t>
            </a:r>
            <a:r>
              <a:rPr lang="en-US" dirty="0" err="1"/>
              <a:t>Manasses</a:t>
            </a:r>
            <a:r>
              <a:rPr lang="en-US" dirty="0"/>
              <a:t> </a:t>
            </a:r>
            <a:r>
              <a:rPr lang="en-US" dirty="0" err="1"/>
              <a:t>Valaski</a:t>
            </a:r>
            <a:r>
              <a:rPr lang="en-US" dirty="0"/>
              <a:t> </a:t>
            </a:r>
          </a:p>
          <a:p>
            <a:endParaRPr lang="en-US" dirty="0"/>
          </a:p>
        </p:txBody>
      </p:sp>
    </p:spTree>
    <p:extLst>
      <p:ext uri="{BB962C8B-B14F-4D97-AF65-F5344CB8AC3E}">
        <p14:creationId xmlns:p14="http://schemas.microsoft.com/office/powerpoint/2010/main" val="3094235776"/>
      </p:ext>
    </p:extLst>
  </p:cSld>
  <p:clrMapOvr>
    <a:masterClrMapping/>
  </p:clrMapOvr>
  <p:transition spd="slow" advClick="0" advTm="10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standing in front of a mirror posing for the camera&#10;&#10;Description automatically generated">
            <a:extLst>
              <a:ext uri="{FF2B5EF4-FFF2-40B4-BE49-F238E27FC236}">
                <a16:creationId xmlns:a16="http://schemas.microsoft.com/office/drawing/2014/main" id="{C6CDBA50-4BE2-4075-AB16-EE72376EA844}"/>
              </a:ext>
            </a:extLst>
          </p:cNvPr>
          <p:cNvPicPr>
            <a:picLocks noGrp="1" noChangeAspect="1"/>
          </p:cNvPicPr>
          <p:nvPr>
            <p:ph type="pic" sz="quarter" idx="13"/>
          </p:nvPr>
        </p:nvPicPr>
        <p:blipFill>
          <a:blip r:embed="rId2"/>
          <a:srcRect t="3501" b="3501"/>
          <a:stretch>
            <a:fillRect/>
          </a:stretch>
        </p:blipFill>
        <p:spPr/>
      </p:pic>
      <p:sp>
        <p:nvSpPr>
          <p:cNvPr id="3" name="Text Placeholder 2">
            <a:extLst>
              <a:ext uri="{FF2B5EF4-FFF2-40B4-BE49-F238E27FC236}">
                <a16:creationId xmlns:a16="http://schemas.microsoft.com/office/drawing/2014/main" id="{E121B21B-C998-43ED-BFF8-5A829AE47DAB}"/>
              </a:ext>
            </a:extLst>
          </p:cNvPr>
          <p:cNvSpPr>
            <a:spLocks noGrp="1"/>
          </p:cNvSpPr>
          <p:nvPr>
            <p:ph type="body" sz="quarter" idx="14"/>
          </p:nvPr>
        </p:nvSpPr>
        <p:spPr/>
        <p:txBody>
          <a:bodyPr/>
          <a:lstStyle/>
          <a:p>
            <a:r>
              <a:rPr lang="en-US" dirty="0"/>
              <a:t>  </a:t>
            </a:r>
          </a:p>
          <a:p>
            <a:r>
              <a:rPr lang="en-US" dirty="0"/>
              <a:t>+22 years old, aspiring history teacher attending Butler for a associates in secondary education.</a:t>
            </a:r>
          </a:p>
          <a:p>
            <a:r>
              <a:rPr lang="en-US" dirty="0"/>
              <a:t>+Enjoys reading, running, and painting.</a:t>
            </a:r>
          </a:p>
          <a:p>
            <a:r>
              <a:rPr lang="en-US" dirty="0"/>
              <a:t>+Self proclaimed history buff..</a:t>
            </a:r>
          </a:p>
        </p:txBody>
      </p:sp>
      <p:sp>
        <p:nvSpPr>
          <p:cNvPr id="4" name="Text Placeholder 3">
            <a:extLst>
              <a:ext uri="{FF2B5EF4-FFF2-40B4-BE49-F238E27FC236}">
                <a16:creationId xmlns:a16="http://schemas.microsoft.com/office/drawing/2014/main" id="{D36D3002-EE01-4D16-B060-DE6B576B8704}"/>
              </a:ext>
            </a:extLst>
          </p:cNvPr>
          <p:cNvSpPr>
            <a:spLocks noGrp="1"/>
          </p:cNvSpPr>
          <p:nvPr>
            <p:ph type="body" sz="quarter" idx="15"/>
          </p:nvPr>
        </p:nvSpPr>
        <p:spPr/>
        <p:txBody>
          <a:bodyPr>
            <a:normAutofit fontScale="92500" lnSpcReduction="20000"/>
          </a:bodyPr>
          <a:lstStyle/>
          <a:p>
            <a:r>
              <a:rPr lang="en-US" dirty="0"/>
              <a:t>Alex Dyer Owens </a:t>
            </a:r>
          </a:p>
          <a:p>
            <a:endParaRPr lang="en-US" dirty="0"/>
          </a:p>
        </p:txBody>
      </p:sp>
    </p:spTree>
    <p:extLst>
      <p:ext uri="{BB962C8B-B14F-4D97-AF65-F5344CB8AC3E}">
        <p14:creationId xmlns:p14="http://schemas.microsoft.com/office/powerpoint/2010/main" val="3392036431"/>
      </p:ext>
    </p:extLst>
  </p:cSld>
  <p:clrMapOvr>
    <a:masterClrMapping/>
  </p:clrMapOvr>
  <p:transition spd="slow" advClick="0" advTm="1000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70CDA2-CCFF-4ACE-A086-D25D593FFC79}"/>
              </a:ext>
            </a:extLst>
          </p:cNvPr>
          <p:cNvSpPr>
            <a:spLocks noGrp="1"/>
          </p:cNvSpPr>
          <p:nvPr>
            <p:ph type="body" sz="quarter" idx="14"/>
          </p:nvPr>
        </p:nvSpPr>
        <p:spPr/>
        <p:txBody>
          <a:bodyPr>
            <a:normAutofit fontScale="85000" lnSpcReduction="10000"/>
          </a:bodyPr>
          <a:lstStyle/>
          <a:p>
            <a:r>
              <a:rPr lang="en-US" dirty="0"/>
              <a:t>Hello! My name is Octavio Pacheco. I am 22 years old and I am currently working towards a Bachelor’s in physics. My biggest goal in life is to work for NASA, SpaceX or any space agency. If possible, I would love to get into a space program. My hobbies are exercising, eating, being outside, and studying. You can find me as a tutor in the Andover campus on Tuesday and Thursday, I will be more than glad to help you out with math, chem, and even Spanish (I am a native speaker).</a:t>
            </a:r>
          </a:p>
        </p:txBody>
      </p:sp>
      <p:sp>
        <p:nvSpPr>
          <p:cNvPr id="4" name="Text Placeholder 3">
            <a:extLst>
              <a:ext uri="{FF2B5EF4-FFF2-40B4-BE49-F238E27FC236}">
                <a16:creationId xmlns:a16="http://schemas.microsoft.com/office/drawing/2014/main" id="{B210CE2C-3B0A-4A3B-A3F2-BCCEB85FA740}"/>
              </a:ext>
            </a:extLst>
          </p:cNvPr>
          <p:cNvSpPr>
            <a:spLocks noGrp="1"/>
          </p:cNvSpPr>
          <p:nvPr>
            <p:ph type="body" sz="quarter" idx="15"/>
          </p:nvPr>
        </p:nvSpPr>
        <p:spPr/>
        <p:txBody>
          <a:bodyPr>
            <a:normAutofit fontScale="92500" lnSpcReduction="20000"/>
          </a:bodyPr>
          <a:lstStyle/>
          <a:p>
            <a:r>
              <a:rPr lang="en-US" dirty="0"/>
              <a:t>Octavio Pacheco Vazquez </a:t>
            </a:r>
          </a:p>
          <a:p>
            <a:endParaRPr lang="en-US" dirty="0"/>
          </a:p>
        </p:txBody>
      </p:sp>
      <p:pic>
        <p:nvPicPr>
          <p:cNvPr id="10" name="Picture Placeholder 9" descr="A picture containing person, person, young, person&#10;&#10;Description automatically generated">
            <a:extLst>
              <a:ext uri="{FF2B5EF4-FFF2-40B4-BE49-F238E27FC236}">
                <a16:creationId xmlns:a16="http://schemas.microsoft.com/office/drawing/2014/main" id="{AD02A5EB-8F23-4529-8908-C993B105053B}"/>
              </a:ext>
            </a:extLst>
          </p:cNvPr>
          <p:cNvPicPr>
            <a:picLocks noGrp="1" noChangeAspect="1"/>
          </p:cNvPicPr>
          <p:nvPr>
            <p:ph type="pic" sz="quarter" idx="13"/>
          </p:nvPr>
        </p:nvPicPr>
        <p:blipFill>
          <a:blip r:embed="rId2"/>
          <a:srcRect l="17944" r="17944"/>
          <a:stretch>
            <a:fillRect/>
          </a:stretch>
        </p:blipFill>
        <p:spPr>
          <a:xfrm rot="5400000">
            <a:off x="1714500" y="2254126"/>
            <a:ext cx="3067050" cy="3594100"/>
          </a:xfrm>
        </p:spPr>
      </p:pic>
    </p:spTree>
    <p:extLst>
      <p:ext uri="{BB962C8B-B14F-4D97-AF65-F5344CB8AC3E}">
        <p14:creationId xmlns:p14="http://schemas.microsoft.com/office/powerpoint/2010/main" val="1658560088"/>
      </p:ext>
    </p:extLst>
  </p:cSld>
  <p:clrMapOvr>
    <a:masterClrMapping/>
  </p:clrMapOvr>
  <p:transition spd="slow" advClick="0" advTm="10000">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wearing glasses&#10;&#10;Description automatically generated">
            <a:extLst>
              <a:ext uri="{FF2B5EF4-FFF2-40B4-BE49-F238E27FC236}">
                <a16:creationId xmlns:a16="http://schemas.microsoft.com/office/drawing/2014/main" id="{03B73DDA-8707-4A53-80B1-56BBB508A04A}"/>
              </a:ext>
            </a:extLst>
          </p:cNvPr>
          <p:cNvPicPr preferRelativeResize="0">
            <a:picLocks noGrp="1" noChangeAspect="1"/>
          </p:cNvPicPr>
          <p:nvPr>
            <p:ph type="pic" sz="quarter" idx="13"/>
          </p:nvPr>
        </p:nvPicPr>
        <p:blipFill rotWithShape="1">
          <a:blip r:embed="rId2"/>
          <a:srcRect l="-28113" r="-28113"/>
          <a:stretch/>
        </p:blipFill>
        <p:spPr>
          <a:xfrm>
            <a:off x="1451579" y="2517651"/>
            <a:ext cx="3566160" cy="3043607"/>
          </a:xfrm>
        </p:spPr>
      </p:pic>
      <p:sp>
        <p:nvSpPr>
          <p:cNvPr id="3" name="Text Placeholder 2">
            <a:extLst>
              <a:ext uri="{FF2B5EF4-FFF2-40B4-BE49-F238E27FC236}">
                <a16:creationId xmlns:a16="http://schemas.microsoft.com/office/drawing/2014/main" id="{CF73F948-0F66-4222-8966-2803D6DA56EB}"/>
              </a:ext>
            </a:extLst>
          </p:cNvPr>
          <p:cNvSpPr>
            <a:spLocks noGrp="1"/>
          </p:cNvSpPr>
          <p:nvPr>
            <p:ph type="body" sz="quarter" idx="14"/>
          </p:nvPr>
        </p:nvSpPr>
        <p:spPr/>
        <p:txBody>
          <a:bodyPr>
            <a:normAutofit fontScale="77500" lnSpcReduction="20000"/>
          </a:bodyPr>
          <a:lstStyle/>
          <a:p>
            <a:r>
              <a:rPr lang="en-US" dirty="0"/>
              <a:t>Hi, there! My name is Sarah, and I am a non-traditional student with a minor disability. I am majoring in Psychology because I plan to become a Marriage and Family Therapist. My last name is pronounced "PEA-nick" ("pea" as in the little green vegetable), and I appreciate it when my name is said correctly!</a:t>
            </a:r>
            <a:br>
              <a:rPr lang="en-US" dirty="0"/>
            </a:br>
            <a:br>
              <a:rPr lang="en-US" dirty="0"/>
            </a:br>
            <a:r>
              <a:rPr lang="en-US" dirty="0"/>
              <a:t>When I'm not in class, you can find me on campus in the Tutoring Labs. We would love to help you if you get stuck -- please feel free to stop by! I am a cat mom, and I love to write, read, crochet, and draw (among other things) when I'm not working or studying. </a:t>
            </a:r>
          </a:p>
        </p:txBody>
      </p:sp>
      <p:sp>
        <p:nvSpPr>
          <p:cNvPr id="4" name="Text Placeholder 3">
            <a:extLst>
              <a:ext uri="{FF2B5EF4-FFF2-40B4-BE49-F238E27FC236}">
                <a16:creationId xmlns:a16="http://schemas.microsoft.com/office/drawing/2014/main" id="{25A1AB76-4F7E-4630-AF11-1445A50D37B1}"/>
              </a:ext>
            </a:extLst>
          </p:cNvPr>
          <p:cNvSpPr>
            <a:spLocks noGrp="1"/>
          </p:cNvSpPr>
          <p:nvPr>
            <p:ph type="body" sz="quarter" idx="15"/>
          </p:nvPr>
        </p:nvSpPr>
        <p:spPr/>
        <p:txBody>
          <a:bodyPr>
            <a:normAutofit fontScale="92500" lnSpcReduction="20000"/>
          </a:bodyPr>
          <a:lstStyle/>
          <a:p>
            <a:r>
              <a:rPr lang="en-US" dirty="0"/>
              <a:t>Sarah Penick </a:t>
            </a:r>
          </a:p>
          <a:p>
            <a:endParaRPr lang="en-US" dirty="0"/>
          </a:p>
        </p:txBody>
      </p:sp>
    </p:spTree>
    <p:extLst>
      <p:ext uri="{BB962C8B-B14F-4D97-AF65-F5344CB8AC3E}">
        <p14:creationId xmlns:p14="http://schemas.microsoft.com/office/powerpoint/2010/main" val="62202950"/>
      </p:ext>
    </p:extLst>
  </p:cSld>
  <p:clrMapOvr>
    <a:masterClrMapping/>
  </p:clrMapOvr>
  <p:transition spd="slow" advClick="0" advTm="10000">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920112"/>
      </p:ext>
    </p:extLst>
  </p:cSld>
  <p:clrMapOvr>
    <a:masterClrMapping/>
  </p:clrMapOvr>
  <p:transition spd="slow" advClick="0" advTm="1000">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0C0F58A-3940-4EFA-BDD6-02C0914CAD31}"/>
              </a:ext>
            </a:extLst>
          </p:cNvPr>
          <p:cNvSpPr>
            <a:spLocks noGrp="1"/>
          </p:cNvSpPr>
          <p:nvPr>
            <p:ph type="pic" sz="quarter" idx="13"/>
          </p:nvPr>
        </p:nvSpPr>
        <p:spPr/>
      </p:sp>
      <p:sp>
        <p:nvSpPr>
          <p:cNvPr id="3" name="Text Placeholder 2">
            <a:extLst>
              <a:ext uri="{FF2B5EF4-FFF2-40B4-BE49-F238E27FC236}">
                <a16:creationId xmlns:a16="http://schemas.microsoft.com/office/drawing/2014/main" id="{EA6A2BBD-DACE-49B1-9BA9-366B6204CD22}"/>
              </a:ext>
            </a:extLst>
          </p:cNvPr>
          <p:cNvSpPr>
            <a:spLocks noGrp="1"/>
          </p:cNvSpPr>
          <p:nvPr>
            <p:ph type="body" sz="quarter" idx="14"/>
          </p:nvPr>
        </p:nvSpPr>
        <p:spPr/>
        <p:txBody>
          <a:bodyPr>
            <a:normAutofit fontScale="85000" lnSpcReduction="10000"/>
          </a:bodyPr>
          <a:lstStyle/>
          <a:p>
            <a:r>
              <a:rPr lang="en-US" dirty="0"/>
              <a:t>Hi, my name is Trinh Pham, but I would like to go by Jenny. I am currently majoring in Pre-nursing at Butler. I am also a tutor in Anatomy and Physiology, College Algebra, and general Biology, so if you need help in any of those subjects, you can find me in the lab tutor on the Andover campus. My hobby is watching movies, especially romantic &amp; comedic ones. Sometimes, I like to drive around when the weather is nice and grab some drinks to enjoy my free time. </a:t>
            </a:r>
          </a:p>
        </p:txBody>
      </p:sp>
      <p:sp>
        <p:nvSpPr>
          <p:cNvPr id="4" name="Text Placeholder 3">
            <a:extLst>
              <a:ext uri="{FF2B5EF4-FFF2-40B4-BE49-F238E27FC236}">
                <a16:creationId xmlns:a16="http://schemas.microsoft.com/office/drawing/2014/main" id="{F2EFC498-7927-4A83-9300-BD45A9101EBE}"/>
              </a:ext>
            </a:extLst>
          </p:cNvPr>
          <p:cNvSpPr>
            <a:spLocks noGrp="1"/>
          </p:cNvSpPr>
          <p:nvPr>
            <p:ph type="body" sz="quarter" idx="15"/>
          </p:nvPr>
        </p:nvSpPr>
        <p:spPr/>
        <p:txBody>
          <a:bodyPr>
            <a:normAutofit fontScale="92500" lnSpcReduction="20000"/>
          </a:bodyPr>
          <a:lstStyle/>
          <a:p>
            <a:r>
              <a:rPr lang="en-US" dirty="0"/>
              <a:t>Trinh Pham (Jenny)</a:t>
            </a:r>
          </a:p>
          <a:p>
            <a:endParaRPr lang="en-US" dirty="0"/>
          </a:p>
        </p:txBody>
      </p:sp>
    </p:spTree>
    <p:extLst>
      <p:ext uri="{BB962C8B-B14F-4D97-AF65-F5344CB8AC3E}">
        <p14:creationId xmlns:p14="http://schemas.microsoft.com/office/powerpoint/2010/main" val="4162745041"/>
      </p:ext>
    </p:extLst>
  </p:cSld>
  <p:clrMapOvr>
    <a:masterClrMapping/>
  </p:clrMapOvr>
  <p:transition spd="slow" advClick="0" advTm="10000">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CEF7476-5DC6-44B1-84E2-09D89CF57E1F}"/>
              </a:ext>
            </a:extLst>
          </p:cNvPr>
          <p:cNvSpPr>
            <a:spLocks noGrp="1"/>
          </p:cNvSpPr>
          <p:nvPr>
            <p:ph type="pic" sz="quarter" idx="13"/>
          </p:nvPr>
        </p:nvSpPr>
        <p:spPr/>
      </p:sp>
      <p:sp>
        <p:nvSpPr>
          <p:cNvPr id="3" name="Text Placeholder 2">
            <a:extLst>
              <a:ext uri="{FF2B5EF4-FFF2-40B4-BE49-F238E27FC236}">
                <a16:creationId xmlns:a16="http://schemas.microsoft.com/office/drawing/2014/main" id="{37431157-D973-44E7-BA23-F455EB04E1DC}"/>
              </a:ext>
            </a:extLst>
          </p:cNvPr>
          <p:cNvSpPr>
            <a:spLocks noGrp="1"/>
          </p:cNvSpPr>
          <p:nvPr>
            <p:ph type="body" sz="quarter" idx="14"/>
          </p:nvPr>
        </p:nvSpPr>
        <p:spPr/>
        <p:txBody>
          <a:bodyPr>
            <a:normAutofit fontScale="85000" lnSpcReduction="10000"/>
          </a:bodyPr>
          <a:lstStyle/>
          <a:p>
            <a:r>
              <a:rPr lang="en-US" dirty="0"/>
              <a:t>Hello! My name is Jordan, but everyone knows me as Red. I am 25 years old and currently pursuing a double major in zoo science and conservation. I hope to use this education to help conserve natural and historical habitat, as well as preserve the wildlife that has become endangered through human involvement. While not in class, I can either be found bartending at Outback Steakhouse or working at Butler as an assistant to the head of the tutoring labs. Come visit! </a:t>
            </a:r>
          </a:p>
        </p:txBody>
      </p:sp>
      <p:sp>
        <p:nvSpPr>
          <p:cNvPr id="4" name="Text Placeholder 3">
            <a:extLst>
              <a:ext uri="{FF2B5EF4-FFF2-40B4-BE49-F238E27FC236}">
                <a16:creationId xmlns:a16="http://schemas.microsoft.com/office/drawing/2014/main" id="{E5A0AA20-37F9-4145-9244-AA0AF9F3C2E8}"/>
              </a:ext>
            </a:extLst>
          </p:cNvPr>
          <p:cNvSpPr>
            <a:spLocks noGrp="1"/>
          </p:cNvSpPr>
          <p:nvPr>
            <p:ph type="body" sz="quarter" idx="15"/>
          </p:nvPr>
        </p:nvSpPr>
        <p:spPr/>
        <p:txBody>
          <a:bodyPr>
            <a:normAutofit fontScale="92500" lnSpcReduction="20000"/>
          </a:bodyPr>
          <a:lstStyle/>
          <a:p>
            <a:r>
              <a:rPr lang="en-US" dirty="0"/>
              <a:t>Red Green</a:t>
            </a:r>
          </a:p>
          <a:p>
            <a:endParaRPr lang="en-US" b="1" dirty="0"/>
          </a:p>
        </p:txBody>
      </p:sp>
    </p:spTree>
    <p:extLst>
      <p:ext uri="{BB962C8B-B14F-4D97-AF65-F5344CB8AC3E}">
        <p14:creationId xmlns:p14="http://schemas.microsoft.com/office/powerpoint/2010/main" val="4221805827"/>
      </p:ext>
    </p:extLst>
  </p:cSld>
  <p:clrMapOvr>
    <a:masterClrMapping/>
  </p:clrMapOvr>
  <p:transition spd="slow" advClick="0" advTm="10000">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D86860-80DF-4E18-9FFD-DD5A048AE257}"/>
              </a:ext>
            </a:extLst>
          </p:cNvPr>
          <p:cNvSpPr>
            <a:spLocks noGrp="1"/>
          </p:cNvSpPr>
          <p:nvPr>
            <p:ph type="pic" sz="quarter" idx="13"/>
          </p:nvPr>
        </p:nvSpPr>
        <p:spPr/>
      </p:sp>
      <p:sp>
        <p:nvSpPr>
          <p:cNvPr id="3" name="Text Placeholder 2">
            <a:extLst>
              <a:ext uri="{FF2B5EF4-FFF2-40B4-BE49-F238E27FC236}">
                <a16:creationId xmlns:a16="http://schemas.microsoft.com/office/drawing/2014/main" id="{689D4951-F71F-4A72-8A33-3587799081AE}"/>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BD5C506D-2AC5-4CBB-BF14-52DCACEABD55}"/>
              </a:ext>
            </a:extLst>
          </p:cNvPr>
          <p:cNvSpPr>
            <a:spLocks noGrp="1"/>
          </p:cNvSpPr>
          <p:nvPr>
            <p:ph type="body" sz="quarter" idx="15"/>
          </p:nvPr>
        </p:nvSpPr>
        <p:spPr/>
        <p:txBody>
          <a:bodyPr>
            <a:normAutofit fontScale="92500" lnSpcReduction="20000"/>
          </a:bodyPr>
          <a:lstStyle/>
          <a:p>
            <a:r>
              <a:rPr lang="en-US" dirty="0"/>
              <a:t>Betty Taylor </a:t>
            </a:r>
          </a:p>
          <a:p>
            <a:endParaRPr lang="en-US" dirty="0"/>
          </a:p>
        </p:txBody>
      </p:sp>
    </p:spTree>
    <p:extLst>
      <p:ext uri="{BB962C8B-B14F-4D97-AF65-F5344CB8AC3E}">
        <p14:creationId xmlns:p14="http://schemas.microsoft.com/office/powerpoint/2010/main" val="354238542"/>
      </p:ext>
    </p:extLst>
  </p:cSld>
  <p:clrMapOvr>
    <a:masterClrMapping/>
  </p:clrMapOvr>
  <p:transition spd="slow" advClick="0" advTm="10000">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7282F7-CB8F-4C78-9EAE-44405F88D64B}"/>
              </a:ext>
            </a:extLst>
          </p:cNvPr>
          <p:cNvSpPr>
            <a:spLocks noGrp="1"/>
          </p:cNvSpPr>
          <p:nvPr>
            <p:ph type="pic" sz="quarter" idx="13"/>
          </p:nvPr>
        </p:nvSpPr>
        <p:spPr/>
      </p:sp>
      <p:sp>
        <p:nvSpPr>
          <p:cNvPr id="3" name="Text Placeholder 2">
            <a:extLst>
              <a:ext uri="{FF2B5EF4-FFF2-40B4-BE49-F238E27FC236}">
                <a16:creationId xmlns:a16="http://schemas.microsoft.com/office/drawing/2014/main" id="{2138C90F-EF98-41AC-B1C7-57FE23E0326D}"/>
              </a:ext>
            </a:extLst>
          </p:cNvPr>
          <p:cNvSpPr>
            <a:spLocks noGrp="1"/>
          </p:cNvSpPr>
          <p:nvPr>
            <p:ph type="body" sz="quarter" idx="14"/>
          </p:nvPr>
        </p:nvSpPr>
        <p:spPr/>
        <p:txBody>
          <a:bodyPr/>
          <a:lstStyle/>
          <a:p>
            <a:r>
              <a:rPr lang="en-US" dirty="0"/>
              <a:t>I am a 17-year-old Early College Academy Engineering Technology student pursuing a degree in electrical engineering. In my spare time, I enjoy programming and learning new things.</a:t>
            </a:r>
          </a:p>
        </p:txBody>
      </p:sp>
      <p:sp>
        <p:nvSpPr>
          <p:cNvPr id="4" name="Text Placeholder 3">
            <a:extLst>
              <a:ext uri="{FF2B5EF4-FFF2-40B4-BE49-F238E27FC236}">
                <a16:creationId xmlns:a16="http://schemas.microsoft.com/office/drawing/2014/main" id="{C9A0ECF6-94FF-475A-8A15-769D328B476B}"/>
              </a:ext>
            </a:extLst>
          </p:cNvPr>
          <p:cNvSpPr>
            <a:spLocks noGrp="1"/>
          </p:cNvSpPr>
          <p:nvPr>
            <p:ph type="body" sz="quarter" idx="15"/>
          </p:nvPr>
        </p:nvSpPr>
        <p:spPr/>
        <p:txBody>
          <a:bodyPr>
            <a:normAutofit fontScale="92500" lnSpcReduction="20000"/>
          </a:bodyPr>
          <a:lstStyle/>
          <a:p>
            <a:r>
              <a:rPr lang="en-US" dirty="0"/>
              <a:t>Jason Wibowo </a:t>
            </a:r>
          </a:p>
          <a:p>
            <a:endParaRPr lang="en-US" dirty="0"/>
          </a:p>
        </p:txBody>
      </p:sp>
    </p:spTree>
    <p:extLst>
      <p:ext uri="{BB962C8B-B14F-4D97-AF65-F5344CB8AC3E}">
        <p14:creationId xmlns:p14="http://schemas.microsoft.com/office/powerpoint/2010/main" val="3995510363"/>
      </p:ext>
    </p:extLst>
  </p:cSld>
  <p:clrMapOvr>
    <a:masterClrMapping/>
  </p:clrMapOvr>
  <p:transition spd="slow" advClick="0" advTm="10000">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EE62E4D-7EBD-4E77-80B7-BD6683646634}"/>
              </a:ext>
            </a:extLst>
          </p:cNvPr>
          <p:cNvSpPr>
            <a:spLocks noGrp="1"/>
          </p:cNvSpPr>
          <p:nvPr>
            <p:ph type="pic" sz="quarter" idx="13"/>
          </p:nvPr>
        </p:nvSpPr>
        <p:spPr/>
      </p:sp>
      <p:sp>
        <p:nvSpPr>
          <p:cNvPr id="3" name="Text Placeholder 2">
            <a:extLst>
              <a:ext uri="{FF2B5EF4-FFF2-40B4-BE49-F238E27FC236}">
                <a16:creationId xmlns:a16="http://schemas.microsoft.com/office/drawing/2014/main" id="{8F87DE94-257D-4467-A890-FF6C3A89EB76}"/>
              </a:ext>
            </a:extLst>
          </p:cNvPr>
          <p:cNvSpPr>
            <a:spLocks noGrp="1"/>
          </p:cNvSpPr>
          <p:nvPr>
            <p:ph type="body" sz="quarter" idx="14"/>
          </p:nvPr>
        </p:nvSpPr>
        <p:spPr/>
        <p:txBody>
          <a:bodyPr>
            <a:normAutofit fontScale="92500" lnSpcReduction="10000"/>
          </a:bodyPr>
          <a:lstStyle/>
          <a:p>
            <a:r>
              <a:rPr lang="en-US" dirty="0"/>
              <a:t>Hello! My name is Isabella but I usually go by Bella. I am majoring in Pre-Engineering at Butler, I'm still a little indecisive on what kind but my first choice at the moment is Product and Manufacturing Engineering. My main goal is to make an impact and hopefully improve some concepts in that career field. I am currently a Tutor Ambassador at the El Dorado math lab.</a:t>
            </a:r>
          </a:p>
        </p:txBody>
      </p:sp>
      <p:sp>
        <p:nvSpPr>
          <p:cNvPr id="4" name="Text Placeholder 3">
            <a:extLst>
              <a:ext uri="{FF2B5EF4-FFF2-40B4-BE49-F238E27FC236}">
                <a16:creationId xmlns:a16="http://schemas.microsoft.com/office/drawing/2014/main" id="{C6C115F8-3644-461A-A638-7BE9907C0E1C}"/>
              </a:ext>
            </a:extLst>
          </p:cNvPr>
          <p:cNvSpPr>
            <a:spLocks noGrp="1"/>
          </p:cNvSpPr>
          <p:nvPr>
            <p:ph type="body" sz="quarter" idx="15"/>
          </p:nvPr>
        </p:nvSpPr>
        <p:spPr/>
        <p:txBody>
          <a:bodyPr>
            <a:normAutofit fontScale="92500" lnSpcReduction="20000"/>
          </a:bodyPr>
          <a:lstStyle/>
          <a:p>
            <a:r>
              <a:rPr lang="en-US" dirty="0"/>
              <a:t>Isabella Winter </a:t>
            </a:r>
            <a:r>
              <a:rPr lang="en-US" dirty="0" err="1"/>
              <a:t>Cocchi</a:t>
            </a:r>
            <a:r>
              <a:rPr lang="en-US" dirty="0"/>
              <a:t> </a:t>
            </a:r>
          </a:p>
          <a:p>
            <a:endParaRPr lang="en-US" dirty="0"/>
          </a:p>
        </p:txBody>
      </p:sp>
    </p:spTree>
    <p:extLst>
      <p:ext uri="{BB962C8B-B14F-4D97-AF65-F5344CB8AC3E}">
        <p14:creationId xmlns:p14="http://schemas.microsoft.com/office/powerpoint/2010/main" val="636048963"/>
      </p:ext>
    </p:extLst>
  </p:cSld>
  <p:clrMapOvr>
    <a:masterClrMapping/>
  </p:clrMapOvr>
  <p:transition spd="slow" advClick="0" advTm="10000">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BD21524-9588-4EB4-B1AF-A2556A39ADCD}"/>
              </a:ext>
            </a:extLst>
          </p:cNvPr>
          <p:cNvSpPr>
            <a:spLocks noGrp="1"/>
          </p:cNvSpPr>
          <p:nvPr>
            <p:ph type="pic" sz="quarter" idx="13"/>
          </p:nvPr>
        </p:nvSpPr>
        <p:spPr/>
      </p:sp>
      <p:sp>
        <p:nvSpPr>
          <p:cNvPr id="3" name="Text Placeholder 2">
            <a:extLst>
              <a:ext uri="{FF2B5EF4-FFF2-40B4-BE49-F238E27FC236}">
                <a16:creationId xmlns:a16="http://schemas.microsoft.com/office/drawing/2014/main" id="{93BBEF79-2F77-4084-BB45-8521BB66B470}"/>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7108314C-E883-4BF7-8867-2B8D93E8475D}"/>
              </a:ext>
            </a:extLst>
          </p:cNvPr>
          <p:cNvSpPr>
            <a:spLocks noGrp="1"/>
          </p:cNvSpPr>
          <p:nvPr>
            <p:ph type="body" sz="quarter" idx="15"/>
          </p:nvPr>
        </p:nvSpPr>
        <p:spPr/>
        <p:txBody>
          <a:bodyPr>
            <a:normAutofit fontScale="92500" lnSpcReduction="10000"/>
          </a:bodyPr>
          <a:lstStyle/>
          <a:p>
            <a:r>
              <a:rPr lang="en-US" dirty="0"/>
              <a:t>Barbra </a:t>
            </a:r>
            <a:r>
              <a:rPr lang="en-US" dirty="0" err="1"/>
              <a:t>Derstien</a:t>
            </a:r>
            <a:endParaRPr lang="en-US" dirty="0"/>
          </a:p>
        </p:txBody>
      </p:sp>
    </p:spTree>
    <p:extLst>
      <p:ext uri="{BB962C8B-B14F-4D97-AF65-F5344CB8AC3E}">
        <p14:creationId xmlns:p14="http://schemas.microsoft.com/office/powerpoint/2010/main" val="2574900139"/>
      </p:ext>
    </p:extLst>
  </p:cSld>
  <p:clrMapOvr>
    <a:masterClrMapping/>
  </p:clrMapOvr>
  <p:transition spd="slow" advClick="0" advTm="10000">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sitting on a table&#10;&#10;Description automatically generated">
            <a:extLst>
              <a:ext uri="{FF2B5EF4-FFF2-40B4-BE49-F238E27FC236}">
                <a16:creationId xmlns:a16="http://schemas.microsoft.com/office/drawing/2014/main" id="{0F7628C7-A692-4915-872C-4D35DDAB3FD0}"/>
              </a:ext>
            </a:extLst>
          </p:cNvPr>
          <p:cNvPicPr>
            <a:picLocks noGrp="1" noChangeAspect="1"/>
          </p:cNvPicPr>
          <p:nvPr>
            <p:ph type="pic" sz="quarter" idx="13"/>
          </p:nvPr>
        </p:nvPicPr>
        <p:blipFill>
          <a:blip r:embed="rId2"/>
          <a:srcRect t="17999" b="17999"/>
          <a:stretch>
            <a:fillRect/>
          </a:stretch>
        </p:blipFill>
        <p:spPr/>
      </p:pic>
      <p:sp>
        <p:nvSpPr>
          <p:cNvPr id="3" name="Text Placeholder 2">
            <a:extLst>
              <a:ext uri="{FF2B5EF4-FFF2-40B4-BE49-F238E27FC236}">
                <a16:creationId xmlns:a16="http://schemas.microsoft.com/office/drawing/2014/main" id="{D50A48ED-9AA0-42B0-AF46-00932BDC1F57}"/>
              </a:ext>
            </a:extLst>
          </p:cNvPr>
          <p:cNvSpPr>
            <a:spLocks noGrp="1"/>
          </p:cNvSpPr>
          <p:nvPr>
            <p:ph type="body" sz="quarter" idx="14"/>
          </p:nvPr>
        </p:nvSpPr>
        <p:spPr/>
        <p:txBody>
          <a:bodyPr>
            <a:normAutofit fontScale="92500"/>
          </a:bodyPr>
          <a:lstStyle/>
          <a:p>
            <a:r>
              <a:rPr lang="en-US" dirty="0"/>
              <a:t>My name is Cindy Bond.  I have been teaching algebra classes at Butler since 1995.  I enjoy seeing my students find confidence in learning math concepts! I am married and have two grown children.  I also have a mini-poodle named Baxter!  Outside of Butler, I enjoy spending time with family, being involved at my church, and reading a good book!</a:t>
            </a:r>
          </a:p>
          <a:p>
            <a:endParaRPr lang="en-US" dirty="0"/>
          </a:p>
        </p:txBody>
      </p:sp>
      <p:sp>
        <p:nvSpPr>
          <p:cNvPr id="4" name="Text Placeholder 3">
            <a:extLst>
              <a:ext uri="{FF2B5EF4-FFF2-40B4-BE49-F238E27FC236}">
                <a16:creationId xmlns:a16="http://schemas.microsoft.com/office/drawing/2014/main" id="{68532976-A405-4A39-8B97-48F7BC361519}"/>
              </a:ext>
            </a:extLst>
          </p:cNvPr>
          <p:cNvSpPr>
            <a:spLocks noGrp="1"/>
          </p:cNvSpPr>
          <p:nvPr>
            <p:ph type="body" sz="quarter" idx="15"/>
          </p:nvPr>
        </p:nvSpPr>
        <p:spPr/>
        <p:txBody>
          <a:bodyPr>
            <a:normAutofit fontScale="92500" lnSpcReduction="10000"/>
          </a:bodyPr>
          <a:lstStyle/>
          <a:p>
            <a:r>
              <a:rPr lang="en-US" dirty="0"/>
              <a:t>Cindy Bond</a:t>
            </a:r>
          </a:p>
        </p:txBody>
      </p:sp>
    </p:spTree>
    <p:extLst>
      <p:ext uri="{BB962C8B-B14F-4D97-AF65-F5344CB8AC3E}">
        <p14:creationId xmlns:p14="http://schemas.microsoft.com/office/powerpoint/2010/main" val="344576118"/>
      </p:ext>
    </p:extLst>
  </p:cSld>
  <p:clrMapOvr>
    <a:masterClrMapping/>
  </p:clrMapOvr>
  <p:transition spd="slow" advClick="0" advTm="10000">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5CC0B8-ED6B-4DE3-A3E7-DF37E261F055}"/>
              </a:ext>
            </a:extLst>
          </p:cNvPr>
          <p:cNvSpPr>
            <a:spLocks noGrp="1"/>
          </p:cNvSpPr>
          <p:nvPr>
            <p:ph type="body" sz="quarter" idx="14"/>
          </p:nvPr>
        </p:nvSpPr>
        <p:spPr/>
        <p:txBody>
          <a:bodyPr/>
          <a:lstStyle/>
          <a:p>
            <a:r>
              <a:rPr lang="en-US" dirty="0"/>
              <a:t>Hi!, my name is Raphael. I’m an international student from Tanzania and my major is pre-med. If you need help with math( all the way to calculus) then I’m your guy, but I also do chemistry 1 too. </a:t>
            </a:r>
          </a:p>
        </p:txBody>
      </p:sp>
      <p:sp>
        <p:nvSpPr>
          <p:cNvPr id="4" name="Text Placeholder 3">
            <a:extLst>
              <a:ext uri="{FF2B5EF4-FFF2-40B4-BE49-F238E27FC236}">
                <a16:creationId xmlns:a16="http://schemas.microsoft.com/office/drawing/2014/main" id="{03F0C7CB-3CBE-4D10-80F5-33CA93206EE8}"/>
              </a:ext>
            </a:extLst>
          </p:cNvPr>
          <p:cNvSpPr>
            <a:spLocks noGrp="1"/>
          </p:cNvSpPr>
          <p:nvPr>
            <p:ph type="body" sz="quarter" idx="15"/>
          </p:nvPr>
        </p:nvSpPr>
        <p:spPr/>
        <p:txBody>
          <a:bodyPr>
            <a:normAutofit fontScale="92500" lnSpcReduction="20000"/>
          </a:bodyPr>
          <a:lstStyle/>
          <a:p>
            <a:r>
              <a:rPr lang="en-US" dirty="0"/>
              <a:t>Raphael </a:t>
            </a:r>
            <a:r>
              <a:rPr lang="en-US" dirty="0" err="1"/>
              <a:t>Mfuko</a:t>
            </a:r>
            <a:r>
              <a:rPr lang="en-US" dirty="0"/>
              <a:t> </a:t>
            </a:r>
          </a:p>
          <a:p>
            <a:endParaRPr lang="en-US" dirty="0"/>
          </a:p>
        </p:txBody>
      </p:sp>
      <p:pic>
        <p:nvPicPr>
          <p:cNvPr id="10" name="Picture Placeholder 9" descr="A person posing for the camera&#10;&#10;Description automatically generated">
            <a:extLst>
              <a:ext uri="{FF2B5EF4-FFF2-40B4-BE49-F238E27FC236}">
                <a16:creationId xmlns:a16="http://schemas.microsoft.com/office/drawing/2014/main" id="{CF79C4F6-A36A-4226-BA58-FB6E4138360C}"/>
              </a:ext>
            </a:extLst>
          </p:cNvPr>
          <p:cNvPicPr>
            <a:picLocks noGrp="1" noChangeAspect="1"/>
          </p:cNvPicPr>
          <p:nvPr>
            <p:ph type="pic" sz="quarter" idx="13"/>
          </p:nvPr>
        </p:nvPicPr>
        <p:blipFill rotWithShape="1">
          <a:blip r:embed="rId2"/>
          <a:srcRect l="-24694" r="-24694"/>
          <a:stretch/>
        </p:blipFill>
        <p:spPr/>
      </p:pic>
    </p:spTree>
    <p:extLst>
      <p:ext uri="{BB962C8B-B14F-4D97-AF65-F5344CB8AC3E}">
        <p14:creationId xmlns:p14="http://schemas.microsoft.com/office/powerpoint/2010/main" val="1852563967"/>
      </p:ext>
    </p:extLst>
  </p:cSld>
  <p:clrMapOvr>
    <a:masterClrMapping/>
  </p:clrMapOvr>
  <p:transition spd="slow" advClick="0" advTm="10000">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EC5805-4083-4545-ACEC-60741AA17C2C}"/>
              </a:ext>
            </a:extLst>
          </p:cNvPr>
          <p:cNvSpPr>
            <a:spLocks noGrp="1"/>
          </p:cNvSpPr>
          <p:nvPr>
            <p:ph type="body" sz="quarter" idx="14"/>
          </p:nvPr>
        </p:nvSpPr>
        <p:spPr/>
        <p:txBody>
          <a:bodyPr/>
          <a:lstStyle/>
          <a:p>
            <a:r>
              <a:rPr lang="en-US" dirty="0"/>
              <a:t>I've been teaching since "the earth cooled". My husband also teaches, and together, we've been doing it for 80+ years! Math is my specialty, and I believe anyone can learn this dreaded subject if taught correctly.</a:t>
            </a:r>
          </a:p>
          <a:p>
            <a:endParaRPr lang="en-US" dirty="0"/>
          </a:p>
        </p:txBody>
      </p:sp>
      <p:sp>
        <p:nvSpPr>
          <p:cNvPr id="4" name="Text Placeholder 3">
            <a:extLst>
              <a:ext uri="{FF2B5EF4-FFF2-40B4-BE49-F238E27FC236}">
                <a16:creationId xmlns:a16="http://schemas.microsoft.com/office/drawing/2014/main" id="{1288F6F9-2A59-42BB-8291-6E256A8473EC}"/>
              </a:ext>
            </a:extLst>
          </p:cNvPr>
          <p:cNvSpPr>
            <a:spLocks noGrp="1"/>
          </p:cNvSpPr>
          <p:nvPr>
            <p:ph type="body" sz="quarter" idx="15"/>
          </p:nvPr>
        </p:nvSpPr>
        <p:spPr/>
        <p:txBody>
          <a:bodyPr>
            <a:normAutofit fontScale="92500" lnSpcReduction="10000"/>
          </a:bodyPr>
          <a:lstStyle/>
          <a:p>
            <a:r>
              <a:rPr lang="en-US" dirty="0"/>
              <a:t>Vicky Raunch</a:t>
            </a:r>
          </a:p>
        </p:txBody>
      </p:sp>
      <p:pic>
        <p:nvPicPr>
          <p:cNvPr id="9" name="Picture Placeholder 8" descr="A person posing for the camera&#10;&#10;Description automatically generated">
            <a:extLst>
              <a:ext uri="{FF2B5EF4-FFF2-40B4-BE49-F238E27FC236}">
                <a16:creationId xmlns:a16="http://schemas.microsoft.com/office/drawing/2014/main" id="{1684919A-F30D-4DB1-B5A6-14B0E64E2656}"/>
              </a:ext>
            </a:extLst>
          </p:cNvPr>
          <p:cNvPicPr>
            <a:picLocks noGrp="1"/>
          </p:cNvPicPr>
          <p:nvPr>
            <p:ph type="pic" sz="quarter" idx="13"/>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977" b="977"/>
          <a:stretch/>
        </p:blipFill>
        <p:spPr>
          <a:prstGeom prst="rect">
            <a:avLst/>
          </a:prstGeom>
        </p:spPr>
      </p:pic>
    </p:spTree>
    <p:extLst>
      <p:ext uri="{BB962C8B-B14F-4D97-AF65-F5344CB8AC3E}">
        <p14:creationId xmlns:p14="http://schemas.microsoft.com/office/powerpoint/2010/main" val="1058840127"/>
      </p:ext>
    </p:extLst>
  </p:cSld>
  <p:clrMapOvr>
    <a:masterClrMapping/>
  </p:clrMapOvr>
  <p:transition spd="slow" advClick="0" advTm="10000">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D315F41-1125-4B3B-BD44-C42FA06E33D7}"/>
              </a:ext>
            </a:extLst>
          </p:cNvPr>
          <p:cNvSpPr>
            <a:spLocks noGrp="1"/>
          </p:cNvSpPr>
          <p:nvPr>
            <p:ph type="pic" sz="quarter" idx="13"/>
          </p:nvPr>
        </p:nvSpPr>
        <p:spPr/>
      </p:sp>
      <p:sp>
        <p:nvSpPr>
          <p:cNvPr id="3" name="Text Placeholder 2">
            <a:extLst>
              <a:ext uri="{FF2B5EF4-FFF2-40B4-BE49-F238E27FC236}">
                <a16:creationId xmlns:a16="http://schemas.microsoft.com/office/drawing/2014/main" id="{6240FFC9-8433-42AC-A0F1-7CD72B79668B}"/>
              </a:ext>
            </a:extLst>
          </p:cNvPr>
          <p:cNvSpPr>
            <a:spLocks noGrp="1"/>
          </p:cNvSpPr>
          <p:nvPr>
            <p:ph type="body" sz="quarter" idx="14"/>
          </p:nvPr>
        </p:nvSpPr>
        <p:spPr/>
        <p:txBody>
          <a:bodyPr>
            <a:normAutofit fontScale="70000" lnSpcReduction="20000"/>
          </a:bodyPr>
          <a:lstStyle/>
          <a:p>
            <a:r>
              <a:rPr lang="en-US" dirty="0"/>
              <a:t>Hi, my name is Katelin but you can call me Kate or Katie, whichever works. I'm 20 years old and double majoring in Computer Science and Civil Engineering! I have a love and appreciation for math and science as well as creative thinking and technology. I hope to someday improve our structural designs and our engineering/CAD software for the future. When I am not class, you might see me on the El Dorado campus as a student worker helping both teachers and students, or you'll meet in our virtual tutoring center. Also, if you're ever struggling in a math class, drop by the virtual math and I can help among other tutors and teachers as well. Until then, see you later!</a:t>
            </a:r>
          </a:p>
        </p:txBody>
      </p:sp>
      <p:sp>
        <p:nvSpPr>
          <p:cNvPr id="4" name="Text Placeholder 3">
            <a:extLst>
              <a:ext uri="{FF2B5EF4-FFF2-40B4-BE49-F238E27FC236}">
                <a16:creationId xmlns:a16="http://schemas.microsoft.com/office/drawing/2014/main" id="{89A4B2C7-C032-4740-8F73-6B6CF1614969}"/>
              </a:ext>
            </a:extLst>
          </p:cNvPr>
          <p:cNvSpPr>
            <a:spLocks noGrp="1"/>
          </p:cNvSpPr>
          <p:nvPr>
            <p:ph type="body" sz="quarter" idx="15"/>
          </p:nvPr>
        </p:nvSpPr>
        <p:spPr/>
        <p:txBody>
          <a:bodyPr>
            <a:normAutofit fontScale="92500" lnSpcReduction="20000"/>
          </a:bodyPr>
          <a:lstStyle/>
          <a:p>
            <a:r>
              <a:rPr lang="en-US" dirty="0"/>
              <a:t>Katelin Miller-</a:t>
            </a:r>
            <a:r>
              <a:rPr lang="en-US" dirty="0" err="1"/>
              <a:t>Vanatta</a:t>
            </a:r>
            <a:r>
              <a:rPr lang="en-US" dirty="0"/>
              <a:t> </a:t>
            </a:r>
          </a:p>
          <a:p>
            <a:endParaRPr lang="en-US" dirty="0"/>
          </a:p>
        </p:txBody>
      </p:sp>
    </p:spTree>
    <p:extLst>
      <p:ext uri="{BB962C8B-B14F-4D97-AF65-F5344CB8AC3E}">
        <p14:creationId xmlns:p14="http://schemas.microsoft.com/office/powerpoint/2010/main" val="3272911692"/>
      </p:ext>
    </p:extLst>
  </p:cSld>
  <p:clrMapOvr>
    <a:masterClrMapping/>
  </p:clrMapOvr>
  <p:transition spd="slow" advClick="0" advTm="10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Butler</a:t>
            </a:r>
            <a:br>
              <a:rPr lang="en-US" dirty="0"/>
            </a:br>
            <a:r>
              <a:rPr lang="en-US" dirty="0"/>
              <a:t>Tutoring Lab</a:t>
            </a: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0" y="6642556"/>
            <a:ext cx="922711" cy="215444"/>
          </a:xfrm>
          <a:prstGeom prst="rect">
            <a:avLst/>
          </a:prstGeom>
          <a:noFill/>
        </p:spPr>
        <p:txBody>
          <a:bodyPr wrap="square" rtlCol="0">
            <a:spAutoFit/>
          </a:bodyPr>
          <a:lstStyle/>
          <a:p>
            <a:r>
              <a:rPr lang="en-US" sz="800" dirty="0"/>
              <a:t>cade was here</a:t>
            </a:r>
          </a:p>
        </p:txBody>
      </p:sp>
    </p:spTree>
    <p:extLst>
      <p:ext uri="{BB962C8B-B14F-4D97-AF65-F5344CB8AC3E}">
        <p14:creationId xmlns:p14="http://schemas.microsoft.com/office/powerpoint/2010/main" val="969995535"/>
      </p:ext>
    </p:extLst>
  </p:cSld>
  <p:clrMapOvr>
    <a:masterClrMapping/>
  </p:clrMapOvr>
  <p:transition spd="slow" advClick="0" advTm="1000">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7F4E17A-204A-44B7-8B0E-D76EC2C4E8F7}"/>
              </a:ext>
            </a:extLst>
          </p:cNvPr>
          <p:cNvSpPr>
            <a:spLocks noGrp="1"/>
          </p:cNvSpPr>
          <p:nvPr>
            <p:ph type="pic" sz="quarter" idx="13"/>
          </p:nvPr>
        </p:nvSpPr>
        <p:spPr/>
      </p:sp>
      <p:sp>
        <p:nvSpPr>
          <p:cNvPr id="3" name="Text Placeholder 2">
            <a:extLst>
              <a:ext uri="{FF2B5EF4-FFF2-40B4-BE49-F238E27FC236}">
                <a16:creationId xmlns:a16="http://schemas.microsoft.com/office/drawing/2014/main" id="{AF9CFA35-F602-4708-9BFA-7187EF76A224}"/>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9B38D860-D490-41D4-8718-C5F2B6DE09B2}"/>
              </a:ext>
            </a:extLst>
          </p:cNvPr>
          <p:cNvSpPr>
            <a:spLocks noGrp="1"/>
          </p:cNvSpPr>
          <p:nvPr>
            <p:ph type="body" sz="quarter" idx="15"/>
          </p:nvPr>
        </p:nvSpPr>
        <p:spPr/>
        <p:txBody>
          <a:bodyPr>
            <a:normAutofit fontScale="92500" lnSpcReduction="10000"/>
          </a:bodyPr>
          <a:lstStyle/>
          <a:p>
            <a:r>
              <a:rPr lang="en-US"/>
              <a:t>Debora Nelson</a:t>
            </a:r>
          </a:p>
        </p:txBody>
      </p:sp>
    </p:spTree>
    <p:extLst>
      <p:ext uri="{BB962C8B-B14F-4D97-AF65-F5344CB8AC3E}">
        <p14:creationId xmlns:p14="http://schemas.microsoft.com/office/powerpoint/2010/main" val="948706647"/>
      </p:ext>
    </p:extLst>
  </p:cSld>
  <p:clrMapOvr>
    <a:masterClrMapping/>
  </p:clrMapOvr>
  <p:transition spd="slow" advClick="0" advTm="10000">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holding a fish on a mountain&#10;&#10;Description automatically generated">
            <a:extLst>
              <a:ext uri="{FF2B5EF4-FFF2-40B4-BE49-F238E27FC236}">
                <a16:creationId xmlns:a16="http://schemas.microsoft.com/office/drawing/2014/main" id="{A48550F3-2C6D-4582-A899-E96E34B50BB3}"/>
              </a:ext>
            </a:extLst>
          </p:cNvPr>
          <p:cNvPicPr>
            <a:picLocks noGrp="1" noChangeAspect="1"/>
          </p:cNvPicPr>
          <p:nvPr>
            <p:ph type="pic" sz="quarter" idx="13"/>
          </p:nvPr>
        </p:nvPicPr>
        <p:blipFill>
          <a:blip r:embed="rId2"/>
          <a:srcRect t="11028" b="11028"/>
          <a:stretch>
            <a:fillRect/>
          </a:stretch>
        </p:blipFill>
        <p:spPr/>
      </p:pic>
      <p:sp>
        <p:nvSpPr>
          <p:cNvPr id="3" name="Text Placeholder 2">
            <a:extLst>
              <a:ext uri="{FF2B5EF4-FFF2-40B4-BE49-F238E27FC236}">
                <a16:creationId xmlns:a16="http://schemas.microsoft.com/office/drawing/2014/main" id="{1F65C714-5ED1-41CA-979A-3F3368053D10}"/>
              </a:ext>
            </a:extLst>
          </p:cNvPr>
          <p:cNvSpPr>
            <a:spLocks noGrp="1"/>
          </p:cNvSpPr>
          <p:nvPr>
            <p:ph type="body" sz="quarter" idx="14"/>
          </p:nvPr>
        </p:nvSpPr>
        <p:spPr/>
        <p:txBody>
          <a:bodyPr>
            <a:normAutofit fontScale="47500" lnSpcReduction="20000"/>
          </a:bodyPr>
          <a:lstStyle/>
          <a:p>
            <a:pPr marL="0" marR="0" indent="457200">
              <a:lnSpc>
                <a:spcPct val="107000"/>
              </a:lnSpc>
              <a:spcBef>
                <a:spcPts val="0"/>
              </a:spcBef>
              <a:spcAft>
                <a:spcPts val="0"/>
              </a:spcAft>
            </a:pPr>
            <a:r>
              <a:rPr lang="en-US" sz="2800" dirty="0"/>
              <a:t>This is my eleventh-year teaching at Butler Community College as an adjunct math instructor.  I have a Bachelor of Science in Business Administration degree from the University of Kansas.</a:t>
            </a:r>
          </a:p>
          <a:p>
            <a:pPr marL="0" marR="0" indent="457200">
              <a:lnSpc>
                <a:spcPct val="107000"/>
              </a:lnSpc>
              <a:spcBef>
                <a:spcPts val="0"/>
              </a:spcBef>
              <a:spcAft>
                <a:spcPts val="0"/>
              </a:spcAft>
            </a:pPr>
            <a:r>
              <a:rPr lang="en-US" sz="2800" dirty="0"/>
              <a:t>I have a passion for teaching, and I believe in learning by doing.  Mathematics is a challenging subject for many people.  It is important to learn and understand key concepts through practice.  Material builds upon itself as you progress through your math courses.          </a:t>
            </a:r>
          </a:p>
          <a:p>
            <a:pPr marL="0" marR="0" indent="457200">
              <a:lnSpc>
                <a:spcPct val="107000"/>
              </a:lnSpc>
              <a:spcBef>
                <a:spcPts val="0"/>
              </a:spcBef>
              <a:spcAft>
                <a:spcPts val="0"/>
              </a:spcAft>
            </a:pPr>
            <a:r>
              <a:rPr lang="en-US" sz="2800" dirty="0"/>
              <a:t>By understanding the material and simply not "memorizing" it, you will have a better chance of retaining and using the material when you need it again.</a:t>
            </a:r>
          </a:p>
          <a:p>
            <a:pPr marL="0" marR="0" indent="457200">
              <a:lnSpc>
                <a:spcPct val="107000"/>
              </a:lnSpc>
              <a:spcBef>
                <a:spcPts val="0"/>
              </a:spcBef>
              <a:spcAft>
                <a:spcPts val="0"/>
              </a:spcAft>
            </a:pPr>
            <a:r>
              <a:rPr lang="en-US" sz="2800" dirty="0"/>
              <a:t>I am an avid golfer.  I was an assistant golf professional for two years but found that I enjoy playing the sport much more than pursuing a career in it. I also have a passion for listening to music, watching sports especially NFL football, college basketball and golf, and playing cards.  In addition to teaching, I own a small business that I operate out of my home.  </a:t>
            </a:r>
          </a:p>
          <a:p>
            <a:endParaRPr lang="en-US" dirty="0"/>
          </a:p>
        </p:txBody>
      </p:sp>
      <p:sp>
        <p:nvSpPr>
          <p:cNvPr id="4" name="Text Placeholder 3">
            <a:extLst>
              <a:ext uri="{FF2B5EF4-FFF2-40B4-BE49-F238E27FC236}">
                <a16:creationId xmlns:a16="http://schemas.microsoft.com/office/drawing/2014/main" id="{5E6C882A-AAD4-4BAD-8C4B-ECA230C9FDBE}"/>
              </a:ext>
            </a:extLst>
          </p:cNvPr>
          <p:cNvSpPr>
            <a:spLocks noGrp="1"/>
          </p:cNvSpPr>
          <p:nvPr>
            <p:ph type="body" sz="quarter" idx="15"/>
          </p:nvPr>
        </p:nvSpPr>
        <p:spPr/>
        <p:txBody>
          <a:bodyPr>
            <a:normAutofit fontScale="92500" lnSpcReduction="10000"/>
          </a:bodyPr>
          <a:lstStyle/>
          <a:p>
            <a:r>
              <a:rPr lang="en-US" dirty="0"/>
              <a:t>Scott Dwyer</a:t>
            </a:r>
          </a:p>
        </p:txBody>
      </p:sp>
    </p:spTree>
    <p:extLst>
      <p:ext uri="{BB962C8B-B14F-4D97-AF65-F5344CB8AC3E}">
        <p14:creationId xmlns:p14="http://schemas.microsoft.com/office/powerpoint/2010/main" val="1704151727"/>
      </p:ext>
    </p:extLst>
  </p:cSld>
  <p:clrMapOvr>
    <a:masterClrMapping/>
  </p:clrMapOvr>
  <p:transition spd="slow" advClick="0" advTm="10000">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01BE600-6F21-4894-8849-BCDD9AE72768}"/>
              </a:ext>
            </a:extLst>
          </p:cNvPr>
          <p:cNvSpPr>
            <a:spLocks noGrp="1"/>
          </p:cNvSpPr>
          <p:nvPr>
            <p:ph type="pic" sz="quarter" idx="13"/>
          </p:nvPr>
        </p:nvSpPr>
        <p:spPr/>
      </p:sp>
      <p:sp>
        <p:nvSpPr>
          <p:cNvPr id="3" name="Text Placeholder 2">
            <a:extLst>
              <a:ext uri="{FF2B5EF4-FFF2-40B4-BE49-F238E27FC236}">
                <a16:creationId xmlns:a16="http://schemas.microsoft.com/office/drawing/2014/main" id="{E6315017-F188-4911-AC17-AB2868300999}"/>
              </a:ext>
            </a:extLst>
          </p:cNvPr>
          <p:cNvSpPr>
            <a:spLocks noGrp="1"/>
          </p:cNvSpPr>
          <p:nvPr>
            <p:ph type="body" sz="quarter" idx="14"/>
          </p:nvPr>
        </p:nvSpPr>
        <p:spPr/>
        <p:txBody>
          <a:bodyPr/>
          <a:lstStyle/>
          <a:p>
            <a:r>
              <a:rPr lang="en-US" dirty="0"/>
              <a:t>Received his Master’s degree from Emporia State University and has been teaching for Butler Community College for twenty years. Skilled in English Comp one and two, Fundamentals of English, American literature, Irish literature, African-American literature, and various research techniques.</a:t>
            </a:r>
          </a:p>
        </p:txBody>
      </p:sp>
      <p:sp>
        <p:nvSpPr>
          <p:cNvPr id="4" name="Text Placeholder 3">
            <a:extLst>
              <a:ext uri="{FF2B5EF4-FFF2-40B4-BE49-F238E27FC236}">
                <a16:creationId xmlns:a16="http://schemas.microsoft.com/office/drawing/2014/main" id="{AA552029-5BA1-4B17-83DA-37BE91456487}"/>
              </a:ext>
            </a:extLst>
          </p:cNvPr>
          <p:cNvSpPr>
            <a:spLocks noGrp="1"/>
          </p:cNvSpPr>
          <p:nvPr>
            <p:ph type="body" sz="quarter" idx="15"/>
          </p:nvPr>
        </p:nvSpPr>
        <p:spPr/>
        <p:txBody>
          <a:bodyPr>
            <a:normAutofit fontScale="92500" lnSpcReduction="10000"/>
          </a:bodyPr>
          <a:lstStyle/>
          <a:p>
            <a:r>
              <a:rPr lang="en-US" dirty="0"/>
              <a:t>Bradley K. Miller</a:t>
            </a:r>
          </a:p>
        </p:txBody>
      </p:sp>
    </p:spTree>
    <p:extLst>
      <p:ext uri="{BB962C8B-B14F-4D97-AF65-F5344CB8AC3E}">
        <p14:creationId xmlns:p14="http://schemas.microsoft.com/office/powerpoint/2010/main" val="121081527"/>
      </p:ext>
    </p:extLst>
  </p:cSld>
  <p:clrMapOvr>
    <a:masterClrMapping/>
  </p:clrMapOvr>
  <p:transition spd="slow" advClick="0" advTm="10000">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745BC9-5C4C-4E72-A661-A3FAA661D411}"/>
              </a:ext>
            </a:extLst>
          </p:cNvPr>
          <p:cNvSpPr>
            <a:spLocks noGrp="1"/>
          </p:cNvSpPr>
          <p:nvPr>
            <p:ph type="body" sz="quarter" idx="14"/>
          </p:nvPr>
        </p:nvSpPr>
        <p:spPr/>
        <p:txBody>
          <a:bodyPr/>
          <a:lstStyle/>
          <a:p>
            <a:r>
              <a:rPr lang="en-US" dirty="0"/>
              <a:t>Professor Ben </a:t>
            </a:r>
            <a:r>
              <a:rPr lang="en-US" dirty="0" err="1"/>
              <a:t>Bunck</a:t>
            </a:r>
            <a:r>
              <a:rPr lang="en-US" dirty="0"/>
              <a:t> has been teaching Mathematics at Butler since 2007 and is currently one of the Lead Instructors in the Mathematics Department.  He especially enjoys teaching Calculus and regularly teaches Calculus 1, 2, and 3.  In his spare time, he enjoys running, cycling, and generally spending time outdoors.</a:t>
            </a:r>
          </a:p>
        </p:txBody>
      </p:sp>
      <p:sp>
        <p:nvSpPr>
          <p:cNvPr id="4" name="Text Placeholder 3">
            <a:extLst>
              <a:ext uri="{FF2B5EF4-FFF2-40B4-BE49-F238E27FC236}">
                <a16:creationId xmlns:a16="http://schemas.microsoft.com/office/drawing/2014/main" id="{E78D97C3-1882-485F-9279-22026F057E72}"/>
              </a:ext>
            </a:extLst>
          </p:cNvPr>
          <p:cNvSpPr>
            <a:spLocks noGrp="1"/>
          </p:cNvSpPr>
          <p:nvPr>
            <p:ph type="body" sz="quarter" idx="15"/>
          </p:nvPr>
        </p:nvSpPr>
        <p:spPr/>
        <p:txBody>
          <a:bodyPr>
            <a:normAutofit fontScale="92500" lnSpcReduction="10000"/>
          </a:bodyPr>
          <a:lstStyle/>
          <a:p>
            <a:r>
              <a:rPr lang="en-US" dirty="0"/>
              <a:t>Benjamin F. </a:t>
            </a:r>
            <a:r>
              <a:rPr lang="en-US" dirty="0" err="1"/>
              <a:t>Bunck</a:t>
            </a:r>
            <a:r>
              <a:rPr lang="en-US" dirty="0"/>
              <a:t> </a:t>
            </a:r>
          </a:p>
        </p:txBody>
      </p:sp>
      <p:pic>
        <p:nvPicPr>
          <p:cNvPr id="5" name="x_id-49E3510D-3E97-47F8-97FC-61F1DBC11054" descr="Image.jpeg">
            <a:extLst>
              <a:ext uri="{FF2B5EF4-FFF2-40B4-BE49-F238E27FC236}">
                <a16:creationId xmlns:a16="http://schemas.microsoft.com/office/drawing/2014/main" id="{733C8E36-2095-4EB5-A686-7BEB0046ED2F}"/>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t="17944" b="17944"/>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540169"/>
      </p:ext>
    </p:extLst>
  </p:cSld>
  <p:clrMapOvr>
    <a:masterClrMapping/>
  </p:clrMapOvr>
  <p:transition spd="slow" advClick="0" advTm="10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Sharpen your skills at the tutoring lab today!</a:t>
            </a: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0" y="6642556"/>
            <a:ext cx="922711" cy="215444"/>
          </a:xfrm>
          <a:prstGeom prst="rect">
            <a:avLst/>
          </a:prstGeom>
          <a:noFill/>
        </p:spPr>
        <p:txBody>
          <a:bodyPr wrap="square" rtlCol="0">
            <a:spAutoFit/>
          </a:bodyPr>
          <a:lstStyle/>
          <a:p>
            <a:r>
              <a:rPr lang="en-US" sz="800" dirty="0"/>
              <a:t>cade was here</a:t>
            </a:r>
          </a:p>
        </p:txBody>
      </p:sp>
    </p:spTree>
    <p:extLst>
      <p:ext uri="{BB962C8B-B14F-4D97-AF65-F5344CB8AC3E}">
        <p14:creationId xmlns:p14="http://schemas.microsoft.com/office/powerpoint/2010/main" val="2834400673"/>
      </p:ext>
    </p:extLst>
  </p:cSld>
  <p:clrMapOvr>
    <a:masterClrMapping/>
  </p:clrMapOvr>
  <p:transition spd="slow" advClick="0" advTm="1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199" y="181065"/>
            <a:ext cx="9603275" cy="1049235"/>
          </a:xfrm>
        </p:spPr>
        <p:txBody>
          <a:bodyPr/>
          <a:lstStyle/>
          <a:p>
            <a:r>
              <a:rPr lang="en-US" dirty="0"/>
              <a:t>Follow us on Twitter, Instagram and Facebook!!!</a:t>
            </a:r>
          </a:p>
        </p:txBody>
      </p:sp>
      <p:pic>
        <p:nvPicPr>
          <p:cNvPr id="7" name="Content Placeholder 6"/>
          <p:cNvPicPr>
            <a:picLocks noGrp="1" noChangeAspect="1"/>
          </p:cNvPicPr>
          <p:nvPr>
            <p:ph idx="1"/>
          </p:nvPr>
        </p:nvPicPr>
        <p:blipFill>
          <a:blip r:embed="rId2"/>
          <a:srcRect/>
          <a:stretch/>
        </p:blipFill>
        <p:spPr>
          <a:xfrm>
            <a:off x="4435918" y="1970732"/>
            <a:ext cx="3449638" cy="3449638"/>
          </a:xfrm>
          <a:prstGeom prst="rect">
            <a:avLst/>
          </a:prstGeom>
        </p:spPr>
      </p:pic>
      <p:pic>
        <p:nvPicPr>
          <p:cNvPr id="6" name="Picture 5"/>
          <p:cNvPicPr>
            <a:picLocks noChangeAspect="1"/>
          </p:cNvPicPr>
          <p:nvPr/>
        </p:nvPicPr>
        <p:blipFill>
          <a:blip r:embed="rId3"/>
          <a:srcRect/>
          <a:stretch/>
        </p:blipFill>
        <p:spPr>
          <a:xfrm>
            <a:off x="504719" y="2004127"/>
            <a:ext cx="3459660" cy="3461243"/>
          </a:xfrm>
          <a:prstGeom prst="rect">
            <a:avLst/>
          </a:prstGeom>
        </p:spPr>
      </p:pic>
      <p:pic>
        <p:nvPicPr>
          <p:cNvPr id="8" name="Picture 7"/>
          <p:cNvPicPr>
            <a:picLocks noChangeAspect="1"/>
          </p:cNvPicPr>
          <p:nvPr/>
        </p:nvPicPr>
        <p:blipFill>
          <a:blip r:embed="rId4"/>
          <a:srcRect/>
          <a:stretch/>
        </p:blipFill>
        <p:spPr>
          <a:xfrm>
            <a:off x="8226831" y="1970732"/>
            <a:ext cx="3483033" cy="3483033"/>
          </a:xfrm>
          <a:prstGeom prst="rect">
            <a:avLst/>
          </a:prstGeom>
        </p:spPr>
      </p:pic>
      <p:sp>
        <p:nvSpPr>
          <p:cNvPr id="9" name="TextBox 8"/>
          <p:cNvSpPr txBox="1"/>
          <p:nvPr/>
        </p:nvSpPr>
        <p:spPr>
          <a:xfrm>
            <a:off x="1335199" y="947650"/>
            <a:ext cx="9651076" cy="830997"/>
          </a:xfrm>
          <a:prstGeom prst="rect">
            <a:avLst/>
          </a:prstGeom>
          <a:noFill/>
        </p:spPr>
        <p:txBody>
          <a:bodyPr wrap="square" rtlCol="0">
            <a:spAutoFit/>
          </a:bodyPr>
          <a:lstStyle/>
          <a:p>
            <a:r>
              <a:rPr lang="en-US" sz="4800" dirty="0"/>
              <a:t>@</a:t>
            </a:r>
            <a:r>
              <a:rPr lang="en-US" sz="4800" dirty="0" err="1"/>
              <a:t>butler_tutoring</a:t>
            </a:r>
            <a:endParaRPr lang="en-US" sz="4800" dirty="0"/>
          </a:p>
        </p:txBody>
      </p:sp>
    </p:spTree>
    <p:extLst>
      <p:ext uri="{BB962C8B-B14F-4D97-AF65-F5344CB8AC3E}">
        <p14:creationId xmlns:p14="http://schemas.microsoft.com/office/powerpoint/2010/main" val="3169418081"/>
      </p:ext>
    </p:extLst>
  </p:cSld>
  <p:clrMapOvr>
    <a:masterClrMapping/>
  </p:clrMapOvr>
  <p:transition spd="slow" advClick="0" advTm="1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is not an act, it is a habit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2316214"/>
      </p:ext>
    </p:extLst>
  </p:cSld>
  <p:clrMapOvr>
    <a:masterClrMapping/>
  </p:clrMapOvr>
  <p:transition spd="slow" advClick="0" advTm="1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 want to help you today!!!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6559736"/>
      </p:ext>
    </p:extLst>
  </p:cSld>
  <p:clrMapOvr>
    <a:masterClrMapping/>
  </p:clrMapOvr>
  <p:transition spd="slow" advClick="0" advTm="1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tips!!!</a:t>
            </a:r>
          </a:p>
        </p:txBody>
      </p:sp>
      <p:sp>
        <p:nvSpPr>
          <p:cNvPr id="3" name="Content Placeholder 2"/>
          <p:cNvSpPr>
            <a:spLocks noGrp="1"/>
          </p:cNvSpPr>
          <p:nvPr>
            <p:ph idx="1"/>
          </p:nvPr>
        </p:nvSpPr>
        <p:spPr>
          <a:xfrm>
            <a:off x="1451579" y="1974457"/>
            <a:ext cx="9603275" cy="3450613"/>
          </a:xfrm>
        </p:spPr>
        <p:txBody>
          <a:bodyPr>
            <a:normAutofit fontScale="92500" lnSpcReduction="20000"/>
          </a:bodyPr>
          <a:lstStyle/>
          <a:p>
            <a:r>
              <a:rPr lang="en-US" dirty="0"/>
              <a:t>Pick a place and time. Everyone has their own idea about the best place and time to study. </a:t>
            </a:r>
          </a:p>
          <a:p>
            <a:r>
              <a:rPr lang="en-US" dirty="0"/>
              <a:t>Study every day.</a:t>
            </a:r>
          </a:p>
          <a:p>
            <a:r>
              <a:rPr lang="en-US" dirty="0"/>
              <a:t>Plan your time. </a:t>
            </a:r>
          </a:p>
          <a:p>
            <a:r>
              <a:rPr lang="en-US" dirty="0"/>
              <a:t>Discover your learning style. </a:t>
            </a:r>
          </a:p>
          <a:p>
            <a:r>
              <a:rPr lang="en-US" dirty="0"/>
              <a:t>Review and revise. </a:t>
            </a:r>
          </a:p>
          <a:p>
            <a:r>
              <a:rPr lang="en-US" dirty="0"/>
              <a:t>Take breaks. </a:t>
            </a:r>
          </a:p>
          <a:p>
            <a:r>
              <a:rPr lang="en-US" dirty="0"/>
              <a:t>Ask for help. </a:t>
            </a:r>
          </a:p>
          <a:p>
            <a:r>
              <a:rPr lang="en-US" dirty="0"/>
              <a:t>Stay motivated.</a:t>
            </a:r>
          </a:p>
          <a:p>
            <a:pPr marL="0" indent="0">
              <a:buNone/>
            </a:pPr>
            <a:endParaRPr lang="en-US" dirty="0"/>
          </a:p>
        </p:txBody>
      </p:sp>
      <p:pic>
        <p:nvPicPr>
          <p:cNvPr id="14338" name="Picture 2" descr="Image result for penc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571616">
            <a:off x="5512881" y="2303922"/>
            <a:ext cx="5081444" cy="371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52256"/>
      </p:ext>
    </p:extLst>
  </p:cSld>
  <p:clrMapOvr>
    <a:masterClrMapping/>
  </p:clrMapOvr>
  <p:transition spd="slow" advClick="0" advTm="1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449F160-A421-4535-BC5B-54E47C8F4617}"/>
              </a:ext>
            </a:extLst>
          </p:cNvPr>
          <p:cNvSpPr>
            <a:spLocks noGrp="1"/>
          </p:cNvSpPr>
          <p:nvPr>
            <p:ph type="pic" sz="quarter" idx="13"/>
          </p:nvPr>
        </p:nvSpPr>
        <p:spPr/>
      </p:sp>
      <p:sp>
        <p:nvSpPr>
          <p:cNvPr id="3" name="Text Placeholder 2">
            <a:extLst>
              <a:ext uri="{FF2B5EF4-FFF2-40B4-BE49-F238E27FC236}">
                <a16:creationId xmlns:a16="http://schemas.microsoft.com/office/drawing/2014/main" id="{1114362B-6E8C-4F1B-88FE-AF9FBB9AAC92}"/>
              </a:ext>
            </a:extLst>
          </p:cNvPr>
          <p:cNvSpPr>
            <a:spLocks noGrp="1"/>
          </p:cNvSpPr>
          <p:nvPr>
            <p:ph type="body" sz="quarter" idx="14"/>
          </p:nvPr>
        </p:nvSpPr>
        <p:spPr/>
        <p:txBody>
          <a:bodyPr>
            <a:normAutofit fontScale="85000" lnSpcReduction="10000"/>
          </a:bodyPr>
          <a:lstStyle/>
          <a:p>
            <a:pPr indent="0"/>
            <a:r>
              <a:rPr lang="en-US" dirty="0"/>
              <a:t>I am a 17-year-old high school student. For 4 years, I lived in Belgium and I studied in both an international setting and a local setting. I speak 3 1/2 languages; English, Arabic, Dutch, and French (1/2). </a:t>
            </a:r>
            <a:br>
              <a:rPr lang="en-US" dirty="0"/>
            </a:br>
            <a:r>
              <a:rPr lang="en-US" dirty="0"/>
              <a:t>I love writing and reading. I also enjoy learning new ways to apply my knowledge to more complex problems. </a:t>
            </a:r>
            <a:br>
              <a:rPr lang="en-US" dirty="0"/>
            </a:br>
            <a:r>
              <a:rPr lang="en-US" dirty="0"/>
              <a:t>I am currently a tutor ambassador at Butler and I tutor Algebra and Anatomy and physiology online. </a:t>
            </a:r>
          </a:p>
        </p:txBody>
      </p:sp>
      <p:sp>
        <p:nvSpPr>
          <p:cNvPr id="4" name="Text Placeholder 3">
            <a:extLst>
              <a:ext uri="{FF2B5EF4-FFF2-40B4-BE49-F238E27FC236}">
                <a16:creationId xmlns:a16="http://schemas.microsoft.com/office/drawing/2014/main" id="{0854B637-8581-46AB-9D44-43E86760BC1E}"/>
              </a:ext>
            </a:extLst>
          </p:cNvPr>
          <p:cNvSpPr>
            <a:spLocks noGrp="1"/>
          </p:cNvSpPr>
          <p:nvPr>
            <p:ph type="body" sz="quarter" idx="15"/>
          </p:nvPr>
        </p:nvSpPr>
        <p:spPr/>
        <p:txBody>
          <a:bodyPr>
            <a:normAutofit fontScale="92500" lnSpcReduction="20000"/>
          </a:bodyPr>
          <a:lstStyle/>
          <a:p>
            <a:r>
              <a:rPr lang="en-US" dirty="0"/>
              <a:t>Mariam Alky </a:t>
            </a:r>
          </a:p>
          <a:p>
            <a:endParaRPr lang="en-US" dirty="0"/>
          </a:p>
        </p:txBody>
      </p:sp>
    </p:spTree>
    <p:extLst>
      <p:ext uri="{BB962C8B-B14F-4D97-AF65-F5344CB8AC3E}">
        <p14:creationId xmlns:p14="http://schemas.microsoft.com/office/powerpoint/2010/main" val="3481489093"/>
      </p:ext>
    </p:extLst>
  </p:cSld>
  <p:clrMapOvr>
    <a:masterClrMapping/>
  </p:clrMapOvr>
  <p:transition spd="slow" advClick="0" advTm="10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CREATED" val="true"/>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6083EB2185C948826F1E75E22AD404" ma:contentTypeVersion="11" ma:contentTypeDescription="Create a new document." ma:contentTypeScope="" ma:versionID="0f57b59a74f99feba52aaea40e19d743">
  <xsd:schema xmlns:xsd="http://www.w3.org/2001/XMLSchema" xmlns:xs="http://www.w3.org/2001/XMLSchema" xmlns:p="http://schemas.microsoft.com/office/2006/metadata/properties" xmlns:ns3="5d73ab29-3649-4225-a769-eb83518d840d" xmlns:ns4="d831696b-2864-4103-9d93-f1bc0541c4b3" targetNamespace="http://schemas.microsoft.com/office/2006/metadata/properties" ma:root="true" ma:fieldsID="cc4c70dca2607389c5b9c1bf607df79a" ns3:_="" ns4:_="">
    <xsd:import namespace="5d73ab29-3649-4225-a769-eb83518d840d"/>
    <xsd:import namespace="d831696b-2864-4103-9d93-f1bc0541c4b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3ab29-3649-4225-a769-eb83518d84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31696b-2864-4103-9d93-f1bc0541c4b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AE09A6-BAC2-4169-AB39-B180F66720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3ab29-3649-4225-a769-eb83518d840d"/>
    <ds:schemaRef ds:uri="d831696b-2864-4103-9d93-f1bc0541c4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F9334E-65F3-45AD-ADF4-6A2A39642515}">
  <ds:schemaRefs>
    <ds:schemaRef ds:uri="http://schemas.microsoft.com/sharepoint/v3/contenttype/forms"/>
  </ds:schemaRefs>
</ds:datastoreItem>
</file>

<file path=customXml/itemProps3.xml><?xml version="1.0" encoding="utf-8"?>
<ds:datastoreItem xmlns:ds="http://schemas.openxmlformats.org/officeDocument/2006/customXml" ds:itemID="{3710373F-8D6B-4BB5-A663-F606F735B3D8}">
  <ds:schemaRefs>
    <ds:schemaRef ds:uri="http://purl.org/dc/elements/1.1/"/>
    <ds:schemaRef ds:uri="http://schemas.microsoft.com/office/2006/metadata/properties"/>
    <ds:schemaRef ds:uri="http://schemas.microsoft.com/office/2006/documentManagement/types"/>
    <ds:schemaRef ds:uri="d831696b-2864-4103-9d93-f1bc0541c4b3"/>
    <ds:schemaRef ds:uri="5d73ab29-3649-4225-a769-eb83518d840d"/>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5376</TotalTime>
  <Words>1876</Words>
  <Application>Microsoft Office PowerPoint</Application>
  <PresentationFormat>Widescreen</PresentationFormat>
  <Paragraphs>69</Paragraphs>
  <Slides>33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Gallery</vt:lpstr>
      <vt:lpstr>PowerPoint Presentation</vt:lpstr>
      <vt:lpstr>PowerPoint Presentation</vt:lpstr>
      <vt:lpstr>Butler Tutoring Lab</vt:lpstr>
      <vt:lpstr>Sharpen your skills at the tutoring lab today!</vt:lpstr>
      <vt:lpstr>Follow us on Twitter, Instagram and Facebook!!!</vt:lpstr>
      <vt:lpstr>Quality is not an act, it is a habit</vt:lpstr>
      <vt:lpstr>WE want to help you today!!!</vt:lpstr>
      <vt:lpstr>Study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Butler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Butler Tutoring Lab</dc:title>
  <dc:creator>Cade G. McGill</dc:creator>
  <cp:lastModifiedBy>Jason Wibowo</cp:lastModifiedBy>
  <cp:revision>211</cp:revision>
  <dcterms:created xsi:type="dcterms:W3CDTF">2020-02-25T22:34:12Z</dcterms:created>
  <dcterms:modified xsi:type="dcterms:W3CDTF">2020-08-29T18:25:25Z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0x0101008B6083EB2185C948826F1E75E22AD404</vt:lpwstr>
  </property>
</Properties>
</file>