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00" r:id="rId2"/>
    <p:sldId id="256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8" r:id="rId16"/>
    <p:sldId id="26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8" r:id="rId35"/>
    <p:sldId id="299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24" autoAdjust="0"/>
  </p:normalViewPr>
  <p:slideViewPr>
    <p:cSldViewPr>
      <p:cViewPr>
        <p:scale>
          <a:sx n="70" d="100"/>
          <a:sy n="70" d="100"/>
        </p:scale>
        <p:origin x="-1182" y="-7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6BFA010-DA26-458B-90B8-345967DB6637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CA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E2BF1AB-CF90-4160-B3DB-CA0ABE8653D3}" type="slidenum">
              <a:rPr/>
              <a:pPr lvl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CA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E2BF1AB-CF90-4160-B3DB-CA0ABE8653D3}" type="slidenum">
              <a:rPr lang="en-US" smtClean="0"/>
              <a:pPr lvl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E2BF1AB-CF90-4160-B3DB-CA0ABE8653D3}" type="slidenum">
              <a:rPr lang="en-US" smtClean="0"/>
              <a:pPr lvl="0"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BCFF69-EFF6-4A8A-91DC-6FBC54E05DEE}" type="slidenum">
              <a:rPr/>
              <a:pPr lvl="0"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820F06-62B2-4E3B-B990-9AD0EB55301E}" type="slidenum">
              <a:rPr/>
              <a:pPr lvl="0"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BBE510-2ECB-4818-95CF-4F0FA728C3CD}" type="slidenum">
              <a:rPr/>
              <a:pPr lvl="0"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FC9EE2-E184-48E0-9157-18070B8E83DA}" type="slidenum">
              <a:rPr/>
              <a:pPr lvl="0"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4905C6-DA83-4704-9F3F-0599F8BF4561}" type="slidenum">
              <a:rPr/>
              <a:pPr lvl="0"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655C19-D8F3-45C9-BD1A-C1DB831225E5}" type="slidenum">
              <a:rPr/>
              <a:pPr lvl="0"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558D09-CE29-44F8-9D5F-97258C067406}" type="slidenum">
              <a:rPr/>
              <a:pPr lvl="0"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0126FA-E5A3-4F75-AF89-8116C62BD49C}" type="slidenum">
              <a:rPr/>
              <a:pPr lvl="0"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35BC86-8F36-4829-ACFA-9913A04E7CEF}" type="slidenum">
              <a:rPr/>
              <a:pPr lvl="0"/>
              <a:t>‹#›</a:t>
            </a:fld>
            <a:endParaRPr lang="en-CA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F4B683-9BAA-41E9-B4D2-0896A36DF471}" type="slidenum">
              <a:rPr/>
              <a:pPr lvl="0"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9DD6A3-76F7-477C-A676-A186A698554D}" type="slidenum">
              <a:rPr/>
              <a:pPr lvl="0"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CA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CA" sz="2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CA" sz="24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592316E-1A19-410F-9071-99EF3B7BF000}" type="slidenum">
              <a:rPr/>
              <a:pPr lvl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CA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CA" sz="3200" b="0" i="0" u="none" strike="noStrike" kern="1200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CHL7001H Y1 Course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Instructor: Dr. Wei </a:t>
            </a:r>
            <a:r>
              <a:rPr lang="en-US" b="1" dirty="0" err="1" smtClean="0"/>
              <a:t>Xu</a:t>
            </a:r>
            <a:endParaRPr lang="en-US" b="1" dirty="0" smtClean="0"/>
          </a:p>
          <a:p>
            <a:r>
              <a:rPr lang="en-US" b="1" dirty="0" smtClean="0"/>
              <a:t>Student Name : </a:t>
            </a:r>
            <a:r>
              <a:rPr lang="en-US" b="1" dirty="0" err="1" smtClean="0"/>
              <a:t>Shu</a:t>
            </a:r>
            <a:r>
              <a:rPr lang="en-US" b="1" dirty="0" smtClean="0"/>
              <a:t> </a:t>
            </a:r>
            <a:r>
              <a:rPr lang="en-US" b="1" dirty="0" err="1" smtClean="0"/>
              <a:t>Guo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SNPs with Small P Values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808" y="1619597"/>
            <a:ext cx="914501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Choose SNPs for Logistic Regression Models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808" y="1547589"/>
            <a:ext cx="907300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Extract SNPs Using PLINK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489111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 following command to extract the SNP list: 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plink --</a:t>
            </a:r>
            <a:r>
              <a:rPr lang="en-US" dirty="0" err="1" smtClean="0"/>
              <a:t>bfile</a:t>
            </a:r>
            <a:r>
              <a:rPr lang="en-US" dirty="0" smtClean="0"/>
              <a:t> </a:t>
            </a:r>
            <a:r>
              <a:rPr lang="en-US" dirty="0" err="1" smtClean="0"/>
              <a:t>mydata</a:t>
            </a:r>
            <a:r>
              <a:rPr lang="en-US" dirty="0" smtClean="0"/>
              <a:t> --</a:t>
            </a:r>
            <a:r>
              <a:rPr lang="en-US" dirty="0" err="1" smtClean="0"/>
              <a:t>recodeA</a:t>
            </a:r>
            <a:r>
              <a:rPr lang="en-US" dirty="0" smtClean="0"/>
              <a:t> 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		-- </a:t>
            </a:r>
            <a:r>
              <a:rPr lang="en-US" dirty="0" err="1" smtClean="0"/>
              <a:t>snps</a:t>
            </a:r>
            <a:r>
              <a:rPr lang="en-US" dirty="0" smtClean="0"/>
              <a:t> rs3847141,rs6901603,rs10935647,rs2432755,rs216059,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rs10865432,rs6429215,rs16873952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The name of the output file is plink.raw</a:t>
            </a:r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840" y="4427909"/>
            <a:ext cx="871296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Logistic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>
              <a:spcAft>
                <a:spcPts val="0"/>
              </a:spcAft>
              <a:buNone/>
            </a:pPr>
            <a:r>
              <a:rPr lang="en-US" dirty="0" smtClean="0"/>
              <a:t>Create the data set:</a:t>
            </a:r>
          </a:p>
          <a:p>
            <a:pPr eaLnBrk="0">
              <a:spcAft>
                <a:spcPts val="0"/>
              </a:spcAft>
              <a:buNone/>
            </a:pPr>
            <a:r>
              <a:rPr lang="en-US" dirty="0" smtClean="0"/>
              <a:t>Covariate variables include SNPs, </a:t>
            </a:r>
            <a:r>
              <a:rPr lang="en-CA" dirty="0" smtClean="0"/>
              <a:t>3 PCs, treatment, total RT dose, cancer stage, sex and body mass index</a:t>
            </a:r>
          </a:p>
          <a:p>
            <a:pPr>
              <a:buNone/>
            </a:pPr>
            <a:r>
              <a:rPr lang="en-CA" dirty="0" smtClean="0"/>
              <a:t>Fit the logistic model with R:</a:t>
            </a:r>
          </a:p>
          <a:p>
            <a:pPr>
              <a:buFont typeface="Wingdings"/>
              <a:buChar char="Ø"/>
            </a:pPr>
            <a:r>
              <a:rPr lang="en-US" dirty="0" smtClean="0"/>
              <a:t>model1 &lt;- </a:t>
            </a:r>
            <a:r>
              <a:rPr lang="en-US" dirty="0" err="1" smtClean="0"/>
              <a:t>glm</a:t>
            </a:r>
            <a:r>
              <a:rPr lang="en-US" dirty="0" smtClean="0"/>
              <a:t>(lam ~ ., family = binomial, data = data1)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784" y="251445"/>
            <a:ext cx="9505056" cy="69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0625" cy="755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 function </a:t>
            </a:r>
            <a:r>
              <a:rPr lang="en-US" dirty="0" err="1" smtClean="0"/>
              <a:t>stepAIC</a:t>
            </a:r>
            <a:r>
              <a:rPr lang="en-US" dirty="0" smtClean="0"/>
              <a:t> to choose final model: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840" y="2267669"/>
            <a:ext cx="856895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840" y="755501"/>
            <a:ext cx="8784976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Overall 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determine which SNPs and covariates associated with overall survival of patients.</a:t>
            </a:r>
          </a:p>
          <a:p>
            <a:r>
              <a:rPr lang="en-US" dirty="0" smtClean="0"/>
              <a:t>Use PLINK and </a:t>
            </a:r>
            <a:r>
              <a:rPr lang="en-US" dirty="0" err="1" smtClean="0"/>
              <a:t>Rserve</a:t>
            </a:r>
            <a:r>
              <a:rPr lang="en-US" dirty="0" smtClean="0"/>
              <a:t> to conduct genome wide search for significant SNPs by fit Cox Proportional Hazard models for every SNP: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856" y="3923853"/>
            <a:ext cx="828092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Overall 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The PLINK command to conduct the survival analysis is</a:t>
            </a:r>
            <a:r>
              <a:rPr lang="en-US" sz="2000" dirty="0" smtClean="0"/>
              <a:t>:</a:t>
            </a:r>
          </a:p>
          <a:p>
            <a:pPr>
              <a:spcAft>
                <a:spcPts val="0"/>
              </a:spcAft>
              <a:buNone/>
            </a:pPr>
            <a:r>
              <a:rPr lang="en-US" sz="2800" dirty="0" smtClean="0"/>
              <a:t>plink --</a:t>
            </a:r>
            <a:r>
              <a:rPr lang="en-US" sz="2800" dirty="0" err="1" smtClean="0"/>
              <a:t>bfile</a:t>
            </a:r>
            <a:r>
              <a:rPr lang="en-US" sz="2800" dirty="0" smtClean="0"/>
              <a:t> </a:t>
            </a:r>
            <a:r>
              <a:rPr lang="en-US" sz="2800" dirty="0" err="1" smtClean="0"/>
              <a:t>mydata</a:t>
            </a:r>
            <a:r>
              <a:rPr lang="en-US" sz="2800" dirty="0" smtClean="0"/>
              <a:t>  --allow-no-sex --</a:t>
            </a:r>
            <a:r>
              <a:rPr lang="en-US" sz="2800" dirty="0" err="1" smtClean="0"/>
              <a:t>noweb</a:t>
            </a:r>
            <a:r>
              <a:rPr lang="en-US" sz="2800" dirty="0" smtClean="0"/>
              <a:t>  --</a:t>
            </a:r>
            <a:r>
              <a:rPr lang="en-US" sz="2800" dirty="0" err="1" smtClean="0"/>
              <a:t>pheno</a:t>
            </a:r>
            <a:r>
              <a:rPr lang="en-US" sz="2800" dirty="0" smtClean="0"/>
              <a:t> ospheno.txt  --</a:t>
            </a:r>
            <a:r>
              <a:rPr lang="en-US" sz="2800" dirty="0" err="1" smtClean="0"/>
              <a:t>covar</a:t>
            </a:r>
            <a:r>
              <a:rPr lang="en-US" sz="2800" dirty="0" smtClean="0"/>
              <a:t> oscovar.txt </a:t>
            </a:r>
            <a:br>
              <a:rPr lang="en-US" sz="2800" dirty="0" smtClean="0"/>
            </a:br>
            <a:r>
              <a:rPr lang="en-US" sz="2800" dirty="0" smtClean="0"/>
              <a:t>	--R </a:t>
            </a:r>
            <a:r>
              <a:rPr lang="en-US" sz="2800" dirty="0" err="1" smtClean="0"/>
              <a:t>myscript.R</a:t>
            </a:r>
            <a:endParaRPr lang="en-US" sz="2800" dirty="0" smtClean="0"/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Ospheno.txt contains survival time information:</a:t>
            </a:r>
          </a:p>
          <a:p>
            <a:pPr>
              <a:spcAft>
                <a:spcPts val="0"/>
              </a:spcAft>
              <a:buNone/>
            </a:pPr>
            <a:r>
              <a:rPr lang="en-CA" sz="2800" dirty="0" smtClean="0"/>
              <a:t>ID		IID	</a:t>
            </a:r>
            <a:r>
              <a:rPr lang="en-CA" sz="2800" dirty="0" err="1" smtClean="0"/>
              <a:t>osday</a:t>
            </a:r>
            <a:endParaRPr lang="en-CA" sz="2800" dirty="0" smtClean="0"/>
          </a:p>
          <a:p>
            <a:pPr>
              <a:lnSpc>
                <a:spcPts val="3360"/>
              </a:lnSpc>
              <a:spcAft>
                <a:spcPts val="0"/>
              </a:spcAft>
              <a:buNone/>
            </a:pPr>
            <a:r>
              <a:rPr lang="en-CA" sz="2800" dirty="0" smtClean="0"/>
              <a:t>460	1	3.425051335</a:t>
            </a:r>
          </a:p>
          <a:p>
            <a:pPr>
              <a:lnSpc>
                <a:spcPts val="3360"/>
              </a:lnSpc>
              <a:spcAft>
                <a:spcPts val="0"/>
              </a:spcAft>
              <a:buNone/>
            </a:pPr>
            <a:r>
              <a:rPr lang="en-CA" sz="2800" dirty="0" smtClean="0"/>
              <a:t>461	1	7.175906913</a:t>
            </a:r>
          </a:p>
          <a:p>
            <a:pPr>
              <a:lnSpc>
                <a:spcPts val="3360"/>
              </a:lnSpc>
              <a:spcAft>
                <a:spcPts val="0"/>
              </a:spcAft>
              <a:buNone/>
            </a:pPr>
            <a:r>
              <a:rPr lang="en-CA" sz="2800" dirty="0" smtClean="0"/>
              <a:t>462	1	7.238877481</a:t>
            </a:r>
          </a:p>
          <a:p>
            <a:pPr>
              <a:lnSpc>
                <a:spcPts val="3360"/>
              </a:lnSpc>
              <a:spcAft>
                <a:spcPts val="0"/>
              </a:spcAft>
              <a:buNone/>
            </a:pPr>
            <a:r>
              <a:rPr lang="en-CA" sz="2800" dirty="0" smtClean="0"/>
              <a:t>463	1	7.482546201</a:t>
            </a:r>
            <a:endParaRPr lang="en-US" sz="2800" dirty="0" smtClean="0"/>
          </a:p>
          <a:p>
            <a:pPr>
              <a:spcAft>
                <a:spcPts val="0"/>
              </a:spcAft>
              <a:buNone/>
            </a:pPr>
            <a:r>
              <a:rPr lang="en-US" sz="5000" dirty="0" smtClean="0"/>
              <a:t>......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662414"/>
            <a:ext cx="9071640" cy="369332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Data Description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475581"/>
            <a:ext cx="9071640" cy="5112567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CA" sz="2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CA" sz="24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9pPr>
          </a:lstStyle>
          <a:p>
            <a:pPr lvl="0" algn="l">
              <a:buNone/>
            </a:pP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The dataset including:</a:t>
            </a:r>
          </a:p>
          <a:p>
            <a:pPr lvl="0" algn="l">
              <a:buNone/>
            </a:pP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1. Genetic data:</a:t>
            </a:r>
          </a:p>
          <a:p>
            <a:pPr lvl="0" algn="l">
              <a:buChar char="•"/>
            </a:pP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541903 SNPs from 497 individuals</a:t>
            </a:r>
          </a:p>
          <a:p>
            <a:pPr lvl="0" algn="l">
              <a:buChar char="•"/>
            </a:pP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Covers all the </a:t>
            </a:r>
            <a:r>
              <a:rPr lang="en-CA" sz="1800" dirty="0" err="1">
                <a:latin typeface="Times New Roman" pitchFamily="18" charset="0"/>
                <a:cs typeface="Times New Roman" pitchFamily="18" charset="0"/>
              </a:rPr>
              <a:t>autosomal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 chromosomes (1—22)</a:t>
            </a:r>
          </a:p>
          <a:p>
            <a:pPr lvl="0" algn="l">
              <a:buChar char="•"/>
            </a:pP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First three principal components for 540 individuals</a:t>
            </a:r>
          </a:p>
          <a:p>
            <a:pPr lvl="0" algn="l">
              <a:buNone/>
            </a:pP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2. Phenotype data:</a:t>
            </a:r>
          </a:p>
          <a:p>
            <a:pPr lvl="0" algn="l"/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Overall survival</a:t>
            </a:r>
          </a:p>
          <a:p>
            <a:pPr lvl="0" algn="l"/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Event free survival</a:t>
            </a:r>
          </a:p>
          <a:p>
            <a:pPr lvl="0" algn="l"/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Secondary primary cancer</a:t>
            </a:r>
          </a:p>
          <a:p>
            <a:pPr lvl="0" algn="l"/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Six toxicity endpoints</a:t>
            </a:r>
          </a:p>
          <a:p>
            <a:pPr lvl="0" algn="l">
              <a:buNone/>
            </a:pP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3. Covariate variables</a:t>
            </a:r>
          </a:p>
          <a:p>
            <a:pPr lvl="0" algn="l">
              <a:buNone/>
            </a:pPr>
            <a:endParaRPr lang="en-CA" sz="1800" dirty="0">
              <a:latin typeface="Times New Roman" pitchFamily="18" charset="0"/>
              <a:cs typeface="Times New Roman" pitchFamily="18" charset="0"/>
            </a:endParaRPr>
          </a:p>
          <a:p>
            <a:pPr lvl="0" algn="l">
              <a:buNone/>
            </a:pP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lvl="0" algn="l">
              <a:buNone/>
            </a:pP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Overall 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oscovar.txt contains all the covariate variables:</a:t>
            </a:r>
          </a:p>
          <a:p>
            <a:pPr>
              <a:spcAft>
                <a:spcPts val="0"/>
              </a:spcAft>
              <a:buNone/>
            </a:pPr>
            <a:r>
              <a:rPr lang="en-US" dirty="0" err="1" smtClean="0"/>
              <a:t>osdays</a:t>
            </a:r>
            <a:r>
              <a:rPr lang="en-US" dirty="0" smtClean="0"/>
              <a:t>, 2 PCs and treatment group: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ID		IID	</a:t>
            </a:r>
            <a:r>
              <a:rPr lang="en-US" dirty="0" err="1" smtClean="0"/>
              <a:t>os</a:t>
            </a:r>
            <a:r>
              <a:rPr lang="en-US" dirty="0" smtClean="0"/>
              <a:t>	PC1	PC2	PC3	Group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460	1	1	0.0191	0.038	-0.0853	    1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461	1	0	0.0265	-0.012	0.0337	    0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462	1	0	0.0259	0.0335	0.0078	    0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463	1	0	0.0308	-0.0232	0.0196	    0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464	1	1	0.0102	0.037	0.0423	    1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. . .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Overall 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PLINK command generates a file, </a:t>
            </a:r>
            <a:r>
              <a:rPr lang="en-US" i="1" dirty="0" err="1" smtClean="0"/>
              <a:t>plink.auto.R</a:t>
            </a:r>
            <a:r>
              <a:rPr lang="en-US" dirty="0" smtClean="0"/>
              <a:t>, which contains the raw output for each SNP.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840" y="2915741"/>
            <a:ext cx="849694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Manhattan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238" y="1475581"/>
            <a:ext cx="907256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QQ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652" y="1475581"/>
            <a:ext cx="8801733" cy="467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Data Set for 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SNPs with small P values: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824" y="2267669"/>
            <a:ext cx="792088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Data Set for 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smtClean="0"/>
              <a:t>Choose following SNPs: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plink --</a:t>
            </a:r>
            <a:r>
              <a:rPr lang="en-US" dirty="0" err="1" smtClean="0"/>
              <a:t>bfile</a:t>
            </a:r>
            <a:r>
              <a:rPr lang="en-US" dirty="0" smtClean="0"/>
              <a:t> </a:t>
            </a:r>
            <a:r>
              <a:rPr lang="en-US" dirty="0" err="1" smtClean="0"/>
              <a:t>mydata</a:t>
            </a:r>
            <a:r>
              <a:rPr lang="en-US" dirty="0" smtClean="0"/>
              <a:t> --</a:t>
            </a:r>
            <a:r>
              <a:rPr lang="en-US" dirty="0" err="1" smtClean="0"/>
              <a:t>recodeA</a:t>
            </a:r>
            <a:r>
              <a:rPr lang="en-US" dirty="0" smtClean="0"/>
              <a:t> --</a:t>
            </a:r>
            <a:r>
              <a:rPr lang="en-US" dirty="0" err="1" smtClean="0"/>
              <a:t>snps</a:t>
            </a:r>
            <a:r>
              <a:rPr lang="en-US" dirty="0" smtClean="0"/>
              <a:t> rs1472080,rs10491766,rs26505,rs11962379,rs2024237,rs10759497,rs10145863,rs10950167,rs7300328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848" y="3923853"/>
            <a:ext cx="856895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Data Set for 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Final data set including: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9 SNPs, 3PCs, treatment, age, stage, and gender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816" y="2771725"/>
            <a:ext cx="856895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Cox Proportional Hazard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Fit Cox PH model using R: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832" y="2339677"/>
            <a:ext cx="813690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742213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Model Selection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259557"/>
            <a:ext cx="9071640" cy="489428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Use </a:t>
            </a:r>
            <a:r>
              <a:rPr lang="en-US" sz="2800" i="1" dirty="0" err="1" smtClean="0"/>
              <a:t>stepAIC</a:t>
            </a:r>
            <a:r>
              <a:rPr lang="en-US" sz="2800" dirty="0" smtClean="0"/>
              <a:t> function to select the best model according to AIC statistics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832" y="1763613"/>
            <a:ext cx="8208912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Model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t="3030"/>
          <a:stretch>
            <a:fillRect/>
          </a:stretch>
        </p:blipFill>
        <p:spPr bwMode="auto">
          <a:xfrm>
            <a:off x="935856" y="1403573"/>
            <a:ext cx="799288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Genetic</a:t>
            </a:r>
            <a:r>
              <a:rPr lang="en-CA" sz="3200" dirty="0"/>
              <a:t> Data Checking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CA" sz="2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CA" sz="24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9pPr>
          </a:lstStyle>
          <a:p>
            <a:pPr algn="l">
              <a:buFont typeface="StarSymbol"/>
              <a:buNone/>
            </a:pP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Conduct initial data checking using plink</a:t>
            </a:r>
          </a:p>
          <a:p>
            <a:pPr algn="l"/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Check MAF(--freq) : no SNP with overall allele frequency less than 1%.</a:t>
            </a:r>
          </a:p>
          <a:p>
            <a:pPr algn="l"/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HWE (--hardy) : no SNP with strong departures from HWE(p &lt; 0.001).</a:t>
            </a:r>
          </a:p>
          <a:p>
            <a:pPr algn="l"/>
            <a:r>
              <a:rPr lang="en-CA" sz="1800" dirty="0" err="1">
                <a:latin typeface="Times New Roman" pitchFamily="18" charset="0"/>
                <a:cs typeface="Times New Roman" pitchFamily="18" charset="0"/>
              </a:rPr>
              <a:t>Missingness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(--missing): no individual with &gt; 5% missing genotypes, no SNP has more than 1% missing genetic data.</a:t>
            </a:r>
          </a:p>
          <a:p>
            <a:pPr algn="l"/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Check highly related samples by calculating </a:t>
            </a:r>
            <a:r>
              <a:rPr lang="en-CA" sz="1800" dirty="0" err="1">
                <a:latin typeface="Times New Roman" pitchFamily="18" charset="0"/>
                <a:cs typeface="Times New Roman" pitchFamily="18" charset="0"/>
              </a:rPr>
              <a:t>pairwise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1800" dirty="0" err="1">
                <a:latin typeface="Times New Roman" pitchFamily="18" charset="0"/>
                <a:cs typeface="Times New Roman" pitchFamily="18" charset="0"/>
              </a:rPr>
              <a:t>genomewide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 identity-by-state (IBS)</a:t>
            </a:r>
          </a:p>
          <a:p>
            <a:pPr algn="l">
              <a:buNone/>
            </a:pPr>
            <a:r>
              <a:rPr lang="en-CA" sz="1800" dirty="0" smtClean="0">
                <a:latin typeface="Times New Roman" pitchFamily="18" charset="0"/>
                <a:cs typeface="Times New Roman" pitchFamily="18" charset="0"/>
              </a:rPr>
              <a:t>	plink 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CA" sz="1800" dirty="0" err="1">
                <a:latin typeface="Times New Roman" pitchFamily="18" charset="0"/>
                <a:cs typeface="Times New Roman" pitchFamily="18" charset="0"/>
              </a:rPr>
              <a:t>bfile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1800" dirty="0" err="1">
                <a:latin typeface="Times New Roman" pitchFamily="18" charset="0"/>
                <a:cs typeface="Times New Roman" pitchFamily="18" charset="0"/>
              </a:rPr>
              <a:t>mydata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 --genome --</a:t>
            </a:r>
            <a:r>
              <a:rPr lang="en-CA" sz="1800" dirty="0" err="1">
                <a:latin typeface="Times New Roman" pitchFamily="18" charset="0"/>
                <a:cs typeface="Times New Roman" pitchFamily="18" charset="0"/>
              </a:rPr>
              <a:t>geno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 0 --mind 1 --out </a:t>
            </a:r>
            <a:r>
              <a:rPr lang="en-CA" sz="1800" dirty="0" err="1">
                <a:latin typeface="Times New Roman" pitchFamily="18" charset="0"/>
                <a:cs typeface="Times New Roman" pitchFamily="18" charset="0"/>
              </a:rPr>
              <a:t>ibsibd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CA" sz="1800" dirty="0" err="1">
                <a:latin typeface="Times New Roman" pitchFamily="18" charset="0"/>
                <a:cs typeface="Times New Roman" pitchFamily="18" charset="0"/>
              </a:rPr>
              <a:t>noweb</a:t>
            </a:r>
            <a:endParaRPr lang="en-CA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None/>
            </a:pPr>
            <a:r>
              <a:rPr lang="en-CA" sz="1800" dirty="0" smtClean="0">
                <a:latin typeface="Times New Roman" pitchFamily="18" charset="0"/>
                <a:cs typeface="Times New Roman" pitchFamily="18" charset="0"/>
              </a:rPr>
              <a:t>	#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CA" sz="1800" dirty="0" err="1">
                <a:latin typeface="Times New Roman" pitchFamily="18" charset="0"/>
                <a:cs typeface="Times New Roman" pitchFamily="18" charset="0"/>
              </a:rPr>
              <a:t>gwak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 to find the pair of subjects with excessive relatedness</a:t>
            </a:r>
          </a:p>
          <a:p>
            <a:pPr algn="l">
              <a:buNone/>
            </a:pPr>
            <a:r>
              <a:rPr lang="en-CA" sz="1800" dirty="0" smtClean="0">
                <a:latin typeface="Times New Roman" pitchFamily="18" charset="0"/>
                <a:cs typeface="Times New Roman" pitchFamily="18" charset="0"/>
              </a:rPr>
              <a:t>	gawk 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'$10 &gt; 8' </a:t>
            </a:r>
            <a:r>
              <a:rPr lang="en-CA" sz="1800" dirty="0" err="1">
                <a:latin typeface="Times New Roman" pitchFamily="18" charset="0"/>
                <a:cs typeface="Times New Roman" pitchFamily="18" charset="0"/>
              </a:rPr>
              <a:t>ibsibd.genome</a:t>
            </a:r>
            <a:endParaRPr lang="en-CA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None/>
            </a:pPr>
            <a:r>
              <a:rPr lang="en-CA" sz="1800" dirty="0" smtClean="0">
                <a:latin typeface="Times New Roman" pitchFamily="18" charset="0"/>
                <a:cs typeface="Times New Roman" pitchFamily="18" charset="0"/>
              </a:rPr>
              <a:t>	FID1 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IID1 FID2 IID2 RT  EZ   Z0  Z1  Z2  PI_HAT PHE  DST PPC RATIO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LRT for SNP rs7300328_A1</a:t>
            </a:r>
          </a:p>
          <a:p>
            <a:pPr>
              <a:spcAft>
                <a:spcPts val="0"/>
              </a:spcAft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  <a:buSzPct val="6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Fit a reduced model without the above SNP:</a:t>
            </a:r>
          </a:p>
          <a:p>
            <a:pPr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coxmodel3  &lt;-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coxph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Surv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osday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~ rs1472080_A + rs26505_A + rs11962379_C + </a:t>
            </a:r>
          </a:p>
          <a:p>
            <a:pPr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rs2024237_G + rs10491766_A + rs10759497_G  + </a:t>
            </a:r>
          </a:p>
          <a:p>
            <a:pPr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rs10145863_A + Age + STAD1, data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Aft>
                <a:spcPts val="0"/>
              </a:spcAft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  <a:buSzPct val="6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Conduct LRT:</a:t>
            </a:r>
          </a:p>
          <a:p>
            <a:pPr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-2*coxmodel3$loglik[2] + 2*coxmodel2$loglik[2] </a:t>
            </a:r>
          </a:p>
          <a:p>
            <a:pPr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[1] 5.443447 </a:t>
            </a:r>
          </a:p>
          <a:p>
            <a:pPr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1 -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pchisq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(5.443447, 1) </a:t>
            </a:r>
          </a:p>
          <a:p>
            <a:pPr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[1] 0.01964187</a:t>
            </a:r>
          </a:p>
          <a:p>
            <a:pPr>
              <a:spcAft>
                <a:spcPts val="0"/>
              </a:spcAft>
              <a:buFont typeface="Wingdings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  <a:buSzPct val="6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Retain the model selected 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stepAIC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smtClean="0"/>
              <a:t>Model Checking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t="1739"/>
          <a:stretch>
            <a:fillRect/>
          </a:stretch>
        </p:blipFill>
        <p:spPr bwMode="auto">
          <a:xfrm>
            <a:off x="1009742" y="1331565"/>
            <a:ext cx="805955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smtClean="0"/>
              <a:t>Model Checking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Cox-Snell residuals for assessing the overall fit.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Should be a 45 degree line through the origin.</a:t>
            </a:r>
          </a:p>
          <a:p>
            <a:pPr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824" y="2974975"/>
            <a:ext cx="8280920" cy="318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824" y="539477"/>
            <a:ext cx="8712968" cy="604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err="1" smtClean="0"/>
              <a:t>Grambsch</a:t>
            </a:r>
            <a:r>
              <a:rPr lang="en-US" sz="3600" dirty="0" smtClean="0"/>
              <a:t> and </a:t>
            </a:r>
            <a:r>
              <a:rPr lang="en-US" sz="3600" dirty="0" err="1" smtClean="0"/>
              <a:t>Therneau’s</a:t>
            </a:r>
            <a:r>
              <a:rPr lang="en-US" sz="3600" dirty="0" smtClean="0"/>
              <a:t> test for PH assumption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For a time-varying coefficient 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en-US" sz="2000" dirty="0" smtClean="0">
                <a:latin typeface="Times New Roman"/>
                <a:cs typeface="Times New Roman"/>
              </a:rPr>
              <a:t>(t) = 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en-US" sz="2000" dirty="0" smtClean="0">
                <a:latin typeface="Times New Roman"/>
                <a:cs typeface="Times New Roman"/>
              </a:rPr>
              <a:t> + </a:t>
            </a:r>
            <a:r>
              <a:rPr lang="el-GR" sz="2000" dirty="0" smtClean="0">
                <a:latin typeface="Times New Roman"/>
                <a:cs typeface="Times New Roman"/>
              </a:rPr>
              <a:t>θ</a:t>
            </a:r>
            <a:r>
              <a:rPr lang="en-US" sz="2000" dirty="0" smtClean="0">
                <a:latin typeface="Times New Roman"/>
                <a:cs typeface="Times New Roman"/>
              </a:rPr>
              <a:t>g(t), we have score test for</a:t>
            </a:r>
          </a:p>
          <a:p>
            <a:pPr>
              <a:spcAft>
                <a:spcPts val="0"/>
              </a:spcAft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	H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 smtClean="0">
                <a:latin typeface="Times New Roman"/>
                <a:cs typeface="Times New Roman"/>
              </a:rPr>
              <a:t> : </a:t>
            </a:r>
            <a:r>
              <a:rPr lang="el-GR" sz="2000" dirty="0" smtClean="0">
                <a:latin typeface="Times New Roman"/>
                <a:cs typeface="Times New Roman"/>
              </a:rPr>
              <a:t>θ</a:t>
            </a:r>
            <a:r>
              <a:rPr lang="en-US" sz="2000" dirty="0" smtClean="0">
                <a:latin typeface="Times New Roman"/>
                <a:cs typeface="Times New Roman"/>
              </a:rPr>
              <a:t> = 0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880" y="2843733"/>
            <a:ext cx="662473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08264" cy="370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2280" y="0"/>
            <a:ext cx="5328345" cy="370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07829"/>
            <a:ext cx="4680272" cy="385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6296" y="3779837"/>
            <a:ext cx="5184329" cy="377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smtClean="0"/>
              <a:t>Trees – Based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and classification trees are an method to find relationship among predictor variables and a continuous or categorical trait.</a:t>
            </a:r>
          </a:p>
          <a:p>
            <a:r>
              <a:rPr lang="en-US" dirty="0" smtClean="0"/>
              <a:t>An algorithm method for identifying structure in high-dimensional data.</a:t>
            </a:r>
          </a:p>
          <a:p>
            <a:r>
              <a:rPr lang="en-US" dirty="0" smtClean="0"/>
              <a:t>Regression trees apply to continuous variables, while classification trees apply to categorical variables.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smtClean="0"/>
              <a:t>Partitioning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619597"/>
            <a:ext cx="9071640" cy="453424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Regression Trees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First partition a single predictor by choosing a point alone the range of that predictor to make the split.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Take the mean of the response in each partition and minimize the residual sum of squares(RSS)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Subpartition</a:t>
            </a:r>
            <a:r>
              <a:rPr lang="en-US" dirty="0" smtClean="0"/>
              <a:t>  the partition in a recursive manner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 l="4532" t="26154" r="4834" b="23077"/>
          <a:stretch>
            <a:fillRect/>
          </a:stretch>
        </p:blipFill>
        <p:spPr bwMode="auto">
          <a:xfrm>
            <a:off x="1799952" y="4571925"/>
            <a:ext cx="511256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102253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Regression Tree Model for SNP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Fit regression tree mode for event free survival days using (17) SNP data in logistic and overall survival models.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864" y="2843733"/>
            <a:ext cx="77768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856" y="539477"/>
            <a:ext cx="8280920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Create Phenotype and Covariate data set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CA" sz="2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CA" sz="24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9pPr>
          </a:lstStyle>
          <a:p>
            <a:pPr lvl="0" algn="l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Choose Larynx Acute Max (LAM) as phenotype variable: set individuals with LAM values of 0 and 1 as controls and 2, 3, 4 as cases.</a:t>
            </a:r>
          </a:p>
          <a:p>
            <a:pPr lvl="0" algn="l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Choose 3 PCAs and Treatment Groups as predict variables.</a:t>
            </a:r>
          </a:p>
          <a:p>
            <a:pPr lvl="0" algn="l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Delete individuals with missing PCAs.</a:t>
            </a:r>
          </a:p>
          <a:p>
            <a:pPr lvl="0" algn="l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There are 475 individuals with complete phenotype and covariate variables.</a:t>
            </a:r>
          </a:p>
          <a:p>
            <a:pPr lvl="0" algn="l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Use plink to fit logistic models for all SNPs:</a:t>
            </a:r>
          </a:p>
          <a:p>
            <a:pPr lvl="0" algn="l">
              <a:buNone/>
            </a:pP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sz="1800" dirty="0" smtClean="0">
                <a:latin typeface="Times New Roman" pitchFamily="18" charset="0"/>
                <a:cs typeface="Times New Roman" pitchFamily="18" charset="0"/>
              </a:rPr>
              <a:t>plink 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CA" sz="1800" dirty="0" err="1">
                <a:latin typeface="Times New Roman" pitchFamily="18" charset="0"/>
                <a:cs typeface="Times New Roman" pitchFamily="18" charset="0"/>
              </a:rPr>
              <a:t>bfile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1800" dirty="0" err="1">
                <a:latin typeface="Times New Roman" pitchFamily="18" charset="0"/>
                <a:cs typeface="Times New Roman" pitchFamily="18" charset="0"/>
              </a:rPr>
              <a:t>mydata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 --1 --logistic --</a:t>
            </a:r>
            <a:r>
              <a:rPr lang="en-CA" sz="1800" dirty="0" err="1">
                <a:latin typeface="Times New Roman" pitchFamily="18" charset="0"/>
                <a:cs typeface="Times New Roman" pitchFamily="18" charset="0"/>
              </a:rPr>
              <a:t>pheno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 Phenolam.txt --</a:t>
            </a:r>
            <a:r>
              <a:rPr lang="en-CA" sz="1800" dirty="0" err="1">
                <a:latin typeface="Times New Roman" pitchFamily="18" charset="0"/>
                <a:cs typeface="Times New Roman" pitchFamily="18" charset="0"/>
              </a:rPr>
              <a:t>covar</a:t>
            </a:r>
            <a:r>
              <a:rPr lang="en-CA" sz="1800" dirty="0">
                <a:latin typeface="Times New Roman" pitchFamily="18" charset="0"/>
                <a:cs typeface="Times New Roman" pitchFamily="18" charset="0"/>
              </a:rPr>
              <a:t> CovarLam.txt --allow-no-sex --hide-</a:t>
            </a:r>
            <a:r>
              <a:rPr lang="en-CA" sz="1800" dirty="0" err="1">
                <a:latin typeface="Times New Roman" pitchFamily="18" charset="0"/>
                <a:cs typeface="Times New Roman" pitchFamily="18" charset="0"/>
              </a:rPr>
              <a:t>covar</a:t>
            </a:r>
            <a:endParaRPr lang="en-CA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873" y="755501"/>
            <a:ext cx="8064896" cy="57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832" y="683493"/>
            <a:ext cx="8208912" cy="604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smtClean="0"/>
              <a:t>Regression Tree Model for SNP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same SNP data fit regression tree for </a:t>
            </a:r>
            <a:r>
              <a:rPr lang="en-US" dirty="0" err="1" smtClean="0"/>
              <a:t>spcdays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872" y="2555701"/>
            <a:ext cx="792088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872" y="611485"/>
            <a:ext cx="770485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smtClean="0"/>
              <a:t>Regression Tree for Overall Survival Data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904" y="1187549"/>
            <a:ext cx="727280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888" y="899517"/>
            <a:ext cx="748883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1880" y="5652045"/>
            <a:ext cx="64807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Logistic regression models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CA" sz="2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CA" sz="24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The plink output file is </a:t>
            </a:r>
            <a:r>
              <a:rPr lang="en-CA" sz="2000" dirty="0" err="1" smtClean="0">
                <a:latin typeface="Times New Roman" pitchFamily="18" charset="0"/>
                <a:cs typeface="Times New Roman" pitchFamily="18" charset="0"/>
              </a:rPr>
              <a:t>plink.assoc.logistic</a:t>
            </a: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Can read the data file in R</a:t>
            </a:r>
            <a:endParaRPr lang="en-CA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872" y="2771725"/>
            <a:ext cx="799288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CA" sz="3600" dirty="0"/>
              <a:t>Manhattan Plot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403573"/>
            <a:ext cx="9071640" cy="5256584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CA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CA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CA" sz="2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CA" sz="24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CA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9pPr>
          </a:lstStyle>
          <a:p>
            <a:pPr>
              <a:buNone/>
            </a:pPr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808" y="1403573"/>
            <a:ext cx="914501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Manhattan Plot for SNPs with P &lt; 0.05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637" y="1475581"/>
            <a:ext cx="8691163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QQ Plot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880" y="1547589"/>
            <a:ext cx="792088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P-values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Adjustement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619597"/>
            <a:ext cx="9071640" cy="4752528"/>
          </a:xfrm>
        </p:spPr>
        <p:txBody>
          <a:bodyPr/>
          <a:lstStyle/>
          <a:p>
            <a:pPr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head(sort(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hochbergP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&lt;-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p.adjust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logidata$P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method =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hochberg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"))) [1] 1 1 1 1 1 1 </a:t>
            </a:r>
          </a:p>
          <a:p>
            <a:pPr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&gt; head(sort(BHP &lt;-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p.adjust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logidata$P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, method = "BH")))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1]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0.847175 0.847175 0.847175 0.847175 0.847175 0.847175</a:t>
            </a:r>
            <a:r>
              <a:rPr lang="en-CA" sz="1800" dirty="0" smtClean="0"/>
              <a:t> </a:t>
            </a:r>
          </a:p>
          <a:p>
            <a:pPr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&gt; head(sort(BYP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&lt;-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p.adjust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logidata$P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, method = "BY")))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1] 1 1 1 1 1 1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Pfilter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&lt;-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logidata$P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logidata$P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&lt; 0.05]</a:t>
            </a:r>
          </a:p>
          <a:p>
            <a:pPr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head(sort(</a:t>
            </a:r>
            <a:r>
              <a:rPr lang="en-CA" sz="1800" dirty="0" err="1" smtClean="0">
                <a:latin typeface="Consolas" pitchFamily="49" charset="0"/>
                <a:cs typeface="Consolas" pitchFamily="49" charset="0"/>
              </a:rPr>
              <a:t>p.adjust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err="1" smtClean="0">
                <a:latin typeface="Consolas" pitchFamily="49" charset="0"/>
                <a:cs typeface="Consolas" pitchFamily="49" charset="0"/>
              </a:rPr>
              <a:t>Pfilter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, method = "BH")), n = 10)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[1] 0.04257738 0.04257738 0.04257738 0.04257738 0.04257738 0.04257738 0.04257738 [8] 0.04257738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892</Words>
  <Application>Microsoft Office PowerPoint</Application>
  <PresentationFormat>Custom</PresentationFormat>
  <Paragraphs>144</Paragraphs>
  <Slides>45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</vt:lpstr>
      <vt:lpstr>CHL7001H Y1 Course Project</vt:lpstr>
      <vt:lpstr>Data Description</vt:lpstr>
      <vt:lpstr>Genetic Data Checking</vt:lpstr>
      <vt:lpstr>Create Phenotype and Covariate data set</vt:lpstr>
      <vt:lpstr>Logistic regression models</vt:lpstr>
      <vt:lpstr>Manhattan Plot</vt:lpstr>
      <vt:lpstr>Manhattan Plot for SNPs with P &lt; 0.05</vt:lpstr>
      <vt:lpstr>QQ Plot</vt:lpstr>
      <vt:lpstr>P-values Adjustement</vt:lpstr>
      <vt:lpstr>SNPs with Small P Values</vt:lpstr>
      <vt:lpstr>Choose SNPs for Logistic Regression Models</vt:lpstr>
      <vt:lpstr>Extract SNPs Using PLINK</vt:lpstr>
      <vt:lpstr>Logistic Regression Model</vt:lpstr>
      <vt:lpstr>Slide 14</vt:lpstr>
      <vt:lpstr>Slide 15</vt:lpstr>
      <vt:lpstr>Model Selection</vt:lpstr>
      <vt:lpstr>Slide 17</vt:lpstr>
      <vt:lpstr>Overall Survival</vt:lpstr>
      <vt:lpstr>Overall Survival</vt:lpstr>
      <vt:lpstr>Overall Survival</vt:lpstr>
      <vt:lpstr>Overall Survival</vt:lpstr>
      <vt:lpstr>Manhattan Plot</vt:lpstr>
      <vt:lpstr>QQ Plot</vt:lpstr>
      <vt:lpstr>Create Data Set for Survival Analysis</vt:lpstr>
      <vt:lpstr>Create Data Set for Survival Analysis</vt:lpstr>
      <vt:lpstr>Create Data Set for Survival Analysis</vt:lpstr>
      <vt:lpstr>Cox Proportional Hazard Model</vt:lpstr>
      <vt:lpstr>Model Selection</vt:lpstr>
      <vt:lpstr>Model Selection</vt:lpstr>
      <vt:lpstr>Model Selection</vt:lpstr>
      <vt:lpstr>Model Checking</vt:lpstr>
      <vt:lpstr>Model Checking</vt:lpstr>
      <vt:lpstr>Slide 33</vt:lpstr>
      <vt:lpstr>Grambsch and Therneau’s test for PH assumption</vt:lpstr>
      <vt:lpstr>Slide 35</vt:lpstr>
      <vt:lpstr>Trees – Based Methods</vt:lpstr>
      <vt:lpstr>Partitioning Methods</vt:lpstr>
      <vt:lpstr>Regression Tree Model for SNP data</vt:lpstr>
      <vt:lpstr>Slide 39</vt:lpstr>
      <vt:lpstr>Slide 40</vt:lpstr>
      <vt:lpstr>Slide 41</vt:lpstr>
      <vt:lpstr>Regression Tree Model for SNP data</vt:lpstr>
      <vt:lpstr>Slide 43</vt:lpstr>
      <vt:lpstr>Regression Tree for Overall Survival Data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Description</dc:title>
  <dc:creator>Shu Guo</dc:creator>
  <cp:lastModifiedBy>Shu Guo</cp:lastModifiedBy>
  <cp:revision>137</cp:revision>
  <dcterms:created xsi:type="dcterms:W3CDTF">2013-07-01T14:44:15Z</dcterms:created>
  <dcterms:modified xsi:type="dcterms:W3CDTF">2013-07-18T22:45:50Z</dcterms:modified>
</cp:coreProperties>
</file>