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2560" cy="120384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2560" cy="120384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2560" cy="1203840"/>
          </a:xfrm>
          <a:prstGeom prst="rect">
            <a:avLst/>
          </a:prstGeom>
          <a:ln>
            <a:noFill/>
          </a:ln>
        </p:spPr>
      </p:pic>
      <p:sp>
        <p:nvSpPr>
          <p:cNvPr id="7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0"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hyperlink" Target="file:///home/braen/Desktop/Presentation_1.odg" TargetMode="External"/><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file:///home/braen/Desktop/Docs/Final%20Year/1st%20Semester/Project/Vision%20AGV/Group%205:%20Vision%20Based%20Navigation.pdf"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file:///home/braen/Desktop/Prep_presentation.docx" TargetMode="External"/><Relationship Id="rId2" Type="http://schemas.openxmlformats.org/officeDocument/2006/relationships/hyperlink" Target="file:///home/braen/Desktop/Presentation_1.odg" TargetMode="External"/><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hyperlink" Target="file:///home/braen/Desktop/Presentation_1.odg"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file:///home/braen/catkin_ws/src/diff_drive/urdf/Diff_Drive.pdf"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91440" y="457200"/>
            <a:ext cx="7315200" cy="3517920"/>
          </a:xfrm>
          <a:prstGeom prst="rect">
            <a:avLst/>
          </a:prstGeom>
          <a:noFill/>
          <a:ln>
            <a:noFill/>
          </a:ln>
        </p:spPr>
        <p:txBody>
          <a:bodyPr lIns="90000" rIns="90000" tIns="45000" bIns="45000">
            <a:noAutofit/>
          </a:bodyPr>
          <a:p>
            <a:pPr>
              <a:lnSpc>
                <a:spcPct val="100000"/>
              </a:lnSpc>
            </a:pPr>
            <a:r>
              <a:rPr b="1" lang="en-US" sz="4800" spc="-1" strike="noStrike">
                <a:solidFill>
                  <a:srgbClr val="333333"/>
                </a:solidFill>
                <a:latin typeface="Noto Sans"/>
                <a:ea typeface="DejaVu Sans"/>
              </a:rPr>
              <a:t>Group 5:</a:t>
            </a:r>
            <a:endParaRPr b="0" lang="en-US" sz="4800" spc="-1" strike="noStrike">
              <a:latin typeface="Arial"/>
            </a:endParaRPr>
          </a:p>
          <a:p>
            <a:pPr>
              <a:lnSpc>
                <a:spcPct val="100000"/>
              </a:lnSpc>
            </a:pPr>
            <a:endParaRPr b="0" lang="en-US" sz="4800" spc="-1" strike="noStrike">
              <a:latin typeface="Arial"/>
            </a:endParaRPr>
          </a:p>
          <a:p>
            <a:pPr>
              <a:lnSpc>
                <a:spcPct val="100000"/>
              </a:lnSpc>
            </a:pPr>
            <a:endParaRPr b="0" lang="en-US" sz="4800" spc="-1" strike="noStrike">
              <a:latin typeface="Arial"/>
            </a:endParaRPr>
          </a:p>
          <a:p>
            <a:pPr>
              <a:lnSpc>
                <a:spcPct val="100000"/>
              </a:lnSpc>
            </a:pPr>
            <a:endParaRPr b="0" lang="en-US" sz="4800" spc="-1" strike="noStrike">
              <a:latin typeface="Arial"/>
            </a:endParaRPr>
          </a:p>
          <a:p>
            <a:pPr>
              <a:lnSpc>
                <a:spcPct val="100000"/>
              </a:lnSpc>
            </a:pPr>
            <a:endParaRPr b="0" lang="en-US" sz="4800" spc="-1" strike="noStrike">
              <a:latin typeface="Arial"/>
            </a:endParaRPr>
          </a:p>
          <a:p>
            <a:pPr>
              <a:lnSpc>
                <a:spcPct val="100000"/>
              </a:lnSpc>
            </a:pPr>
            <a:br/>
            <a:br/>
            <a:r>
              <a:rPr b="1" lang="en-US" sz="4000" spc="-1" strike="noStrike">
                <a:solidFill>
                  <a:srgbClr val="333333"/>
                </a:solidFill>
                <a:latin typeface="Noto Sans"/>
                <a:ea typeface="DejaVu Sans"/>
              </a:rPr>
              <a:t>Vision-based Navigation of a Mobile Robot.</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226080"/>
            <a:ext cx="9071640" cy="94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Robot Brain: Control</a:t>
            </a:r>
            <a:endParaRPr b="0" lang="en-US" sz="4400" spc="-1" strike="noStrike">
              <a:latin typeface="Arial"/>
            </a:endParaRPr>
          </a:p>
        </p:txBody>
      </p:sp>
      <p:sp>
        <p:nvSpPr>
          <p:cNvPr id="136"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hlinkClick r:id="rId1"/>
              </a:rPr>
              <a:t>/home/braen/Desktop/Presentation_1.odg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04000" y="226080"/>
            <a:ext cx="9071640" cy="946080"/>
          </a:xfrm>
          <a:prstGeom prst="rect">
            <a:avLst/>
          </a:prstGeom>
          <a:noFill/>
          <a:ln>
            <a:noFill/>
          </a:ln>
        </p:spPr>
        <p:txBody>
          <a:bodyPr lIns="0" rIns="0" tIns="0" bIns="0" anchor="ctr">
            <a:noAutofit/>
          </a:bodyPr>
          <a:p>
            <a:pPr algn="ctr"/>
            <a:r>
              <a:rPr b="0" lang="en-US" sz="4400" spc="-1" strike="noStrike">
                <a:latin typeface="Arial"/>
              </a:rPr>
              <a:t>References</a:t>
            </a:r>
            <a:endParaRPr b="0" lang="en-US" sz="4400" spc="-1" strike="noStrike">
              <a:latin typeface="Arial"/>
            </a:endParaRPr>
          </a:p>
        </p:txBody>
      </p:sp>
      <p:sp>
        <p:nvSpPr>
          <p:cNvPr id="138" name="TextShape 2"/>
          <p:cNvSpPr txBox="1"/>
          <p:nvPr/>
        </p:nvSpPr>
        <p:spPr>
          <a:xfrm>
            <a:off x="438120" y="2194560"/>
            <a:ext cx="9071640" cy="2905920"/>
          </a:xfrm>
          <a:prstGeom prst="rect">
            <a:avLst/>
          </a:prstGeom>
          <a:noFill/>
          <a:ln>
            <a:noFill/>
          </a:ln>
        </p:spPr>
        <p:txBody>
          <a:bodyPr lIns="90000" rIns="90000" tIns="45000" bIns="45000">
            <a:noAutofit/>
          </a:bodyPr>
          <a:p>
            <a:r>
              <a:rPr b="0" lang="en-US" sz="1800" spc="-1" strike="noStrike">
                <a:latin typeface="Arial"/>
                <a:ea typeface="Noto Sans CJK SC"/>
              </a:rPr>
              <a:t>1.  TurtleBot3 Developers, (</a:t>
            </a:r>
            <a:r>
              <a:rPr b="0" lang="en-US" sz="1800" spc="-1" strike="noStrike">
                <a:latin typeface="Arial"/>
              </a:rPr>
              <a:t>2017) YoonSeok Pyo I HanCheol Cho I RyuWoon Jung I TaeHoon Lim,  ROBOTIS Co. Ltd.</a:t>
            </a:r>
            <a:endParaRPr b="0" lang="en-US" sz="1800" spc="-1" strike="noStrike">
              <a:latin typeface="Arial"/>
            </a:endParaRPr>
          </a:p>
          <a:p>
            <a:r>
              <a:rPr b="0" lang="en-US" sz="1800" spc="-1" strike="noStrike">
                <a:latin typeface="Arial"/>
              </a:rPr>
              <a:t>2. Shigley, J. E. (2011). Shigley's mechanical engineering design. Tata McGraw-Hill Education.</a:t>
            </a:r>
            <a:endParaRPr b="0" lang="en-US" sz="1800" spc="-1" strike="noStrike">
              <a:latin typeface="Arial"/>
            </a:endParaRPr>
          </a:p>
          <a:p>
            <a:r>
              <a:rPr b="0" lang="en-US" sz="1800" spc="-1" strike="noStrike">
                <a:latin typeface="Arial"/>
              </a:rPr>
              <a:t>3.Richardson, M., &amp; Wallace, S. (2012). Getting started with raspberry PI. " O'Reilly Media, Inc.".</a:t>
            </a:r>
            <a:endParaRPr b="0" lang="en-US" sz="1800" spc="-1" strike="noStrike">
              <a:latin typeface="Arial"/>
            </a:endParaRPr>
          </a:p>
          <a:p>
            <a:r>
              <a:rPr b="0" lang="en-US" sz="1800" spc="-1" strike="noStrike">
                <a:latin typeface="Arial"/>
              </a:rPr>
              <a:t>4. Kurkovsky, S., &amp; Williams, C. (2017, June). Raspberry Pi as a platform for the Internet of things projects: Experiences and lessons. In Proceedings of the 2017 ACM Conference on Innovation and Technology in Computer Science Education (pp. 64-69).</a:t>
            </a:r>
            <a:endParaRPr b="0" lang="en-US" sz="1800" spc="-1" strike="noStrike">
              <a:latin typeface="Arial"/>
            </a:endParaRPr>
          </a:p>
          <a:p>
            <a:endParaRPr b="0" lang="en-US" sz="1800" spc="-1" strike="noStrike">
              <a:latin typeface="Arial"/>
            </a:endParaRPr>
          </a:p>
          <a:p>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5760" y="182880"/>
            <a:ext cx="3931920" cy="942480"/>
          </a:xfrm>
          <a:prstGeom prst="rect">
            <a:avLst/>
          </a:prstGeom>
          <a:noFill/>
          <a:ln>
            <a:noFill/>
          </a:ln>
        </p:spPr>
        <p:txBody>
          <a:bodyPr lIns="90000" rIns="90000" tIns="45000" bIns="45000">
            <a:noAutofit/>
          </a:bodyPr>
          <a:p>
            <a:r>
              <a:rPr b="1" lang="en-US" sz="6000" spc="-1" strike="noStrike">
                <a:latin typeface="Arial"/>
              </a:rPr>
              <a:t>Budget</a:t>
            </a:r>
            <a:endParaRPr b="1" lang="en-US" sz="6000" spc="-1" strike="noStrike">
              <a:latin typeface="Arial"/>
            </a:endParaRPr>
          </a:p>
        </p:txBody>
      </p:sp>
      <p:sp>
        <p:nvSpPr>
          <p:cNvPr id="140" name="TextShape 2"/>
          <p:cNvSpPr txBox="1"/>
          <p:nvPr/>
        </p:nvSpPr>
        <p:spPr>
          <a:xfrm>
            <a:off x="822960" y="2590200"/>
            <a:ext cx="13750920" cy="427320"/>
          </a:xfrm>
          <a:prstGeom prst="rect">
            <a:avLst/>
          </a:prstGeom>
          <a:noFill/>
          <a:ln>
            <a:noFill/>
          </a:ln>
        </p:spPr>
        <p:txBody>
          <a:bodyPr lIns="90000" rIns="90000" tIns="45000" bIns="45000">
            <a:noAutofit/>
          </a:bodyPr>
          <a:p>
            <a:r>
              <a:rPr b="0" lang="en-US" sz="1500" spc="-1" strike="noStrike">
                <a:latin typeface="Times New Roman"/>
                <a:hlinkClick r:id="rId1"/>
              </a:rPr>
              <a:t>/home/braen/Desktop/Docs/Final Year/1st Semester/Project/Vision AGV/Group 5: Vision Based Navigation.pdf</a:t>
            </a:r>
            <a:endParaRPr b="0" lang="en-US" sz="15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914400" y="1703880"/>
            <a:ext cx="7599960" cy="2868120"/>
          </a:xfrm>
          <a:prstGeom prst="rect">
            <a:avLst/>
          </a:prstGeom>
          <a:noFill/>
          <a:ln>
            <a:noFill/>
          </a:ln>
        </p:spPr>
        <p:style>
          <a:lnRef idx="0"/>
          <a:fillRef idx="0"/>
          <a:effectRef idx="0"/>
          <a:fontRef idx="minor"/>
        </p:style>
        <p:txBody>
          <a:bodyPr lIns="0" rIns="0" tIns="0" bIns="0">
            <a:noAutofit/>
          </a:bodyPr>
          <a:p>
            <a:pPr marL="432000" indent="-32292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Machio Festus Brian</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E022-01-1070/2018</a:t>
            </a:r>
            <a:endParaRPr b="0" lang="en-US" sz="2600" spc="-1" strike="noStrike">
              <a:latin typeface="Arial"/>
            </a:endParaRPr>
          </a:p>
          <a:p>
            <a:pPr marL="432000" indent="-32292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Janet Chepkirui</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E022-01-1753/2017</a:t>
            </a:r>
            <a:endParaRPr b="0" lang="en-US" sz="2600" spc="-1" strike="noStrike">
              <a:latin typeface="Arial"/>
            </a:endParaRPr>
          </a:p>
          <a:p>
            <a:pPr marL="432000" indent="-32292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Mathenge King’au</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E022-01-1838/2018</a:t>
            </a:r>
            <a:endParaRPr b="0" lang="en-US" sz="2600" spc="-1" strike="noStrike">
              <a:latin typeface="Arial"/>
            </a:endParaRPr>
          </a:p>
          <a:p>
            <a:pPr marL="432000" indent="-32292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Fred Mutegi</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E022-01-1054/2018</a:t>
            </a:r>
            <a:endParaRPr b="0" lang="en-US" sz="2600" spc="-1" strike="noStrike">
              <a:latin typeface="Arial"/>
            </a:endParaRPr>
          </a:p>
          <a:p>
            <a:pPr marL="432000" indent="-322920">
              <a:lnSpc>
                <a:spcPct val="90000"/>
              </a:lnSpc>
              <a:spcBef>
                <a:spcPts val="1001"/>
              </a:spcBef>
              <a:buClr>
                <a:srgbClr val="ef2929"/>
              </a:buClr>
              <a:buSzPct val="45000"/>
              <a:buFont typeface="Wingdings" charset="2"/>
              <a:buChar char=""/>
            </a:pPr>
            <a:r>
              <a:rPr b="0" lang="en-US" sz="2600" spc="-1" strike="noStrike">
                <a:solidFill>
                  <a:srgbClr val="000000"/>
                </a:solidFill>
                <a:latin typeface="Lato Medium"/>
                <a:ea typeface="DejaVu Sans"/>
              </a:rPr>
              <a:t>Brian Gacheru</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	</a:t>
            </a:r>
            <a:r>
              <a:rPr b="0" lang="en-US" sz="2600" spc="-1" strike="noStrike">
                <a:solidFill>
                  <a:srgbClr val="000000"/>
                </a:solidFill>
                <a:latin typeface="Lato Medium"/>
                <a:ea typeface="DejaVu Sans"/>
              </a:rPr>
              <a:t>E022-01-1060/2018</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65760" y="1371600"/>
            <a:ext cx="9052560" cy="3124800"/>
          </a:xfrm>
          <a:prstGeom prst="rect">
            <a:avLst/>
          </a:prstGeom>
          <a:noFill/>
          <a:ln>
            <a:noFill/>
          </a:ln>
        </p:spPr>
        <p:txBody>
          <a:bodyPr lIns="90000" rIns="90000" tIns="45000" bIns="45000">
            <a:noAutofit/>
          </a:bodyPr>
          <a:p>
            <a:endParaRPr b="0" lang="en-US" sz="1800" spc="-1" strike="noStrike">
              <a:latin typeface="Arial"/>
            </a:endParaRPr>
          </a:p>
          <a:p>
            <a:r>
              <a:rPr b="0" lang="en-US" sz="2000" spc="-1" strike="noStrike">
                <a:latin typeface="Arial"/>
              </a:rPr>
              <a:t>Autonomous cars are robot vehicles designed to navigate with minimal human intervention. This is achieved using sensors to perceive the environment, and they have been extensively studied as one of the top technologies for the</a:t>
            </a:r>
            <a:endParaRPr b="0" lang="en-US" sz="2000" spc="-1" strike="noStrike">
              <a:latin typeface="Arial"/>
            </a:endParaRPr>
          </a:p>
          <a:p>
            <a:r>
              <a:rPr b="0" lang="en-US" sz="2000" spc="-1" strike="noStrike">
                <a:latin typeface="Arial"/>
              </a:rPr>
              <a:t>future. This paper describes the development of a complete autonomous robot car, that seeks to address this challenge using a camera as the main input.</a:t>
            </a:r>
            <a:endParaRPr b="0" lang="en-US" sz="2000" spc="-1" strike="noStrike">
              <a:latin typeface="Arial"/>
            </a:endParaRPr>
          </a:p>
          <a:p>
            <a:r>
              <a:rPr b="0" lang="en-US" sz="2000" spc="-1" strike="noStrike">
                <a:latin typeface="Arial"/>
              </a:rPr>
              <a:t>The results found suggest that the robot car can be a simple representation of modern autonomous cars like Tesla, though more work is needed integrating the systems with one another for a correct functioning of the car.</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
        <p:nvSpPr>
          <p:cNvPr id="120" name="TextShape 2"/>
          <p:cNvSpPr txBox="1"/>
          <p:nvPr/>
        </p:nvSpPr>
        <p:spPr>
          <a:xfrm>
            <a:off x="365760" y="473400"/>
            <a:ext cx="3291840" cy="715320"/>
          </a:xfrm>
          <a:prstGeom prst="rect">
            <a:avLst/>
          </a:prstGeom>
          <a:noFill/>
          <a:ln>
            <a:noFill/>
          </a:ln>
        </p:spPr>
        <p:txBody>
          <a:bodyPr lIns="90000" rIns="90000" tIns="45000" bIns="45000">
            <a:noAutofit/>
          </a:bodyPr>
          <a:p>
            <a:pPr>
              <a:lnSpc>
                <a:spcPct val="100000"/>
              </a:lnSpc>
            </a:pPr>
            <a:r>
              <a:rPr b="1" lang="en-US" sz="4400" spc="-1" strike="noStrike">
                <a:latin typeface="Arial"/>
              </a:rPr>
              <a:t>ABSTRACT</a:t>
            </a:r>
            <a:endParaRPr b="1"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5760" y="1371600"/>
            <a:ext cx="9052560" cy="1790280"/>
          </a:xfrm>
          <a:prstGeom prst="rect">
            <a:avLst/>
          </a:prstGeom>
          <a:noFill/>
          <a:ln>
            <a:noFill/>
          </a:ln>
        </p:spPr>
        <p:txBody>
          <a:bodyPr lIns="90000" rIns="90000" tIns="45000" bIns="45000">
            <a:noAutofit/>
          </a:bodyPr>
          <a:p>
            <a:r>
              <a:rPr b="0" lang="en-US" sz="2000" spc="-1" strike="noStrike">
                <a:latin typeface="Arial"/>
              </a:rPr>
              <a:t>From the previous year project,Intelligent Navigation of a Ground Vehicle, we seek to improve the robots functionality by incorporating Vision. The inclusion of a camera module greatly improves its Perception functionality. This with the help of other sensors and feedback such as the Inertial Measurement unit and encoders, by sensor fusion ensures the kind of data processed for navigation is applicable in a real world environment  and in diverse scenarios.</a:t>
            </a:r>
            <a:endParaRPr b="0" lang="en-US" sz="2000" spc="-1" strike="noStrike">
              <a:latin typeface="Arial"/>
            </a:endParaRPr>
          </a:p>
        </p:txBody>
      </p:sp>
      <p:sp>
        <p:nvSpPr>
          <p:cNvPr id="122" name="TextShape 2"/>
          <p:cNvSpPr txBox="1"/>
          <p:nvPr/>
        </p:nvSpPr>
        <p:spPr>
          <a:xfrm>
            <a:off x="274320" y="640080"/>
            <a:ext cx="5577840" cy="1340280"/>
          </a:xfrm>
          <a:prstGeom prst="rect">
            <a:avLst/>
          </a:prstGeom>
          <a:noFill/>
          <a:ln>
            <a:noFill/>
          </a:ln>
        </p:spPr>
        <p:txBody>
          <a:bodyPr lIns="90000" rIns="90000" tIns="45000" bIns="45000">
            <a:noAutofit/>
          </a:bodyPr>
          <a:p>
            <a:pPr>
              <a:lnSpc>
                <a:spcPct val="100000"/>
              </a:lnSpc>
            </a:pPr>
            <a:r>
              <a:rPr b="1" lang="en-US" sz="4400" spc="-1" strike="noStrike">
                <a:latin typeface="Arial"/>
              </a:rPr>
              <a:t>Problem Statement</a:t>
            </a:r>
            <a:endParaRPr b="1" lang="en-US"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74320" y="274320"/>
            <a:ext cx="4206240" cy="657360"/>
          </a:xfrm>
          <a:prstGeom prst="rect">
            <a:avLst/>
          </a:prstGeom>
          <a:noFill/>
          <a:ln>
            <a:noFill/>
          </a:ln>
        </p:spPr>
        <p:txBody>
          <a:bodyPr lIns="90000" rIns="90000" tIns="45000" bIns="45000">
            <a:noAutofit/>
          </a:bodyPr>
          <a:p>
            <a:r>
              <a:rPr b="1" lang="en-US" sz="4000" spc="-1" strike="noStrike">
                <a:latin typeface="Arial"/>
              </a:rPr>
              <a:t>OBJECTIVES</a:t>
            </a:r>
            <a:endParaRPr b="1" lang="en-US" sz="4000" spc="-1" strike="noStrike">
              <a:latin typeface="Arial"/>
            </a:endParaRPr>
          </a:p>
        </p:txBody>
      </p:sp>
      <p:sp>
        <p:nvSpPr>
          <p:cNvPr id="124" name="TextShape 2"/>
          <p:cNvSpPr txBox="1"/>
          <p:nvPr/>
        </p:nvSpPr>
        <p:spPr>
          <a:xfrm>
            <a:off x="182880" y="1463040"/>
            <a:ext cx="9692640" cy="3673800"/>
          </a:xfrm>
          <a:prstGeom prst="rect">
            <a:avLst/>
          </a:prstGeom>
          <a:noFill/>
          <a:ln>
            <a:noFill/>
          </a:ln>
        </p:spPr>
        <p:txBody>
          <a:bodyPr lIns="90000" rIns="90000" tIns="45000" bIns="45000">
            <a:noAutofit/>
          </a:bodyPr>
          <a:p>
            <a:r>
              <a:rPr b="1" lang="en-US" sz="1800" spc="-1" strike="noStrike" u="sng">
                <a:uFillTx/>
                <a:latin typeface="Arial"/>
              </a:rPr>
              <a:t>Main Objectives.</a:t>
            </a:r>
            <a:endParaRPr b="0" lang="en-US" sz="1800" spc="-1" strike="noStrike">
              <a:latin typeface="Arial"/>
            </a:endParaRPr>
          </a:p>
          <a:p>
            <a:endParaRPr b="0" lang="en-US" sz="1800" spc="-1" strike="noStrike">
              <a:latin typeface="Arial"/>
            </a:endParaRPr>
          </a:p>
          <a:p>
            <a:r>
              <a:rPr b="0" lang="en-US" sz="1800" spc="-1" strike="noStrike">
                <a:latin typeface="Arial"/>
              </a:rPr>
              <a:t>To design a mobile robot that incorporates vision to track and keep a designated lane, navigate to evade obstacles and, track to follow a blob.</a:t>
            </a:r>
            <a:endParaRPr b="0" lang="en-US" sz="1800" spc="-1" strike="noStrike">
              <a:latin typeface="Arial"/>
            </a:endParaRPr>
          </a:p>
          <a:p>
            <a:endParaRPr b="0" lang="en-US" sz="1800" spc="-1" strike="noStrike">
              <a:latin typeface="Arial"/>
            </a:endParaRPr>
          </a:p>
          <a:p>
            <a:r>
              <a:rPr b="1" lang="en-US" sz="1800" spc="-1" strike="noStrike" u="sng">
                <a:uFillTx/>
                <a:latin typeface="Arial"/>
              </a:rPr>
              <a:t>Specific Objectives.</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To come up with a 3D model of the mobile robot.</a:t>
            </a:r>
            <a:endParaRPr b="0" lang="en-US" sz="1800" spc="-1" strike="noStrike">
              <a:latin typeface="Arial"/>
            </a:endParaRPr>
          </a:p>
          <a:p>
            <a:r>
              <a:rPr b="0" lang="en-US" sz="1800" spc="-1" strike="noStrike">
                <a:latin typeface="Arial"/>
              </a:rPr>
              <a:t> </a:t>
            </a:r>
            <a:r>
              <a:rPr b="0" lang="en-US" sz="1800" spc="-1" strike="noStrike">
                <a:latin typeface="Arial"/>
              </a:rPr>
              <a:t>To design the electrical schematic of the mobile robot.</a:t>
            </a:r>
            <a:endParaRPr b="0" lang="en-US" sz="1800" spc="-1" strike="noStrike">
              <a:latin typeface="Arial"/>
            </a:endParaRPr>
          </a:p>
          <a:p>
            <a:r>
              <a:rPr b="0" lang="en-US" sz="1800" spc="-1" strike="noStrike">
                <a:latin typeface="Arial"/>
              </a:rPr>
              <a:t> </a:t>
            </a:r>
            <a:r>
              <a:rPr b="0" lang="en-US" sz="1800" spc="-1" strike="noStrike">
                <a:latin typeface="Arial"/>
              </a:rPr>
              <a:t>To program and simulate the mobile robot control.</a:t>
            </a:r>
            <a:endParaRPr b="0" lang="en-US" sz="1800" spc="-1" strike="noStrike">
              <a:latin typeface="Arial"/>
            </a:endParaRPr>
          </a:p>
          <a:p>
            <a:endParaRPr b="0" lang="en-US" sz="1800" spc="-1" strike="noStrike">
              <a:latin typeface="Arial"/>
            </a:endParaRPr>
          </a:p>
          <a:p>
            <a:r>
              <a:rPr b="1" lang="en-US" sz="1800" spc="-1" strike="noStrike" u="sng">
                <a:uFillTx/>
                <a:latin typeface="Arial"/>
              </a:rPr>
              <a:t>Next Semester Objective.</a:t>
            </a:r>
            <a:endParaRPr b="0" lang="en-US" sz="1800" spc="-1" strike="noStrike">
              <a:latin typeface="Arial"/>
            </a:endParaRPr>
          </a:p>
          <a:p>
            <a:endParaRPr b="0" lang="en-US" sz="1800" spc="-1" strike="noStrike">
              <a:latin typeface="Arial"/>
            </a:endParaRPr>
          </a:p>
          <a:p>
            <a:r>
              <a:rPr b="0" lang="en-US" sz="1800" spc="-1" strike="noStrike">
                <a:latin typeface="Arial"/>
              </a:rPr>
              <a:t></a:t>
            </a:r>
            <a:r>
              <a:rPr b="0" lang="en-US" sz="1800" spc="-1" strike="noStrike">
                <a:latin typeface="Arial"/>
              </a:rPr>
              <a:t>Assembling, testing and demonstrating the navigation capability of the robot.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42720" y="91440"/>
            <a:ext cx="8252640" cy="10627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4000" spc="-1" strike="noStrike">
                <a:solidFill>
                  <a:srgbClr val="333333"/>
                </a:solidFill>
                <a:latin typeface="Noto Sans"/>
                <a:ea typeface="DejaVu Sans"/>
              </a:rPr>
              <a:t>Electrical Components</a:t>
            </a:r>
            <a:endParaRPr b="0" lang="en-US" sz="4000" spc="-1" strike="noStrike">
              <a:latin typeface="Arial"/>
            </a:endParaRPr>
          </a:p>
          <a:p>
            <a:pPr>
              <a:lnSpc>
                <a:spcPct val="100000"/>
              </a:lnSpc>
            </a:pPr>
            <a:r>
              <a:rPr b="1" lang="en-US" sz="4000" spc="-1" strike="noStrike">
                <a:solidFill>
                  <a:srgbClr val="333333"/>
                </a:solidFill>
                <a:latin typeface="Noto Sans"/>
                <a:ea typeface="DejaVu Sans"/>
              </a:rPr>
              <a:t>	</a:t>
            </a:r>
            <a:r>
              <a:rPr b="1" lang="en-US" sz="4000" spc="-1" strike="noStrike">
                <a:solidFill>
                  <a:srgbClr val="333333"/>
                </a:solidFill>
                <a:latin typeface="Noto Sans"/>
                <a:ea typeface="DejaVu Sans"/>
              </a:rPr>
              <a:t>	</a:t>
            </a:r>
            <a:r>
              <a:rPr b="1" lang="en-US" sz="4000" spc="-1" strike="noStrike">
                <a:solidFill>
                  <a:srgbClr val="333333"/>
                </a:solidFill>
                <a:latin typeface="Noto Sans"/>
                <a:ea typeface="DejaVu Sans"/>
              </a:rPr>
              <a:t>	</a:t>
            </a:r>
            <a:r>
              <a:rPr b="1" lang="en-US" sz="4000" spc="-1" strike="noStrike">
                <a:solidFill>
                  <a:srgbClr val="333333"/>
                </a:solidFill>
                <a:latin typeface="Noto Sans"/>
                <a:ea typeface="DejaVu Sans"/>
              </a:rPr>
              <a:t>	</a:t>
            </a:r>
            <a:r>
              <a:rPr b="1" lang="en-US" sz="4000" spc="-1" strike="noStrike">
                <a:solidFill>
                  <a:srgbClr val="333333"/>
                </a:solidFill>
                <a:latin typeface="Noto Sans"/>
                <a:ea typeface="DejaVu Sans"/>
              </a:rPr>
              <a:t> </a:t>
            </a:r>
            <a:r>
              <a:rPr b="1" lang="en-US" sz="4000" spc="-1" strike="noStrike">
                <a:solidFill>
                  <a:srgbClr val="333333"/>
                </a:solidFill>
                <a:latin typeface="Noto Sans"/>
                <a:ea typeface="DejaVu Sans"/>
              </a:rPr>
              <a:t>and Connection.</a:t>
            </a:r>
            <a:endParaRPr b="0" lang="en-US" sz="4000" spc="-1" strike="noStrike">
              <a:latin typeface="Arial"/>
            </a:endParaRPr>
          </a:p>
        </p:txBody>
      </p:sp>
      <p:pic>
        <p:nvPicPr>
          <p:cNvPr id="126" name="" descr=""/>
          <p:cNvPicPr/>
          <p:nvPr/>
        </p:nvPicPr>
        <p:blipFill>
          <a:blip r:embed="rId1"/>
          <a:stretch/>
        </p:blipFill>
        <p:spPr>
          <a:xfrm>
            <a:off x="182880" y="1236600"/>
            <a:ext cx="8350920" cy="40651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16000"/>
            <a:ext cx="7018200" cy="934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570" spc="-1" strike="noStrike">
                <a:solidFill>
                  <a:srgbClr val="ffffff"/>
                </a:solidFill>
                <a:latin typeface="Arial"/>
                <a:ea typeface="DejaVu Sans"/>
              </a:rPr>
              <a:t>Control : Motion &amp; Event</a:t>
            </a:r>
            <a:endParaRPr b="0" lang="en-US" sz="3570" spc="-1" strike="noStrike">
              <a:latin typeface="Arial"/>
            </a:endParaRPr>
          </a:p>
        </p:txBody>
      </p:sp>
      <p:sp>
        <p:nvSpPr>
          <p:cNvPr id="128" name="CustomShape 2"/>
          <p:cNvSpPr/>
          <p:nvPr/>
        </p:nvSpPr>
        <p:spPr>
          <a:xfrm>
            <a:off x="504000" y="1368000"/>
            <a:ext cx="9070200" cy="3286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2600" spc="-1" strike="noStrike">
                <a:solidFill>
                  <a:srgbClr val="000000"/>
                </a:solidFill>
                <a:latin typeface="Arial"/>
                <a:ea typeface="DejaVu Sans"/>
                <a:hlinkClick r:id="rId1"/>
              </a:rPr>
              <a:t>/home/braen/Desktop/Prep_presentation.docx</a:t>
            </a:r>
            <a:endParaRPr b="0" lang="en-US" sz="2600" spc="-1" strike="noStrike">
              <a:latin typeface="Arial"/>
            </a:endParaRPr>
          </a:p>
          <a:p>
            <a:pPr algn="ctr">
              <a:lnSpc>
                <a:spcPct val="100000"/>
              </a:lnSpc>
            </a:pPr>
            <a:endParaRPr b="0" lang="en-US" sz="2600" spc="-1" strike="noStrike">
              <a:latin typeface="Arial"/>
            </a:endParaRPr>
          </a:p>
          <a:p>
            <a:pPr algn="ctr">
              <a:lnSpc>
                <a:spcPct val="100000"/>
              </a:lnSpc>
            </a:pPr>
            <a:r>
              <a:rPr b="0" lang="en-US" sz="3200" spc="-1" strike="noStrike">
                <a:solidFill>
                  <a:srgbClr val="000000"/>
                </a:solidFill>
                <a:latin typeface="Arial"/>
                <a:ea typeface="DejaVu Sans"/>
              </a:rPr>
              <a:t>1. Motion – Tele-operation and Navigation</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2. Event / Behavior – Obstacle Avoidance and Lane Detection</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600" spc="-1" strike="noStrike" u="sng">
                <a:solidFill>
                  <a:srgbClr val="0000ff"/>
                </a:solidFill>
                <a:uFillTx/>
                <a:latin typeface="Arial"/>
                <a:ea typeface="DejaVu Sans"/>
                <a:hlinkClick r:id="rId2"/>
              </a:rPr>
              <a:t>/home/braen/Desktop/Presentation_1.odg</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16000"/>
            <a:ext cx="7018200" cy="9342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570" spc="-1" strike="noStrike">
                <a:solidFill>
                  <a:srgbClr val="ffffff"/>
                </a:solidFill>
                <a:latin typeface="Arial"/>
                <a:ea typeface="DejaVu Sans"/>
              </a:rPr>
              <a:t>Motion: Transforms</a:t>
            </a:r>
            <a:endParaRPr b="0" lang="en-US" sz="3570" spc="-1" strike="noStrike">
              <a:latin typeface="Arial"/>
            </a:endParaRPr>
          </a:p>
        </p:txBody>
      </p:sp>
      <p:sp>
        <p:nvSpPr>
          <p:cNvPr id="130" name="CustomShape 2"/>
          <p:cNvSpPr/>
          <p:nvPr/>
        </p:nvSpPr>
        <p:spPr>
          <a:xfrm>
            <a:off x="504000" y="1368000"/>
            <a:ext cx="9070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Camera mounted on the chassis detects an Object of Interest, therefore the chassis has to coordinate its motion – wheel rotation towards or away from the object.</a:t>
            </a:r>
            <a:endParaRPr b="0" lang="en-US" sz="2600" spc="-1" strike="noStrike">
              <a:latin typeface="Arial"/>
            </a:endParaRPr>
          </a:p>
          <a:p>
            <a:pPr marL="432000" indent="-32220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Position-based visual Servoing.</a:t>
            </a:r>
            <a:endParaRPr b="0" lang="en-US" sz="2600" spc="-1" strike="noStrike">
              <a:latin typeface="Arial"/>
            </a:endParaRPr>
          </a:p>
        </p:txBody>
      </p:sp>
      <p:sp>
        <p:nvSpPr>
          <p:cNvPr id="131" name="CustomShape 3"/>
          <p:cNvSpPr/>
          <p:nvPr/>
        </p:nvSpPr>
        <p:spPr>
          <a:xfrm>
            <a:off x="751680" y="3089520"/>
            <a:ext cx="6167160" cy="42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400" spc="-1" strike="noStrike" u="sng">
                <a:solidFill>
                  <a:srgbClr val="0000ff"/>
                </a:solidFill>
                <a:uFillTx/>
                <a:latin typeface="Arial"/>
                <a:ea typeface="DejaVu Sans"/>
                <a:hlinkClick r:id="rId1"/>
              </a:rPr>
              <a:t>/home/braen/Desktop/Presentation_1.odg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16000"/>
            <a:ext cx="7018200" cy="934200"/>
          </a:xfrm>
          <a:prstGeom prst="rect">
            <a:avLst/>
          </a:prstGeom>
          <a:noFill/>
          <a:ln>
            <a:noFill/>
          </a:ln>
        </p:spPr>
        <p:style>
          <a:lnRef idx="0"/>
          <a:fillRef idx="0"/>
          <a:effectRef idx="0"/>
          <a:fontRef idx="minor"/>
        </p:style>
      </p:sp>
      <p:sp>
        <p:nvSpPr>
          <p:cNvPr id="133" name="CustomShape 2"/>
          <p:cNvSpPr/>
          <p:nvPr/>
        </p:nvSpPr>
        <p:spPr>
          <a:xfrm>
            <a:off x="504000" y="1368000"/>
            <a:ext cx="9070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Using the ROS transform library has these advantages:</a:t>
            </a:r>
            <a:endParaRPr b="0" lang="en-US" sz="2600" spc="-1" strike="noStrike">
              <a:latin typeface="Arial"/>
            </a:endParaRPr>
          </a:p>
          <a:p>
            <a:pPr marL="432000" indent="-32220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Frames are defined with respect to one another in a tree form. This means that when one frame undergoes a transformation its noted by the other frame attached to it. A frame whether Static or Dynamic, its easily defined.</a:t>
            </a:r>
            <a:endParaRPr b="0" lang="en-US" sz="2600" spc="-1" strike="noStrike">
              <a:latin typeface="Arial"/>
            </a:endParaRPr>
          </a:p>
          <a:p>
            <a:pPr marL="432000" indent="-322200">
              <a:lnSpc>
                <a:spcPct val="100000"/>
              </a:lnSpc>
              <a:spcAft>
                <a:spcPts val="1148"/>
              </a:spcAft>
              <a:buClr>
                <a:srgbClr val="000000"/>
              </a:buClr>
              <a:buSzPct val="45000"/>
              <a:buFont typeface="Wingdings" charset="2"/>
              <a:buChar char=""/>
            </a:pPr>
            <a:r>
              <a:rPr b="0" lang="en-US" sz="2600" spc="-1" strike="noStrike" u="sng">
                <a:solidFill>
                  <a:srgbClr val="0000ff"/>
                </a:solidFill>
                <a:uFillTx/>
                <a:latin typeface="Arial"/>
                <a:ea typeface="DejaVu Sans"/>
                <a:hlinkClick r:id="rId1"/>
              </a:rPr>
              <a:t>/home/braen/catkin_ws/src/diff_drive/urdf/Diff_Drive.pdf</a:t>
            </a:r>
            <a:endParaRPr b="0" lang="en-US" sz="2600" spc="-1" strike="noStrike">
              <a:latin typeface="Arial"/>
            </a:endParaRPr>
          </a:p>
          <a:p>
            <a:pPr>
              <a:lnSpc>
                <a:spcPct val="100000"/>
              </a:lnSpc>
              <a:spcAft>
                <a:spcPts val="1148"/>
              </a:spcAft>
            </a:pPr>
            <a:endParaRPr b="0" lang="en-US" sz="2600" spc="-1" strike="noStrike">
              <a:latin typeface="Arial"/>
            </a:endParaRPr>
          </a:p>
        </p:txBody>
      </p:sp>
      <p:sp>
        <p:nvSpPr>
          <p:cNvPr id="134" name="CustomShape 3"/>
          <p:cNvSpPr/>
          <p:nvPr/>
        </p:nvSpPr>
        <p:spPr>
          <a:xfrm>
            <a:off x="365760" y="182880"/>
            <a:ext cx="7223040" cy="96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4000" spc="-1" strike="noStrike">
                <a:solidFill>
                  <a:srgbClr val="000000"/>
                </a:solidFill>
                <a:latin typeface="Arial"/>
                <a:ea typeface="DejaVu Sans"/>
              </a:rPr>
              <a:t>Transform Library: /tf</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2022-05-23T05:03:00Z</dcterms:created>
  <dc:creator/>
  <dc:description/>
  <dc:language>en-US</dc:language>
  <cp:lastModifiedBy/>
  <dcterms:modified xsi:type="dcterms:W3CDTF">2022-05-23T10:15:19Z</dcterms:modified>
  <cp:revision>12</cp:revision>
  <dc:subject/>
  <dc:title>Bright Blue</dc:title>
</cp:coreProperties>
</file>