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4320000"/>
            <a:ext cx="503280" cy="1079280"/>
          </a:xfrm>
          <a:prstGeom prst="rect">
            <a:avLst/>
          </a:prstGeom>
          <a:solidFill>
            <a:srgbClr val="ef2929"/>
          </a:solidFill>
          <a:ln>
            <a:noFill/>
          </a:ln>
        </p:spPr>
        <p:style>
          <a:lnRef idx="0"/>
          <a:fillRef idx="0"/>
          <a:effectRef idx="0"/>
          <a:fontRef idx="minor"/>
        </p:style>
      </p:sp>
      <p:sp>
        <p:nvSpPr>
          <p:cNvPr id="1" name="PlaceHolder 2"/>
          <p:cNvSpPr>
            <a:spLocks noGrp="1"/>
          </p:cNvSpPr>
          <p:nvPr>
            <p:ph type="title"/>
          </p:nvPr>
        </p:nvSpPr>
        <p:spPr>
          <a:xfrm>
            <a:off x="720000" y="300960"/>
            <a:ext cx="8854920" cy="12618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 name="PlaceHolder 3"/>
          <p:cNvSpPr>
            <a:spLocks noGrp="1"/>
          </p:cNvSpPr>
          <p:nvPr>
            <p:ph type="body"/>
          </p:nvPr>
        </p:nvSpPr>
        <p:spPr>
          <a:xfrm>
            <a:off x="720000" y="2160000"/>
            <a:ext cx="863928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288000"/>
            <a:ext cx="503280" cy="1079280"/>
          </a:xfrm>
          <a:prstGeom prst="rect">
            <a:avLst/>
          </a:prstGeom>
          <a:solidFill>
            <a:srgbClr val="ef2929"/>
          </a:solidFill>
          <a:ln>
            <a:noFill/>
          </a:ln>
        </p:spPr>
        <p:style>
          <a:lnRef idx="0"/>
          <a:fillRef idx="0"/>
          <a:effectRef idx="0"/>
          <a:fontRef idx="minor"/>
        </p:style>
      </p:sp>
      <p:sp>
        <p:nvSpPr>
          <p:cNvPr id="40"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41"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file:///home/braen/Desktop/Docs/Final%20Year/1st%20Semester/Project/Vision%20AGV/Presentation_1.pdf"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file:///home/braen/Desktop/Docs/Final%20Year/1st%20Semester/Project/Vision%20AGV/Navigation%20Video.mp4"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914400" y="3290760"/>
            <a:ext cx="8567280" cy="283500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4800" spc="-1" strike="noStrike">
                <a:solidFill>
                  <a:srgbClr val="333333"/>
                </a:solidFill>
                <a:latin typeface="Noto Sans"/>
                <a:ea typeface="DejaVu Sans"/>
              </a:rPr>
              <a:t>Group 5:</a:t>
            </a:r>
            <a:br/>
            <a:br/>
            <a:r>
              <a:rPr b="1" lang="en-US" sz="4800" spc="-1" strike="noStrike">
                <a:solidFill>
                  <a:srgbClr val="333333"/>
                </a:solidFill>
                <a:latin typeface="Noto Sans"/>
                <a:ea typeface="DejaVu Sans"/>
              </a:rPr>
              <a:t>Vision-based Navigation of a Mobile Robot.</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Group Members.</a:t>
            </a:r>
            <a:endParaRPr b="0" lang="en-US" sz="4400" spc="-1" strike="noStrike">
              <a:latin typeface="Arial"/>
            </a:endParaRPr>
          </a:p>
        </p:txBody>
      </p:sp>
      <p:sp>
        <p:nvSpPr>
          <p:cNvPr id="80" name="CustomShape 2"/>
          <p:cNvSpPr/>
          <p:nvPr/>
        </p:nvSpPr>
        <p:spPr>
          <a:xfrm>
            <a:off x="1645920" y="3623040"/>
            <a:ext cx="7600320" cy="2319840"/>
          </a:xfrm>
          <a:prstGeom prst="rect">
            <a:avLst/>
          </a:prstGeom>
          <a:noFill/>
          <a:ln>
            <a:noFill/>
          </a:ln>
        </p:spPr>
        <p:style>
          <a:lnRef idx="0"/>
          <a:fillRef idx="0"/>
          <a:effectRef idx="0"/>
          <a:fontRef idx="minor"/>
        </p:style>
        <p:txBody>
          <a:bodyPr lIns="0" rIns="0" tIns="0" bIns="0">
            <a:noAutofit/>
          </a:bodyPr>
          <a:p>
            <a:pPr marL="432000" indent="-323280">
              <a:lnSpc>
                <a:spcPct val="90000"/>
              </a:lnSpc>
              <a:spcBef>
                <a:spcPts val="1001"/>
              </a:spcBef>
              <a:buClr>
                <a:srgbClr val="ef2929"/>
              </a:buClr>
              <a:buSzPct val="45000"/>
              <a:buFont typeface="Wingdings" charset="2"/>
              <a:buChar char=""/>
            </a:pPr>
            <a:r>
              <a:rPr b="0" lang="en-US" sz="2600" spc="-1" strike="noStrike">
                <a:solidFill>
                  <a:srgbClr val="000000"/>
                </a:solidFill>
                <a:latin typeface="Lato Medium"/>
                <a:ea typeface="DejaVu Sans"/>
              </a:rPr>
              <a:t>Machio Festus Brian</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E022-01-1070/2018</a:t>
            </a:r>
            <a:endParaRPr b="0" lang="en-US" sz="2600" spc="-1" strike="noStrike">
              <a:latin typeface="Arial"/>
            </a:endParaRPr>
          </a:p>
          <a:p>
            <a:pPr marL="432000" indent="-323280">
              <a:lnSpc>
                <a:spcPct val="90000"/>
              </a:lnSpc>
              <a:spcBef>
                <a:spcPts val="1001"/>
              </a:spcBef>
              <a:buClr>
                <a:srgbClr val="ef2929"/>
              </a:buClr>
              <a:buSzPct val="45000"/>
              <a:buFont typeface="Wingdings" charset="2"/>
              <a:buChar char=""/>
            </a:pPr>
            <a:r>
              <a:rPr b="0" lang="en-US" sz="2600" spc="-1" strike="noStrike">
                <a:solidFill>
                  <a:srgbClr val="000000"/>
                </a:solidFill>
                <a:latin typeface="Lato Medium"/>
                <a:ea typeface="DejaVu Sans"/>
              </a:rPr>
              <a:t>Janet Chepkirui</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E022-01-1753/2017</a:t>
            </a:r>
            <a:endParaRPr b="0" lang="en-US" sz="2600" spc="-1" strike="noStrike">
              <a:latin typeface="Arial"/>
            </a:endParaRPr>
          </a:p>
          <a:p>
            <a:pPr marL="432000" indent="-323280">
              <a:lnSpc>
                <a:spcPct val="90000"/>
              </a:lnSpc>
              <a:spcBef>
                <a:spcPts val="1001"/>
              </a:spcBef>
              <a:buClr>
                <a:srgbClr val="ef2929"/>
              </a:buClr>
              <a:buSzPct val="45000"/>
              <a:buFont typeface="Wingdings" charset="2"/>
              <a:buChar char=""/>
            </a:pPr>
            <a:r>
              <a:rPr b="0" lang="en-US" sz="2600" spc="-1" strike="noStrike">
                <a:solidFill>
                  <a:srgbClr val="000000"/>
                </a:solidFill>
                <a:latin typeface="Lato Medium"/>
                <a:ea typeface="DejaVu Sans"/>
              </a:rPr>
              <a:t>Mathenge King’au</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E022-01-1838/2018</a:t>
            </a:r>
            <a:endParaRPr b="0" lang="en-US" sz="2600" spc="-1" strike="noStrike">
              <a:latin typeface="Arial"/>
            </a:endParaRPr>
          </a:p>
          <a:p>
            <a:pPr marL="432000" indent="-323280">
              <a:lnSpc>
                <a:spcPct val="90000"/>
              </a:lnSpc>
              <a:spcBef>
                <a:spcPts val="1001"/>
              </a:spcBef>
              <a:buClr>
                <a:srgbClr val="ef2929"/>
              </a:buClr>
              <a:buSzPct val="45000"/>
              <a:buFont typeface="Wingdings" charset="2"/>
              <a:buChar char=""/>
            </a:pPr>
            <a:r>
              <a:rPr b="0" lang="en-US" sz="2600" spc="-1" strike="noStrike">
                <a:solidFill>
                  <a:srgbClr val="000000"/>
                </a:solidFill>
                <a:latin typeface="Lato Medium"/>
                <a:ea typeface="DejaVu Sans"/>
              </a:rPr>
              <a:t>Fred Mutegi</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E022-01-1054/2018</a:t>
            </a:r>
            <a:endParaRPr b="0" lang="en-US" sz="2600" spc="-1" strike="noStrike">
              <a:latin typeface="Arial"/>
            </a:endParaRPr>
          </a:p>
          <a:p>
            <a:pPr marL="432000" indent="-323280">
              <a:lnSpc>
                <a:spcPct val="90000"/>
              </a:lnSpc>
              <a:spcBef>
                <a:spcPts val="1001"/>
              </a:spcBef>
              <a:buClr>
                <a:srgbClr val="ef2929"/>
              </a:buClr>
              <a:buSzPct val="45000"/>
              <a:buFont typeface="Wingdings" charset="2"/>
              <a:buChar char=""/>
            </a:pPr>
            <a:r>
              <a:rPr b="0" lang="en-US" sz="2600" spc="-1" strike="noStrike">
                <a:solidFill>
                  <a:srgbClr val="000000"/>
                </a:solidFill>
                <a:latin typeface="Lato Medium"/>
                <a:ea typeface="DejaVu Sans"/>
              </a:rPr>
              <a:t>Brian Gacheru</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E022-01-1060/2018</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720000" y="2160000"/>
            <a:ext cx="8639280" cy="4384080"/>
          </a:xfrm>
          <a:prstGeom prst="rect">
            <a:avLst/>
          </a:prstGeom>
          <a:noFill/>
          <a:ln>
            <a:noFill/>
          </a:ln>
        </p:spPr>
        <p:style>
          <a:lnRef idx="0"/>
          <a:fillRef idx="0"/>
          <a:effectRef idx="0"/>
          <a:fontRef idx="minor"/>
        </p:style>
        <p:txBody>
          <a:bodyPr lIns="0" rIns="0" tIns="0" bIns="0">
            <a:noAutofit/>
          </a:bodyPr>
          <a:p>
            <a:pPr marL="432000" indent="-323280">
              <a:lnSpc>
                <a:spcPct val="90000"/>
              </a:lnSpc>
              <a:spcBef>
                <a:spcPts val="1001"/>
              </a:spcBef>
              <a:buClr>
                <a:srgbClr val="ef2929"/>
              </a:buClr>
              <a:buSzPct val="45000"/>
              <a:buFont typeface="Wingdings" charset="2"/>
              <a:buChar char=""/>
            </a:pPr>
            <a:r>
              <a:rPr b="0" lang="en-US" sz="2600" spc="-1" strike="noStrike">
                <a:solidFill>
                  <a:srgbClr val="000000"/>
                </a:solidFill>
                <a:latin typeface="Calibri"/>
                <a:ea typeface="DejaVu Sans"/>
              </a:rPr>
              <a:t>This presentation describes a vision-based navigation method in an indoor environment for an autonomous mobile robot which can avert impediments.</a:t>
            </a:r>
            <a:endParaRPr b="0" lang="en-US" sz="2600" spc="-1" strike="noStrike">
              <a:latin typeface="Arial"/>
            </a:endParaRPr>
          </a:p>
          <a:p>
            <a:pPr marL="432000" indent="-323280">
              <a:lnSpc>
                <a:spcPct val="90000"/>
              </a:lnSpc>
              <a:spcBef>
                <a:spcPts val="1001"/>
              </a:spcBef>
              <a:buClr>
                <a:srgbClr val="ef2929"/>
              </a:buClr>
              <a:buSzPct val="45000"/>
              <a:buFont typeface="Wingdings" charset="2"/>
              <a:buChar char=""/>
            </a:pPr>
            <a:r>
              <a:rPr b="0" lang="en-US" sz="2600" spc="-1" strike="noStrike">
                <a:solidFill>
                  <a:srgbClr val="000000"/>
                </a:solidFill>
                <a:latin typeface="Calibri"/>
                <a:ea typeface="DejaVu Sans"/>
              </a:rPr>
              <a:t>Vision, plays a major role in the implementation of diversified navigation to provide solutions for different scenarios.</a:t>
            </a:r>
            <a:endParaRPr b="0" lang="en-US" sz="2600" spc="-1" strike="noStrike">
              <a:latin typeface="Arial"/>
            </a:endParaRPr>
          </a:p>
          <a:p>
            <a:pPr>
              <a:lnSpc>
                <a:spcPct val="90000"/>
              </a:lnSpc>
              <a:spcBef>
                <a:spcPts val="1001"/>
              </a:spcBef>
            </a:pPr>
            <a:endParaRPr b="0" lang="en-US" sz="2600" spc="-1" strike="noStrike">
              <a:latin typeface="Arial"/>
            </a:endParaRPr>
          </a:p>
          <a:p>
            <a:pPr>
              <a:lnSpc>
                <a:spcPct val="90000"/>
              </a:lnSpc>
              <a:spcBef>
                <a:spcPts val="1001"/>
              </a:spcBef>
            </a:pPr>
            <a:endParaRPr b="0" lang="en-US" sz="2600" spc="-1" strike="noStrike">
              <a:latin typeface="Arial"/>
            </a:endParaRPr>
          </a:p>
        </p:txBody>
      </p:sp>
      <p:sp>
        <p:nvSpPr>
          <p:cNvPr id="82" name="CustomShape 2"/>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Introduction.</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Problem Statement.</a:t>
            </a:r>
            <a:endParaRPr b="0" lang="en-US" sz="4400" spc="-1" strike="noStrike">
              <a:latin typeface="Arial"/>
            </a:endParaRPr>
          </a:p>
        </p:txBody>
      </p:sp>
      <p:sp>
        <p:nvSpPr>
          <p:cNvPr id="84"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noAutofit/>
          </a:bodyPr>
          <a:p>
            <a:pPr marL="432000" indent="-323280">
              <a:lnSpc>
                <a:spcPct val="90000"/>
              </a:lnSpc>
              <a:spcBef>
                <a:spcPts val="1001"/>
              </a:spcBef>
              <a:buClr>
                <a:srgbClr val="ef2929"/>
              </a:buClr>
              <a:buSzPct val="45000"/>
              <a:buFont typeface="Wingdings" charset="2"/>
              <a:buChar char=""/>
            </a:pPr>
            <a:r>
              <a:rPr b="0" lang="en-US" sz="2200" spc="-1" strike="noStrike">
                <a:solidFill>
                  <a:srgbClr val="000000"/>
                </a:solidFill>
                <a:latin typeface="Calibri"/>
                <a:ea typeface="DejaVu Sans"/>
              </a:rPr>
              <a:t>The fact that both self-localization and obstacle avoidance are accomplished by processing the same image is particularly remarkable, since it eliminates what would otherwise be a redundancy in sensor data collecting.</a:t>
            </a:r>
            <a:endParaRPr b="0" lang="en-US" sz="2200" spc="-1" strike="noStrike">
              <a:latin typeface="Arial"/>
            </a:endParaRPr>
          </a:p>
          <a:p>
            <a:pPr>
              <a:lnSpc>
                <a:spcPct val="90000"/>
              </a:lnSpc>
              <a:spcBef>
                <a:spcPts val="1001"/>
              </a:spcBef>
            </a:pPr>
            <a:endParaRPr b="0" lang="en-US" sz="2200" spc="-1" strike="noStrike">
              <a:latin typeface="Arial"/>
            </a:endParaRPr>
          </a:p>
          <a:p>
            <a:pPr marL="432000" indent="-323280">
              <a:lnSpc>
                <a:spcPct val="90000"/>
              </a:lnSpc>
              <a:spcBef>
                <a:spcPts val="1001"/>
              </a:spcBef>
              <a:buClr>
                <a:srgbClr val="ef2929"/>
              </a:buClr>
              <a:buSzPct val="45000"/>
              <a:buFont typeface="Wingdings" charset="2"/>
              <a:buChar char=""/>
            </a:pPr>
            <a:r>
              <a:rPr b="0" lang="en-US" sz="2200" spc="-1" strike="noStrike">
                <a:solidFill>
                  <a:srgbClr val="000000"/>
                </a:solidFill>
                <a:latin typeface="Calibri"/>
                <a:ea typeface="DejaVu Sans"/>
              </a:rPr>
              <a:t>Aims at solving novel challenges that exist in the development of a control system that enables a mobile robot navigate while perceiving its environment.</a:t>
            </a:r>
            <a:endParaRPr b="0" lang="en-US" sz="2200" spc="-1" strike="noStrike">
              <a:latin typeface="Arial"/>
            </a:endParaRPr>
          </a:p>
          <a:p>
            <a:pPr>
              <a:lnSpc>
                <a:spcPct val="90000"/>
              </a:lnSpc>
              <a:spcBef>
                <a:spcPts val="1001"/>
              </a:spcBef>
            </a:pPr>
            <a:endParaRPr b="0" lang="en-US" sz="2200" spc="-1" strike="noStrike">
              <a:latin typeface="Arial"/>
            </a:endParaRPr>
          </a:p>
          <a:p>
            <a:pPr marL="432000" indent="-323280">
              <a:lnSpc>
                <a:spcPct val="100000"/>
              </a:lnSpc>
              <a:buClr>
                <a:srgbClr val="ef2929"/>
              </a:buClr>
              <a:buSzPct val="45000"/>
              <a:buFont typeface="Wingdings" charset="2"/>
              <a:buChar char=""/>
            </a:pPr>
            <a:r>
              <a:rPr b="0" lang="en-US" sz="2200" spc="-1" strike="noStrike">
                <a:solidFill>
                  <a:srgbClr val="000000"/>
                </a:solidFill>
                <a:latin typeface="Calibri"/>
                <a:ea typeface="DejaVu Sans"/>
              </a:rPr>
              <a:t>The main challenge within a visual-search process is that the environmental conditions are difficult to control, because the search robot executes its tasks in dynamic environments in addition to the  challenges of scaling these small robots up to useful industrial capabilities. </a:t>
            </a:r>
            <a:endParaRPr b="0" lang="en-US" sz="2200" spc="-1" strike="noStrike">
              <a:latin typeface="Arial"/>
            </a:endParaRPr>
          </a:p>
          <a:p>
            <a:pPr>
              <a:lnSpc>
                <a:spcPct val="100000"/>
              </a:lnSpc>
            </a:pPr>
            <a:endParaRPr b="0" lang="en-US" sz="2200" spc="-1" strike="noStrike">
              <a:latin typeface="Arial"/>
            </a:endParaRPr>
          </a:p>
          <a:p>
            <a:pPr>
              <a:lnSpc>
                <a:spcPct val="9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Objectives of the Project.</a:t>
            </a:r>
            <a:endParaRPr b="0" lang="en-US" sz="4400" spc="-1" strike="noStrike">
              <a:latin typeface="Arial"/>
            </a:endParaRPr>
          </a:p>
        </p:txBody>
      </p:sp>
      <p:sp>
        <p:nvSpPr>
          <p:cNvPr id="86"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noAutofit/>
          </a:bodyPr>
          <a:p>
            <a:pPr marL="432000" indent="-323280">
              <a:lnSpc>
                <a:spcPct val="90000"/>
              </a:lnSpc>
              <a:spcBef>
                <a:spcPts val="1001"/>
              </a:spcBef>
              <a:buClr>
                <a:srgbClr val="ef2929"/>
              </a:buClr>
              <a:buSzPct val="45000"/>
              <a:buFont typeface="Wingdings" charset="2"/>
              <a:buChar char=""/>
            </a:pPr>
            <a:r>
              <a:rPr b="0" lang="en-US" sz="2600" spc="-1" strike="noStrike">
                <a:solidFill>
                  <a:srgbClr val="000000"/>
                </a:solidFill>
                <a:latin typeface="Calibri"/>
                <a:ea typeface="DejaVu Sans"/>
              </a:rPr>
              <a:t>To come up with a 3D model of the mobile robot.</a:t>
            </a:r>
            <a:endParaRPr b="0" lang="en-US" sz="2600" spc="-1" strike="noStrike">
              <a:latin typeface="Arial"/>
            </a:endParaRPr>
          </a:p>
          <a:p>
            <a:pPr marL="432000" indent="-323280">
              <a:lnSpc>
                <a:spcPct val="90000"/>
              </a:lnSpc>
              <a:spcBef>
                <a:spcPts val="1001"/>
              </a:spcBef>
              <a:buClr>
                <a:srgbClr val="ef2929"/>
              </a:buClr>
              <a:buSzPct val="45000"/>
              <a:buFont typeface="Wingdings" charset="2"/>
              <a:buChar char=""/>
            </a:pPr>
            <a:r>
              <a:rPr b="0" lang="en-US" sz="2600" spc="-1" strike="noStrike">
                <a:solidFill>
                  <a:srgbClr val="000000"/>
                </a:solidFill>
                <a:latin typeface="Calibri"/>
                <a:ea typeface="DejaVu Sans"/>
              </a:rPr>
              <a:t>To design the electrical schematic of the mobile robot.</a:t>
            </a:r>
            <a:endParaRPr b="0" lang="en-US" sz="2600" spc="-1" strike="noStrike">
              <a:latin typeface="Arial"/>
            </a:endParaRPr>
          </a:p>
          <a:p>
            <a:pPr marL="432000" indent="-323280">
              <a:lnSpc>
                <a:spcPct val="90000"/>
              </a:lnSpc>
              <a:spcBef>
                <a:spcPts val="1001"/>
              </a:spcBef>
              <a:buClr>
                <a:srgbClr val="ef2929"/>
              </a:buClr>
              <a:buSzPct val="45000"/>
              <a:buFont typeface="Wingdings" charset="2"/>
              <a:buChar char=""/>
            </a:pPr>
            <a:r>
              <a:rPr b="0" lang="en-US" sz="2600" spc="-1" strike="noStrike">
                <a:solidFill>
                  <a:srgbClr val="000000"/>
                </a:solidFill>
                <a:latin typeface="Calibri"/>
                <a:ea typeface="DejaVu Sans"/>
              </a:rPr>
              <a:t>To program and simulate the mobile robot control.</a:t>
            </a:r>
            <a:endParaRPr b="0" lang="en-US" sz="2600" spc="-1" strike="noStrike">
              <a:latin typeface="Arial"/>
            </a:endParaRPr>
          </a:p>
          <a:p>
            <a:pPr marL="432000" indent="-323280">
              <a:lnSpc>
                <a:spcPct val="90000"/>
              </a:lnSpc>
              <a:spcBef>
                <a:spcPts val="1001"/>
              </a:spcBef>
              <a:buClr>
                <a:srgbClr val="ef2929"/>
              </a:buClr>
              <a:buSzPct val="45000"/>
              <a:buFont typeface="Wingdings" charset="2"/>
              <a:buChar char=""/>
            </a:pPr>
            <a:r>
              <a:rPr b="0" lang="en-US" sz="2600" spc="-1" strike="noStrike">
                <a:solidFill>
                  <a:srgbClr val="000000"/>
                </a:solidFill>
                <a:latin typeface="Calibri"/>
                <a:ea typeface="DejaVu Sans"/>
              </a:rPr>
              <a:t>Testing and demonstrating the navigation capability of the robot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720000" y="279720"/>
            <a:ext cx="8854920" cy="13042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Electrical Components and Connection.</a:t>
            </a:r>
            <a:endParaRPr b="0" lang="en-US" sz="4400" spc="-1" strike="noStrike">
              <a:latin typeface="Arial"/>
            </a:endParaRPr>
          </a:p>
        </p:txBody>
      </p:sp>
      <p:pic>
        <p:nvPicPr>
          <p:cNvPr id="88" name="" descr=""/>
          <p:cNvPicPr/>
          <p:nvPr/>
        </p:nvPicPr>
        <p:blipFill>
          <a:blip r:embed="rId1"/>
          <a:stretch/>
        </p:blipFill>
        <p:spPr>
          <a:xfrm>
            <a:off x="548640" y="1684800"/>
            <a:ext cx="8960400" cy="49888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Working Principle(s).</a:t>
            </a:r>
            <a:endParaRPr b="0" lang="en-US" sz="4400" spc="-1" strike="noStrike">
              <a:latin typeface="Arial"/>
            </a:endParaRPr>
          </a:p>
        </p:txBody>
      </p:sp>
      <p:pic>
        <p:nvPicPr>
          <p:cNvPr id="90" name="" descr=""/>
          <p:cNvPicPr/>
          <p:nvPr/>
        </p:nvPicPr>
        <p:blipFill>
          <a:blip r:embed="rId1"/>
          <a:stretch/>
        </p:blipFill>
        <p:spPr>
          <a:xfrm rot="22800">
            <a:off x="2449800" y="1418760"/>
            <a:ext cx="6674400" cy="54162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Program/Logic Flowchart.</a:t>
            </a:r>
            <a:endParaRPr b="0" lang="en-US" sz="4400" spc="-1" strike="noStrike">
              <a:latin typeface="Arial"/>
            </a:endParaRPr>
          </a:p>
        </p:txBody>
      </p:sp>
      <p:sp>
        <p:nvSpPr>
          <p:cNvPr id="92" name="CustomShape 2"/>
          <p:cNvSpPr/>
          <p:nvPr/>
        </p:nvSpPr>
        <p:spPr>
          <a:xfrm>
            <a:off x="244440" y="3227400"/>
            <a:ext cx="9721800" cy="42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US" sz="1800" spc="-1" strike="noStrike" u="sng">
                <a:solidFill>
                  <a:srgbClr val="0000ff"/>
                </a:solidFill>
                <a:uFillTx/>
                <a:latin typeface="Arial"/>
                <a:ea typeface="DejaVu Sans"/>
                <a:hlinkClick r:id="rId1"/>
              </a:rPr>
              <a:t>/home/braen/Desktop/Docs/Final Year/1st Semester/Project/Vision AGV/Presentation_1.pdf</a:t>
            </a:r>
            <a:endParaRPr b="0" lang="en-US" sz="1800" spc="-1" strike="noStrike">
              <a:latin typeface="Arial"/>
            </a:endParaRPr>
          </a:p>
        </p:txBody>
      </p:sp>
      <p:sp>
        <p:nvSpPr>
          <p:cNvPr id="93" name="CustomShape 3"/>
          <p:cNvSpPr/>
          <p:nvPr/>
        </p:nvSpPr>
        <p:spPr>
          <a:xfrm>
            <a:off x="4114800" y="4389120"/>
            <a:ext cx="155376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(Ctrl+Click)</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link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731520" y="1824840"/>
            <a:ext cx="8854920" cy="29638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Project Milestone/Deliverable.</a:t>
            </a:r>
            <a:br/>
            <a:br/>
            <a:br/>
            <a:r>
              <a:rPr b="1" lang="en-US" sz="2400" spc="-1" strike="noStrike">
                <a:solidFill>
                  <a:srgbClr val="333333"/>
                </a:solidFill>
                <a:latin typeface="Noto Sans"/>
                <a:ea typeface="DejaVu Sans"/>
              </a:rPr>
              <a:t>Mechanical Concept.</a:t>
            </a:r>
            <a:endParaRPr b="0" lang="en-US" sz="2400" spc="-1" strike="noStrike">
              <a:latin typeface="Arial"/>
            </a:endParaRPr>
          </a:p>
        </p:txBody>
      </p:sp>
      <p:sp>
        <p:nvSpPr>
          <p:cNvPr id="95" name="CustomShape 2"/>
          <p:cNvSpPr/>
          <p:nvPr/>
        </p:nvSpPr>
        <p:spPr>
          <a:xfrm>
            <a:off x="4206240" y="5688720"/>
            <a:ext cx="237672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(Ctrl+Click)</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link</a:t>
            </a:r>
            <a:endParaRPr b="0" lang="en-US" sz="1800" spc="-1" strike="noStrike">
              <a:latin typeface="Arial"/>
            </a:endParaRPr>
          </a:p>
        </p:txBody>
      </p:sp>
      <p:sp>
        <p:nvSpPr>
          <p:cNvPr id="96" name="CustomShape 3"/>
          <p:cNvSpPr/>
          <p:nvPr/>
        </p:nvSpPr>
        <p:spPr>
          <a:xfrm>
            <a:off x="548640" y="5056200"/>
            <a:ext cx="9417600" cy="42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US" sz="1600" spc="-1" strike="noStrike" u="sng">
                <a:solidFill>
                  <a:srgbClr val="0000ff"/>
                </a:solidFill>
                <a:uFillTx/>
                <a:latin typeface="Arial"/>
                <a:ea typeface="DejaVu Sans"/>
                <a:hlinkClick r:id="rId1"/>
              </a:rPr>
              <a:t>/home/braen/Desktop/Docs/Final Year/1st Semester/Project/Vision AGV/Navigation Video.mp4</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2022-04-13T23:58:13Z</dcterms:created>
  <dc:creator/>
  <dc:description/>
  <dc:language>en-US</dc:language>
  <cp:lastModifiedBy/>
  <dcterms:modified xsi:type="dcterms:W3CDTF">2022-04-14T14:48:37Z</dcterms:modified>
  <cp:revision>13</cp:revision>
  <dc:subject/>
  <dc:title>Impress</dc:title>
</cp:coreProperties>
</file>