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60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0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1" r:id="rId34"/>
    <p:sldId id="285" r:id="rId35"/>
    <p:sldId id="286" r:id="rId36"/>
    <p:sldId id="287" r:id="rId37"/>
    <p:sldId id="288" r:id="rId38"/>
    <p:sldId id="289" r:id="rId39"/>
    <p:sldId id="262" r:id="rId40"/>
    <p:sldId id="263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7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B14E-3090-2C44-B333-2B631175E8E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5E39-C45B-6947-BB05-48B8CD05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Optimal Mismatch Algorithm</a:t>
            </a:r>
            <a:br>
              <a:rPr lang="en-US" dirty="0" smtClean="0"/>
            </a:br>
            <a:r>
              <a:rPr lang="en-US" dirty="0" smtClean="0"/>
              <a:t>Maximal Shift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655 : Analyzing Sequences</a:t>
            </a:r>
          </a:p>
          <a:p>
            <a:r>
              <a:rPr lang="en-US" dirty="0" smtClean="0"/>
              <a:t> Presented by :Archana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0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= </a:t>
            </a:r>
            <a:r>
              <a:rPr lang="en-US" dirty="0" err="1" smtClean="0"/>
              <a:t>gcatcgcagagagtatacagtacg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= </a:t>
            </a:r>
            <a:r>
              <a:rPr lang="en-US" dirty="0" err="1" smtClean="0"/>
              <a:t>gcagagag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07238"/>
              </p:ext>
            </p:extLst>
          </p:nvPr>
        </p:nvGraphicFramePr>
        <p:xfrm>
          <a:off x="1345386" y="3063755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45"/>
                <a:gridCol w="1131217"/>
                <a:gridCol w="1170908"/>
                <a:gridCol w="1091525"/>
                <a:gridCol w="105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Character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Frequency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19770"/>
              </p:ext>
            </p:extLst>
          </p:nvPr>
        </p:nvGraphicFramePr>
        <p:xfrm>
          <a:off x="952603" y="4214609"/>
          <a:ext cx="6965084" cy="245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7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= </a:t>
            </a:r>
            <a:r>
              <a:rPr lang="en-US" dirty="0" err="1" smtClean="0"/>
              <a:t>gcatcgcagagagtatacagtacg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= </a:t>
            </a:r>
            <a:r>
              <a:rPr lang="en-US" dirty="0" err="1" smtClean="0"/>
              <a:t>gcagagag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87662"/>
              </p:ext>
            </p:extLst>
          </p:nvPr>
        </p:nvGraphicFramePr>
        <p:xfrm>
          <a:off x="1345386" y="3063755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45"/>
                <a:gridCol w="1131217"/>
                <a:gridCol w="1170908"/>
                <a:gridCol w="1091525"/>
                <a:gridCol w="105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Character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Frequency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7671"/>
              </p:ext>
            </p:extLst>
          </p:nvPr>
        </p:nvGraphicFramePr>
        <p:xfrm>
          <a:off x="952603" y="4214609"/>
          <a:ext cx="6965084" cy="245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6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= </a:t>
            </a:r>
            <a:r>
              <a:rPr lang="en-US" dirty="0" err="1" smtClean="0"/>
              <a:t>gcatcgcagagagtatacagtacg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= </a:t>
            </a:r>
            <a:r>
              <a:rPr lang="en-US" dirty="0" err="1" smtClean="0"/>
              <a:t>gcagagag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15787"/>
              </p:ext>
            </p:extLst>
          </p:nvPr>
        </p:nvGraphicFramePr>
        <p:xfrm>
          <a:off x="1345386" y="3063755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45"/>
                <a:gridCol w="1131217"/>
                <a:gridCol w="1170908"/>
                <a:gridCol w="1091525"/>
                <a:gridCol w="105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Character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Frequency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75208"/>
              </p:ext>
            </p:extLst>
          </p:nvPr>
        </p:nvGraphicFramePr>
        <p:xfrm>
          <a:off x="952603" y="4214609"/>
          <a:ext cx="6965084" cy="245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5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pattern based on frequency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Bad-character shift </a:t>
            </a:r>
          </a:p>
          <a:p>
            <a:r>
              <a:rPr lang="en-US" dirty="0" smtClean="0"/>
              <a:t>Good-suffix shift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T[</a:t>
            </a:r>
            <a:r>
              <a:rPr lang="en-US" dirty="0" err="1" smtClean="0"/>
              <a:t>k+m</a:t>
            </a:r>
            <a:r>
              <a:rPr lang="en-US" dirty="0" smtClean="0"/>
              <a:t>] is always involved in the next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1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T[</a:t>
            </a:r>
            <a:r>
              <a:rPr lang="en-US" dirty="0" err="1" smtClean="0"/>
              <a:t>k+m</a:t>
            </a:r>
            <a:r>
              <a:rPr lang="en-US" dirty="0" smtClean="0"/>
              <a:t>] is always involved in the next 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15713"/>
              </p:ext>
            </p:extLst>
          </p:nvPr>
        </p:nvGraphicFramePr>
        <p:xfrm>
          <a:off x="1111370" y="2567697"/>
          <a:ext cx="6965082" cy="183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64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T[k]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47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T[</a:t>
            </a:r>
            <a:r>
              <a:rPr lang="en-US" dirty="0" err="1" smtClean="0"/>
              <a:t>k+m</a:t>
            </a:r>
            <a:r>
              <a:rPr lang="en-US" dirty="0" smtClean="0"/>
              <a:t>] is always involved in the next 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38757"/>
              </p:ext>
            </p:extLst>
          </p:nvPr>
        </p:nvGraphicFramePr>
        <p:xfrm>
          <a:off x="1111370" y="2567697"/>
          <a:ext cx="6965082" cy="183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64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T[k]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94273"/>
              </p:ext>
            </p:extLst>
          </p:nvPr>
        </p:nvGraphicFramePr>
        <p:xfrm>
          <a:off x="1111370" y="5167040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98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T[</a:t>
            </a:r>
            <a:r>
              <a:rPr lang="en-US" dirty="0" err="1" smtClean="0"/>
              <a:t>k+m</a:t>
            </a:r>
            <a:r>
              <a:rPr lang="en-US" dirty="0" smtClean="0"/>
              <a:t>] is always involved in the next 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14452"/>
              </p:ext>
            </p:extLst>
          </p:nvPr>
        </p:nvGraphicFramePr>
        <p:xfrm>
          <a:off x="1111370" y="2567697"/>
          <a:ext cx="6965082" cy="183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64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T[k]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57471"/>
              </p:ext>
            </p:extLst>
          </p:nvPr>
        </p:nvGraphicFramePr>
        <p:xfrm>
          <a:off x="1111370" y="5167040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8-6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53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T[</a:t>
            </a:r>
            <a:r>
              <a:rPr lang="en-US" dirty="0" err="1" smtClean="0"/>
              <a:t>k+m</a:t>
            </a:r>
            <a:r>
              <a:rPr lang="en-US" dirty="0" smtClean="0"/>
              <a:t>] is always involved in the next 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0124"/>
              </p:ext>
            </p:extLst>
          </p:nvPr>
        </p:nvGraphicFramePr>
        <p:xfrm>
          <a:off x="1111370" y="2567697"/>
          <a:ext cx="6965082" cy="183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64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T[k]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28599"/>
              </p:ext>
            </p:extLst>
          </p:nvPr>
        </p:nvGraphicFramePr>
        <p:xfrm>
          <a:off x="1111370" y="5167040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23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Mismatch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Sunday D.M. , 1990</a:t>
            </a:r>
          </a:p>
          <a:p>
            <a:r>
              <a:rPr lang="en-US" dirty="0" smtClean="0"/>
              <a:t>Idea : Scan pattern from least frequent to  most frequent character</a:t>
            </a:r>
          </a:p>
        </p:txBody>
      </p:sp>
    </p:spTree>
    <p:extLst>
      <p:ext uri="{BB962C8B-B14F-4D97-AF65-F5344CB8AC3E}">
        <p14:creationId xmlns:p14="http://schemas.microsoft.com/office/powerpoint/2010/main" val="131835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T[</a:t>
            </a:r>
            <a:r>
              <a:rPr lang="en-US" dirty="0" err="1" smtClean="0"/>
              <a:t>k+m</a:t>
            </a:r>
            <a:r>
              <a:rPr lang="en-US" dirty="0" smtClean="0"/>
              <a:t>] is always involved in the next 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51691"/>
              </p:ext>
            </p:extLst>
          </p:nvPr>
        </p:nvGraphicFramePr>
        <p:xfrm>
          <a:off x="1111370" y="2567697"/>
          <a:ext cx="6965082" cy="183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64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T[k]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52140"/>
              </p:ext>
            </p:extLst>
          </p:nvPr>
        </p:nvGraphicFramePr>
        <p:xfrm>
          <a:off x="1111370" y="5167040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61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T[</a:t>
            </a:r>
            <a:r>
              <a:rPr lang="en-US" dirty="0" err="1" smtClean="0"/>
              <a:t>k+m</a:t>
            </a:r>
            <a:r>
              <a:rPr lang="en-US" dirty="0" smtClean="0"/>
              <a:t>] is always involved in the next 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0474"/>
              </p:ext>
            </p:extLst>
          </p:nvPr>
        </p:nvGraphicFramePr>
        <p:xfrm>
          <a:off x="1111370" y="2567697"/>
          <a:ext cx="6965082" cy="183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64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T[k]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44"/>
              </p:ext>
            </p:extLst>
          </p:nvPr>
        </p:nvGraphicFramePr>
        <p:xfrm>
          <a:off x="1111370" y="5167040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1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T[</a:t>
            </a:r>
            <a:r>
              <a:rPr lang="en-US" dirty="0" err="1" smtClean="0"/>
              <a:t>k+m</a:t>
            </a:r>
            <a:r>
              <a:rPr lang="en-US" dirty="0" smtClean="0"/>
              <a:t>] is always involved in the next 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81688"/>
              </p:ext>
            </p:extLst>
          </p:nvPr>
        </p:nvGraphicFramePr>
        <p:xfrm>
          <a:off x="1111370" y="2567697"/>
          <a:ext cx="6965082" cy="183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64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  <a:gridCol w="617302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T[k]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11328"/>
              </p:ext>
            </p:extLst>
          </p:nvPr>
        </p:nvGraphicFramePr>
        <p:xfrm>
          <a:off x="1111370" y="5167040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92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pattern based on frequency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Bad-character shift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Good-suffix shift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Good-Suffix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GS[</a:t>
            </a:r>
            <a:r>
              <a:rPr lang="en-US" dirty="0"/>
              <a:t>j</a:t>
            </a:r>
            <a:r>
              <a:rPr lang="en-US" dirty="0" smtClean="0"/>
              <a:t>] is the minimum left shift so that pat[I[0]]....pat[I[j-1]] matched their aligned characters in pat, but pat[I[j]] does not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90859"/>
              </p:ext>
            </p:extLst>
          </p:nvPr>
        </p:nvGraphicFramePr>
        <p:xfrm>
          <a:off x="686968" y="3692044"/>
          <a:ext cx="7999832" cy="122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3753"/>
                <a:gridCol w="703999"/>
                <a:gridCol w="709010"/>
                <a:gridCol w="709010"/>
                <a:gridCol w="709010"/>
                <a:gridCol w="709010"/>
                <a:gridCol w="709010"/>
                <a:gridCol w="709010"/>
                <a:gridCol w="709010"/>
                <a:gridCol w="709010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9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t c g c a g a g a g t a t a c a g t a c g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g a g a 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075"/>
              </p:ext>
            </p:extLst>
          </p:nvPr>
        </p:nvGraphicFramePr>
        <p:xfrm>
          <a:off x="1111370" y="5668963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41375"/>
              </p:ext>
            </p:extLst>
          </p:nvPr>
        </p:nvGraphicFramePr>
        <p:xfrm>
          <a:off x="1111370" y="3528181"/>
          <a:ext cx="6508628" cy="1995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62"/>
                <a:gridCol w="503958"/>
                <a:gridCol w="632944"/>
                <a:gridCol w="632944"/>
                <a:gridCol w="632944"/>
                <a:gridCol w="632944"/>
                <a:gridCol w="632944"/>
                <a:gridCol w="632944"/>
                <a:gridCol w="632944"/>
              </a:tblGrid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3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t c g c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g a g a g t a t a c a g t a c g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g a g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88069"/>
              </p:ext>
            </p:extLst>
          </p:nvPr>
        </p:nvGraphicFramePr>
        <p:xfrm>
          <a:off x="1111370" y="5668963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33059"/>
              </p:ext>
            </p:extLst>
          </p:nvPr>
        </p:nvGraphicFramePr>
        <p:xfrm>
          <a:off x="1111370" y="3528181"/>
          <a:ext cx="6508628" cy="1995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62"/>
                <a:gridCol w="503958"/>
                <a:gridCol w="632944"/>
                <a:gridCol w="632944"/>
                <a:gridCol w="632944"/>
                <a:gridCol w="632944"/>
                <a:gridCol w="632944"/>
                <a:gridCol w="632944"/>
                <a:gridCol w="632944"/>
              </a:tblGrid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3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2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 smtClean="0"/>
              <a:t>c a t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g c a g a g a g t a t a c a g t a c g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     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g a g a 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28321"/>
              </p:ext>
            </p:extLst>
          </p:nvPr>
        </p:nvGraphicFramePr>
        <p:xfrm>
          <a:off x="1111370" y="5668963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61259"/>
              </p:ext>
            </p:extLst>
          </p:nvPr>
        </p:nvGraphicFramePr>
        <p:xfrm>
          <a:off x="1111370" y="3528181"/>
          <a:ext cx="6508628" cy="1995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62"/>
                <a:gridCol w="503958"/>
                <a:gridCol w="632944"/>
                <a:gridCol w="632944"/>
                <a:gridCol w="632944"/>
                <a:gridCol w="632944"/>
                <a:gridCol w="632944"/>
                <a:gridCol w="632944"/>
                <a:gridCol w="632944"/>
              </a:tblGrid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3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 smtClean="0"/>
              <a:t>c a t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g c a g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 g t a t a c a g t a c g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     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g a g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22703"/>
              </p:ext>
            </p:extLst>
          </p:nvPr>
        </p:nvGraphicFramePr>
        <p:xfrm>
          <a:off x="1111370" y="5668963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90566"/>
              </p:ext>
            </p:extLst>
          </p:nvPr>
        </p:nvGraphicFramePr>
        <p:xfrm>
          <a:off x="1111370" y="3528181"/>
          <a:ext cx="6508628" cy="1995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62"/>
                <a:gridCol w="503958"/>
                <a:gridCol w="632944"/>
                <a:gridCol w="632944"/>
                <a:gridCol w="632944"/>
                <a:gridCol w="632944"/>
                <a:gridCol w="632944"/>
                <a:gridCol w="632944"/>
                <a:gridCol w="632944"/>
              </a:tblGrid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3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03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 smtClean="0"/>
              <a:t>c a t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g c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 g t a t a c a g t a c g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     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g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08278"/>
              </p:ext>
            </p:extLst>
          </p:nvPr>
        </p:nvGraphicFramePr>
        <p:xfrm>
          <a:off x="1111370" y="5668963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99065"/>
              </p:ext>
            </p:extLst>
          </p:nvPr>
        </p:nvGraphicFramePr>
        <p:xfrm>
          <a:off x="1111370" y="3528181"/>
          <a:ext cx="6508628" cy="1995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62"/>
                <a:gridCol w="503958"/>
                <a:gridCol w="632944"/>
                <a:gridCol w="632944"/>
                <a:gridCol w="632944"/>
                <a:gridCol w="632944"/>
                <a:gridCol w="632944"/>
                <a:gridCol w="632944"/>
                <a:gridCol w="632944"/>
              </a:tblGrid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3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4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Mismatch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Sunday D.M. , 1990</a:t>
            </a:r>
          </a:p>
          <a:p>
            <a:r>
              <a:rPr lang="en-US" dirty="0" smtClean="0"/>
              <a:t>Idea : Scan pattern from least frequent to  most frequent character</a:t>
            </a:r>
          </a:p>
          <a:p>
            <a:r>
              <a:rPr lang="en-US" dirty="0" smtClean="0"/>
              <a:t>Need to know frequency of each character in alphabet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9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 smtClean="0"/>
              <a:t>c a t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g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 g t a t a c a g t a c g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     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93356"/>
              </p:ext>
            </p:extLst>
          </p:nvPr>
        </p:nvGraphicFramePr>
        <p:xfrm>
          <a:off x="1111370" y="5668963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89297"/>
              </p:ext>
            </p:extLst>
          </p:nvPr>
        </p:nvGraphicFramePr>
        <p:xfrm>
          <a:off x="1111370" y="3528181"/>
          <a:ext cx="6508628" cy="1995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62"/>
                <a:gridCol w="503958"/>
                <a:gridCol w="632944"/>
                <a:gridCol w="632944"/>
                <a:gridCol w="632944"/>
                <a:gridCol w="632944"/>
                <a:gridCol w="632944"/>
                <a:gridCol w="632944"/>
                <a:gridCol w="632944"/>
              </a:tblGrid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3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64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 smtClean="0"/>
              <a:t>c a t c </a:t>
            </a:r>
            <a:r>
              <a:rPr lang="en-US" dirty="0" smtClean="0">
                <a:solidFill>
                  <a:srgbClr val="FF0000"/>
                </a:solidFill>
              </a:rPr>
              <a:t>g c a g a g a g </a:t>
            </a:r>
            <a:r>
              <a:rPr lang="en-US" dirty="0" smtClean="0"/>
              <a:t>t a t a c a g t a c g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 c a g a g a 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75755"/>
              </p:ext>
            </p:extLst>
          </p:nvPr>
        </p:nvGraphicFramePr>
        <p:xfrm>
          <a:off x="1111370" y="5668963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59282"/>
              </p:ext>
            </p:extLst>
          </p:nvPr>
        </p:nvGraphicFramePr>
        <p:xfrm>
          <a:off x="1111370" y="3528181"/>
          <a:ext cx="6508628" cy="1995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62"/>
                <a:gridCol w="503958"/>
                <a:gridCol w="632944"/>
                <a:gridCol w="632944"/>
                <a:gridCol w="632944"/>
                <a:gridCol w="632944"/>
                <a:gridCol w="632944"/>
                <a:gridCol w="632944"/>
                <a:gridCol w="632944"/>
              </a:tblGrid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3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34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 smtClean="0"/>
              <a:t>c a t c g c a g a g a g t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t a c a g t a c g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c a g a g a 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95856"/>
              </p:ext>
            </p:extLst>
          </p:nvPr>
        </p:nvGraphicFramePr>
        <p:xfrm>
          <a:off x="1111370" y="5668963"/>
          <a:ext cx="65086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06"/>
                <a:gridCol w="1174546"/>
                <a:gridCol w="1301726"/>
                <a:gridCol w="1301726"/>
                <a:gridCol w="130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B-C</a:t>
                      </a:r>
                      <a:r>
                        <a:rPr lang="en-US" sz="2400" baseline="0" dirty="0" smtClean="0"/>
                        <a:t>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9664"/>
              </p:ext>
            </p:extLst>
          </p:nvPr>
        </p:nvGraphicFramePr>
        <p:xfrm>
          <a:off x="1111370" y="3528181"/>
          <a:ext cx="6508628" cy="1995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62"/>
                <a:gridCol w="503958"/>
                <a:gridCol w="632944"/>
                <a:gridCol w="632944"/>
                <a:gridCol w="632944"/>
                <a:gridCol w="632944"/>
                <a:gridCol w="632944"/>
                <a:gridCol w="632944"/>
                <a:gridCol w="632944"/>
              </a:tblGrid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11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34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adaptegGs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37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Shift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Pattern is scanned from the character that gives to the maximum shift to that which gives minimum shift.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4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Shift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Pattern is scanned from the character that gives to the maximum shift to that which gives minimum shift.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34674"/>
              </p:ext>
            </p:extLst>
          </p:nvPr>
        </p:nvGraphicFramePr>
        <p:xfrm>
          <a:off x="1185805" y="3444721"/>
          <a:ext cx="6965084" cy="306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minShift</a:t>
                      </a:r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92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Shift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Pattern is scanned from the character that gives to the maximum shift to that which gives minimum shift.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60928"/>
              </p:ext>
            </p:extLst>
          </p:nvPr>
        </p:nvGraphicFramePr>
        <p:xfrm>
          <a:off x="1185805" y="3444721"/>
          <a:ext cx="6965084" cy="306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minShift</a:t>
                      </a:r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95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Shift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Pattern is scanned from the character that gives to the maximum shift to that which gives minimum shift.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90766"/>
              </p:ext>
            </p:extLst>
          </p:nvPr>
        </p:nvGraphicFramePr>
        <p:xfrm>
          <a:off x="1185805" y="3444721"/>
          <a:ext cx="6965084" cy="306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minShift</a:t>
                      </a:r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Shift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Pattern is scanned from the character that gives to the maximum shift to that which gives minimum shift.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81504"/>
              </p:ext>
            </p:extLst>
          </p:nvPr>
        </p:nvGraphicFramePr>
        <p:xfrm>
          <a:off x="1185805" y="3444721"/>
          <a:ext cx="6965084" cy="306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minShift</a:t>
                      </a:r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Shift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Pattern is scanned from the character that gives to the maximum shift to that which gives minimum shift.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9326"/>
              </p:ext>
            </p:extLst>
          </p:nvPr>
        </p:nvGraphicFramePr>
        <p:xfrm>
          <a:off x="1185805" y="3444721"/>
          <a:ext cx="6965084" cy="306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minShift</a:t>
                      </a:r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36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Newswire 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5" b="-4265"/>
          <a:stretch/>
        </p:blipFill>
        <p:spPr>
          <a:xfrm>
            <a:off x="1379849" y="1417638"/>
            <a:ext cx="6328538" cy="5267777"/>
          </a:xfrm>
        </p:spPr>
      </p:pic>
    </p:spTree>
    <p:extLst>
      <p:ext uri="{BB962C8B-B14F-4D97-AF65-F5344CB8AC3E}">
        <p14:creationId xmlns:p14="http://schemas.microsoft.com/office/powerpoint/2010/main" val="240485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pattern based on frequency</a:t>
            </a:r>
          </a:p>
          <a:p>
            <a:r>
              <a:rPr lang="en-US" dirty="0" smtClean="0"/>
              <a:t>Bad-character shift </a:t>
            </a:r>
          </a:p>
          <a:p>
            <a:r>
              <a:rPr lang="en-US" dirty="0" smtClean="0"/>
              <a:t>Good-suffix shift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2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Nucleotide bases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3" b="-2985"/>
          <a:stretch/>
        </p:blipFill>
        <p:spPr>
          <a:xfrm>
            <a:off x="1436394" y="1417638"/>
            <a:ext cx="6313628" cy="5079655"/>
          </a:xfrm>
        </p:spPr>
      </p:pic>
    </p:spTree>
    <p:extLst>
      <p:ext uri="{BB962C8B-B14F-4D97-AF65-F5344CB8AC3E}">
        <p14:creationId xmlns:p14="http://schemas.microsoft.com/office/powerpoint/2010/main" val="201912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1" b="326"/>
          <a:stretch/>
        </p:blipFill>
        <p:spPr>
          <a:xfrm>
            <a:off x="1665494" y="1417638"/>
            <a:ext cx="6126162" cy="4817516"/>
          </a:xfrm>
        </p:spPr>
      </p:pic>
    </p:spTree>
    <p:extLst>
      <p:ext uri="{BB962C8B-B14F-4D97-AF65-F5344CB8AC3E}">
        <p14:creationId xmlns:p14="http://schemas.microsoft.com/office/powerpoint/2010/main" val="314999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= </a:t>
            </a:r>
            <a:r>
              <a:rPr lang="en-US" dirty="0" err="1" smtClean="0"/>
              <a:t>gcatcgcagagagtatacagtacg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= </a:t>
            </a:r>
            <a:r>
              <a:rPr lang="en-US" dirty="0" err="1" smtClean="0"/>
              <a:t>gcagagag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= 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err="1" smtClean="0"/>
              <a:t>catc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err="1" smtClean="0"/>
              <a:t>ca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err="1" smtClean="0"/>
              <a:t>tataca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err="1" smtClean="0"/>
              <a:t>tac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Pattern = </a:t>
            </a:r>
            <a:r>
              <a:rPr lang="en-US" dirty="0" err="1" smtClean="0"/>
              <a:t>gcagagag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16554"/>
              </p:ext>
            </p:extLst>
          </p:nvPr>
        </p:nvGraphicFramePr>
        <p:xfrm>
          <a:off x="1345386" y="3063755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45"/>
                <a:gridCol w="1131217"/>
                <a:gridCol w="1170908"/>
                <a:gridCol w="1091525"/>
                <a:gridCol w="105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Character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Frequency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5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= </a:t>
            </a:r>
            <a:r>
              <a:rPr lang="en-US" dirty="0" err="1" smtClean="0"/>
              <a:t>gcatcgcagagagtatacagtacg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= </a:t>
            </a:r>
            <a:r>
              <a:rPr lang="en-US" dirty="0" err="1" smtClean="0"/>
              <a:t>gcagagag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1368"/>
              </p:ext>
            </p:extLst>
          </p:nvPr>
        </p:nvGraphicFramePr>
        <p:xfrm>
          <a:off x="1345386" y="3063755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45"/>
                <a:gridCol w="1131217"/>
                <a:gridCol w="1170908"/>
                <a:gridCol w="1091525"/>
                <a:gridCol w="105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Character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Frequency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1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= </a:t>
            </a:r>
            <a:r>
              <a:rPr lang="en-US" dirty="0" err="1" smtClean="0"/>
              <a:t>gcatcgcagagagtatacagtacg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= </a:t>
            </a:r>
            <a:r>
              <a:rPr lang="en-US" dirty="0" err="1" smtClean="0"/>
              <a:t>gcagagag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22217"/>
              </p:ext>
            </p:extLst>
          </p:nvPr>
        </p:nvGraphicFramePr>
        <p:xfrm>
          <a:off x="1345386" y="3063755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45"/>
                <a:gridCol w="1131217"/>
                <a:gridCol w="1170908"/>
                <a:gridCol w="1091525"/>
                <a:gridCol w="105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Character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Frequency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62338"/>
              </p:ext>
            </p:extLst>
          </p:nvPr>
        </p:nvGraphicFramePr>
        <p:xfrm>
          <a:off x="952603" y="4214609"/>
          <a:ext cx="6965084" cy="245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5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= </a:t>
            </a:r>
            <a:r>
              <a:rPr lang="en-US" dirty="0" err="1" smtClean="0"/>
              <a:t>gcatcgcagagagtatacagtacg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= </a:t>
            </a:r>
            <a:r>
              <a:rPr lang="en-US" dirty="0" err="1" smtClean="0"/>
              <a:t>gcagagag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11035"/>
              </p:ext>
            </p:extLst>
          </p:nvPr>
        </p:nvGraphicFramePr>
        <p:xfrm>
          <a:off x="1345386" y="3063755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45"/>
                <a:gridCol w="1131217"/>
                <a:gridCol w="1170908"/>
                <a:gridCol w="1091525"/>
                <a:gridCol w="1051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Character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g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Frequency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79208"/>
              </p:ext>
            </p:extLst>
          </p:nvPr>
        </p:nvGraphicFramePr>
        <p:xfrm>
          <a:off x="952603" y="4214609"/>
          <a:ext cx="6965084" cy="245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420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</a:t>
                      </a:r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131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2061</Words>
  <Application>Microsoft Macintosh PowerPoint</Application>
  <PresentationFormat>On-screen Show (4:3)</PresentationFormat>
  <Paragraphs>1110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Optimal Mismatch Algorithm Maximal Shift Algorithm</vt:lpstr>
      <vt:lpstr>Optimal Mismatch Algorithm</vt:lpstr>
      <vt:lpstr>Optimal Mismatch Algorithm</vt:lpstr>
      <vt:lpstr>Preprocessing</vt:lpstr>
      <vt:lpstr>Sorting pattern</vt:lpstr>
      <vt:lpstr>Sorting pattern</vt:lpstr>
      <vt:lpstr>Sorting pattern</vt:lpstr>
      <vt:lpstr>Sorting pattern</vt:lpstr>
      <vt:lpstr>Sorting pattern</vt:lpstr>
      <vt:lpstr>Sorting pattern</vt:lpstr>
      <vt:lpstr>Sorting pattern</vt:lpstr>
      <vt:lpstr>Sorting pattern</vt:lpstr>
      <vt:lpstr>Preprocessing</vt:lpstr>
      <vt:lpstr>Bad Character Shift</vt:lpstr>
      <vt:lpstr>Bad Character Shift</vt:lpstr>
      <vt:lpstr>Bad Character Shift</vt:lpstr>
      <vt:lpstr>Bad Character Shift</vt:lpstr>
      <vt:lpstr>Bad Character Shift</vt:lpstr>
      <vt:lpstr>Bad Character Shift</vt:lpstr>
      <vt:lpstr>Bad Character Shift</vt:lpstr>
      <vt:lpstr>Bad Character Shift</vt:lpstr>
      <vt:lpstr>Bad Character Shift</vt:lpstr>
      <vt:lpstr>Preprocessing</vt:lpstr>
      <vt:lpstr>Good-Suffix Shift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Maximal Shift Algorithm</vt:lpstr>
      <vt:lpstr>Maximal Shift Algorithm</vt:lpstr>
      <vt:lpstr>Maximal Shift Algorithm</vt:lpstr>
      <vt:lpstr>Maximal Shift Algorithm</vt:lpstr>
      <vt:lpstr>Maximal Shift Algorithm</vt:lpstr>
      <vt:lpstr>Maximal Shift Algorithm</vt:lpstr>
      <vt:lpstr>Newswire text</vt:lpstr>
      <vt:lpstr>Nucleotide bases</vt:lpstr>
      <vt:lpstr>Worst-case scenario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Mismatch Algorithm Maximal Shift Algorithm</dc:title>
  <dc:creator>Archana Machireddy</dc:creator>
  <cp:lastModifiedBy>Archana Machireddy</cp:lastModifiedBy>
  <cp:revision>16</cp:revision>
  <dcterms:created xsi:type="dcterms:W3CDTF">2014-12-10T20:14:11Z</dcterms:created>
  <dcterms:modified xsi:type="dcterms:W3CDTF">2014-12-11T00:08:51Z</dcterms:modified>
</cp:coreProperties>
</file>