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handoutMasterIdLst>
    <p:handoutMasterId r:id="rId10"/>
  </p:handoutMasterIdLst>
  <p:sldIdLst>
    <p:sldId id="276" r:id="rId3"/>
    <p:sldId id="273" r:id="rId4"/>
    <p:sldId id="279" r:id="rId5"/>
    <p:sldId id="277" r:id="rId6"/>
    <p:sldId id="278" r:id="rId7"/>
    <p:sldId id="28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285" autoAdjust="0"/>
  </p:normalViewPr>
  <p:slideViewPr>
    <p:cSldViewPr>
      <p:cViewPr varScale="1">
        <p:scale>
          <a:sx n="66" d="100"/>
          <a:sy n="66" d="100"/>
        </p:scale>
        <p:origin x="-121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Ctr="0" compatLnSpc="0"/>
          <a:lstStyle/>
          <a:p>
            <a:pPr hangingPunct="0">
              <a:defRPr sz="1400"/>
            </a:pPr>
            <a:endParaRPr lang="en-US" sz="1300">
              <a:latin typeface="Arial" pitchFamily="18"/>
              <a:ea typeface="Droid Sans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647" y="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Ctr="0" compatLnSpc="0"/>
          <a:lstStyle/>
          <a:p>
            <a:pPr algn="r" hangingPunct="0">
              <a:defRPr sz="1400"/>
            </a:pPr>
            <a:fld id="{9C06F1D8-52EA-468A-8DA3-D209F8B3193C}" type="datetimeFigureOut">
              <a:t>14.05.12</a:t>
            </a:fld>
            <a:endParaRPr lang="en-US" sz="1300">
              <a:latin typeface="Arial" pitchFamily="18"/>
              <a:ea typeface="Droid Sans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="b" anchorCtr="0" compatLnSpc="0"/>
          <a:lstStyle/>
          <a:p>
            <a:pPr hangingPunct="0">
              <a:defRPr sz="1400"/>
            </a:pPr>
            <a:endParaRPr lang="en-US" sz="1300">
              <a:latin typeface="Arial" pitchFamily="18"/>
              <a:ea typeface="Droid Sans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647" y="868680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="b" anchorCtr="0" compatLnSpc="0"/>
          <a:lstStyle/>
          <a:p>
            <a:pPr algn="r" hangingPunct="0">
              <a:defRPr sz="1400"/>
            </a:pPr>
            <a:fld id="{BC6974F9-48D6-4907-9A33-662DB00A8347}" type="slidenum">
              <a:t>‹#›</a:t>
            </a:fld>
            <a:endParaRPr lang="en-US" sz="1300">
              <a:latin typeface="Arial" pitchFamily="18"/>
              <a:ea typeface="Droid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44567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14C14A8-6441-43BE-82E8-D5D4BAADF4E1}" type="datetimeFigureOut">
              <a:t>14.05.12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F7193CF-94C6-40D4-AC5D-D4CD5BA9F4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6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F5EFC7-682E-4448-8908-5FC88EDCD6F6}" type="slidenum">
              <a:rPr lang="en-US"/>
              <a:pPr/>
              <a:t>1</a:t>
            </a:fld>
            <a:endParaRPr lang="en-US"/>
          </a:p>
        </p:txBody>
      </p:sp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5334C6B-1F1B-4DAF-A243-043E2DE69936}" type="slidenum">
              <a:rPr lang="en-US" sz="2400">
                <a:solidFill>
                  <a:srgbClr val="000000"/>
                </a:solidFill>
                <a:ea typeface="Osaka" charset="0"/>
                <a:cs typeface="Osaka" charset="0"/>
              </a:rPr>
              <a:pPr>
                <a:lnSpc>
                  <a:spcPct val="100000"/>
                </a:lnSpc>
              </a:pPr>
              <a:t>1</a:t>
            </a:fld>
            <a:endParaRPr lang="en-US" sz="2400">
              <a:solidFill>
                <a:srgbClr val="000000"/>
              </a:solidFill>
              <a:ea typeface="Osaka" charset="0"/>
              <a:cs typeface="Osaka" charset="0"/>
            </a:endParaRPr>
          </a:p>
        </p:txBody>
      </p:sp>
      <p:sp>
        <p:nvSpPr>
          <p:cNvPr id="450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000">
              <a:latin typeface="Arial" charset="0"/>
              <a:ea typeface="Droid Sans" charset="0"/>
              <a:cs typeface="Droid Sans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r>
              <a:rPr lang="en-GB" dirty="0" smtClean="0"/>
              <a:t>* </a:t>
            </a:r>
            <a:r>
              <a:rPr lang="en-GB" dirty="0" err="1" smtClean="0"/>
              <a:t>crtl+l</a:t>
            </a:r>
            <a:endParaRPr lang="en-GB" dirty="0" smtClean="0"/>
          </a:p>
          <a:p>
            <a:r>
              <a:rPr lang="en-GB" dirty="0" smtClean="0"/>
              <a:t>* tab suggestions/autocomplete</a:t>
            </a:r>
          </a:p>
          <a:p>
            <a:r>
              <a:rPr lang="en-GB" dirty="0" smtClean="0"/>
              <a:t>* execute refresh after certain commands (git pull, </a:t>
            </a:r>
            <a:r>
              <a:rPr lang="en-GB" dirty="0" err="1" smtClean="0"/>
              <a:t>rm</a:t>
            </a:r>
            <a:r>
              <a:rPr lang="en-GB" dirty="0" smtClean="0"/>
              <a:t>, ...)</a:t>
            </a:r>
          </a:p>
          <a:p>
            <a:r>
              <a:rPr lang="en-GB" dirty="0" smtClean="0"/>
              <a:t>* </a:t>
            </a:r>
            <a:r>
              <a:rPr lang="en-GB" dirty="0" err="1" smtClean="0"/>
              <a:t>colors</a:t>
            </a:r>
            <a:r>
              <a:rPr lang="en-GB" dirty="0" smtClean="0"/>
              <a:t> (git </a:t>
            </a:r>
            <a:r>
              <a:rPr lang="en-GB" dirty="0" err="1" smtClean="0"/>
              <a:t>config</a:t>
            </a:r>
            <a:r>
              <a:rPr lang="en-GB" dirty="0" smtClean="0"/>
              <a:t> </a:t>
            </a:r>
            <a:r>
              <a:rPr lang="en-GB" dirty="0" err="1" smtClean="0"/>
              <a:t>color.status</a:t>
            </a:r>
            <a:r>
              <a:rPr lang="en-GB" dirty="0" smtClean="0"/>
              <a:t> auto)</a:t>
            </a:r>
          </a:p>
          <a:p>
            <a:r>
              <a:rPr lang="en-GB" dirty="0" smtClean="0"/>
              <a:t>* close console when click into text</a:t>
            </a:r>
          </a:p>
          <a:p>
            <a:r>
              <a:rPr lang="en-GB" dirty="0" smtClean="0"/>
              <a:t>* reconfigurable shortcuts (</a:t>
            </a:r>
            <a:r>
              <a:rPr lang="en-GB" dirty="0" err="1" smtClean="0"/>
              <a:t>alt+space</a:t>
            </a:r>
            <a:r>
              <a:rPr lang="en-GB" dirty="0" smtClean="0"/>
              <a:t> instead of </a:t>
            </a:r>
            <a:r>
              <a:rPr lang="en-GB" dirty="0" err="1" smtClean="0"/>
              <a:t>Shift+ESC</a:t>
            </a:r>
            <a:r>
              <a:rPr lang="en-GB" dirty="0" smtClean="0"/>
              <a:t> for instance)</a:t>
            </a:r>
          </a:p>
          <a:p>
            <a:r>
              <a:rPr lang="en-GB" dirty="0" smtClean="0"/>
              <a:t>* no indication of when a command's console output ends (i.e. the is done)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14/05/2012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D6B8-FA80-4EC0-9AF1-7EA0A4189E5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71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14/05/2012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CDF3-BF89-438E-BDFE-860C5EAE737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6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14/05/2012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1D2D-C1C2-48D7-887E-EFB05A80EC0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815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70813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306388"/>
          </a:xfrm>
        </p:spPr>
        <p:txBody>
          <a:bodyPr/>
          <a:lstStyle>
            <a:lvl1pPr>
              <a:defRPr/>
            </a:lvl1pPr>
          </a:lstStyle>
          <a:p>
            <a:fld id="{D000A032-F486-4A0F-AC31-FC6589FF6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37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8A1B2C-C746-40CB-917C-76D4955AD7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4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2969E8-8BFE-4885-8F34-EA1BEF9B4F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8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2B0C66-54C6-4B8B-84A3-678C29A4AE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1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7913"/>
            <a:ext cx="3946525" cy="397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077913"/>
            <a:ext cx="3948113" cy="397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BADF07-2E61-4A76-9ACA-B640437A6E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9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77E55A-D21C-4AEF-AED0-B83FA327CE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3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77A8A4-3409-4FAF-A7A3-72E93210EF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0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D9590F-D475-47DA-B6CF-C01E4667DB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9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14/05/2012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C955-A195-453A-B1A0-06E976C20C2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452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588C5F-B762-43EF-9B69-1AE70AE5BB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3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2526B5-803B-4512-99B8-6A0AAE2B5B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5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4A6030-773F-4440-B696-DD99EF85BE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7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2875" y="273050"/>
            <a:ext cx="2011363" cy="4783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5883275" cy="4783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98FC57-40C3-4F33-AC1E-21083342B2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0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14/05/2012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A203-93AA-4169-9C8E-D7D438F3649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49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14/05/2012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4A79-480F-4446-AFD6-756F5F667FC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62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14/05/2012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1C70-0C0B-4296-AF99-E86C6673234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47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14/05/2012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8AB7-614C-41CB-A489-87A9B395701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14/05/2012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BEBA-6326-45B5-BC91-D29E483A6DB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90987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14/05/2012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6512-D677-46E6-9319-B51C398AC40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10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14/05/2012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A91B-D137-4484-8BC0-4D1F43DC172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37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B2EB1-97C2-49F7-AADC-49C8FCF69781}" type="datetimeFigureOut">
              <a:rPr lang="en-GB" smtClean="0"/>
              <a:t>14/05/2012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DD4E6-E6BE-4067-8B97-5FBDCB5B984B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7498080" cy="549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077840"/>
            <a:ext cx="8046360" cy="39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0" y="6583679"/>
            <a:ext cx="109728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Arial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1277280" y="6583679"/>
            <a:ext cx="289800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l" rtl="0" hangingPunct="0">
              <a:buNone/>
              <a:tabLst/>
              <a:defRPr lang="en-US" sz="1400" kern="1200">
                <a:latin typeface="Arial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941879" y="6583679"/>
            <a:ext cx="213012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Arial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471CAD5A-A3B9-49E6-947F-7C2D3649C3B2}" type="slidenum">
              <a:t>‹#›</a:t>
            </a:fld>
            <a:endParaRPr lang="en-US"/>
          </a:p>
        </p:txBody>
      </p:sp>
      <p:graphicFrame>
        <p:nvGraphicFramePr>
          <p:cNvPr id="7" name="Object 2"/>
          <p:cNvGraphicFramePr/>
          <p:nvPr/>
        </p:nvGraphicFramePr>
        <p:xfrm>
          <a:off x="8102160" y="72000"/>
          <a:ext cx="1005840" cy="56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r:id="rId14" imgW="3221337" imgH="1845301" progId="">
                  <p:embed/>
                </p:oleObj>
              </mc:Choice>
              <mc:Fallback>
                <p:oleObj r:id="rId14" imgW="3221337" imgH="1845301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102160" y="72000"/>
                        <a:ext cx="1005840" cy="568080"/>
                      </a:xfrm>
                      <a:prstGeom prst="rect">
                        <a:avLst/>
                      </a:prstGeom>
                      <a:solidFill>
                        <a:srgbClr val="CFE7F5"/>
                      </a:solidFill>
                      <a:ln w="0">
                        <a:solidFill>
                          <a:srgbClr val="808080"/>
                        </a:solidFill>
                        <a:prstDash val="soli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3200" b="0" i="0" u="none" strike="noStrike" kern="1200">
          <a:ln>
            <a:noFill/>
          </a:ln>
          <a:solidFill>
            <a:srgbClr val="004586"/>
          </a:solidFill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>
          <a:ln>
            <a:noFill/>
          </a:ln>
          <a:latin typeface="Arial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2060848"/>
            <a:ext cx="7772400" cy="1143000"/>
          </a:xfrm>
          <a:ln/>
        </p:spPr>
        <p:txBody>
          <a:bodyPr>
            <a:normAutofit fontScale="90000"/>
          </a:bodyPr>
          <a:lstStyle/>
          <a:p>
            <a:pPr algn="ctr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3200" dirty="0" smtClean="0">
                <a:solidFill>
                  <a:srgbClr val="004080"/>
                </a:solidFill>
                <a:ea typeface="MS PGothic" pitchFamily="48" charset="-128"/>
              </a:rPr>
              <a:t>Cloud 9</a:t>
            </a:r>
            <a:br>
              <a:rPr lang="en-US" sz="3200" dirty="0" smtClean="0">
                <a:solidFill>
                  <a:srgbClr val="004080"/>
                </a:solidFill>
                <a:ea typeface="MS PGothic" pitchFamily="48" charset="-128"/>
              </a:rPr>
            </a:br>
            <a:r>
              <a:rPr lang="en-US" sz="1600" dirty="0" smtClean="0">
                <a:solidFill>
                  <a:srgbClr val="004080"/>
                </a:solidFill>
                <a:ea typeface="MS PGothic" pitchFamily="48" charset="-128"/>
              </a:rPr>
              <a:t/>
            </a:r>
            <a:br>
              <a:rPr lang="en-US" sz="1600" dirty="0" smtClean="0">
                <a:solidFill>
                  <a:srgbClr val="004080"/>
                </a:solidFill>
                <a:ea typeface="MS PGothic" pitchFamily="48" charset="-128"/>
              </a:rPr>
            </a:br>
            <a:r>
              <a:rPr lang="en-US" sz="2400" dirty="0" smtClean="0">
                <a:solidFill>
                  <a:srgbClr val="FF8000"/>
                </a:solidFill>
                <a:ea typeface="MS PGothic" pitchFamily="48" charset="-128"/>
              </a:rPr>
              <a:t>Tetris</a:t>
            </a:r>
            <a:endParaRPr lang="en-US" dirty="0">
              <a:solidFill>
                <a:srgbClr val="FF8000"/>
              </a:solidFill>
              <a:ea typeface="MS PGothic" pitchFamily="48" charset="-128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  <a:ln/>
          <a:extLs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1600" dirty="0" smtClean="0"/>
              <a:t>Markus </a:t>
            </a:r>
            <a:r>
              <a:rPr lang="en-US" sz="1600" dirty="0" err="1" smtClean="0"/>
              <a:t>Kahl</a:t>
            </a:r>
            <a:r>
              <a:rPr lang="en-US" sz="1600" dirty="0" smtClean="0"/>
              <a:t>, Stephanie </a:t>
            </a:r>
            <a:r>
              <a:rPr lang="en-US" sz="1600" dirty="0" err="1" smtClean="0"/>
              <a:t>Platz</a:t>
            </a:r>
            <a:r>
              <a:rPr lang="en-US" sz="1600" dirty="0" smtClean="0"/>
              <a:t>, Patrick </a:t>
            </a:r>
            <a:r>
              <a:rPr lang="en-US" sz="1600" dirty="0" err="1" smtClean="0"/>
              <a:t>Schilf</a:t>
            </a:r>
            <a:endParaRPr lang="en-US" sz="1600" dirty="0"/>
          </a:p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sz="1600" dirty="0"/>
          </a:p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1600" dirty="0" smtClean="0"/>
              <a:t>Web-based Software Development Environments</a:t>
            </a:r>
            <a:endParaRPr lang="en-US" sz="1600" dirty="0"/>
          </a:p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1600" dirty="0"/>
              <a:t>Software Architecture Group</a:t>
            </a:r>
          </a:p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1600" dirty="0"/>
              <a:t>SS 2012</a:t>
            </a:r>
          </a:p>
        </p:txBody>
      </p:sp>
    </p:spTree>
    <p:extLst>
      <p:ext uri="{BB962C8B-B14F-4D97-AF65-F5344CB8AC3E}">
        <p14:creationId xmlns:p14="http://schemas.microsoft.com/office/powerpoint/2010/main" val="15787239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Tetris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046360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en-US" sz="2800" dirty="0" smtClean="0"/>
              <a:t>Client-side </a:t>
            </a:r>
            <a:r>
              <a:rPr lang="en-US" sz="2800" dirty="0" err="1" smtClean="0"/>
              <a:t>Javascript</a:t>
            </a:r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7" name="TextBox 6"/>
          <p:cNvSpPr txBox="1"/>
          <p:nvPr/>
        </p:nvSpPr>
        <p:spPr>
          <a:xfrm rot="20500957">
            <a:off x="6851281" y="5231728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DEMO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50521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361074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en-US" sz="2800" dirty="0" smtClean="0"/>
              <a:t>Access IDE online</a:t>
            </a:r>
          </a:p>
          <a:p>
            <a:r>
              <a:rPr lang="en-US" sz="2800" dirty="0" smtClean="0"/>
              <a:t>Drag &amp; Drop</a:t>
            </a:r>
          </a:p>
          <a:p>
            <a:r>
              <a:rPr lang="en-US" sz="2800" dirty="0" err="1" smtClean="0"/>
              <a:t>Github</a:t>
            </a:r>
            <a:r>
              <a:rPr lang="en-US" sz="2800" dirty="0" smtClean="0"/>
              <a:t> / </a:t>
            </a:r>
            <a:r>
              <a:rPr lang="en-US" sz="2800" dirty="0" err="1" smtClean="0"/>
              <a:t>Bitbucket</a:t>
            </a:r>
            <a:r>
              <a:rPr lang="en-US" sz="2800" dirty="0" smtClean="0"/>
              <a:t> integration</a:t>
            </a:r>
          </a:p>
          <a:p>
            <a:r>
              <a:rPr lang="en-US" sz="2800" dirty="0" smtClean="0"/>
              <a:t>Syntax highlighting for many languages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561656" y="1077840"/>
            <a:ext cx="3898776" cy="5303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de-DE" sz="2800" dirty="0" err="1" smtClean="0"/>
              <a:t>simplistic</a:t>
            </a:r>
            <a:r>
              <a:rPr lang="de-DE" sz="2800" dirty="0" smtClean="0"/>
              <a:t> </a:t>
            </a:r>
            <a:r>
              <a:rPr lang="de-DE" sz="2800" dirty="0" err="1" smtClean="0"/>
              <a:t>editor</a:t>
            </a:r>
            <a:endParaRPr lang="de-DE" sz="2800" dirty="0" smtClean="0"/>
          </a:p>
          <a:p>
            <a:pPr lvl="1"/>
            <a:r>
              <a:rPr lang="de-DE" sz="2400" dirty="0" err="1" smtClean="0"/>
              <a:t>lexical</a:t>
            </a:r>
            <a:r>
              <a:rPr lang="de-DE" sz="2400" dirty="0" smtClean="0"/>
              <a:t> </a:t>
            </a:r>
            <a:r>
              <a:rPr lang="de-DE" sz="2400" dirty="0" err="1" smtClean="0"/>
              <a:t>autocompletion</a:t>
            </a:r>
            <a:endParaRPr lang="de-DE" sz="2400" dirty="0"/>
          </a:p>
          <a:p>
            <a:r>
              <a:rPr lang="de-DE" sz="2800" dirty="0" err="1" smtClean="0"/>
              <a:t>Git</a:t>
            </a:r>
            <a:r>
              <a:rPr lang="de-DE" sz="2800" dirty="0" smtClean="0"/>
              <a:t> </a:t>
            </a:r>
            <a:r>
              <a:rPr lang="de-DE" sz="2800" dirty="0" err="1" smtClean="0"/>
              <a:t>integration</a:t>
            </a:r>
            <a:r>
              <a:rPr lang="de-DE" sz="2800" dirty="0" smtClean="0"/>
              <a:t> </a:t>
            </a:r>
            <a:r>
              <a:rPr lang="de-DE" sz="2800" dirty="0" err="1" smtClean="0"/>
              <a:t>insufficient</a:t>
            </a:r>
            <a:endParaRPr lang="de-DE" sz="2800" dirty="0" smtClean="0"/>
          </a:p>
          <a:p>
            <a:r>
              <a:rPr lang="de-DE" sz="2800" dirty="0" err="1" smtClean="0"/>
              <a:t>Console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main</a:t>
            </a:r>
            <a:r>
              <a:rPr lang="de-DE" sz="2800" dirty="0" smtClean="0"/>
              <a:t> </a:t>
            </a:r>
            <a:r>
              <a:rPr lang="de-DE" sz="2800" dirty="0" err="1" smtClean="0"/>
              <a:t>tool</a:t>
            </a:r>
            <a:endParaRPr lang="de-DE" sz="2800" dirty="0" smtClean="0"/>
          </a:p>
          <a:p>
            <a:pPr lvl="1"/>
            <a:r>
              <a:rPr lang="de-DE" sz="2400" dirty="0" err="1" smtClean="0"/>
              <a:t>Rough</a:t>
            </a:r>
            <a:r>
              <a:rPr lang="de-DE" sz="2400" dirty="0" smtClean="0"/>
              <a:t> </a:t>
            </a:r>
            <a:r>
              <a:rPr lang="de-DE" sz="2400" dirty="0" err="1" smtClean="0"/>
              <a:t>edges</a:t>
            </a:r>
            <a:endParaRPr lang="de-DE" sz="2400" dirty="0" smtClean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355976" y="1077840"/>
            <a:ext cx="0" cy="46554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363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Development Workflow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046360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en-US" sz="2800" dirty="0" smtClean="0"/>
              <a:t>Switching back and forth between windows:</a:t>
            </a:r>
          </a:p>
          <a:p>
            <a:r>
              <a:rPr lang="en-US" sz="2800" dirty="0" smtClean="0">
                <a:sym typeface="Wingdings" pitchFamily="2" charset="2"/>
              </a:rPr>
              <a:t>Debugging </a:t>
            </a:r>
            <a:r>
              <a:rPr lang="en-US" sz="2800" dirty="0">
                <a:sym typeface="Wingdings" pitchFamily="2" charset="2"/>
              </a:rPr>
              <a:t>in browser integrated debuggers (firebug, </a:t>
            </a:r>
            <a:r>
              <a:rPr lang="en-US" sz="2800" dirty="0" err="1">
                <a:sym typeface="Wingdings" pitchFamily="2" charset="2"/>
              </a:rPr>
              <a:t>etc</a:t>
            </a:r>
            <a:r>
              <a:rPr lang="en-US" sz="2800" dirty="0">
                <a:sym typeface="Wingdings" pitchFamily="2" charset="2"/>
              </a:rPr>
              <a:t>)</a:t>
            </a:r>
          </a:p>
          <a:p>
            <a:endParaRPr lang="en-US" sz="2800" dirty="0"/>
          </a:p>
        </p:txBody>
      </p:sp>
      <p:pic>
        <p:nvPicPr>
          <p:cNvPr id="3075" name="Picture 3" descr="C:\Users\flummi\Desktop\cloud9-id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70"/>
          <a:stretch/>
        </p:blipFill>
        <p:spPr bwMode="auto">
          <a:xfrm>
            <a:off x="683568" y="2901351"/>
            <a:ext cx="4374747" cy="3458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3"/>
          <a:stretch/>
        </p:blipFill>
        <p:spPr bwMode="auto">
          <a:xfrm>
            <a:off x="4572000" y="3213089"/>
            <a:ext cx="3928659" cy="2834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4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en-US" sz="2800" dirty="0" err="1" smtClean="0"/>
              <a:t>git</a:t>
            </a:r>
            <a:r>
              <a:rPr lang="en-US" sz="2800" dirty="0" smtClean="0"/>
              <a:t> pull </a:t>
            </a:r>
            <a:r>
              <a:rPr lang="en-US" sz="2800" dirty="0" smtClean="0">
                <a:sym typeface="Wingdings" pitchFamily="2" charset="2"/>
              </a:rPr>
              <a:t> coding  trying out  </a:t>
            </a:r>
            <a:r>
              <a:rPr lang="en-US" sz="2800" dirty="0" err="1" smtClean="0">
                <a:sym typeface="Wingdings" pitchFamily="2" charset="2"/>
              </a:rPr>
              <a:t>git</a:t>
            </a:r>
            <a:r>
              <a:rPr lang="en-US" sz="2800" dirty="0" smtClean="0">
                <a:sym typeface="Wingdings" pitchFamily="2" charset="2"/>
              </a:rPr>
              <a:t> commit</a:t>
            </a:r>
          </a:p>
          <a:p>
            <a:endParaRPr lang="en-US" sz="100" dirty="0" smtClean="0"/>
          </a:p>
          <a:p>
            <a:r>
              <a:rPr lang="en-US" sz="2800" dirty="0" err="1" smtClean="0"/>
              <a:t>git</a:t>
            </a:r>
            <a:r>
              <a:rPr lang="en-US" sz="2800" dirty="0" smtClean="0"/>
              <a:t> </a:t>
            </a:r>
            <a:r>
              <a:rPr lang="en-US" sz="2800" dirty="0" smtClean="0"/>
              <a:t>workflow is not properly supported by Cloud9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3074" name="Picture 2" descr="D:\studiensachn\Web-based_Software_Development_Environments\repo\seminar\presentation\pics\cloud9-conso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72774"/>
            <a:ext cx="8128000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Development Workflow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pic>
        <p:nvPicPr>
          <p:cNvPr id="4" name="Picture 3" descr="git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44" y="2528900"/>
            <a:ext cx="5346951" cy="36458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git-diff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54"/>
          <a:stretch/>
        </p:blipFill>
        <p:spPr>
          <a:xfrm>
            <a:off x="4932040" y="3414365"/>
            <a:ext cx="3703261" cy="1874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20" y="1484784"/>
            <a:ext cx="28479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530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Ideas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609600" y="1230240"/>
            <a:ext cx="8291264" cy="5303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de-DE" sz="2800" dirty="0" err="1" smtClean="0"/>
              <a:t>Collaboration</a:t>
            </a:r>
            <a:endParaRPr lang="de-DE" sz="2800" dirty="0" smtClean="0"/>
          </a:p>
          <a:p>
            <a:pPr lvl="1"/>
            <a:r>
              <a:rPr lang="de-DE" sz="2400" dirty="0" smtClean="0"/>
              <a:t>See </a:t>
            </a:r>
            <a:r>
              <a:rPr lang="de-DE" sz="2400" dirty="0" err="1" smtClean="0"/>
              <a:t>what</a:t>
            </a:r>
            <a:r>
              <a:rPr lang="de-DE" sz="2400" dirty="0" smtClean="0"/>
              <a:t> </a:t>
            </a:r>
            <a:r>
              <a:rPr lang="de-DE" sz="2400" dirty="0" err="1" smtClean="0"/>
              <a:t>other</a:t>
            </a:r>
            <a:r>
              <a:rPr lang="de-DE" sz="2400" dirty="0" smtClean="0"/>
              <a:t> </a:t>
            </a:r>
            <a:r>
              <a:rPr lang="de-DE" sz="2400" dirty="0" err="1" smtClean="0"/>
              <a:t>team</a:t>
            </a:r>
            <a:r>
              <a:rPr lang="de-DE" sz="2400" dirty="0" smtClean="0"/>
              <a:t> </a:t>
            </a:r>
            <a:r>
              <a:rPr lang="de-DE" sz="2400" dirty="0" err="1" smtClean="0"/>
              <a:t>members</a:t>
            </a:r>
            <a:r>
              <a:rPr lang="de-DE" sz="2400" dirty="0" smtClean="0"/>
              <a:t> do in real-time</a:t>
            </a:r>
          </a:p>
          <a:p>
            <a:pPr lvl="1"/>
            <a:r>
              <a:rPr lang="de-DE" sz="2400" dirty="0" smtClean="0"/>
              <a:t>But: will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released</a:t>
            </a:r>
            <a:r>
              <a:rPr lang="de-DE" sz="2400" dirty="0"/>
              <a:t> in ~3 </a:t>
            </a:r>
            <a:r>
              <a:rPr lang="de-DE" sz="2400" dirty="0" err="1" smtClean="0"/>
              <a:t>weeks</a:t>
            </a:r>
            <a:endParaRPr lang="de-DE" sz="2400" dirty="0" smtClean="0"/>
          </a:p>
          <a:p>
            <a:r>
              <a:rPr lang="de-DE" sz="2800" dirty="0" smtClean="0"/>
              <a:t>Proper </a:t>
            </a:r>
            <a:r>
              <a:rPr lang="de-DE" sz="2800" dirty="0" err="1" smtClean="0"/>
              <a:t>git</a:t>
            </a:r>
            <a:r>
              <a:rPr lang="de-DE" sz="2800" dirty="0" smtClean="0"/>
              <a:t> </a:t>
            </a:r>
            <a:r>
              <a:rPr lang="de-DE" sz="2800" dirty="0" err="1" smtClean="0"/>
              <a:t>integration</a:t>
            </a:r>
            <a:r>
              <a:rPr lang="de-DE" sz="2800" dirty="0" smtClean="0"/>
              <a:t> in </a:t>
            </a:r>
            <a:r>
              <a:rPr lang="de-DE" sz="2800" dirty="0" err="1" smtClean="0"/>
              <a:t>editor</a:t>
            </a:r>
            <a:r>
              <a:rPr lang="de-DE" sz="2800" dirty="0" smtClean="0"/>
              <a:t> / IDE</a:t>
            </a:r>
          </a:p>
          <a:p>
            <a:pPr lvl="1"/>
            <a:r>
              <a:rPr lang="de-DE" sz="2400" dirty="0" smtClean="0"/>
              <a:t>Work </a:t>
            </a:r>
            <a:r>
              <a:rPr lang="de-DE" sz="2400" dirty="0" err="1" smtClean="0"/>
              <a:t>without</a:t>
            </a:r>
            <a:r>
              <a:rPr lang="de-DE" sz="2400" dirty="0" smtClean="0"/>
              <a:t> </a:t>
            </a:r>
            <a:r>
              <a:rPr lang="de-DE" sz="2400" dirty="0" err="1" smtClean="0"/>
              <a:t>console</a:t>
            </a:r>
            <a:endParaRPr lang="de-DE" sz="2400" dirty="0" smtClean="0"/>
          </a:p>
          <a:p>
            <a:pPr lvl="1"/>
            <a:r>
              <a:rPr lang="de-DE" sz="2400" dirty="0" err="1" smtClean="0"/>
              <a:t>Visualize</a:t>
            </a:r>
            <a:r>
              <a:rPr lang="de-DE" sz="2400" dirty="0" smtClean="0"/>
              <a:t> </a:t>
            </a:r>
            <a:r>
              <a:rPr lang="de-DE" sz="2400" dirty="0" err="1" smtClean="0"/>
              <a:t>changes</a:t>
            </a:r>
            <a:endParaRPr lang="de-DE" sz="2400" dirty="0" smtClean="0"/>
          </a:p>
          <a:p>
            <a:pPr lvl="1"/>
            <a:r>
              <a:rPr lang="de-DE" sz="2400" dirty="0" smtClean="0"/>
              <a:t>(</a:t>
            </a:r>
            <a:r>
              <a:rPr lang="de-DE" sz="2400" dirty="0" err="1" smtClean="0"/>
              <a:t>Branches</a:t>
            </a:r>
            <a:r>
              <a:rPr lang="de-DE" sz="2400" dirty="0" smtClean="0"/>
              <a:t>, </a:t>
            </a:r>
            <a:r>
              <a:rPr lang="de-DE" sz="2400" dirty="0" err="1" smtClean="0"/>
              <a:t>History</a:t>
            </a:r>
            <a:r>
              <a:rPr lang="de-DE" sz="2400" dirty="0" smtClean="0"/>
              <a:t>, Tags, …)</a:t>
            </a:r>
            <a:endParaRPr lang="en-GB" sz="2400" dirty="0" smtClean="0"/>
          </a:p>
          <a:p>
            <a:r>
              <a:rPr lang="de-DE" sz="2800" dirty="0" smtClean="0"/>
              <a:t>IDE-</a:t>
            </a:r>
            <a:r>
              <a:rPr lang="de-DE" sz="2800" dirty="0" err="1" smtClean="0"/>
              <a:t>based</a:t>
            </a:r>
            <a:r>
              <a:rPr lang="de-DE" sz="2800" dirty="0" smtClean="0"/>
              <a:t> </a:t>
            </a:r>
            <a:r>
              <a:rPr lang="de-DE" sz="2800" dirty="0" err="1" smtClean="0"/>
              <a:t>Issue</a:t>
            </a:r>
            <a:r>
              <a:rPr lang="de-DE" sz="2800" dirty="0" smtClean="0"/>
              <a:t>-Tracking</a:t>
            </a:r>
          </a:p>
          <a:p>
            <a:pPr lvl="1"/>
            <a:r>
              <a:rPr lang="de-DE" sz="2400" dirty="0" err="1" smtClean="0"/>
              <a:t>Measure</a:t>
            </a:r>
            <a:r>
              <a:rPr lang="de-DE" sz="2400" dirty="0" smtClean="0"/>
              <a:t> time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assign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tickets</a:t>
            </a:r>
            <a:endParaRPr lang="de-DE" sz="2400" dirty="0" smtClean="0"/>
          </a:p>
          <a:p>
            <a:pPr lvl="1"/>
            <a:r>
              <a:rPr lang="de-DE" sz="2400" dirty="0" err="1" smtClean="0"/>
              <a:t>Automatically</a:t>
            </a:r>
            <a:r>
              <a:rPr lang="de-DE" sz="2400" dirty="0" smtClean="0"/>
              <a:t> </a:t>
            </a:r>
            <a:r>
              <a:rPr lang="de-DE" sz="2400" dirty="0" err="1" smtClean="0"/>
              <a:t>create</a:t>
            </a:r>
            <a:r>
              <a:rPr lang="de-DE" sz="2400" dirty="0" smtClean="0"/>
              <a:t> </a:t>
            </a:r>
            <a:r>
              <a:rPr lang="de-DE" sz="2400" dirty="0" err="1" smtClean="0"/>
              <a:t>tickets</a:t>
            </a:r>
            <a:r>
              <a:rPr lang="de-DE" sz="2400" dirty="0" smtClean="0"/>
              <a:t> </a:t>
            </a:r>
            <a:r>
              <a:rPr lang="de-DE" sz="2400" dirty="0" err="1" smtClean="0"/>
              <a:t>while</a:t>
            </a:r>
            <a:r>
              <a:rPr lang="de-DE" sz="2400" dirty="0" smtClean="0"/>
              <a:t> </a:t>
            </a:r>
            <a:r>
              <a:rPr lang="de-DE" sz="2400" dirty="0" err="1" smtClean="0"/>
              <a:t>coding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8333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../../../../.config/libreoffice/3/user/template/SWA%20Master1.otp</Template>
  <TotalTime>681</TotalTime>
  <Words>263</Words>
  <Application>Microsoft Office PowerPoint</Application>
  <PresentationFormat>On-screen Show (4:3)</PresentationFormat>
  <Paragraphs>56</Paragraphs>
  <Slides>6</Slides>
  <Notes>6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Default</vt:lpstr>
      <vt:lpstr>Cloud 9  Tetris</vt:lpstr>
      <vt:lpstr>Tetris</vt:lpstr>
      <vt:lpstr>Pros and Cons</vt:lpstr>
      <vt:lpstr>Development Workflow</vt:lpstr>
      <vt:lpstr>Development Workflow</vt:lpstr>
      <vt:lpstr>Ideas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 Master</dc:title>
  <dc:creator>Tim Felgentreff</dc:creator>
  <cp:lastModifiedBy>flummi</cp:lastModifiedBy>
  <cp:revision>54</cp:revision>
  <dcterms:created xsi:type="dcterms:W3CDTF">2012-05-07T12:10:06Z</dcterms:created>
  <dcterms:modified xsi:type="dcterms:W3CDTF">2012-05-14T09:41:29Z</dcterms:modified>
</cp:coreProperties>
</file>