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handoutMasterIdLst>
    <p:handoutMasterId r:id="rId11"/>
  </p:handoutMasterIdLst>
  <p:sldIdLst>
    <p:sldId id="276" r:id="rId3"/>
    <p:sldId id="279" r:id="rId4"/>
    <p:sldId id="278" r:id="rId5"/>
    <p:sldId id="280" r:id="rId6"/>
    <p:sldId id="281" r:id="rId7"/>
    <p:sldId id="282" r:id="rId8"/>
    <p:sldId id="28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285" autoAdjust="0"/>
  </p:normalViewPr>
  <p:slideViewPr>
    <p:cSldViewPr>
      <p:cViewPr varScale="1">
        <p:scale>
          <a:sx n="66" d="100"/>
          <a:sy n="66" d="100"/>
        </p:scale>
        <p:origin x="-170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6035" cy="456873"/>
          </a:xfrm>
          <a:prstGeom prst="rect">
            <a:avLst/>
          </a:prstGeom>
          <a:noFill/>
          <a:ln>
            <a:noFill/>
          </a:ln>
        </p:spPr>
        <p:txBody>
          <a:bodyPr vert="horz" wrap="none" lIns="80766" tIns="40383" rIns="80766" bIns="40383" anchorCtr="0" compatLnSpc="0"/>
          <a:lstStyle/>
          <a:p>
            <a:pPr hangingPunct="0">
              <a:defRPr sz="1400"/>
            </a:pPr>
            <a:endParaRPr lang="en-US" sz="1300">
              <a:latin typeface="Arial" pitchFamily="18"/>
              <a:ea typeface="Droid Sans" pitchFamily="2"/>
              <a:cs typeface="Lohit Hindi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3881647" y="0"/>
            <a:ext cx="2976035" cy="456873"/>
          </a:xfrm>
          <a:prstGeom prst="rect">
            <a:avLst/>
          </a:prstGeom>
          <a:noFill/>
          <a:ln>
            <a:noFill/>
          </a:ln>
        </p:spPr>
        <p:txBody>
          <a:bodyPr vert="horz" wrap="none" lIns="80766" tIns="40383" rIns="80766" bIns="40383" anchorCtr="0" compatLnSpc="0"/>
          <a:lstStyle/>
          <a:p>
            <a:pPr algn="r" hangingPunct="0">
              <a:defRPr sz="1400"/>
            </a:pPr>
            <a:fld id="{9C06F1D8-52EA-468A-8DA3-D209F8B3193C}" type="datetimeFigureOut">
              <a:t>14.05.12</a:t>
            </a:fld>
            <a:endParaRPr lang="en-US" sz="1300">
              <a:latin typeface="Arial" pitchFamily="18"/>
              <a:ea typeface="Droid Sans" pitchFamily="2"/>
              <a:cs typeface="Lohit Hindi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8686800"/>
            <a:ext cx="2976035" cy="456873"/>
          </a:xfrm>
          <a:prstGeom prst="rect">
            <a:avLst/>
          </a:prstGeom>
          <a:noFill/>
          <a:ln>
            <a:noFill/>
          </a:ln>
        </p:spPr>
        <p:txBody>
          <a:bodyPr vert="horz" wrap="none" lIns="80766" tIns="40383" rIns="80766" bIns="40383" anchor="b" anchorCtr="0" compatLnSpc="0"/>
          <a:lstStyle/>
          <a:p>
            <a:pPr hangingPunct="0">
              <a:defRPr sz="1400"/>
            </a:pPr>
            <a:endParaRPr lang="en-US" sz="1300">
              <a:latin typeface="Arial" pitchFamily="18"/>
              <a:ea typeface="Droid Sans" pitchFamily="2"/>
              <a:cs typeface="Lohit Hindi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3881647" y="8686800"/>
            <a:ext cx="2976035" cy="456873"/>
          </a:xfrm>
          <a:prstGeom prst="rect">
            <a:avLst/>
          </a:prstGeom>
          <a:noFill/>
          <a:ln>
            <a:noFill/>
          </a:ln>
        </p:spPr>
        <p:txBody>
          <a:bodyPr vert="horz" wrap="none" lIns="80766" tIns="40383" rIns="80766" bIns="40383" anchor="b" anchorCtr="0" compatLnSpc="0"/>
          <a:lstStyle/>
          <a:p>
            <a:pPr algn="r" hangingPunct="0">
              <a:defRPr sz="1400"/>
            </a:pPr>
            <a:fld id="{BC6974F9-48D6-4907-9A33-662DB00A8347}" type="slidenum">
              <a:t>‹#›</a:t>
            </a:fld>
            <a:endParaRPr lang="en-US" sz="1300">
              <a:latin typeface="Arial" pitchFamily="18"/>
              <a:ea typeface="Droid Sans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4445679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371599" y="764280"/>
            <a:ext cx="502848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714C14A8-6441-43BE-82E8-D5D4BAADF4E1}" type="datetimeFigureOut">
              <a:t>14.05.12</a:t>
            </a:fld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AF7193CF-94C6-40D4-AC5D-D4CD5BA9F43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6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>
        <a:ln>
          <a:noFill/>
        </a:ln>
        <a:latin typeface="Arial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CF5EFC7-682E-4448-8908-5FC88EDCD6F6}" type="slidenum">
              <a:rPr lang="en-US"/>
              <a:pPr/>
              <a:t>1</a:t>
            </a:fld>
            <a:endParaRPr lang="en-US"/>
          </a:p>
        </p:txBody>
      </p:sp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A5334C6B-1F1B-4DAF-A243-043E2DE69936}" type="slidenum">
              <a:rPr lang="en-US" sz="2400">
                <a:solidFill>
                  <a:srgbClr val="000000"/>
                </a:solidFill>
                <a:ea typeface="Osaka" charset="0"/>
                <a:cs typeface="Osaka" charset="0"/>
              </a:rPr>
              <a:pPr>
                <a:lnSpc>
                  <a:spcPct val="100000"/>
                </a:lnSpc>
              </a:pPr>
              <a:t>1</a:t>
            </a:fld>
            <a:endParaRPr lang="en-US" sz="2400">
              <a:solidFill>
                <a:srgbClr val="000000"/>
              </a:solidFill>
              <a:ea typeface="Osaka" charset="0"/>
              <a:cs typeface="Osaka" charset="0"/>
            </a:endParaRPr>
          </a:p>
        </p:txBody>
      </p:sp>
      <p:sp>
        <p:nvSpPr>
          <p:cNvPr id="4505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5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en-US" sz="2000">
              <a:latin typeface="Arial" charset="0"/>
              <a:ea typeface="Droid Sans" charset="0"/>
              <a:cs typeface="Droid Sans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695325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r>
              <a:rPr lang="en-GB" dirty="0" smtClean="0"/>
              <a:t>* </a:t>
            </a:r>
            <a:r>
              <a:rPr lang="en-GB" dirty="0" err="1" smtClean="0"/>
              <a:t>crtl+l</a:t>
            </a:r>
            <a:endParaRPr lang="en-GB" dirty="0" smtClean="0"/>
          </a:p>
          <a:p>
            <a:r>
              <a:rPr lang="en-GB" dirty="0" smtClean="0"/>
              <a:t>* tab suggestions/autocomplete</a:t>
            </a:r>
          </a:p>
          <a:p>
            <a:r>
              <a:rPr lang="en-GB" dirty="0" smtClean="0"/>
              <a:t>* execute refresh after certain commands (git pull, </a:t>
            </a:r>
            <a:r>
              <a:rPr lang="en-GB" dirty="0" err="1" smtClean="0"/>
              <a:t>rm</a:t>
            </a:r>
            <a:r>
              <a:rPr lang="en-GB" dirty="0" smtClean="0"/>
              <a:t>, ...)</a:t>
            </a:r>
          </a:p>
          <a:p>
            <a:r>
              <a:rPr lang="en-GB" dirty="0" smtClean="0"/>
              <a:t>* </a:t>
            </a:r>
            <a:r>
              <a:rPr lang="en-GB" dirty="0" err="1" smtClean="0"/>
              <a:t>colors</a:t>
            </a:r>
            <a:r>
              <a:rPr lang="en-GB" dirty="0" smtClean="0"/>
              <a:t> (git </a:t>
            </a:r>
            <a:r>
              <a:rPr lang="en-GB" dirty="0" err="1" smtClean="0"/>
              <a:t>config</a:t>
            </a:r>
            <a:r>
              <a:rPr lang="en-GB" dirty="0" smtClean="0"/>
              <a:t> </a:t>
            </a:r>
            <a:r>
              <a:rPr lang="en-GB" dirty="0" err="1" smtClean="0"/>
              <a:t>color.status</a:t>
            </a:r>
            <a:r>
              <a:rPr lang="en-GB" dirty="0" smtClean="0"/>
              <a:t> auto)</a:t>
            </a:r>
          </a:p>
          <a:p>
            <a:r>
              <a:rPr lang="en-GB" dirty="0" smtClean="0"/>
              <a:t>* close console when click into text</a:t>
            </a:r>
          </a:p>
          <a:p>
            <a:r>
              <a:rPr lang="en-GB" dirty="0" smtClean="0"/>
              <a:t>* reconfigurable shortcuts (</a:t>
            </a:r>
            <a:r>
              <a:rPr lang="en-GB" dirty="0" err="1" smtClean="0"/>
              <a:t>alt+space</a:t>
            </a:r>
            <a:r>
              <a:rPr lang="en-GB" dirty="0" smtClean="0"/>
              <a:t> instead of </a:t>
            </a:r>
            <a:r>
              <a:rPr lang="en-GB" dirty="0" err="1" smtClean="0"/>
              <a:t>Shift+ESC</a:t>
            </a:r>
            <a:r>
              <a:rPr lang="en-GB" dirty="0" smtClean="0"/>
              <a:t> for instance)</a:t>
            </a:r>
          </a:p>
          <a:p>
            <a:r>
              <a:rPr lang="en-GB" dirty="0" smtClean="0"/>
              <a:t>* no indication of when a command's console output ends (i.e. the is done)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695325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695325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695325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2EB1-97C2-49F7-AADC-49C8FCF69781}" type="datetimeFigureOut">
              <a:rPr lang="en-GB" smtClean="0"/>
              <a:t>20/06/2012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8D6B8-FA80-4EC0-9AF1-7EA0A4189E5C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716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2EB1-97C2-49F7-AADC-49C8FCF69781}" type="datetimeFigureOut">
              <a:rPr lang="en-GB" smtClean="0"/>
              <a:t>20/06/2012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CCDF3-BF89-438E-BDFE-860C5EAE737E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961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2EB1-97C2-49F7-AADC-49C8FCF69781}" type="datetimeFigureOut">
              <a:rPr lang="en-GB" smtClean="0"/>
              <a:t>20/06/2012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B1D2D-C1C2-48D7-887E-EFB05A80EC0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4815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0"/>
            <a:ext cx="7770813" cy="11414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306388"/>
          </a:xfrm>
        </p:spPr>
        <p:txBody>
          <a:bodyPr/>
          <a:lstStyle>
            <a:lvl1pPr>
              <a:defRPr/>
            </a:lvl1pPr>
          </a:lstStyle>
          <a:p>
            <a:fld id="{D000A032-F486-4A0F-AC31-FC6589FF6D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37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D8A1B2C-C746-40CB-917C-76D4955AD77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4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42969E8-8BFE-4885-8F34-EA1BEF9B4F5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81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42B0C66-54C6-4B8B-84A3-678C29A4AE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91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7913"/>
            <a:ext cx="3946525" cy="397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125" y="1077913"/>
            <a:ext cx="3948113" cy="397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8BADF07-2E61-4A76-9ACA-B640437A6E4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9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D77E55A-D21C-4AEF-AED0-B83FA327CE8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3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477A8A4-3409-4FAF-A7A3-72E93210EFA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0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BD9590F-D475-47DA-B6CF-C01E4667DB1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692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2EB1-97C2-49F7-AADC-49C8FCF69781}" type="datetimeFigureOut">
              <a:rPr lang="en-GB" smtClean="0"/>
              <a:t>20/06/2012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6C955-A195-453A-B1A0-06E976C20C2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452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4588C5F-B762-43EF-9B69-1AE70AE5BBC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3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F2526B5-803B-4512-99B8-6A0AAE2B5B1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25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C4A6030-773F-4440-B696-DD99EF85BE1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679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2875" y="273050"/>
            <a:ext cx="2011363" cy="4783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5883275" cy="4783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98FC57-40C3-4F33-AC1E-21083342B26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08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2EB1-97C2-49F7-AADC-49C8FCF69781}" type="datetimeFigureOut">
              <a:rPr lang="en-GB" smtClean="0"/>
              <a:t>20/06/2012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CA203-93AA-4169-9C8E-D7D438F3649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497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2EB1-97C2-49F7-AADC-49C8FCF69781}" type="datetimeFigureOut">
              <a:rPr lang="en-GB" smtClean="0"/>
              <a:t>20/06/2012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4A79-480F-4446-AFD6-756F5F667FC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8626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2EB1-97C2-49F7-AADC-49C8FCF69781}" type="datetimeFigureOut">
              <a:rPr lang="en-GB" smtClean="0"/>
              <a:t>20/06/2012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41C70-0C0B-4296-AF99-E86C66732348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1472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2EB1-97C2-49F7-AADC-49C8FCF69781}" type="datetimeFigureOut">
              <a:rPr lang="en-GB" smtClean="0"/>
              <a:t>20/06/2012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68AB7-614C-41CB-A489-87A9B395701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2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2EB1-97C2-49F7-AADC-49C8FCF69781}" type="datetimeFigureOut">
              <a:rPr lang="en-GB" smtClean="0"/>
              <a:t>20/06/2012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1BEBA-6326-45B5-BC91-D29E483A6DB8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90987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2EB1-97C2-49F7-AADC-49C8FCF69781}" type="datetimeFigureOut">
              <a:rPr lang="en-GB" smtClean="0"/>
              <a:t>20/06/2012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6512-D677-46E6-9319-B51C398AC40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9109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2EB1-97C2-49F7-AADC-49C8FCF69781}" type="datetimeFigureOut">
              <a:rPr lang="en-GB" smtClean="0"/>
              <a:t>20/06/2012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7A91B-D137-4484-8BC0-4D1F43DC172E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375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l="89000" t="1000" r="1000" b="9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B2EB1-97C2-49F7-AADC-49C8FCF69781}" type="datetimeFigureOut">
              <a:rPr lang="en-GB" smtClean="0"/>
              <a:t>20/06/2012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DD4E6-E6BE-4067-8B97-5FBDCB5B984B}" type="slidenum"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l="89000" t="1000" r="1000" b="9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7498080" cy="549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457200" y="1077840"/>
            <a:ext cx="8046360" cy="397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0" y="6583679"/>
            <a:ext cx="1097280" cy="274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Arial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1277280" y="6583679"/>
            <a:ext cx="2898000" cy="274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l" rtl="0" hangingPunct="0">
              <a:buNone/>
              <a:tabLst/>
              <a:defRPr lang="en-US" sz="1400" kern="1200">
                <a:latin typeface="Arial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6941879" y="6583679"/>
            <a:ext cx="2130120" cy="274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Arial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fld id="{471CAD5A-A3B9-49E6-947F-7C2D3649C3B2}" type="slidenum">
              <a:t>‹#›</a:t>
            </a:fld>
            <a:endParaRPr lang="en-US"/>
          </a:p>
        </p:txBody>
      </p:sp>
      <p:graphicFrame>
        <p:nvGraphicFramePr>
          <p:cNvPr id="7" name="Object 2"/>
          <p:cNvGraphicFramePr/>
          <p:nvPr/>
        </p:nvGraphicFramePr>
        <p:xfrm>
          <a:off x="8102160" y="72000"/>
          <a:ext cx="1005840" cy="568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" r:id="rId15" imgW="3221337" imgH="1845301" progId="">
                  <p:embed/>
                </p:oleObj>
              </mc:Choice>
              <mc:Fallback>
                <p:oleObj r:id="rId15" imgW="3221337" imgH="1845301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102160" y="72000"/>
                        <a:ext cx="1005840" cy="568080"/>
                      </a:xfrm>
                      <a:prstGeom prst="rect">
                        <a:avLst/>
                      </a:prstGeom>
                      <a:solidFill>
                        <a:srgbClr val="CFE7F5"/>
                      </a:solidFill>
                      <a:ln w="0">
                        <a:solidFill>
                          <a:srgbClr val="808080"/>
                        </a:solidFill>
                        <a:prstDash val="soli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en-US" sz="3200" b="0" i="0" u="none" strike="noStrike" kern="1200">
          <a:ln>
            <a:noFill/>
          </a:ln>
          <a:solidFill>
            <a:srgbClr val="004586"/>
          </a:solidFill>
          <a:latin typeface="Arial" pitchFamily="18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en-US" sz="3200" b="0" i="0" u="none" strike="noStrike" kern="1200">
          <a:ln>
            <a:noFill/>
          </a:ln>
          <a:latin typeface="Arial" pitchFamily="18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3568" y="2060848"/>
            <a:ext cx="7772400" cy="1143000"/>
          </a:xfrm>
          <a:ln/>
        </p:spPr>
        <p:txBody>
          <a:bodyPr>
            <a:normAutofit fontScale="90000"/>
          </a:bodyPr>
          <a:lstStyle/>
          <a:p>
            <a:pPr algn="ctr"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3200" dirty="0" smtClean="0">
                <a:solidFill>
                  <a:srgbClr val="004080"/>
                </a:solidFill>
                <a:ea typeface="MS PGothic" pitchFamily="48" charset="-128"/>
              </a:rPr>
              <a:t>Cloud 9</a:t>
            </a:r>
            <a:br>
              <a:rPr lang="en-US" sz="3200" dirty="0" smtClean="0">
                <a:solidFill>
                  <a:srgbClr val="004080"/>
                </a:solidFill>
                <a:ea typeface="MS PGothic" pitchFamily="48" charset="-128"/>
              </a:rPr>
            </a:br>
            <a:r>
              <a:rPr lang="en-US" sz="1600" dirty="0" smtClean="0">
                <a:solidFill>
                  <a:srgbClr val="004080"/>
                </a:solidFill>
                <a:ea typeface="MS PGothic" pitchFamily="48" charset="-128"/>
              </a:rPr>
              <a:t/>
            </a:r>
            <a:br>
              <a:rPr lang="en-US" sz="1600" dirty="0" smtClean="0">
                <a:solidFill>
                  <a:srgbClr val="004080"/>
                </a:solidFill>
                <a:ea typeface="MS PGothic" pitchFamily="48" charset="-128"/>
              </a:rPr>
            </a:br>
            <a:r>
              <a:rPr lang="en-US" sz="2400" dirty="0" err="1" smtClean="0">
                <a:solidFill>
                  <a:srgbClr val="FF8000"/>
                </a:solidFill>
                <a:ea typeface="MS PGothic" pitchFamily="48" charset="-128"/>
              </a:rPr>
              <a:t>Gitc</a:t>
            </a:r>
            <a:endParaRPr lang="en-US" dirty="0">
              <a:solidFill>
                <a:srgbClr val="FF8000"/>
              </a:solidFill>
              <a:ea typeface="MS PGothic" pitchFamily="48" charset="-128"/>
            </a:endParaRP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  <a:ln/>
          <a:extLst>
            <a:ext uri="{91240B29-F687-4F45-9708-019B960494DF}">
              <a14:hiddenLine xmlns:a14="http://schemas.microsoft.com/office/drawing/2010/main" w="9360">
                <a:solidFill>
                  <a:srgbClr val="80808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/>
          <a:p>
            <a:pPr marL="0" indent="0" algn="ctr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sz="1600" dirty="0" smtClean="0"/>
              <a:t>Markus </a:t>
            </a:r>
            <a:r>
              <a:rPr lang="en-US" sz="1600" dirty="0" err="1" smtClean="0"/>
              <a:t>Kahl</a:t>
            </a:r>
            <a:r>
              <a:rPr lang="en-US" sz="1600" dirty="0" smtClean="0"/>
              <a:t>, Stephanie </a:t>
            </a:r>
            <a:r>
              <a:rPr lang="en-US" sz="1600" dirty="0" err="1" smtClean="0"/>
              <a:t>Platz</a:t>
            </a:r>
            <a:r>
              <a:rPr lang="en-US" sz="1600" dirty="0" smtClean="0"/>
              <a:t>, Patrick </a:t>
            </a:r>
            <a:r>
              <a:rPr lang="en-US" sz="1600" dirty="0" err="1" smtClean="0"/>
              <a:t>Schilf</a:t>
            </a:r>
            <a:endParaRPr lang="en-US" sz="1600" dirty="0"/>
          </a:p>
          <a:p>
            <a:pPr marL="0" indent="0" algn="ctr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sz="1600" dirty="0"/>
          </a:p>
          <a:p>
            <a:pPr marL="0" indent="0" algn="ctr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sz="1600" dirty="0" smtClean="0"/>
              <a:t>Web-based Software Development Environments</a:t>
            </a:r>
            <a:endParaRPr lang="en-US" sz="1600" dirty="0"/>
          </a:p>
          <a:p>
            <a:pPr marL="0" indent="0" algn="ctr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sz="1600" dirty="0"/>
              <a:t>Software Architecture Group</a:t>
            </a:r>
          </a:p>
          <a:p>
            <a:pPr marL="0" indent="0" algn="ctr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sz="1600" dirty="0"/>
              <a:t>SS 2012</a:t>
            </a:r>
          </a:p>
        </p:txBody>
      </p:sp>
    </p:spTree>
    <p:extLst>
      <p:ext uri="{BB962C8B-B14F-4D97-AF65-F5344CB8AC3E}">
        <p14:creationId xmlns:p14="http://schemas.microsoft.com/office/powerpoint/2010/main" val="15787239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dirty="0" smtClean="0"/>
              <a:t>15.05.2012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77280" y="6583679"/>
            <a:ext cx="5526968" cy="274320"/>
          </a:xfrm>
        </p:spPr>
        <p:txBody>
          <a:bodyPr/>
          <a:lstStyle/>
          <a:p>
            <a:pPr lvl="0"/>
            <a:r>
              <a:rPr lang="en-US" dirty="0" smtClean="0"/>
              <a:t>| </a:t>
            </a:r>
            <a:r>
              <a:rPr lang="en-US" dirty="0" err="1" smtClean="0"/>
              <a:t>Kahl</a:t>
            </a:r>
            <a:r>
              <a:rPr lang="en-US" dirty="0" smtClean="0"/>
              <a:t>, </a:t>
            </a:r>
            <a:r>
              <a:rPr lang="en-US" dirty="0" err="1" smtClean="0"/>
              <a:t>Platz</a:t>
            </a:r>
            <a:r>
              <a:rPr lang="en-US" dirty="0" smtClean="0"/>
              <a:t>, </a:t>
            </a:r>
            <a:r>
              <a:rPr lang="en-US" dirty="0" err="1" smtClean="0"/>
              <a:t>Schilf</a:t>
            </a:r>
            <a:r>
              <a:rPr lang="en-US" dirty="0" smtClean="0"/>
              <a:t> | Web-</a:t>
            </a:r>
            <a:r>
              <a:rPr lang="en-US" dirty="0" err="1" smtClean="0"/>
              <a:t>dev</a:t>
            </a:r>
            <a:r>
              <a:rPr lang="en-US" dirty="0" smtClean="0"/>
              <a:t> SS 2012</a:t>
            </a:r>
            <a:endParaRPr lang="en-US" dirty="0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dirty="0" smtClean="0"/>
              <a:t>Pros and Cons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484784"/>
            <a:ext cx="3610744" cy="4032448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r>
              <a:rPr lang="en-US" sz="2800" dirty="0" smtClean="0"/>
              <a:t>Access IDE online</a:t>
            </a:r>
          </a:p>
          <a:p>
            <a:r>
              <a:rPr lang="en-US" sz="2800" dirty="0" smtClean="0"/>
              <a:t>Drag &amp; Drop</a:t>
            </a:r>
          </a:p>
          <a:p>
            <a:r>
              <a:rPr lang="en-US" sz="2800" dirty="0" err="1" smtClean="0"/>
              <a:t>Github</a:t>
            </a:r>
            <a:r>
              <a:rPr lang="en-US" sz="2800" dirty="0" smtClean="0"/>
              <a:t> / </a:t>
            </a:r>
            <a:r>
              <a:rPr lang="en-US" sz="2800" dirty="0" err="1" smtClean="0"/>
              <a:t>Bitbucket</a:t>
            </a:r>
            <a:r>
              <a:rPr lang="en-US" sz="2800" dirty="0" smtClean="0"/>
              <a:t> integration</a:t>
            </a:r>
          </a:p>
          <a:p>
            <a:r>
              <a:rPr lang="en-US" sz="2800" dirty="0" smtClean="0"/>
              <a:t>Syntax highlighting for many languages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4561656" y="1484784"/>
            <a:ext cx="3898776" cy="40324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 rtl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tabLst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r>
              <a:rPr lang="de-DE" sz="2800" dirty="0" err="1" smtClean="0"/>
              <a:t>simplistic</a:t>
            </a:r>
            <a:r>
              <a:rPr lang="de-DE" sz="2800" dirty="0" smtClean="0"/>
              <a:t> </a:t>
            </a:r>
            <a:r>
              <a:rPr lang="de-DE" sz="2800" dirty="0" err="1" smtClean="0"/>
              <a:t>editor</a:t>
            </a:r>
            <a:endParaRPr lang="de-DE" sz="2800" dirty="0" smtClean="0"/>
          </a:p>
          <a:p>
            <a:pPr lvl="1"/>
            <a:r>
              <a:rPr lang="de-DE" sz="2400" dirty="0" err="1" smtClean="0"/>
              <a:t>lexical</a:t>
            </a:r>
            <a:r>
              <a:rPr lang="de-DE" sz="2400" dirty="0" smtClean="0"/>
              <a:t> </a:t>
            </a:r>
            <a:r>
              <a:rPr lang="de-DE" sz="2400" dirty="0" err="1" smtClean="0"/>
              <a:t>autocompletion</a:t>
            </a:r>
            <a:endParaRPr lang="de-DE" sz="2400" dirty="0"/>
          </a:p>
          <a:p>
            <a:r>
              <a:rPr lang="de-DE" sz="2800" dirty="0" err="1" smtClean="0"/>
              <a:t>Git</a:t>
            </a:r>
            <a:r>
              <a:rPr lang="de-DE" sz="2800" dirty="0" smtClean="0"/>
              <a:t> </a:t>
            </a:r>
            <a:r>
              <a:rPr lang="de-DE" sz="2800" dirty="0" err="1" smtClean="0"/>
              <a:t>integration</a:t>
            </a:r>
            <a:r>
              <a:rPr lang="de-DE" sz="2800" dirty="0" smtClean="0"/>
              <a:t> </a:t>
            </a:r>
            <a:r>
              <a:rPr lang="de-DE" sz="2800" dirty="0" err="1" smtClean="0"/>
              <a:t>insufficient</a:t>
            </a:r>
            <a:endParaRPr lang="de-DE" sz="2800" dirty="0" smtClean="0"/>
          </a:p>
          <a:p>
            <a:r>
              <a:rPr lang="de-DE" sz="2800" dirty="0" err="1" smtClean="0"/>
              <a:t>Console</a:t>
            </a:r>
            <a:r>
              <a:rPr lang="de-DE" sz="2800" dirty="0" smtClean="0"/>
              <a:t> </a:t>
            </a:r>
            <a:r>
              <a:rPr lang="de-DE" sz="2800" dirty="0" err="1" smtClean="0"/>
              <a:t>is</a:t>
            </a:r>
            <a:r>
              <a:rPr lang="de-DE" sz="2800" dirty="0" smtClean="0"/>
              <a:t> </a:t>
            </a:r>
            <a:r>
              <a:rPr lang="de-DE" sz="2800" dirty="0" err="1" smtClean="0"/>
              <a:t>main</a:t>
            </a:r>
            <a:r>
              <a:rPr lang="de-DE" sz="2800" dirty="0" smtClean="0"/>
              <a:t> </a:t>
            </a:r>
            <a:r>
              <a:rPr lang="de-DE" sz="2800" dirty="0" err="1" smtClean="0"/>
              <a:t>tool</a:t>
            </a:r>
            <a:endParaRPr lang="de-DE" sz="2800" dirty="0" smtClean="0"/>
          </a:p>
          <a:p>
            <a:pPr lvl="1"/>
            <a:r>
              <a:rPr lang="de-DE" sz="2400" dirty="0" err="1" smtClean="0"/>
              <a:t>Rough</a:t>
            </a:r>
            <a:r>
              <a:rPr lang="de-DE" sz="2400" dirty="0" smtClean="0"/>
              <a:t> </a:t>
            </a:r>
            <a:r>
              <a:rPr lang="de-DE" sz="2400" dirty="0" err="1" smtClean="0"/>
              <a:t>edges</a:t>
            </a:r>
            <a:endParaRPr lang="de-DE" sz="2400" dirty="0" smtClean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320000" y="1224000"/>
            <a:ext cx="0" cy="38633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363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077840"/>
            <a:ext cx="8291264" cy="5303488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r>
              <a:rPr lang="en-US" sz="2800" dirty="0" err="1" smtClean="0"/>
              <a:t>git</a:t>
            </a:r>
            <a:r>
              <a:rPr lang="en-US" sz="2800" dirty="0" smtClean="0"/>
              <a:t> </a:t>
            </a:r>
            <a:r>
              <a:rPr lang="en-US" sz="2800" dirty="0" smtClean="0"/>
              <a:t>workflow is not properly supported by Cloud9</a:t>
            </a:r>
          </a:p>
          <a:p>
            <a:r>
              <a:rPr lang="en-US" sz="2800" dirty="0" smtClean="0"/>
              <a:t>Switching back and forth between editor and</a:t>
            </a:r>
            <a:br>
              <a:rPr lang="en-US" sz="2800" dirty="0" smtClean="0"/>
            </a:br>
            <a:r>
              <a:rPr lang="en-US" sz="2800" dirty="0" smtClean="0"/>
              <a:t>(stupid) console</a:t>
            </a:r>
            <a:endParaRPr lang="en-US" sz="2800" dirty="0" smtClean="0"/>
          </a:p>
          <a:p>
            <a:endParaRPr lang="en-US" sz="2800" dirty="0"/>
          </a:p>
        </p:txBody>
      </p:sp>
      <p:pic>
        <p:nvPicPr>
          <p:cNvPr id="3074" name="Picture 2" descr="D:\studiensachn\Web-based_Software_Development_Environments\repo\seminar\presentation\pics\cloud9-conso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80" y="2708920"/>
            <a:ext cx="7653866" cy="3587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dirty="0" smtClean="0"/>
              <a:t>(part of our) Development </a:t>
            </a:r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583679"/>
            <a:ext cx="1097280" cy="274320"/>
          </a:xfrm>
        </p:spPr>
        <p:txBody>
          <a:bodyPr/>
          <a:lstStyle/>
          <a:p>
            <a:pPr lvl="0"/>
            <a:r>
              <a:rPr lang="en-US" dirty="0" smtClean="0"/>
              <a:t>15.05.2012</a:t>
            </a:r>
            <a:endParaRPr lang="en-U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77280" y="6583679"/>
            <a:ext cx="5526968" cy="274320"/>
          </a:xfrm>
        </p:spPr>
        <p:txBody>
          <a:bodyPr/>
          <a:lstStyle/>
          <a:p>
            <a:pPr lvl="0"/>
            <a:r>
              <a:rPr lang="en-US" dirty="0" smtClean="0"/>
              <a:t>| </a:t>
            </a:r>
            <a:r>
              <a:rPr lang="en-US" dirty="0" err="1" smtClean="0"/>
              <a:t>Kahl</a:t>
            </a:r>
            <a:r>
              <a:rPr lang="en-US" dirty="0" smtClean="0"/>
              <a:t>, </a:t>
            </a:r>
            <a:r>
              <a:rPr lang="en-US" dirty="0" err="1" smtClean="0"/>
              <a:t>Platz</a:t>
            </a:r>
            <a:r>
              <a:rPr lang="en-US" dirty="0" smtClean="0"/>
              <a:t>, </a:t>
            </a:r>
            <a:r>
              <a:rPr lang="en-US" dirty="0" err="1" smtClean="0"/>
              <a:t>Schilf</a:t>
            </a:r>
            <a:r>
              <a:rPr lang="en-US" dirty="0" smtClean="0"/>
              <a:t> | Web-</a:t>
            </a:r>
            <a:r>
              <a:rPr lang="en-US" dirty="0" err="1" smtClean="0"/>
              <a:t>dev</a:t>
            </a:r>
            <a:r>
              <a:rPr lang="en-US" dirty="0" smtClean="0"/>
              <a:t> SS 2012</a:t>
            </a:r>
            <a:endParaRPr lang="en-US" dirty="0"/>
          </a:p>
        </p:txBody>
      </p:sp>
      <p:pic>
        <p:nvPicPr>
          <p:cNvPr id="4" name="Picture 3" descr="git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765046"/>
            <a:ext cx="5035045" cy="34331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git-diff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154"/>
          <a:stretch/>
        </p:blipFill>
        <p:spPr>
          <a:xfrm>
            <a:off x="4893774" y="3650511"/>
            <a:ext cx="3487237" cy="17655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15305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077840"/>
            <a:ext cx="8291264" cy="5303488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dirty="0" smtClean="0"/>
              <a:t>Idea </a:t>
            </a:r>
            <a:r>
              <a:rPr lang="en-US" dirty="0"/>
              <a:t>t</a:t>
            </a:r>
            <a:r>
              <a:rPr lang="en-US" dirty="0" smtClean="0"/>
              <a:t>o Improve </a:t>
            </a:r>
            <a:r>
              <a:rPr lang="en-US" dirty="0" err="1" smtClean="0"/>
              <a:t>Git</a:t>
            </a:r>
            <a:r>
              <a:rPr lang="en-US" dirty="0" smtClean="0"/>
              <a:t>-</a:t>
            </a:r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583679"/>
            <a:ext cx="1097280" cy="274320"/>
          </a:xfrm>
        </p:spPr>
        <p:txBody>
          <a:bodyPr/>
          <a:lstStyle/>
          <a:p>
            <a:pPr lvl="0"/>
            <a:r>
              <a:rPr lang="en-US" dirty="0" smtClean="0"/>
              <a:t>15.05.2012</a:t>
            </a:r>
            <a:endParaRPr lang="en-U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77280" y="6583679"/>
            <a:ext cx="5526968" cy="274320"/>
          </a:xfrm>
        </p:spPr>
        <p:txBody>
          <a:bodyPr/>
          <a:lstStyle/>
          <a:p>
            <a:pPr lvl="0"/>
            <a:r>
              <a:rPr lang="en-US" dirty="0" smtClean="0"/>
              <a:t>| </a:t>
            </a:r>
            <a:r>
              <a:rPr lang="en-US" dirty="0" err="1" smtClean="0"/>
              <a:t>Kahl</a:t>
            </a:r>
            <a:r>
              <a:rPr lang="en-US" dirty="0" smtClean="0"/>
              <a:t>, </a:t>
            </a:r>
            <a:r>
              <a:rPr lang="en-US" dirty="0" err="1" smtClean="0"/>
              <a:t>Platz</a:t>
            </a:r>
            <a:r>
              <a:rPr lang="en-US" dirty="0" smtClean="0"/>
              <a:t>, </a:t>
            </a:r>
            <a:r>
              <a:rPr lang="en-US" dirty="0" err="1" smtClean="0"/>
              <a:t>Schilf</a:t>
            </a:r>
            <a:r>
              <a:rPr lang="en-US" dirty="0" smtClean="0"/>
              <a:t> | Web-</a:t>
            </a:r>
            <a:r>
              <a:rPr lang="en-US" dirty="0" err="1" smtClean="0"/>
              <a:t>dev</a:t>
            </a:r>
            <a:r>
              <a:rPr lang="en-US" dirty="0" smtClean="0"/>
              <a:t> SS 2012</a:t>
            </a:r>
            <a:endParaRPr lang="en-US" dirty="0"/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323528" y="1230240"/>
            <a:ext cx="8640960" cy="53034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 rtl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tabLst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r>
              <a:rPr lang="de-DE" sz="2800" b="1" dirty="0" smtClean="0"/>
              <a:t>Proper </a:t>
            </a:r>
            <a:r>
              <a:rPr lang="de-DE" sz="2800" b="1" dirty="0" err="1" smtClean="0"/>
              <a:t>git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integration</a:t>
            </a:r>
            <a:r>
              <a:rPr lang="de-DE" sz="2800" b="1" dirty="0" smtClean="0"/>
              <a:t> in </a:t>
            </a:r>
            <a:r>
              <a:rPr lang="de-DE" sz="2800" b="1" dirty="0" err="1" smtClean="0"/>
              <a:t>editor</a:t>
            </a:r>
            <a:r>
              <a:rPr lang="de-DE" sz="2800" b="1" dirty="0" smtClean="0"/>
              <a:t> / IDE</a:t>
            </a:r>
          </a:p>
          <a:p>
            <a:pPr lvl="1"/>
            <a:r>
              <a:rPr lang="de-DE" sz="2400" dirty="0" smtClean="0"/>
              <a:t>Work </a:t>
            </a:r>
            <a:r>
              <a:rPr lang="de-DE" sz="2400" dirty="0" err="1" smtClean="0"/>
              <a:t>without</a:t>
            </a:r>
            <a:r>
              <a:rPr lang="de-DE" sz="2400" dirty="0" smtClean="0"/>
              <a:t> </a:t>
            </a:r>
            <a:r>
              <a:rPr lang="de-DE" sz="2400" dirty="0" err="1" smtClean="0"/>
              <a:t>console</a:t>
            </a:r>
            <a:endParaRPr lang="de-DE" sz="2400" dirty="0" smtClean="0"/>
          </a:p>
          <a:p>
            <a:pPr lvl="1"/>
            <a:r>
              <a:rPr lang="de-DE" sz="2400" dirty="0" err="1" smtClean="0"/>
              <a:t>Visualize</a:t>
            </a:r>
            <a:r>
              <a:rPr lang="de-DE" sz="2400" dirty="0" smtClean="0"/>
              <a:t> </a:t>
            </a:r>
            <a:r>
              <a:rPr lang="de-DE" sz="2400" dirty="0" err="1" smtClean="0"/>
              <a:t>changes</a:t>
            </a:r>
            <a:endParaRPr lang="de-DE" sz="2400" dirty="0" smtClean="0"/>
          </a:p>
          <a:p>
            <a:pPr lvl="1"/>
            <a:r>
              <a:rPr lang="de-DE" sz="2400" dirty="0" smtClean="0"/>
              <a:t>(</a:t>
            </a:r>
            <a:r>
              <a:rPr lang="de-DE" sz="2400" dirty="0" err="1" smtClean="0"/>
              <a:t>Branches</a:t>
            </a:r>
            <a:r>
              <a:rPr lang="de-DE" sz="2400" dirty="0" smtClean="0"/>
              <a:t>, </a:t>
            </a:r>
            <a:r>
              <a:rPr lang="de-DE" sz="2400" dirty="0" err="1" smtClean="0"/>
              <a:t>History</a:t>
            </a:r>
            <a:r>
              <a:rPr lang="de-DE" sz="2400" dirty="0" smtClean="0"/>
              <a:t>, Tags, </a:t>
            </a:r>
            <a:r>
              <a:rPr lang="de-DE" sz="2400" dirty="0" smtClean="0"/>
              <a:t>…)</a:t>
            </a:r>
          </a:p>
          <a:p>
            <a:r>
              <a:rPr lang="de-DE" sz="2800" b="1" dirty="0" err="1" smtClean="0"/>
              <a:t>Outcome</a:t>
            </a:r>
            <a:r>
              <a:rPr lang="de-DE" sz="2800" b="1" dirty="0" smtClean="0"/>
              <a:t>:</a:t>
            </a:r>
            <a:endParaRPr lang="de-DE" sz="2800" b="1" dirty="0"/>
          </a:p>
          <a:p>
            <a:pPr lvl="1"/>
            <a:r>
              <a:rPr lang="de-DE" sz="2400" dirty="0" err="1" smtClean="0"/>
              <a:t>Visualization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unstaged</a:t>
            </a:r>
            <a:r>
              <a:rPr lang="de-DE" sz="2400" dirty="0" smtClean="0"/>
              <a:t>, </a:t>
            </a:r>
            <a:r>
              <a:rPr lang="de-DE" sz="2400" dirty="0" err="1" smtClean="0"/>
              <a:t>staged</a:t>
            </a:r>
            <a:r>
              <a:rPr lang="de-DE" sz="2400" dirty="0" smtClean="0"/>
              <a:t> </a:t>
            </a:r>
            <a:r>
              <a:rPr lang="de-DE" sz="2400" dirty="0" err="1" smtClean="0"/>
              <a:t>changes</a:t>
            </a:r>
            <a:r>
              <a:rPr lang="de-DE" sz="2400" dirty="0" smtClean="0"/>
              <a:t> in code-editor</a:t>
            </a:r>
            <a:br>
              <a:rPr lang="de-DE" sz="2400" dirty="0" smtClean="0"/>
            </a:br>
            <a:r>
              <a:rPr lang="de-DE" sz="2400" dirty="0" err="1" smtClean="0"/>
              <a:t>with</a:t>
            </a:r>
            <a:r>
              <a:rPr lang="de-DE" sz="2400" dirty="0" smtClean="0"/>
              <a:t> </a:t>
            </a:r>
            <a:r>
              <a:rPr lang="de-DE" sz="2400" dirty="0" err="1" smtClean="0"/>
              <a:t>ability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revert</a:t>
            </a:r>
            <a:r>
              <a:rPr lang="de-DE" sz="2400" dirty="0" smtClean="0"/>
              <a:t>, </a:t>
            </a:r>
            <a:r>
              <a:rPr lang="de-DE" sz="2400" dirty="0" err="1" smtClean="0"/>
              <a:t>stage</a:t>
            </a:r>
            <a:r>
              <a:rPr lang="de-DE" sz="2400" dirty="0" smtClean="0"/>
              <a:t>, </a:t>
            </a:r>
            <a:r>
              <a:rPr lang="de-DE" sz="2400" dirty="0" err="1" smtClean="0"/>
              <a:t>unstage</a:t>
            </a:r>
            <a:r>
              <a:rPr lang="de-DE" sz="2400" dirty="0" smtClean="0"/>
              <a:t> </a:t>
            </a:r>
            <a:r>
              <a:rPr lang="de-DE" sz="2400" dirty="0" err="1" smtClean="0"/>
              <a:t>them</a:t>
            </a:r>
            <a:endParaRPr lang="de-DE" sz="2400" dirty="0" smtClean="0"/>
          </a:p>
        </p:txBody>
      </p:sp>
    </p:spTree>
    <p:extLst>
      <p:ext uri="{BB962C8B-B14F-4D97-AF65-F5344CB8AC3E}">
        <p14:creationId xmlns:p14="http://schemas.microsoft.com/office/powerpoint/2010/main" val="4283339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1720" y="2132856"/>
            <a:ext cx="41930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 smtClean="0">
                <a:solidFill>
                  <a:srgbClr val="FF0000"/>
                </a:solidFill>
              </a:rPr>
              <a:t>BILD FÜR EDITOR</a:t>
            </a:r>
            <a:endParaRPr lang="en-GB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44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077840"/>
            <a:ext cx="8291264" cy="5303488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dirty="0" smtClean="0"/>
              <a:t>Idea </a:t>
            </a:r>
            <a:r>
              <a:rPr lang="en-US" dirty="0"/>
              <a:t>t</a:t>
            </a:r>
            <a:r>
              <a:rPr lang="en-US" dirty="0" smtClean="0"/>
              <a:t>o Improve </a:t>
            </a:r>
            <a:r>
              <a:rPr lang="en-US" dirty="0" err="1" smtClean="0"/>
              <a:t>Git</a:t>
            </a:r>
            <a:r>
              <a:rPr lang="en-US" dirty="0" smtClean="0"/>
              <a:t>-</a:t>
            </a:r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583679"/>
            <a:ext cx="1097280" cy="274320"/>
          </a:xfrm>
        </p:spPr>
        <p:txBody>
          <a:bodyPr/>
          <a:lstStyle/>
          <a:p>
            <a:pPr lvl="0"/>
            <a:r>
              <a:rPr lang="en-US" dirty="0" smtClean="0"/>
              <a:t>15.05.2012</a:t>
            </a:r>
            <a:endParaRPr lang="en-U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77280" y="6583679"/>
            <a:ext cx="5526968" cy="274320"/>
          </a:xfrm>
        </p:spPr>
        <p:txBody>
          <a:bodyPr/>
          <a:lstStyle/>
          <a:p>
            <a:pPr lvl="0"/>
            <a:r>
              <a:rPr lang="en-US" dirty="0" smtClean="0"/>
              <a:t>| </a:t>
            </a:r>
            <a:r>
              <a:rPr lang="en-US" dirty="0" err="1" smtClean="0"/>
              <a:t>Kahl</a:t>
            </a:r>
            <a:r>
              <a:rPr lang="en-US" dirty="0" smtClean="0"/>
              <a:t>, </a:t>
            </a:r>
            <a:r>
              <a:rPr lang="en-US" dirty="0" err="1" smtClean="0"/>
              <a:t>Platz</a:t>
            </a:r>
            <a:r>
              <a:rPr lang="en-US" dirty="0" smtClean="0"/>
              <a:t>, </a:t>
            </a:r>
            <a:r>
              <a:rPr lang="en-US" dirty="0" err="1" smtClean="0"/>
              <a:t>Schilf</a:t>
            </a:r>
            <a:r>
              <a:rPr lang="en-US" dirty="0" smtClean="0"/>
              <a:t> | Web-</a:t>
            </a:r>
            <a:r>
              <a:rPr lang="en-US" dirty="0" err="1" smtClean="0"/>
              <a:t>dev</a:t>
            </a:r>
            <a:r>
              <a:rPr lang="en-US" dirty="0" smtClean="0"/>
              <a:t> SS 2012</a:t>
            </a:r>
            <a:endParaRPr lang="en-US" dirty="0"/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323528" y="1230240"/>
            <a:ext cx="8640960" cy="53034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 rtl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tabLst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r>
              <a:rPr lang="de-DE" sz="2800" b="1" dirty="0" smtClean="0"/>
              <a:t>Proper </a:t>
            </a:r>
            <a:r>
              <a:rPr lang="de-DE" sz="2800" b="1" dirty="0" err="1" smtClean="0"/>
              <a:t>git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integration</a:t>
            </a:r>
            <a:r>
              <a:rPr lang="de-DE" sz="2800" b="1" dirty="0" smtClean="0"/>
              <a:t> in </a:t>
            </a:r>
            <a:r>
              <a:rPr lang="de-DE" sz="2800" b="1" dirty="0" err="1" smtClean="0"/>
              <a:t>editor</a:t>
            </a:r>
            <a:r>
              <a:rPr lang="de-DE" sz="2800" b="1" dirty="0" smtClean="0"/>
              <a:t> / IDE</a:t>
            </a:r>
          </a:p>
          <a:p>
            <a:pPr lvl="1"/>
            <a:r>
              <a:rPr lang="de-DE" sz="2400" dirty="0" smtClean="0"/>
              <a:t>Work </a:t>
            </a:r>
            <a:r>
              <a:rPr lang="de-DE" sz="2400" dirty="0" err="1" smtClean="0"/>
              <a:t>without</a:t>
            </a:r>
            <a:r>
              <a:rPr lang="de-DE" sz="2400" dirty="0" smtClean="0"/>
              <a:t> </a:t>
            </a:r>
            <a:r>
              <a:rPr lang="de-DE" sz="2400" dirty="0" err="1" smtClean="0"/>
              <a:t>console</a:t>
            </a:r>
            <a:endParaRPr lang="de-DE" sz="2400" dirty="0" smtClean="0"/>
          </a:p>
          <a:p>
            <a:pPr lvl="1"/>
            <a:r>
              <a:rPr lang="de-DE" sz="2400" dirty="0" err="1" smtClean="0"/>
              <a:t>Visualize</a:t>
            </a:r>
            <a:r>
              <a:rPr lang="de-DE" sz="2400" dirty="0" smtClean="0"/>
              <a:t> </a:t>
            </a:r>
            <a:r>
              <a:rPr lang="de-DE" sz="2400" dirty="0" err="1" smtClean="0"/>
              <a:t>changes</a:t>
            </a:r>
            <a:endParaRPr lang="de-DE" sz="2400" dirty="0" smtClean="0"/>
          </a:p>
          <a:p>
            <a:pPr lvl="1"/>
            <a:r>
              <a:rPr lang="de-DE" sz="2400" dirty="0" smtClean="0"/>
              <a:t>(</a:t>
            </a:r>
            <a:r>
              <a:rPr lang="de-DE" sz="2400" dirty="0" err="1" smtClean="0"/>
              <a:t>Branches</a:t>
            </a:r>
            <a:r>
              <a:rPr lang="de-DE" sz="2400" dirty="0" smtClean="0"/>
              <a:t>, </a:t>
            </a:r>
            <a:r>
              <a:rPr lang="de-DE" sz="2400" dirty="0" err="1" smtClean="0"/>
              <a:t>History</a:t>
            </a:r>
            <a:r>
              <a:rPr lang="de-DE" sz="2400" dirty="0" smtClean="0"/>
              <a:t>, Tags, </a:t>
            </a:r>
            <a:r>
              <a:rPr lang="de-DE" sz="2400" dirty="0" smtClean="0"/>
              <a:t>…)</a:t>
            </a:r>
          </a:p>
          <a:p>
            <a:r>
              <a:rPr lang="de-DE" sz="2800" b="1" dirty="0" err="1" smtClean="0"/>
              <a:t>Outcome</a:t>
            </a:r>
            <a:r>
              <a:rPr lang="de-DE" sz="2800" b="1" dirty="0" smtClean="0"/>
              <a:t>:</a:t>
            </a:r>
            <a:endParaRPr lang="de-DE" sz="2800" b="1" dirty="0"/>
          </a:p>
          <a:p>
            <a:pPr lvl="1"/>
            <a:r>
              <a:rPr lang="de-DE" sz="2400" dirty="0" err="1" smtClean="0"/>
              <a:t>Visualization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unstaged</a:t>
            </a:r>
            <a:r>
              <a:rPr lang="de-DE" sz="2400" dirty="0" smtClean="0"/>
              <a:t>, </a:t>
            </a:r>
            <a:r>
              <a:rPr lang="de-DE" sz="2400" dirty="0" err="1" smtClean="0"/>
              <a:t>staged</a:t>
            </a:r>
            <a:r>
              <a:rPr lang="de-DE" sz="2400" dirty="0" smtClean="0"/>
              <a:t> </a:t>
            </a:r>
            <a:r>
              <a:rPr lang="de-DE" sz="2400" dirty="0" err="1" smtClean="0"/>
              <a:t>changes</a:t>
            </a:r>
            <a:r>
              <a:rPr lang="de-DE" sz="2400" dirty="0" smtClean="0"/>
              <a:t> in code-editor</a:t>
            </a:r>
            <a:br>
              <a:rPr lang="de-DE" sz="2400" dirty="0" smtClean="0"/>
            </a:br>
            <a:r>
              <a:rPr lang="de-DE" sz="2400" dirty="0" err="1" smtClean="0"/>
              <a:t>with</a:t>
            </a:r>
            <a:r>
              <a:rPr lang="de-DE" sz="2400" dirty="0" smtClean="0"/>
              <a:t> </a:t>
            </a:r>
            <a:r>
              <a:rPr lang="de-DE" sz="2400" dirty="0" err="1" smtClean="0"/>
              <a:t>ability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revert</a:t>
            </a:r>
            <a:r>
              <a:rPr lang="de-DE" sz="2400" dirty="0" smtClean="0"/>
              <a:t>, </a:t>
            </a:r>
            <a:r>
              <a:rPr lang="de-DE" sz="2400" dirty="0" err="1" smtClean="0"/>
              <a:t>stage</a:t>
            </a:r>
            <a:r>
              <a:rPr lang="de-DE" sz="2400" dirty="0" smtClean="0"/>
              <a:t>, </a:t>
            </a:r>
            <a:r>
              <a:rPr lang="de-DE" sz="2400" dirty="0" err="1" smtClean="0"/>
              <a:t>unstage</a:t>
            </a:r>
            <a:r>
              <a:rPr lang="de-DE" sz="2400" dirty="0" smtClean="0"/>
              <a:t> </a:t>
            </a:r>
            <a:r>
              <a:rPr lang="de-DE" sz="2400" dirty="0" err="1" smtClean="0"/>
              <a:t>them</a:t>
            </a:r>
            <a:endParaRPr lang="de-DE" sz="2400" dirty="0" smtClean="0"/>
          </a:p>
          <a:p>
            <a:pPr lvl="1"/>
            <a:r>
              <a:rPr lang="de-DE" sz="2400" dirty="0" err="1" smtClean="0"/>
              <a:t>Diff</a:t>
            </a:r>
            <a:r>
              <a:rPr lang="de-DE" sz="2400" dirty="0" smtClean="0"/>
              <a:t>-View: </a:t>
            </a:r>
            <a:r>
              <a:rPr lang="de-DE" sz="2400" dirty="0" err="1" smtClean="0"/>
              <a:t>revert</a:t>
            </a:r>
            <a:r>
              <a:rPr lang="de-DE" sz="2400" dirty="0" smtClean="0"/>
              <a:t>, </a:t>
            </a:r>
            <a:r>
              <a:rPr lang="de-DE" sz="2400" dirty="0" err="1" smtClean="0"/>
              <a:t>stage</a:t>
            </a:r>
            <a:r>
              <a:rPr lang="de-DE" sz="2400" dirty="0" smtClean="0"/>
              <a:t>, </a:t>
            </a:r>
            <a:r>
              <a:rPr lang="de-DE" sz="2400" dirty="0" err="1" smtClean="0"/>
              <a:t>unstage</a:t>
            </a:r>
            <a:r>
              <a:rPr lang="de-DE" sz="2400" dirty="0" smtClean="0"/>
              <a:t>, </a:t>
            </a:r>
            <a:r>
              <a:rPr lang="de-DE" sz="2400" dirty="0" err="1" smtClean="0"/>
              <a:t>commit</a:t>
            </a:r>
            <a:r>
              <a:rPr lang="de-DE" sz="2400" dirty="0" smtClean="0"/>
              <a:t>, (push, pull)</a:t>
            </a:r>
            <a:endParaRPr lang="de-DE" sz="2400" dirty="0" smtClean="0"/>
          </a:p>
        </p:txBody>
      </p:sp>
    </p:spTree>
    <p:extLst>
      <p:ext uri="{BB962C8B-B14F-4D97-AF65-F5344CB8AC3E}">
        <p14:creationId xmlns:p14="http://schemas.microsoft.com/office/powerpoint/2010/main" val="3553046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1720" y="2132856"/>
            <a:ext cx="49183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 smtClean="0">
                <a:solidFill>
                  <a:srgbClr val="FF0000"/>
                </a:solidFill>
              </a:rPr>
              <a:t>BILD FÜR DIFF-VIEW</a:t>
            </a:r>
            <a:endParaRPr lang="en-GB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410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../../../../.config/libreoffice/3/user/template/SWA%20Master1.otp</Template>
  <TotalTime>725</TotalTime>
  <Words>253</Words>
  <Application>Microsoft Office PowerPoint</Application>
  <PresentationFormat>On-screen Show (4:3)</PresentationFormat>
  <Paragraphs>53</Paragraphs>
  <Slides>7</Slides>
  <Notes>5</Notes>
  <HiddenSlides>1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Office Theme</vt:lpstr>
      <vt:lpstr>Default</vt:lpstr>
      <vt:lpstr>Cloud 9  Gitc</vt:lpstr>
      <vt:lpstr>Pros and Cons</vt:lpstr>
      <vt:lpstr>(part of our) Development Workflow</vt:lpstr>
      <vt:lpstr>Idea to Improve Git-Workflow</vt:lpstr>
      <vt:lpstr>PowerPoint Presentation</vt:lpstr>
      <vt:lpstr>Idea to Improve Git-Workflow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SWA Master</dc:title>
  <dc:creator>Tim Felgentreff</dc:creator>
  <cp:lastModifiedBy>flummi</cp:lastModifiedBy>
  <cp:revision>59</cp:revision>
  <dcterms:created xsi:type="dcterms:W3CDTF">2012-05-07T12:10:06Z</dcterms:created>
  <dcterms:modified xsi:type="dcterms:W3CDTF">2012-06-20T13:12:24Z</dcterms:modified>
</cp:coreProperties>
</file>