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76" r:id="rId3"/>
    <p:sldId id="285" r:id="rId4"/>
    <p:sldId id="278" r:id="rId5"/>
    <p:sldId id="280" r:id="rId6"/>
    <p:sldId id="288" r:id="rId7"/>
    <p:sldId id="281" r:id="rId8"/>
    <p:sldId id="282" r:id="rId9"/>
    <p:sldId id="283" r:id="rId10"/>
    <p:sldId id="289" r:id="rId11"/>
    <p:sldId id="293" r:id="rId12"/>
    <p:sldId id="294" r:id="rId13"/>
    <p:sldId id="291" r:id="rId14"/>
    <p:sldId id="284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84282" autoAdjust="0"/>
  </p:normalViewPr>
  <p:slideViewPr>
    <p:cSldViewPr>
      <p:cViewPr>
        <p:scale>
          <a:sx n="79" d="100"/>
          <a:sy n="79" d="100"/>
        </p:scale>
        <p:origin x="-131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Was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wir</a:t>
            </a:r>
            <a:r>
              <a:rPr lang="en-US" sz="2000" dirty="0" smtClean="0"/>
              <a:t> </a:t>
            </a:r>
            <a:r>
              <a:rPr lang="en-US" sz="2000" dirty="0" err="1" smtClean="0"/>
              <a:t>gemacht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womit</a:t>
            </a: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</a:t>
            </a:r>
            <a:r>
              <a:rPr lang="en-US" sz="2000" dirty="0" smtClean="0"/>
              <a:t>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</a:t>
            </a:r>
            <a:r>
              <a:rPr lang="en-US" sz="2000" dirty="0" smtClean="0"/>
              <a:t>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err="1" smtClean="0"/>
              <a:t>this.channel</a:t>
            </a:r>
            <a:r>
              <a:rPr lang="en-US" dirty="0" smtClean="0"/>
              <a:t> = </a:t>
            </a:r>
            <a:r>
              <a:rPr lang="en-US" dirty="0" err="1" smtClean="0"/>
              <a:t>workspace.workspaceId</a:t>
            </a:r>
            <a:r>
              <a:rPr lang="en-US" baseline="0" dirty="0" smtClean="0"/>
              <a:t> +</a:t>
            </a:r>
            <a:r>
              <a:rPr lang="en-US" dirty="0" smtClean="0"/>
              <a:t> "::</a:t>
            </a:r>
            <a:r>
              <a:rPr lang="en-US" dirty="0" err="1" smtClean="0"/>
              <a:t>gitc</a:t>
            </a:r>
            <a:r>
              <a:rPr lang="en-US" dirty="0" smtClean="0"/>
              <a:t>“</a:t>
            </a:r>
          </a:p>
          <a:p>
            <a:endParaRPr lang="en-US" dirty="0" smtClean="0"/>
          </a:p>
          <a:p>
            <a:r>
              <a:rPr lang="en-US" dirty="0" smtClean="0"/>
              <a:t>ide broadcast:</a:t>
            </a:r>
          </a:p>
          <a:p>
            <a:r>
              <a:rPr lang="en-US" dirty="0" smtClean="0"/>
              <a:t>	each user: </a:t>
            </a:r>
            <a:r>
              <a:rPr lang="en-US" dirty="0" err="1" smtClean="0"/>
              <a:t>user.broadcast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, scope (</a:t>
            </a:r>
            <a:r>
              <a:rPr lang="en-US" dirty="0" err="1" smtClean="0"/>
              <a:t>gitc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	each client: </a:t>
            </a:r>
            <a:r>
              <a:rPr lang="en-US" dirty="0" err="1" smtClean="0"/>
              <a:t>client.send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Tetris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Explain stage, </a:t>
            </a:r>
            <a:r>
              <a:rPr lang="en-US" dirty="0" err="1" smtClean="0"/>
              <a:t>unstage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7193CF-94C6-40D4-AC5D-D4CD5BA9F4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4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Was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wir</a:t>
            </a:r>
            <a:r>
              <a:rPr lang="en-US" sz="2000" dirty="0" smtClean="0"/>
              <a:t> </a:t>
            </a:r>
            <a:r>
              <a:rPr lang="en-US" sz="2000" dirty="0" err="1" smtClean="0"/>
              <a:t>gemacht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womit</a:t>
            </a: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</a:t>
            </a:r>
            <a:r>
              <a:rPr lang="en-US" sz="2000" dirty="0" smtClean="0"/>
              <a:t>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</a:t>
            </a:r>
            <a:r>
              <a:rPr lang="en-US" sz="2000" dirty="0" smtClean="0"/>
              <a:t>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25/06/2012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r:id="rId15" imgW="3221337" imgH="1845301" progId="">
                  <p:embed/>
                </p:oleObj>
              </mc:Choice>
              <mc:Fallback>
                <p:oleObj r:id="rId15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err="1" smtClean="0">
                <a:solidFill>
                  <a:srgbClr val="FF8000"/>
                </a:solidFill>
                <a:ea typeface="MS PGothic" pitchFamily="48" charset="-128"/>
              </a:rPr>
              <a:t>Gitc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Extending Cloud9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Front-end </a:t>
            </a:r>
            <a:endParaRPr lang="en-US" sz="2800" dirty="0"/>
          </a:p>
          <a:p>
            <a:pPr lvl="1"/>
            <a:r>
              <a:rPr lang="en-US" sz="2400" dirty="0" smtClean="0"/>
              <a:t>Build diff-pane, diff-tree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2924944"/>
            <a:ext cx="9140746" cy="645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3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Extending Cloud9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Front-end </a:t>
            </a:r>
            <a:endParaRPr lang="en-US" sz="2800" dirty="0"/>
          </a:p>
          <a:p>
            <a:pPr lvl="1"/>
            <a:r>
              <a:rPr lang="en-US" sz="2400" dirty="0" smtClean="0"/>
              <a:t>Build diff-pane, diff-tree</a:t>
            </a:r>
          </a:p>
          <a:p>
            <a:pPr marL="54000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54000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lvl="1">
              <a:tabLst>
                <a:tab pos="4216400" algn="l"/>
              </a:tabLst>
            </a:pPr>
            <a:r>
              <a:rPr lang="en-US" sz="2400" dirty="0" smtClean="0"/>
              <a:t>Register on editor events to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et line markers / annotations / tooltip</a:t>
            </a:r>
          </a:p>
          <a:p>
            <a:pPr lvl="2"/>
            <a:r>
              <a:rPr lang="en-US" dirty="0" smtClean="0"/>
              <a:t>Track user input</a:t>
            </a:r>
            <a:endParaRPr lang="en-US" dirty="0" smtClean="0"/>
          </a:p>
          <a:p>
            <a:pPr lvl="1"/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188" y="4072745"/>
            <a:ext cx="1470992" cy="949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52" y="1700808"/>
            <a:ext cx="1439064" cy="80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7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GB" sz="2800" noProof="1" smtClean="0"/>
          </a:p>
          <a:p>
            <a:endParaRPr lang="en-GB" sz="2800" noProof="1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Extending Cloud9</a:t>
            </a:r>
            <a:endParaRPr lang="en-GB" noProof="1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GB" noProof="1" smtClean="0"/>
              <a:t>15.05.2012</a:t>
            </a:r>
            <a:endParaRPr lang="en-GB" noProof="1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GB" noProof="1" smtClean="0"/>
              <a:t>| Kahl, Platz, Schilf | Web-dev SS 2012</a:t>
            </a:r>
            <a:endParaRPr lang="en-GB" noProof="1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79512" y="1227138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GB" sz="2800" noProof="1"/>
          </a:p>
        </p:txBody>
      </p:sp>
      <p:sp>
        <p:nvSpPr>
          <p:cNvPr id="4" name="Rectangle 3"/>
          <p:cNvSpPr/>
          <p:nvPr/>
        </p:nvSpPr>
        <p:spPr>
          <a:xfrm>
            <a:off x="179512" y="1933351"/>
            <a:ext cx="4243790" cy="467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noProof="1" smtClean="0"/>
              <a:t>this.send = function (command, callback) {</a:t>
            </a:r>
            <a:endParaRPr lang="en-GB" noProof="1" smtClean="0"/>
          </a:p>
          <a:p>
            <a:pPr>
              <a:tabLst>
                <a:tab pos="363538" algn="l"/>
              </a:tabLst>
            </a:pPr>
            <a:endParaRPr lang="en-GB" sz="1000" noProof="1" smtClean="0"/>
          </a:p>
          <a:p>
            <a:pPr>
              <a:tabLst>
                <a:tab pos="363538" algn="l"/>
              </a:tabLst>
            </a:pPr>
            <a:r>
              <a:rPr lang="en-GB" noProof="1"/>
              <a:t>	</a:t>
            </a:r>
            <a:r>
              <a:rPr lang="en-GB" noProof="1" smtClean="0"/>
              <a:t>ide.send</a:t>
            </a:r>
            <a:r>
              <a:rPr lang="en-GB" noProof="1" smtClean="0"/>
              <a:t>( </a:t>
            </a:r>
            <a:r>
              <a:rPr lang="en-GB" noProof="1" smtClean="0"/>
              <a:t>{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command: argv[0],</a:t>
            </a:r>
          </a:p>
          <a:p>
            <a:pPr>
              <a:tabLst>
                <a:tab pos="1339850" algn="l"/>
              </a:tabLst>
            </a:pP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argv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argv,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cwd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ide.workspaceDir,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requireshandling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false,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extra 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tabLst>
                <a:tab pos="1339850" algn="l"/>
                <a:tab pos="3948113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command_id: tracer}  </a:t>
            </a:r>
            <a:r>
              <a:rPr lang="en-GB" noProof="1" smtClean="0"/>
              <a:t>});</a:t>
            </a:r>
          </a:p>
          <a:p>
            <a:pPr>
              <a:tabLst>
                <a:tab pos="363538" algn="l"/>
                <a:tab pos="3948113" algn="l"/>
              </a:tabLst>
            </a:pPr>
            <a:r>
              <a:rPr lang="en-GB" noProof="1"/>
              <a:t>	</a:t>
            </a:r>
            <a:r>
              <a:rPr lang="en-GB" noProof="1" smtClean="0"/>
              <a:t>	</a:t>
            </a:r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		}</a:t>
            </a: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endParaRPr lang="de-DE" noProof="1" smtClean="0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this.onMessage = function (e) {</a:t>
            </a:r>
          </a:p>
          <a:p>
            <a:pPr>
              <a:tabLst>
                <a:tab pos="1339850" algn="l"/>
                <a:tab pos="3948113" algn="l"/>
              </a:tabLst>
            </a:pP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		</a:t>
            </a:r>
          </a:p>
          <a:p>
            <a:pPr>
              <a:tabLst>
                <a:tab pos="1339850" algn="l"/>
                <a:tab pos="3948113" algn="l"/>
              </a:tabLst>
            </a:pP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/>
              <a:t>	</a:t>
            </a:r>
            <a:r>
              <a:rPr lang="de-DE" noProof="1" smtClean="0"/>
              <a:t>	}</a:t>
            </a:r>
            <a:endParaRPr lang="en-GB" noProof="1" smtClean="0"/>
          </a:p>
          <a:p>
            <a:endParaRPr lang="en-GB" noProof="1"/>
          </a:p>
        </p:txBody>
      </p:sp>
      <p:sp>
        <p:nvSpPr>
          <p:cNvPr id="5" name="TextBox 4"/>
          <p:cNvSpPr txBox="1"/>
          <p:nvPr/>
        </p:nvSpPr>
        <p:spPr>
          <a:xfrm>
            <a:off x="998246" y="1412388"/>
            <a:ext cx="214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noProof="1" smtClean="0"/>
              <a:t>Client-side </a:t>
            </a:r>
            <a:r>
              <a:rPr lang="en-GB" sz="2000" u="sng" noProof="1" smtClean="0"/>
              <a:t>(gitc.js)</a:t>
            </a:r>
            <a:endParaRPr lang="en-GB" sz="2000" u="sng" noProof="1"/>
          </a:p>
        </p:txBody>
      </p:sp>
      <p:sp>
        <p:nvSpPr>
          <p:cNvPr id="9" name="TextBox 8"/>
          <p:cNvSpPr txBox="1"/>
          <p:nvPr/>
        </p:nvSpPr>
        <p:spPr>
          <a:xfrm>
            <a:off x="5868144" y="1412776"/>
            <a:ext cx="2215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noProof="1" smtClean="0"/>
              <a:t>Server-side </a:t>
            </a:r>
            <a:r>
              <a:rPr lang="en-GB" sz="2000" u="sng" noProof="1" smtClean="0"/>
              <a:t>(gitc.js)</a:t>
            </a:r>
            <a:endParaRPr lang="en-GB" sz="2000" u="sng" noProof="1"/>
          </a:p>
        </p:txBody>
      </p:sp>
      <p:sp>
        <p:nvSpPr>
          <p:cNvPr id="18" name="Rectangle 17"/>
          <p:cNvSpPr/>
          <p:nvPr/>
        </p:nvSpPr>
        <p:spPr>
          <a:xfrm>
            <a:off x="4499992" y="1933351"/>
            <a:ext cx="468096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noProof="1" smtClean="0"/>
              <a:t>this.command </a:t>
            </a:r>
            <a:r>
              <a:rPr lang="de-DE" noProof="1" smtClean="0"/>
              <a:t>= function </a:t>
            </a:r>
            <a:r>
              <a:rPr lang="de-DE" noProof="1" smtClean="0"/>
              <a:t>(</a:t>
            </a:r>
            <a:r>
              <a:rPr lang="de-DE" noProof="1" smtClean="0"/>
              <a:t>user,message,client</a:t>
            </a:r>
            <a:r>
              <a:rPr lang="de-DE" noProof="1" smtClean="0"/>
              <a:t>) {</a:t>
            </a:r>
          </a:p>
          <a:p>
            <a:endParaRPr lang="de-DE" noProof="1" smtClean="0"/>
          </a:p>
          <a:p>
            <a:endParaRPr lang="de-DE" noProof="1" smtClean="0"/>
          </a:p>
          <a:p>
            <a:endParaRPr lang="de-DE" noProof="1" smtClean="0"/>
          </a:p>
          <a:p>
            <a:pPr>
              <a:tabLst>
                <a:tab pos="363538" algn="l"/>
              </a:tabLst>
            </a:pPr>
            <a:r>
              <a:rPr lang="de-DE" noProof="1" smtClean="0"/>
              <a:t>	processmanager.spawn("shell", {</a:t>
            </a:r>
          </a:p>
          <a:p>
            <a:r>
              <a:rPr lang="de-DE" noProof="1" smtClean="0"/>
              <a:t>            </a:t>
            </a:r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command: args[0],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args: args.slice(1),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cwd: message.cwd,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env: this.gitEnv,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extra: message.extra</a:t>
            </a:r>
          </a:p>
          <a:p>
            <a:pPr>
              <a:tabLst>
                <a:tab pos="4217988" algn="l"/>
              </a:tabLst>
            </a:pPr>
            <a:r>
              <a:rPr lang="de-DE" noProof="1" smtClean="0"/>
              <a:t>        }, </a:t>
            </a:r>
            <a:r>
              <a:rPr lang="de-DE" noProof="1" smtClean="0">
                <a:solidFill>
                  <a:srgbClr val="C00000"/>
                </a:solidFill>
              </a:rPr>
              <a:t>this.channel</a:t>
            </a:r>
            <a:r>
              <a:rPr lang="de-DE" noProof="1" smtClean="0"/>
              <a:t>, </a:t>
            </a:r>
            <a:r>
              <a:rPr lang="de-DE" noProof="1" smtClean="0"/>
              <a:t>errorfunction</a:t>
            </a:r>
            <a:r>
              <a:rPr lang="de-DE" noProof="1" smtClean="0"/>
              <a:t>);	}</a:t>
            </a:r>
          </a:p>
          <a:p>
            <a:pPr>
              <a:tabLst>
                <a:tab pos="4217988" algn="l"/>
              </a:tabLst>
            </a:pPr>
            <a:endParaRPr lang="de-DE" noProof="1"/>
          </a:p>
          <a:p>
            <a:pPr>
              <a:tabLst>
                <a:tab pos="4217988" algn="l"/>
              </a:tabLst>
            </a:pPr>
            <a:r>
              <a:rPr lang="de-DE" noProof="1"/>
              <a:t>this.init = function () {</a:t>
            </a:r>
          </a:p>
          <a:p>
            <a:pPr>
              <a:tabLst>
                <a:tab pos="4217988" algn="l"/>
              </a:tabLst>
            </a:pPr>
            <a:endParaRPr lang="de-DE" noProof="1"/>
          </a:p>
          <a:p>
            <a:pPr>
              <a:tabLst>
                <a:tab pos="4217988" algn="l"/>
              </a:tabLst>
            </a:pPr>
            <a:r>
              <a:rPr lang="de-DE" noProof="1"/>
              <a:t>	</a:t>
            </a:r>
          </a:p>
          <a:p>
            <a:pPr>
              <a:tabLst>
                <a:tab pos="4217988" algn="l"/>
              </a:tabLst>
            </a:pPr>
            <a:r>
              <a:rPr lang="de-DE" noProof="1"/>
              <a:t>	}</a:t>
            </a:r>
          </a:p>
          <a:p>
            <a:pPr>
              <a:tabLst>
                <a:tab pos="4217988" algn="l"/>
              </a:tabLst>
            </a:pPr>
            <a:endParaRPr lang="de-DE" noProof="1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553942" y="2420888"/>
            <a:ext cx="2160240" cy="1628314"/>
            <a:chOff x="1619672" y="2304742"/>
            <a:chExt cx="2160240" cy="1628314"/>
          </a:xfrm>
        </p:grpSpPr>
        <p:grpSp>
          <p:nvGrpSpPr>
            <p:cNvPr id="8" name="Group 7"/>
            <p:cNvGrpSpPr/>
            <p:nvPr/>
          </p:nvGrpSpPr>
          <p:grpSpPr>
            <a:xfrm>
              <a:off x="1619672" y="2304742"/>
              <a:ext cx="2160240" cy="1628314"/>
              <a:chOff x="1255535" y="3881984"/>
              <a:chExt cx="2160240" cy="1628314"/>
            </a:xfrm>
          </p:grpSpPr>
          <p:sp>
            <p:nvSpPr>
              <p:cNvPr id="6" name="Cloud 5"/>
              <p:cNvSpPr/>
              <p:nvPr/>
            </p:nvSpPr>
            <p:spPr>
              <a:xfrm rot="347475">
                <a:off x="1255535" y="3881984"/>
                <a:ext cx="2160240" cy="1628314"/>
              </a:xfrm>
              <a:prstGeom prst="cloud">
                <a:avLst/>
              </a:prstGeom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1">
                  <a:ln w="28575">
                    <a:noFill/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95522" y="4221088"/>
                <a:ext cx="1091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command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74309" y="4526864"/>
                <a:ext cx="5763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argv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03998" y="4696141"/>
                <a:ext cx="547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cwd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339752" y="3356992"/>
              <a:ext cx="335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rPr>
                <a:t>…</a:t>
              </a:r>
              <a:endParaRPr lang="en-GB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932040" y="2323036"/>
            <a:ext cx="2664296" cy="745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noProof="1" smtClean="0"/>
              <a:t>if "</a:t>
            </a:r>
            <a:r>
              <a:rPr lang="de-DE" i="1" noProof="1" smtClean="0">
                <a:solidFill>
                  <a:schemeClr val="accent3">
                    <a:lumMod val="50000"/>
                  </a:schemeClr>
                </a:solidFill>
              </a:rPr>
              <a:t>gitc</a:t>
            </a:r>
            <a:r>
              <a:rPr lang="de-DE" i="1" noProof="1" smtClean="0"/>
              <a:t>" command, </a:t>
            </a:r>
            <a:br>
              <a:rPr lang="de-DE" i="1" noProof="1" smtClean="0"/>
            </a:br>
            <a:r>
              <a:rPr lang="de-DE" i="1" noProof="1" smtClean="0"/>
              <a:t>execute actual command</a:t>
            </a:r>
            <a:endParaRPr lang="de-DE" i="1" noProof="1"/>
          </a:p>
        </p:txBody>
      </p:sp>
      <p:grpSp>
        <p:nvGrpSpPr>
          <p:cNvPr id="21" name="Group 20"/>
          <p:cNvGrpSpPr/>
          <p:nvPr/>
        </p:nvGrpSpPr>
        <p:grpSpPr>
          <a:xfrm>
            <a:off x="5220072" y="3284984"/>
            <a:ext cx="2088232" cy="1512168"/>
            <a:chOff x="1619672" y="2336496"/>
            <a:chExt cx="2160240" cy="1628314"/>
          </a:xfrm>
        </p:grpSpPr>
        <p:grpSp>
          <p:nvGrpSpPr>
            <p:cNvPr id="22" name="Group 21"/>
            <p:cNvGrpSpPr/>
            <p:nvPr/>
          </p:nvGrpSpPr>
          <p:grpSpPr>
            <a:xfrm>
              <a:off x="1619672" y="2336496"/>
              <a:ext cx="2160240" cy="1628314"/>
              <a:chOff x="1255535" y="3913738"/>
              <a:chExt cx="2160240" cy="1628314"/>
            </a:xfrm>
          </p:grpSpPr>
          <p:sp>
            <p:nvSpPr>
              <p:cNvPr id="24" name="Cloud 23"/>
              <p:cNvSpPr/>
              <p:nvPr/>
            </p:nvSpPr>
            <p:spPr>
              <a:xfrm rot="347475">
                <a:off x="1255535" y="3913738"/>
                <a:ext cx="2160240" cy="1628314"/>
              </a:xfrm>
              <a:prstGeom prst="cloud">
                <a:avLst/>
              </a:prstGeom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1">
                  <a:ln w="28575">
                    <a:noFill/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95522" y="4221088"/>
                <a:ext cx="1129620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command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74309" y="4526864"/>
                <a:ext cx="584577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args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03998" y="4696141"/>
                <a:ext cx="566402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cwd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39752" y="3356992"/>
              <a:ext cx="346912" cy="364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rPr>
                <a:t>…</a:t>
              </a:r>
              <a:endParaRPr lang="en-GB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218784" y="3235045"/>
            <a:ext cx="28866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860032" y="5600841"/>
            <a:ext cx="3880340" cy="726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252000" rtlCol="0" anchor="ctr"/>
          <a:lstStyle/>
          <a:p>
            <a:pPr>
              <a:tabLst>
                <a:tab pos="269875" algn="l"/>
              </a:tabLst>
            </a:pPr>
            <a:r>
              <a:rPr lang="de-DE" i="1" noProof="1" smtClean="0"/>
              <a:t>register ide broadcast to </a:t>
            </a:r>
            <a:br>
              <a:rPr lang="de-DE" i="1" noProof="1" smtClean="0"/>
            </a:br>
            <a:r>
              <a:rPr lang="de-DE" i="1" noProof="1" smtClean="0"/>
              <a:t>messages on </a:t>
            </a:r>
            <a:r>
              <a:rPr lang="de-DE" i="1" noProof="1" smtClean="0">
                <a:solidFill>
                  <a:srgbClr val="C00000"/>
                </a:solidFill>
              </a:rPr>
              <a:t>this.channel</a:t>
            </a:r>
            <a:r>
              <a:rPr lang="de-DE" i="1" noProof="1" smtClean="0"/>
              <a:t> on eventbus</a:t>
            </a:r>
            <a:endParaRPr lang="de-DE" i="1" noProof="1"/>
          </a:p>
          <a:p>
            <a:pPr>
              <a:tabLst>
                <a:tab pos="269875" algn="l"/>
              </a:tabLst>
            </a:pPr>
            <a:endParaRPr lang="de-DE" i="1" noProof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494084" y="5159794"/>
            <a:ext cx="3681868" cy="11169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>
              <a:tabLst>
                <a:tab pos="269875" algn="l"/>
              </a:tabLst>
            </a:pPr>
            <a:r>
              <a:rPr lang="de-DE" i="1" noProof="1" smtClean="0"/>
              <a:t>treat event if events message type is of our concern</a:t>
            </a:r>
          </a:p>
          <a:p>
            <a:pPr>
              <a:tabLst>
                <a:tab pos="269875" algn="l"/>
              </a:tabLst>
            </a:pPr>
            <a:endParaRPr lang="de-DE" sz="600" i="1" noProof="1"/>
          </a:p>
          <a:p>
            <a:pPr>
              <a:tabLst>
                <a:tab pos="269875" algn="l"/>
              </a:tabLst>
            </a:pPr>
            <a:r>
              <a:rPr lang="de-DE" i="1" noProof="1" smtClean="0"/>
              <a:t>call output on registered callback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92280" y="5005815"/>
            <a:ext cx="0" cy="30795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78986" y="4083459"/>
            <a:ext cx="1756032" cy="5795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noProof="1" smtClean="0"/>
              <a:t>register callback</a:t>
            </a:r>
            <a:endParaRPr lang="de-DE" i="1" noProof="1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360909" y="5721570"/>
            <a:ext cx="273752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8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No </a:t>
            </a:r>
            <a:r>
              <a:rPr lang="en-US" sz="2800" dirty="0" smtClean="0"/>
              <a:t>installation, code and tools everywhere accessible </a:t>
            </a:r>
          </a:p>
          <a:p>
            <a:r>
              <a:rPr lang="en-US" sz="2800" dirty="0" smtClean="0"/>
              <a:t>Offline development restricted</a:t>
            </a:r>
          </a:p>
          <a:p>
            <a:r>
              <a:rPr lang="en-US" sz="2800" dirty="0" smtClean="0"/>
              <a:t>Turn-around time: one page reload</a:t>
            </a:r>
          </a:p>
          <a:p>
            <a:endParaRPr lang="en-US" sz="1000" dirty="0" smtClean="0"/>
          </a:p>
          <a:p>
            <a:r>
              <a:rPr lang="en-US" sz="2800" dirty="0" smtClean="0"/>
              <a:t>Implement </a:t>
            </a:r>
            <a:r>
              <a:rPr lang="en-US" sz="2800" dirty="0" smtClean="0"/>
              <a:t>in what you implement</a:t>
            </a:r>
          </a:p>
          <a:p>
            <a:pPr lvl="1">
              <a:buFont typeface="Arial" pitchFamily="34" charset="0"/>
              <a:buChar char="+"/>
            </a:pPr>
            <a:r>
              <a:rPr lang="en-US" sz="2400" dirty="0" smtClean="0"/>
              <a:t>No need to switch window</a:t>
            </a:r>
          </a:p>
          <a:p>
            <a:pPr lvl="1"/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generally used in extra console</a:t>
            </a:r>
          </a:p>
          <a:p>
            <a:pPr lvl="1"/>
            <a:r>
              <a:rPr lang="en-US" sz="2400" dirty="0" smtClean="0"/>
              <a:t>Likely to break ide during development</a:t>
            </a:r>
            <a:endParaRPr lang="en-US" sz="2400" dirty="0" smtClean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Web-based development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4" name="AutoShape 2" descr="data:image/jpeg;base64,/9j/4AAQSkZJRgABAQAAAQABAAD/2wCEAAkGBhQSEBUQEhQVFBQQFBUUFBcVFRUVFBAUFBAVFBUUEhYXHCYeGBojGRUUHy8gJScpLCwsFR4xNTAqNSYrLCkBCQoKDgwOGg8PGiwkHyUsLCwqKSwsLCwsLSwsLCwsLCwpKSwsLCwsLCwpLCwsLCwsLCksKSwpLCwsKSwsKSwsLP/AABEIAOEA4QMBIgACEQEDEQH/xAAcAAABBQEBAQAAAAAAAAAAAAAAAgMEBQcGAQj/xABHEAABAwEEBgYGCAMHBAMAAAABAAIDEQQSITEFBkFRYXEHEyKBkaEyQlKCscEUIzNicpLR8ENjoiREU3ODssIVFuHxF5PD/8QAGgEAAgMBAQAAAAAAAAAAAAAAAAQCAwUBBv/EAC0RAAICAQQABAYCAgMAAAAAAAABAgMRBBIhMRMiQVEFFDJhkfBxgcHRFSOh/9oADAMBAAIRAxEAPwDcUIQgAQhCABCEIAEJL5QASTQAVJOAAGZJ2BZ9rL0uwxVZZB17xhfNRC08DnJ7tB95cbS7ITsjBZkzQXvAxOXw5rltL9J1hgqOs65w9WACTxfUMH5lkOkNOW3SMgjc6SYuNWwxghgxz6tuFB7Tq811Wguh2R9H2uQRD/Djo+Tk557De4O5qve30J/Mzs4qj/bPdJ9NUp+wgZGPalcXn8rboH5iqlms2mLX9k60Fp2wxBjKV2SBvneWn6J1KsdmoY4GFw9eT6x/MOfWndRXL5F3a32zvg2S+uf4McGpelpsZHyDZ9ba3OI7muefJDuiq2HF0kPe+d3/AOS118iYfIubEcelh65f9mSv6L7U3ESQ9xnb59UmnaraRiNWSmo/w7U9h/rLVrD5VGllRsRD5eC6yv7MwGsOlrMO1JaLorjI1sze95a7/crXRvTPaG0E0MUo2lhdE7njeaTwwXWTRNOynFvZPkqPSmgI5cXNY873C6/87aFcw10yGLIfTL88nQaI6V7FNQPc6zuOyUUbXhI0lviQuvgtDXgOaQ5rhUFpBa4bwRgVgWktU7p+rcQfZk2/hePmO9V2j9KWqwvrE98JOJAILH8S01Y/nTvXVNrslHWyjxYv7R9JIWZat9MTXEMtrOrP+LGHGM/jZi5nMXhyWj2a2MkYJI3Nex4q1zSHNcN4IwKsTTH67YWLMWPIQhdLAQhCABCEIAEIQgAQhCABCEIAKqk1o1ugsMd+V1XOrcjbQySUzujYN7jQBVOvXSAyxN6qOklpcKtb6sQOT5aeTczwGKxmSSa12i84ummmOe13AZBrQOQA3BVynjhCWo1Sr8seWWWtGu1otxpIbkVezCwm5wvnOR3PDcAr3VToqlnpLai6CI4hn8aQcQfsxzqeAzXWakdHUdlDZ5wJJ8x7MP4Adv3jjyyXaOeuKOeWVV6Zye+7l+xD0ToWCyx9XBG2Nu2npPO97ji48SVKc9Jc9MvkVg9wuELc9MvkSHyJh8i4Qchb5FHfKkSSqO+VcK3IXJKo0kqRJKokky5kqchyWZRJZk3LMocs65kplMXPLUUOI4qlt9kDgQACPZOI7jsP7qpU06gzWhRyLzkmc5bNH3TVtcNhzH6/vNSdXtabRYn34H0aTV8bsY5PxN2H7wofgpFreDz3qltAx/eKiLqTg8xZvWp+vkNvbdH1c7RV0TjjTa6M+u3jmNoC6aq+W4pnMcHscWuYbzXNJDmuGRaRiCtj6P8ApLFppZrSWttGTH5NtHCmTZOGR2bhbGeeGa+m1as8suzQkLwFeqwfBCEIAEIQgAQhCABcd0ga9NsTOrjo60yN7AOIibiOskHOtBtI3Aq21u1nZYbM6Z3acezEytOskIqBwAzJ2AHgF8+263PmlfNK4ufIbznH4DcAMANgAVc5Y4Qlq9T4S2x7Z6xkk8vrSSzOqSTV0jjmST5nIAbAFs+oupbLJGJHUdM8Crqd4Da5N3bTmcaBtP0can9W36RK3tuGR9RpoRHzODne632q6C565CPqynS0bf8Asn2xTnppz0lz0y6RWDzYt8iYfIkPkUeSZcKpSHHyJh8iSwPf6DS7iMvzHDzT7NAyuzLG95cfKg81wh5pdIhPlUaSVXX/AGsdsp7mAfElIk1RrlM7va0/AhcwyDqs9jn5JFElkV3bNUZhUscx/DFhPjUea563wyRGkrHM3XhgeTh2T3FQeUJ274fUhmaRQJpU7LKoM71DcKO8ZmnUCa0JdoKgylGSt2ZEyyKJKU49yZK5kjkacEgcNmOGymIITjgnrIG1ocPmotkt21ZNa6NekP6RSyWk/XtH1bz/AHhoGR/mADHeBXetFC+XZ43RPD2ktLSHNc00LXA1DmnYQcardejzXQW+z0fQWiGjZWjC9X0ZWj2XUOGwgjdW+ueeDc0ep8WOH2dahCFcPghCEACRLIGguJAAFSTgABiSeCWs86XdZeqs4sbD27TUvpm2EGhHvns8g9cbwsldk1XFyZn2u2tBt1qMgJ6qOrIB9yuLzxeQDyujYntRtAfSJw8irIiKA5PkOLAd4bQvP4QNq5tre+u7bwC2vUnQws8IBzaCCd8jqGV3d2WjgFQvMzEpTvt3SOlijDGhoyG/MnMk8SanvSXSJD5Ey+RXGw2LfImHypEkqXYrCZTU4M37XcG8OK4V5beENRsdIaMFd59Ucz8s1ZQ6IjYL0hDqYkuwYO7Lxql2u2shFxoFQMGjIcXHZ8SqG02h0hq813DJo5BDaRyUo1/dlvaNPsbgwF9N3Zb4n5BV82n5TldbyFT4u/RQ7q8uKDkxeV1kvUcfpKY/xHdxA+ASRpCX/Ef41+KTdRcUeSvMvdkyHT8rcyHjiKHxb+isYdMRSi5IA29gQ+hY7hXI99FQ3UXVJSaJxunH7/yK05qC14L7MerdnccT1bvwnEs8xwCz+22d8bzHK0se3Npz5imBHEVC0mw6RfFgO032Ts/CdnwVhpDRkFuiuvGIycKCSIncdnLI8VGUFLlFN2kr1CzX5Ze3o/39RjMoUGdi6LWHV6WySXJBVrj2JAOzIP8Ai6mbfiMVSvYl8tcGBLfVLbNYZVPYmip80ahvau5GISyNOTZ3pwpDl0vRNjd1jLpzC81f07JYbUy0R4lho9uXWxml9h5gAg7CAdihwS3XAp3SUWTxtUE9rCqTqs4/o+l9GaQZPCyeJ15krQ9p3gjyO8bCCpSyHoW1oo5+j3nB16WCuw5yxjn6Y99a8n4y3LJ6euasipIEIQpFgl7qCpyGfBfOetGmzbLXLaPVe6kYOyJuEfiO1zeVsXSdpfqNHSUNHT0gb/qA3z/9YesJaFTY/QyfiNuMQX8l5qhYb9pa4irYQZTzbQMH5y0+6Vs9njuRtZ7Ix/EcXeZKzro6sWF8/wASUD3Im3viXDuWhPlRDoNHHbDIt8ijySpL5VGcS5wa3FzjQc+PDb3KWS9yJlgshmfj6DfSO/c0fvLmrW323qxcZStO5g5fAfsqDRBEAMaYD7zjiSfMqpcCSScScTxK6+CyT2LC7GC3bmTid5O8ry4nrimWLR17tOwbs3u/QKGMlEYOTwiBDZHPNGiu/cOZVjBoH23dzf1P6KBrDrrBZPqmDrJR/DaaNj/zHeryxPDas+0prfa7RUOlcxp9SGsYpuLh23d5pwXW4xCcqquJcs1SexWeOnWFra5F76V8SAkM+iON1roiTkGyip5AOWJusFTUgVO04k8zmkO0WNzfBR3/AGKfnF6QX7/RuU2gWH0S5vPtDzx81W2rRr2YkVG8ZDmMwsq0fpC02Y1gmewD1akxnnG6rfJd5q30nNeRFbGiJxwErfsXH79T9WeZI4hdUov7FsLareMbWWFxLgkcx15poR5jcd4VtbdFg9qMc2jI8W7jwVZdQ1gJVuDLZzIrZC6KVoII7TTmDsc0555EZLJtZtXH2OW46rmOqY309MDMHYHDCviM8NFjcWkObgR+6HgrDSFgjttnMbxnu9KN4yc3iPMGm0rk4b19yGo08dXDD+pdMw6RihTRq30jYXQyvhkFHxuuncdxHAggjgQoEkRJAAJJIAABJJJoAAMzwSmTzcFKMtr7KtwTbleWvVG2NbfNlnu7+rJIHFoq4d4VFeUuTQ2Sj2sCHKZZ3X4y3aFEcnLFJR/NRl0cmsxEaP0g+zzxzx+nA8PbxLT6J4EVaeDivp7RekWzwxzx4smY2Rv4XNBFeOK+XrfHR5Wy9CWmussclmJ7Vlk7P+XLV7f6xKO4JiiXoa+hszwaMhCE0ahkXTRpK9PBZxlGx0rucjrjfARv/Ms9YFfdIVs6zSdoOYY5sQ/042tP9V5UbUrN8nmdZPdazT9SobsMfCIu75H3vg5dE+VUughdbd9mONvg2nyU98qmuEaEHiCFySqx1as95zpTk3st5kVcfCg7yqGeamK6/RUPVWZm+5eP4ndo+ZUo8sto808+w1b5Lz+DcBz2/vgo1xP3EXF0tfLye2Sx3jU+iM+J3Kg151xMP9mgNJSO28fwWkYBv3yMeAx2hX2ndKCx2V8uBLRRo9uRxo0crxx4ArH4g57jI8lznEucTm9xNS496jJ7eEU6i3wo7I9s8is9cTtx4knEknjvUhsYCcATcsoCpyZMpJcnhTbkzJaCeCjPeobheV69CU9MPao5lIxrRdRojUS2TsvljYmkVaZSWud7gBI76KUXnotpcrXiKLHUPXIwubZJ3fVE3YnH+ETkwn2DkN2WXo95pKyD7RuR9LnvWX6S1EtUYJDGygZ9W6p/I4Bx7gV22oWsBngMM1etgIjkDqhxBHYc4HGpAIPFpO1Xxz9LNuhza8Oxc+hMuKRYJbj+DsD8j4/FEsN0lu7zGxILFLokk4vJzPShoKpjtUbSSS2GQNBJcXGkRoMzeNz3mhWmpeprbKwTzBpncK1NCIBT0WHfQmrhyGGfUWZ4cwE4kZ8xt+ahWy0XuyPRH9R38lHYlLcHy9cbHf6v9yOjSra+iab9vOi57XLUGG3xmWMNjtFKskGAkIyZMBmDlezb4g2VxTtFesNmB78R8vJT74ZYnv8ALLlM+aJY3Nc5jgWuY5zXA5tc1xa5p4ggjuSGuoQeK6LpIja3S1qDci9hP4nWeJzv6iVzbklJYeDHshtk4knSbcjvC6jod0p1WkxHstMT4/eaOtafBjx7y5m24xtKb1ft3U2yzzVoIp4nE7A3rBer7pKjTLGDujlta/k+paoRcQtI9CfNelp79pnkPrzzO/NM8/NNAYHkfgm71STvJPiap9jUlI8hbLMmzTtHSel7v/JSHyqs0bPUA+0xp8QD81IfKp54H/E4FUvvaz23tZ+Z4b81olr9Gm8/+VnOjHVtMI/ms8nV+S0acZKyt5THtHzGTIdxOQR9ocMfBLuJcDce5WDijycJ0oWy8+CzjIB0rufoM8usXKxx0CvNeTXSDvuxRAd993/Iqpa1I2WeZmNqXmyT/eBiZ1AoL1NmGKbZFt8Ev4uXgyp5nLBGEG9HVjcFJe1RZJhuVykjuIw7Op1D0A2SU2l7QWwkBgIwMlK3iMjdFKcXA7Fop0h6owO8/Jcl0bTh9lkaPSjmJcNoDmMunkbrvAq/czFO1428HpdLGMaYuHqTHzE5jHgmWtaXXwBfpdrTtUrW6TnSoGCVA6o4hN2mGhrvUxlSa7JE4qA7aMD8kzcRZpTi04g/LJPXEMhJZeRoE0I2HP8Af7ySbqfuLy4uEcDNxSLRaWWaB80rg1kbS953ADIbzsG8lPMYGAvfQUBJJIAaAKkknLDMrEekXX11uf1EJIssbqjMG0OGUjtzR6re840DeSkoLLCUo0x3S79Dk9KaRdaLRLaHCjp5HSEezedg3uFB3KK5LDUl6RbyYzlueSXP9k397FUzZHkfgrW1YMA4fJVT1XA5R/k3v/5Afw8ELFf+vv3nzQnvGRsePEksZQ03EjwNFLialWuAttE0ZzZNK0+7K4fJPwxKmTPL6h7JNHT6In+qYfu3T7pp/wAQprpFS6Dk7Bb7Jr3OH6g+KtAqpTwi6M8xRI0ZJS0wndNH5yAfNak9qyJ7qdoZto4c2mo8wtcgmD2hwycA4ciKhXaWe7KNn4c8qS/gTcXrGpyiKJ01MGca92alsDtkkTPFrntPkW+Ko2hdv0gWC9GyUfwiQfwvoCe5wb4lcWwLF1bcLGYurhtmyG9qX1aeMaVdwWfTbyzKrXLK+0N2KI+NWU8eKabFirlZmWCmccyPNXNPusVo60AuY4XZWj1mVrUVwvA4jvG1axZrfDaYxNC4PacCRm07nA4tPArI7XBUclCsk0kUgfE90bsiWEtJG51MxwOC0qb9nDNDS6x6f/rlyjbI2UIUi0R9krM7B0hzswla2Ub/ALN/i0XT+ULqtHdJdjnF1z3QvOF2UUBPB4qzxITqsizbhqKp9P8AJbxDtDmptxR4LrrrmkEHIg1B5EYFT+rVgxgYuJxkYGJSw1Zh0ia8GQusdnd2BVszwftDkY2Eer7R25ZVrCclBZZTdbCmO6RWdI2vZtJNls7v7O00e4f3gjYP5YP5qVypXP3MU17VGekJTcnlmBO+V0tzGSE0W1w34eJTrykRelXdioNnUOW5+CrXlTLW5QJT2TyPwRBcF1MeCZ/0x+4oWxf9iy+wfJCc8FGn8ujkNcrL1WlLS3Y6TrB/qsbIT4uKRAxdF0waPuWuG0DKaMsP4onVx5tkH5eCobFiAq7VhnmvikdlrHNHPuyU31b54edPFXbSqKRlHHirizy3gDt289qz7JYK6JZiPELvtS7bfsrW7YSYzyGLP6S0dxXBhXGqmkuptAB9GajDwdXsHxJb7w3KvS6hQuWenwa2it2WLPT4NDQvAV6vRHoSLpGzh7C1wq0gtcN4cKELNLfo10EhjdiM2u9tuw89h4hao5tRRUeltFNlbcfgRi1wzad44cNqU1en8aPHa6F76fEX3OALEXVNt2jnwuuvGfouHov5HfwzUYheSsU6Z8o8/ZVKuWRiSKqY6milOCZkKvhfF8lLce2iFadyiNixruU17Enq6BOVTcnkpw5SyQpW0VfBB2q7lYWs7F5Z4aCu9Pxllhu8+PYTBbpYO1BI+Mk+o6gPNuR7wun0V0pWmMXZmMmA2j6p/fQFp8AuXe2pS2wqXiyT4Zz/AJCyuXkkdNrB0jyzxmKJnUh2DnX70hbtDaABtd+J5LiHR0U+RqhTOUZTcuWVz1VmolmbIcxUNykTuUZxURqtcDTykNK9eU05y6MpCJ3J3Q1h6+1QwUr100UZ2YPkaHY8iVGe5dh0QaL67SsbqVbZmSTHdW71bO+9JUfhO5WVrMkhyiOZJH0NfCF5RC0zaOQ6VtE9do90gFXWVwmG+6Ktk7rji73Qst0PNXBfQFohD2ljgC1wLXA5EEUIPMFfPlq0e6yWuSyu/hPugn1mGhY7vaWnmSlro+pgfGaN0N6LS1R7U9Y5KHmvfSYCmYsDRY16wec00uMexbsKW5lVGgepsYWJfPBpwZ3Gq+meujuvP1keDt7xsf37ePMK8Wa2WV0bxIw0c3wI2tPArvNFaVbOy8MHDBzTmw/MbivR/C/iEdRHw5vzL/399T0Wk1HiR2vsnJqeG8OKdQtodKueAEFjwCDmCKg9xVHa9VGHGNxZwPab8ajxK618YOaYdY9x8VTbRXasTWSE64z+pHCzaqzDK47k6nk4KO7Va0ewPzs/Vd99GduQLM7ckv8Ai9PnOGKPQUv3OFj1KmIxdG3hVzvGgQ7o/nIN2SI877R40K0BlkG3FPgJhaOpLCR35GnGMGO6Q1KtcdSYi8bTGQ/+kdryVTK/1cqYEEUI4EHJbxRUWtGrEdqjJugShpuPyNRk1x2t4HLYq5aTavIzO1Hwnyt1Pn2f+zJGMSnmibZNgm5ZEoeU2tsbmkVfPIn5pFAlfVA9TAZeUy8px5TDypGhFDbimXFOPKYeV0Ziht5W1dBGhblnmtbhjaHiNn+XDUEjnI549wLGbLZXSyMijFXyvaxg3ue4NaPEhfU+gNDtstmiszPRhjayvtEDtOPEuqe9N6ePOTT0sOdxYIQhOD4LNOl7V4lrLewYxUjm4xl3Yf7rnEcn8FpaZtllbJG6N4DmSNLXNOTmuFCD3FRksrBVdWrYODMM0Pa6ih2qZNHQ1VXpjRL7Ba3Wd9S0dqNx/iRk9l3PMHiDwVvZ5Q9vFZOorPB31S01zTFwPVjA5VQFCptnlXntTWOVyLeMVS4pXRPEkZo4eBG0OG0KPZ5VMpULFc5VTUovDHq545R0+iNY2zUa7sSeycnfgO3ln8VcVWcywKfYNY5osHfWt3OJvDk/9a8wvV6L49GSUdR37r/K/wBfg1qdYnxP8ncIVNZNaoX5u6s7n9n+r0fNW8cgcKggjeDUeK9HVdXaswkn/A/GcZdMUhFUK0kCEl7wBUkADachzKoNJ69WWGo6wSOHqxds13EjsjvIUJTjBZk8EJzjBZk8HQErltdtb2WWMxMdW0PaQ1oziBH2j91MwNp4VI5HTnSNaJqthHUMO1pvSkfjyb3CvFce/EkkkkmpJJJJOZJOZSVmsT4h+TG1fxSKTjV37imOoE3LKkveo8j0oeejDLESyKO8pbimHuXRyCG3lMvKW9yZeVIaihDymHlLe5SND6IktVojs0Iq+V10bmjNz3fdaKk8lOKy8DVcW3hHf9CWq3W2h1veOxZqsir60zm0c4fhY6nOTgtwVdq9oSOyWaOzRDsxNpU5uObnu4ucSTzVitKEdqwbVcNkcAhCFMmCEIQBzOvWqAt1no2gmiq6FxwFcKscfZdQciAdix3R1tdG8xvBa5hLXNOBa4GhaRvBX0QVwHSNqGbR/a7OPr2DttH94a0UFP5gGW8YbqU217kZfxDRLUQyuzmGODxULwGi57RelS00P/kbDyPBdHFKHjBYmo055FOVEtsiXBOrGC0KkukZJ6K0rAv02TQhYXzXgrx0aro7Un22pZcqJRGFYOPgUYsumrSWne0lp8QnTaEzJKp174sn4uD06XtDcp5e95d/uqmJ9P2o4G0SdxDfNoBSJHqLK5adeou63P8ALIy1M/dke2SPkxke9/43Of8A7iVDexSZXKJK9NwcpdidlrYxIVGe5OyPUd7k/WhZcsbeUw9yU96Ye9MoZghD3Jh7kp70w96kNQiJe5MvcvXuTL3KSQ1CIlzlvfRTqF9Dh+kztpaZwKg5wRYER8HEgF3EAerjz/RR0bG8zSFrbSlHWeJwxBzE0gOR2tGz0jjSmvgJ+mrbyzW09O1bn2eoQhMDYIQhAAhCEAC8IXqEAZ9r90c9fW1WUAT5vZgG2jiNgk45HbvWZWXSDo3FjwWlpLXNcCHNcDQhwOIIX0aQuW1x1Ahtwvj6qcCgkA9IDJsrfXb5jYdhpsrUjM1ugjesrszyyaTDhiplwHELldLaItFhl6udhaTW64YxyU2xv28sCNoCesmmiM1mW6VM8rZp7KJYR0d0jij6TTNQoNLA7U/9LBWXZpPscV+OGSPpSS60qK6Qbh8E0+QJf5Us8ZMkvtCjyTqM+ZR3zqyOnIueSRJMokkiQ+VMPlTcKcEMNi3vUaSRIknUd8qajDAxCsVJImHvSXyJh8isSG4wFPemHvXjnp/RWiJrVKILPG6R52NyaPae44NbxKmot8IbhW28IhvctY6N+ig1bbLcylKOigcMQcw+cHbtDNmZxwHQ6h9FMVjIntFJrSMQafVQH+UCKl33zjuA298AnaqdvLNajT7OZdgAvUITA2CEIQAIQhAAhCEACEIQAIQhAEa36NjnYYpWNkY7NrgCDx58c1mWsnRA5pL7E+oz6mU4jhHIc+TvzLVkKLin2VW0wtWJI+abZZ5bO/q5mPif7L2kE8W7HDiCQlR6TcNq+itIaMjnZ1c0bJGH1XtDhzodvFcRpfobs0mNnkfZzu+1j/K43h3OVEqcmRd8Kz9PJmjNL70v/qQP/tW+kuie3xegI5x/LeGu72yXRvycVzNt0NaYftbPMwDa6J4bTfepTzS8qfsZk/hzj3EmPtoUd1tVV9KG8eIXvXKHhIitMkTn2spl0yiumTRtI3jxCNhbGn2JTpU06RPWPRU832ME0tdrInuBpn2gKea6PRnRNpCahdGyBp2zPFafgjvGvA07lNVt9IahppvpHLtgcWufkGNvYg9rttZ2TtxcE1DZJJHiOON73uFWsaxznuG8NArTjktosPRGwEfSJHyhzI2OY09XExrLjnBlCX4uZvGZrx7Gx6FjhYeqjEZc4udcAvOxddvmvaoCMCTkro0e5oQ0XuZPqx0KzSkPtr+oZn1bC10zuDnYtZ3XjyWuaF1fgskQhs8bY2DE0GLj7T3HFx4klPiPBpo7AEUJFR952OJp8UgxOOYNaRjPc6r9qYjBR6HoVxh9KJqamJoaYEcMsiadyZcwkBpBoXEnHC6HEgYGuOGC9MHbBDdtamlGgNpRorn+pUywVZXkjGtKChIoTnXA9ykKD1DrtKGvVkDHaTz80uSIkHMUdVtKeyAMCd+NDuQBLQovaAAaDljexNaAiprzQJH1HZww7he57jXuQBKQkoQApCEIAEIQgAQhCABCEIAEIQgBK8jyQhAHDa/fae6Fj2nftDzQhL2Gdq+iNo77QLWtR/tm8/kEIXKjml6NKfkvAhCZNIUUIQgAXiEIAF6hCABCEIA8KEIQB6hCEAf/2Q=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81033" y="4792626"/>
            <a:ext cx="404342" cy="845443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114300" dist="50800" dir="2700000" algn="ctr" rotWithShape="0">
              <a:schemeClr val="bg1">
                <a:lumMod val="85000"/>
                <a:alpha val="9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08" y="5140867"/>
            <a:ext cx="9715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804248" y="3865736"/>
            <a:ext cx="1959019" cy="1043721"/>
            <a:chOff x="3513639" y="2087955"/>
            <a:chExt cx="1959019" cy="1043721"/>
          </a:xfrm>
        </p:grpSpPr>
        <p:pic>
          <p:nvPicPr>
            <p:cNvPr id="15" name="Picture 2" descr="http://c9.io/site/wp-content/themes/cloud9/img/logo_cloud9_small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907"/>
            <a:stretch/>
          </p:blipFill>
          <p:spPr bwMode="auto">
            <a:xfrm>
              <a:off x="4071013" y="2087955"/>
              <a:ext cx="844272" cy="63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c9.io/site/wp-content/themes/cloud9/img/logo_cloud9_small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75"/>
            <a:stretch/>
          </p:blipFill>
          <p:spPr bwMode="auto">
            <a:xfrm>
              <a:off x="3513639" y="2501201"/>
              <a:ext cx="1959019" cy="63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15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197613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Cloud9 + our extension</a:t>
            </a:r>
            <a:endParaRPr lang="en-US" sz="2800" dirty="0" smtClean="0"/>
          </a:p>
          <a:p>
            <a:pPr lvl="1"/>
            <a:r>
              <a:rPr lang="en-US" sz="2400" dirty="0" smtClean="0"/>
              <a:t>No need to use console for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lvl="1"/>
            <a:r>
              <a:rPr lang="en-US" sz="2400" dirty="0" smtClean="0"/>
              <a:t>Ability to (un)stage single chunks</a:t>
            </a:r>
          </a:p>
          <a:p>
            <a:pPr lvl="1"/>
            <a:r>
              <a:rPr lang="en-US" sz="2400" dirty="0" smtClean="0"/>
              <a:t>Instant visual feedback of changes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Experiences with </a:t>
            </a:r>
            <a:r>
              <a:rPr lang="en-US" sz="2800" dirty="0" smtClean="0"/>
              <a:t>Cloud9</a:t>
            </a:r>
            <a:endParaRPr lang="en-US" sz="2800" dirty="0" smtClean="0"/>
          </a:p>
          <a:p>
            <a:pPr lvl="1"/>
            <a:r>
              <a:rPr lang="en-US" sz="2400" dirty="0" smtClean="0"/>
              <a:t>Plug-in architecture</a:t>
            </a:r>
          </a:p>
          <a:p>
            <a:pPr lvl="1"/>
            <a:r>
              <a:rPr lang="en-US" sz="2400" dirty="0" smtClean="0"/>
              <a:t>Cloud9 </a:t>
            </a:r>
            <a:r>
              <a:rPr lang="en-US" sz="2400" dirty="0" smtClean="0"/>
              <a:t>and its third party software not well documented</a:t>
            </a:r>
          </a:p>
          <a:p>
            <a:pPr lvl="1"/>
            <a:r>
              <a:rPr lang="en-US" sz="2400" dirty="0" smtClean="0"/>
              <a:t>Contact via email fast and helpful</a:t>
            </a:r>
          </a:p>
        </p:txBody>
      </p:sp>
    </p:spTree>
    <p:extLst>
      <p:ext uri="{BB962C8B-B14F-4D97-AF65-F5344CB8AC3E}">
        <p14:creationId xmlns:p14="http://schemas.microsoft.com/office/powerpoint/2010/main" val="34535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272858" y="1989904"/>
            <a:ext cx="971550" cy="1156216"/>
            <a:chOff x="5904706" y="1495140"/>
            <a:chExt cx="971550" cy="1156216"/>
          </a:xfrm>
        </p:grpSpPr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706" y="1495140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6003195" y="228202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debug</a:t>
              </a:r>
              <a:endParaRPr lang="en-GB" dirty="0"/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4" name="AutoShape 2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-11049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1592466" y="1856839"/>
            <a:ext cx="1095172" cy="1618720"/>
            <a:chOff x="403776" y="1362075"/>
            <a:chExt cx="1095172" cy="1618720"/>
          </a:xfrm>
        </p:grpSpPr>
        <p:sp>
          <p:nvSpPr>
            <p:cNvPr id="8" name="TextBox 7"/>
            <p:cNvSpPr txBox="1"/>
            <p:nvPr/>
          </p:nvSpPr>
          <p:spPr>
            <a:xfrm>
              <a:off x="403776" y="261146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check out</a:t>
              </a:r>
              <a:endParaRPr lang="en-GB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62075"/>
              <a:ext cx="823620" cy="1237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" name="Straight Arrow Connector 6"/>
          <p:cNvCxnSpPr>
            <a:stCxn id="3077" idx="3"/>
          </p:cNvCxnSpPr>
          <p:nvPr/>
        </p:nvCxnSpPr>
        <p:spPr>
          <a:xfrm>
            <a:off x="2551862" y="2475679"/>
            <a:ext cx="13366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utoShape 7" descr="data:image/jpeg;base64,/9j/4AAQSkZJRgABAQAAAQABAAD/2wCEAAkGBhQQEBUUEBAUEA8UFRYSFRcXFRMXFxYUFRUYFBQYFxQXHCYeFxwkHRUUIC8gIygpLCwsFR8xNjAqNTIrOCkBCQoKDgwOGg8PGi0kHSQ1NTI1KS01NCwsLCwwLCwyKSwsLCwpLCwpLCwpLDYsLCwpLCwsLCwsLCwsKSksKSksKf/AABEIAKEATQMBIgACEQEDEQH/xAAcAAACAgMBAQAAAAAAAAAAAAAABwUGAQMECAL/xABJEAABAwECBwkLCgUFAAAAAAABAAIDEQQSBQYhMUFRkQciU2Fxc5Kx0RMUFjIzNFJUgaGyFSRCcoOTs8HC00NigqLhF2Ojw9L/xAAbAQEAAwADAQAAAAAAAAAAAAAAAwQFAQIGB//EACkRAAIBAwIDCAMAAAAAAAAAAAABAgMREgRRBSHwFBUxM1JxgbEyNEH/2gAMAwEAAhEDEQA/AHghZQgMLRbbcyFt6V4Y2oFTXOc2ZdCrePvmv2jPzXScsYtojqzcIOS/h2+FVl4dv93YvqPGezOIAnaSSABvspOQaErl04M8vHzjPiCoLVzbtZGRHiNRu1l18jcQsoWkbZhCyhAYqhLbD2F5m2mVrZpGtDyAA40AoFw/Llo9Yk6RVKWrinaxmS4jGMmsXyGuq5j55r9oz81S/ly0esSdIrVaMJyyC7JK97c9CSRUKOerjKLViGrxCM4OOL5nMunBnl4+cZ8QXMsseQQQaEZQdRVFOzuZMXZpjkQlP8uT+sSdIrPy5aPWJOkVo9sjsbXecPSxroSo+XJ/WJOkVc8R7Y+WJ5ke55D6AuNcl0KSnqVUlikT0NbGtPFIp+MXnc31z1BRyaVoxZs8ji58Qc5xqTV2U7Vr8EbLwA2u7VXlpJtt3RSnw+pKTd1z62FihM7wRsvADa7tUJjdgGGCz3oowx19orU5jWuc8SjlpZxTbaIp6CpCLk2uXWxTEIW+wRh0rGuFQXtBHEXAFVkruxQSu7GhCZ3gjZeBG13ajwRsvADa7tVvsc90aPdtXddfAsVe9z7yMnOfpCk/BGy8ANru1dtgwXHACImXATUipz5tKmo6eVOWTLOl0U6VTKTR1oWl1sYDQyMB1FwWO/o+EZ0m9qu3NbF7G9VvH3zX7Rn5qd7+j4RnSb2rgwxZ4bVH3N8waLwdVrmVqOXlXSosotIjrU5TpuKXiK9dODPLx84z4grb4GWX1l3Ti7Fss+KVmY9rhaCS0hwq+PODXUs2OmmncxI8Orpp2LYhaO/o+EZ0m9qO/o+EZ0m9q1bnoMXsb0LR39HwjOk3tWyOZrvFcHDiIPUlzhpoSONzfn9oyDyp6goi6NQ2BS2Nzh3/AGjL/FPUFEXxrG0LGn+TPoOn8mHsvozdGobAig1DYFi+NY2hF8axtC6E5m6NQ2BF0ahsCxfGsbQi+NY2hAZujUNgRdGobAsXxrG0IvjWNoQGbo1DYmhuTj5tLzv6AldfGsbU0Nyc/Nped/SFZ0vmGRxj9Z+6Li+wRk1MTCTnJa0k+2ix8nRcFH0G9i6Uv8cN0MxudDZCLw3r5c4B0hmgkektOyPH5y3LdbO9YRWUQRDW4Rt60WA2adt+EQyMqW1a1pyjOM2RI20Wh0ji6RznvOdziSdpTN3KfNZee/62JZDOW5N4WwnYrKQ2fuTHOFQO53jTNWjWmg5dS4PC7Bnpx/cSftqqbqfnrOYZ+JKqalkM5bjd8LsGenH9xJ+2jwuwZ6cf3En7aUSEshnLcbvhdg304/uJP21OYGtsE0d+zFpjJIN1t3fDPVtAQeUJDJqblXmj+dPwtSyOHJvxZ0boWMJs1nDIzSaarQRnaweO7iOUAcp1JRqy7odu7rb3iu9jDYx7BePvcVWlycAmnuWRkWWSoIrMSKgiouMyjWtOIOJrGxNtE7A+R++Y1wqGN0Gh+kc9dFVegEAqt1Tz1nMM/ElVNVy3VPPWcwz8SVU0IDpnwZLGxsj4nNieAWvpvSDm32ZcydmKkLX4Oga9oc0wtBBAIIppBzpdY9YrCxyh0XkJK3R6DhnbXVpCAi8XrLBLMGWp742OyBzbtA6uQOJGQHXoTjwDgGOxxmOG9dJvEuNSSQBoA1JEpv7nmGzaLJdeayQnuZJzltKsJ9mT2IBZYyvrbLQTw0nucQOpRwGVS2N9nuW60D/cLhyOo781EID0LDGGtDWijWgNHIMgX2o7F7CotNmjlaalzRe4njI4H21UigKBj/ipaLVaGSQRiRvcgw79jSC173fSI0PGbUVWP9P7d6v/AMkP/tOZCAjsXrC6CywxvpfZG1rqGoqBlyqF3S4A6wEnOySNw9puH3OKtaom6phQNhZADv3u7oRqY2tK8pP9qAWSsOKOGnWYy3fpXNR8W/r5VXlN4sYKdOZLgrduV/qvU6kBPbqeCS2Zk4G9kFx3E9uavK34SqMn1hrBDLVA+KTxXDIdLXDK1w4wUksMYHksspilbRwzHQ5uhzeIoDvxXxrksLzdF+Fx37Cc/G06HJnYLx2sloApMI3n6Mm8PvyH2FJVCA9CR2hrvFc13IQepYltTG+M9reVwHWvPrXEZiRyLDjXOa8qAcOHN0CzWdpDHieXQ1hqK/zPzD3niSpwphN9pldLKavcfYBoAGgBciEAJq7mOCu52V0jhlmdUfUbVrffePtVGxUxZfbZgKEQNIMjtQ9EH0j/AJTphhDGhrRda0BoAzAAUAQH2ozDuL8VsjuTNzeK4eMw6wfyzFSVUIBP4c3PrRZySxvfEWtg3wH8zM+yoVZc0g0III0HIdhXoZc1rwbFN5WGOT6zGu6wgEChOqXEixOz2Vg5C9vwuC+ocSrG3NZWHlvO+IlAJaKFzzdY0ucdABJ2BW7AG5tNMQ60fN4tX8R39P0eU7Ez7LYY4hSKNkY1Na1vUFvQHNg7BsdnjEcLAxg0azpJOk8a6lhFUAIQhACEIQAhCEAIQhACEIQH/9k="/>
          <p:cNvSpPr>
            <a:spLocks noChangeAspect="1" noChangeArrowheads="1"/>
          </p:cNvSpPr>
          <p:nvPr/>
        </p:nvSpPr>
        <p:spPr bwMode="auto">
          <a:xfrm>
            <a:off x="155575" y="-731838"/>
            <a:ext cx="7334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1686555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513639" y="2087955"/>
            <a:ext cx="1959019" cy="1251840"/>
            <a:chOff x="2324949" y="1593191"/>
            <a:chExt cx="1959019" cy="1251840"/>
          </a:xfrm>
        </p:grpSpPr>
        <p:grpSp>
          <p:nvGrpSpPr>
            <p:cNvPr id="9" name="Group 8"/>
            <p:cNvGrpSpPr/>
            <p:nvPr/>
          </p:nvGrpSpPr>
          <p:grpSpPr>
            <a:xfrm>
              <a:off x="2324949" y="1593191"/>
              <a:ext cx="1959019" cy="1043721"/>
              <a:chOff x="2286435" y="1790413"/>
              <a:chExt cx="1959019" cy="1043721"/>
            </a:xfrm>
          </p:grpSpPr>
          <p:pic>
            <p:nvPicPr>
              <p:cNvPr id="12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907"/>
              <a:stretch/>
            </p:blipFill>
            <p:spPr bwMode="auto">
              <a:xfrm>
                <a:off x="2843809" y="1790413"/>
                <a:ext cx="844272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175"/>
              <a:stretch/>
            </p:blipFill>
            <p:spPr bwMode="auto">
              <a:xfrm>
                <a:off x="2286435" y="2203659"/>
                <a:ext cx="1959019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2985244" y="2475699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code</a:t>
              </a:r>
              <a:endParaRPr lang="en-GB" dirty="0"/>
            </a:p>
          </p:txBody>
        </p:sp>
      </p:grp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66243" y="3888914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388463" y="5175606"/>
            <a:ext cx="2210542" cy="845682"/>
            <a:chOff x="2199773" y="4680842"/>
            <a:chExt cx="2210542" cy="84568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102873" y="4460291"/>
              <a:ext cx="404342" cy="845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199773" y="5157192"/>
              <a:ext cx="221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commit, pull, push, …</a:t>
              </a:r>
              <a:endParaRPr lang="en-GB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99285" y="3994759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console switch</a:t>
            </a:r>
            <a:endParaRPr lang="en-GB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1388" y="2291013"/>
            <a:ext cx="157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window switch</a:t>
            </a:r>
            <a:endParaRPr lang="en-GB" i="1" dirty="0"/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53644" y="387462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288211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7" t="13261" r="26680" b="29729"/>
          <a:stretch/>
        </p:blipFill>
        <p:spPr bwMode="auto">
          <a:xfrm>
            <a:off x="6523957" y="167185"/>
            <a:ext cx="418714" cy="836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r>
              <a:rPr lang="en-US" sz="2800" dirty="0" smtClean="0"/>
              <a:t>Switching back and forth between editor and</a:t>
            </a:r>
            <a:br>
              <a:rPr lang="en-US" sz="2800" dirty="0" smtClean="0"/>
            </a:br>
            <a:r>
              <a:rPr lang="en-US" sz="2800" dirty="0" smtClean="0"/>
              <a:t>cumbersome console</a:t>
            </a:r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</a:t>
            </a:r>
            <a:r>
              <a:rPr lang="en-US" smtClean="0"/>
              <a:t>Workflow (cont.)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81630" y="2708920"/>
            <a:ext cx="4722618" cy="3672408"/>
            <a:chOff x="2081630" y="2708920"/>
            <a:chExt cx="4722618" cy="367240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53638" y="2708920"/>
              <a:ext cx="4577350" cy="3587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081630" y="4293096"/>
              <a:ext cx="4722618" cy="2088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</p:txBody>
      </p:sp>
      <p:pic>
        <p:nvPicPr>
          <p:cNvPr id="7" name="Picture 6" descr="gitx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565" b="579"/>
          <a:stretch/>
        </p:blipFill>
        <p:spPr>
          <a:xfrm>
            <a:off x="343480" y="3286270"/>
            <a:ext cx="4438774" cy="300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it-diff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" r="22154"/>
          <a:stretch/>
        </p:blipFill>
        <p:spPr>
          <a:xfrm>
            <a:off x="5364088" y="3960994"/>
            <a:ext cx="3487237" cy="171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3491880" y="2934834"/>
            <a:ext cx="936104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gitx</a:t>
            </a:r>
            <a:endParaRPr lang="en-GB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36296" y="3557134"/>
            <a:ext cx="1508989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netbeans</a:t>
            </a:r>
            <a:endParaRPr lang="en-GB" sz="24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71129"/>
            <a:ext cx="1733550" cy="381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419872" y="4937216"/>
            <a:ext cx="1543050" cy="399503"/>
            <a:chOff x="3419872" y="4809082"/>
            <a:chExt cx="1543050" cy="39950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419872" y="5081444"/>
              <a:ext cx="216024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782254" y="5091751"/>
              <a:ext cx="180668" cy="116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809082"/>
              <a:ext cx="154305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5496" y="4944443"/>
            <a:ext cx="1790700" cy="412891"/>
            <a:chOff x="35496" y="4816309"/>
            <a:chExt cx="1790700" cy="41289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5496" y="5102059"/>
              <a:ext cx="288032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331640" y="5102059"/>
              <a:ext cx="494556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4816309"/>
              <a:ext cx="179070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7012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" y="980951"/>
            <a:ext cx="8777093" cy="482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imap://stephanie%2Eplatz@owa2.hpi.uni-potsdam.de:993/fetch%3EUID%3E/INBOX%3E39239?part=1.2&amp;type=image/png&amp;filename=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imap://stephanie%2Eplatz@owa2.hpi.uni-potsdam.de:993/fetch%3EUID%3E/INBOX%3E39239?part=1.2&amp;type=image/png&amp;filename=screensho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5245100" cy="1346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4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</a:p>
        </p:txBody>
      </p:sp>
    </p:spTree>
    <p:extLst>
      <p:ext uri="{BB962C8B-B14F-4D97-AF65-F5344CB8AC3E}">
        <p14:creationId xmlns:p14="http://schemas.microsoft.com/office/powerpoint/2010/main" val="35530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studiensachn\Web-based_Software_Development_Environments\repo\seminar\presentation\diff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62" y="620688"/>
            <a:ext cx="6267450" cy="546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5157192"/>
            <a:ext cx="339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TODO: update, </a:t>
            </a:r>
            <a:r>
              <a:rPr lang="de-DE" sz="2400" b="1" dirty="0" err="1" smtClean="0">
                <a:solidFill>
                  <a:srgbClr val="FF0000"/>
                </a:solidFill>
              </a:rPr>
              <a:t>and</a:t>
            </a:r>
            <a:r>
              <a:rPr lang="de-DE" sz="2400" b="1" dirty="0" smtClean="0">
                <a:solidFill>
                  <a:srgbClr val="FF0000"/>
                </a:solidFill>
              </a:rPr>
              <a:t> zoom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</a:p>
          <a:p>
            <a:pPr lvl="1"/>
            <a:r>
              <a:rPr lang="en-US" sz="2400" dirty="0"/>
              <a:t>One thing left: live-tracking of user input</a:t>
            </a:r>
          </a:p>
          <a:p>
            <a:pPr lvl="1"/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9794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1146</TotalTime>
  <Words>540</Words>
  <Application>Microsoft Office PowerPoint</Application>
  <PresentationFormat>On-screen Show (4:3)</PresentationFormat>
  <Paragraphs>183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Default</vt:lpstr>
      <vt:lpstr>Cloud 9  Gitc</vt:lpstr>
      <vt:lpstr>Development Workflow</vt:lpstr>
      <vt:lpstr>Development Workflow (cont.)</vt:lpstr>
      <vt:lpstr>Idea to Improve Git-Workflow</vt:lpstr>
      <vt:lpstr>Idea to Improve Git-Workflow</vt:lpstr>
      <vt:lpstr>PowerPoint Presentation</vt:lpstr>
      <vt:lpstr>Idea to Improve Git-Workflow</vt:lpstr>
      <vt:lpstr>PowerPoint Presentation</vt:lpstr>
      <vt:lpstr>Idea to Improve Git-Workflow</vt:lpstr>
      <vt:lpstr>Extending Cloud9</vt:lpstr>
      <vt:lpstr>Extending Cloud9</vt:lpstr>
      <vt:lpstr>Extending Cloud9</vt:lpstr>
      <vt:lpstr>Web-based development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123</cp:revision>
  <dcterms:created xsi:type="dcterms:W3CDTF">2012-05-07T12:10:06Z</dcterms:created>
  <dcterms:modified xsi:type="dcterms:W3CDTF">2012-06-25T15:31:02Z</dcterms:modified>
</cp:coreProperties>
</file>