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44"/>
  </p:notesMasterIdLst>
  <p:sldIdLst>
    <p:sldId id="256" r:id="rId2"/>
    <p:sldId id="295" r:id="rId3"/>
    <p:sldId id="257" r:id="rId4"/>
    <p:sldId id="259" r:id="rId5"/>
    <p:sldId id="297" r:id="rId6"/>
    <p:sldId id="304" r:id="rId7"/>
    <p:sldId id="303" r:id="rId8"/>
    <p:sldId id="323" r:id="rId9"/>
    <p:sldId id="324" r:id="rId10"/>
    <p:sldId id="322" r:id="rId11"/>
    <p:sldId id="325" r:id="rId12"/>
    <p:sldId id="326" r:id="rId13"/>
    <p:sldId id="327" r:id="rId14"/>
    <p:sldId id="328" r:id="rId15"/>
    <p:sldId id="330" r:id="rId16"/>
    <p:sldId id="331" r:id="rId17"/>
    <p:sldId id="332" r:id="rId18"/>
    <p:sldId id="333" r:id="rId19"/>
    <p:sldId id="334" r:id="rId20"/>
    <p:sldId id="335" r:id="rId21"/>
    <p:sldId id="336" r:id="rId22"/>
    <p:sldId id="337" r:id="rId23"/>
    <p:sldId id="338" r:id="rId24"/>
    <p:sldId id="340" r:id="rId25"/>
    <p:sldId id="341" r:id="rId26"/>
    <p:sldId id="342" r:id="rId27"/>
    <p:sldId id="343" r:id="rId28"/>
    <p:sldId id="345" r:id="rId29"/>
    <p:sldId id="344" r:id="rId30"/>
    <p:sldId id="346" r:id="rId31"/>
    <p:sldId id="347" r:id="rId32"/>
    <p:sldId id="348" r:id="rId33"/>
    <p:sldId id="359" r:id="rId34"/>
    <p:sldId id="360" r:id="rId35"/>
    <p:sldId id="349" r:id="rId36"/>
    <p:sldId id="350" r:id="rId37"/>
    <p:sldId id="357" r:id="rId38"/>
    <p:sldId id="356" r:id="rId39"/>
    <p:sldId id="353" r:id="rId40"/>
    <p:sldId id="354" r:id="rId41"/>
    <p:sldId id="355" r:id="rId42"/>
    <p:sldId id="358"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9"/>
  </p:normalViewPr>
  <p:slideViewPr>
    <p:cSldViewPr snapToGrid="0">
      <p:cViewPr>
        <p:scale>
          <a:sx n="84" d="100"/>
          <a:sy n="84" d="100"/>
        </p:scale>
        <p:origin x="9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15419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9823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68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272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413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090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257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706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773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31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408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669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889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429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47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790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152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06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6400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781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476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269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fr.wikipedia.org/wiki/Conditions_d%27optimalit%C3%A9_(dimension_finie)#Forme_g%C3%A9om%C3%A9trique_de_l'optimalit%C3%A9_au_premier_ordr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fr.wikipedia.org/wiki/Ensemble_convexe" TargetMode="External"/><Relationship Id="rId5" Type="http://schemas.openxmlformats.org/officeDocument/2006/relationships/hyperlink" Target="https://fr.wikipedia.org/wiki/C%C3%B4ne_tangent" TargetMode="External"/><Relationship Id="rId4" Type="http://schemas.openxmlformats.org/officeDocument/2006/relationships/hyperlink" Target="https://fr.wikipedia.org/w/index.php?title=Algorithme_du_gradient_projet%C3%A9&amp;action=edit&amp;redlink=1"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674140" y="2040107"/>
            <a:ext cx="7192484"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fr-FR" sz="4000" b="1" dirty="0">
                <a:latin typeface="Qualy" panose="02000800000000000000" pitchFamily="2" charset="0"/>
              </a:rPr>
              <a:t>Les méthodes du gradient et convergence</a:t>
            </a:r>
            <a:endParaRPr sz="4000" b="1" dirty="0">
              <a:latin typeface="Qualy" panose="02000800000000000000" pitchFamily="2"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37" y="132258"/>
            <a:ext cx="799494" cy="85385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31899"/>
            <a:ext cx="1394993" cy="878001"/>
          </a:xfrm>
          <a:prstGeom prst="rect">
            <a:avLst/>
          </a:prstGeom>
        </p:spPr>
      </p:pic>
      <p:sp>
        <p:nvSpPr>
          <p:cNvPr id="2" name="TextBox 1"/>
          <p:cNvSpPr txBox="1"/>
          <p:nvPr/>
        </p:nvSpPr>
        <p:spPr>
          <a:xfrm>
            <a:off x="2521421" y="3930004"/>
            <a:ext cx="5491275" cy="400110"/>
          </a:xfrm>
          <a:prstGeom prst="rect">
            <a:avLst/>
          </a:prstGeom>
          <a:noFill/>
        </p:spPr>
        <p:txBody>
          <a:bodyPr wrap="square" rtlCol="0">
            <a:spAutoFit/>
          </a:bodyPr>
          <a:lstStyle/>
          <a:p>
            <a:r>
              <a:rPr lang="fr-FR" sz="2000" b="1" i="1" dirty="0">
                <a:solidFill>
                  <a:schemeClr val="tx1"/>
                </a:solidFill>
              </a:rPr>
              <a:t>Encadré par : Mme </a:t>
            </a:r>
            <a:r>
              <a:rPr lang="fr-FR" sz="2000" b="1" i="1" dirty="0" err="1">
                <a:solidFill>
                  <a:schemeClr val="tx1"/>
                </a:solidFill>
              </a:rPr>
              <a:t>Abouelkhir</a:t>
            </a:r>
            <a:r>
              <a:rPr lang="fr-FR" sz="2000" b="1" i="1" dirty="0">
                <a:solidFill>
                  <a:schemeClr val="tx1"/>
                </a:solidFill>
              </a:rPr>
              <a:t> Imane</a:t>
            </a:r>
          </a:p>
        </p:txBody>
      </p:sp>
      <p:pic>
        <p:nvPicPr>
          <p:cNvPr id="8" name="Image 7">
            <a:extLst>
              <a:ext uri="{FF2B5EF4-FFF2-40B4-BE49-F238E27FC236}">
                <a16:creationId xmlns:a16="http://schemas.microsoft.com/office/drawing/2014/main" id="{8041104D-DA1D-1C73-E018-18B1E3A9B45A}"/>
              </a:ext>
            </a:extLst>
          </p:cNvPr>
          <p:cNvPicPr>
            <a:picLocks noChangeAspect="1"/>
          </p:cNvPicPr>
          <p:nvPr/>
        </p:nvPicPr>
        <p:blipFill>
          <a:blip r:embed="rId5"/>
          <a:stretch>
            <a:fillRect/>
          </a:stretch>
        </p:blipFill>
        <p:spPr>
          <a:xfrm>
            <a:off x="573083" y="1991849"/>
            <a:ext cx="863320" cy="1159801"/>
          </a:xfrm>
          <a:prstGeom prst="rect">
            <a:avLst/>
          </a:prstGeom>
          <a:ln>
            <a:noFill/>
          </a:ln>
          <a:effectLst>
            <a:outerShdw blurRad="292100" dist="139700" dir="2700000" algn="tl" rotWithShape="0">
              <a:srgbClr val="333333">
                <a:alpha val="65000"/>
              </a:srgbClr>
            </a:outerShdw>
            <a:reflection blurRad="6350" stA="50000" endA="300" endPos="90000" dist="508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5" name="ZoneTexte 4">
            <a:extLst>
              <a:ext uri="{FF2B5EF4-FFF2-40B4-BE49-F238E27FC236}">
                <a16:creationId xmlns:a16="http://schemas.microsoft.com/office/drawing/2014/main" id="{7AACD50D-06E7-D2DF-397E-EBCF08215A51}"/>
              </a:ext>
            </a:extLst>
          </p:cNvPr>
          <p:cNvSpPr txBox="1"/>
          <p:nvPr/>
        </p:nvSpPr>
        <p:spPr>
          <a:xfrm>
            <a:off x="546565" y="458142"/>
            <a:ext cx="8444910" cy="1446550"/>
          </a:xfrm>
          <a:prstGeom prst="rect">
            <a:avLst/>
          </a:prstGeom>
          <a:noFill/>
        </p:spPr>
        <p:txBody>
          <a:bodyPr wrap="square">
            <a:spAutoFit/>
          </a:bodyPr>
          <a:lstStyle/>
          <a:p>
            <a:r>
              <a:rPr lang="fr-FR" sz="2200" b="1" dirty="0">
                <a:solidFill>
                  <a:schemeClr val="tx1"/>
                </a:solidFill>
                <a:latin typeface="Inter"/>
              </a:rPr>
              <a:t>Donc, au lieu d'ajouter d'une manière ou d'une autre ce scalaire dans notre graphe, on va représenter le gradient sous la forme d'une fonction linéaire où la pente de cette fonction est exactement la valeur du gradient et l’intersection est 0.</a:t>
            </a:r>
            <a:endParaRPr lang="fr-FR" sz="2200" dirty="0"/>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A7511C37-FB7D-37A4-ACBC-2865D1E0DD54}"/>
                  </a:ext>
                </a:extLst>
              </p:cNvPr>
              <p:cNvSpPr txBox="1"/>
              <p:nvPr/>
            </p:nvSpPr>
            <p:spPr>
              <a:xfrm>
                <a:off x="546565" y="1925958"/>
                <a:ext cx="8444910" cy="2800767"/>
              </a:xfrm>
              <a:prstGeom prst="rect">
                <a:avLst/>
              </a:prstGeom>
              <a:noFill/>
            </p:spPr>
            <p:txBody>
              <a:bodyPr wrap="square">
                <a:spAutoFit/>
              </a:bodyPr>
              <a:lstStyle/>
              <a:p>
                <a:pPr marL="342900" indent="-342900">
                  <a:buClr>
                    <a:srgbClr val="10E7D9"/>
                  </a:buClr>
                  <a:buFont typeface="Wingdings" panose="05000000000000000000" pitchFamily="2" charset="2"/>
                  <a:buChar char="Ø"/>
                </a:pPr>
                <a:r>
                  <a:rPr lang="fr-FR" sz="2200" b="1" dirty="0">
                    <a:solidFill>
                      <a:schemeClr val="tx1"/>
                    </a:solidFill>
                    <a:latin typeface="Inter"/>
                  </a:rPr>
                  <a:t>La fonction linéaire représentée par l'un des deux gradients est toujours soit en dessous soit exactement sur notre fonction principale </a:t>
                </a:r>
                <a14:m>
                  <m:oMath xmlns:m="http://schemas.openxmlformats.org/officeDocument/2006/math">
                    <m:r>
                      <a:rPr lang="fr-FR" sz="2200" b="1" i="1">
                        <a:solidFill>
                          <a:schemeClr val="tx1"/>
                        </a:solidFill>
                        <a:latin typeface="Cambria Math" panose="02040503050406030204" pitchFamily="18" charset="0"/>
                      </a:rPr>
                      <m:t>𝒇</m:t>
                    </m:r>
                  </m:oMath>
                </a14:m>
                <a:r>
                  <a:rPr lang="fr-FR" sz="2200" b="1" dirty="0">
                    <a:solidFill>
                      <a:schemeClr val="tx1"/>
                    </a:solidFill>
                    <a:latin typeface="Inter"/>
                  </a:rPr>
                  <a:t>. Ce qui est encore mieux, c'est que cette propriété est vraie pour toutes les fonctions </a:t>
                </a:r>
                <a:r>
                  <a:rPr lang="fr-FR" sz="2200" b="1" i="1" dirty="0">
                    <a:solidFill>
                      <a:schemeClr val="tx1"/>
                    </a:solidFill>
                    <a:latin typeface="Inter"/>
                  </a:rPr>
                  <a:t>convexes</a:t>
                </a:r>
                <a:r>
                  <a:rPr lang="fr-FR" sz="2200" b="1" dirty="0">
                    <a:solidFill>
                      <a:schemeClr val="tx1"/>
                    </a:solidFill>
                    <a:latin typeface="Inter"/>
                  </a:rPr>
                  <a:t> . </a:t>
                </a:r>
              </a:p>
              <a:p>
                <a:pPr marL="342900" indent="-342900">
                  <a:buClr>
                    <a:srgbClr val="10E7D9"/>
                  </a:buClr>
                  <a:buFont typeface="Wingdings" panose="05000000000000000000" pitchFamily="2" charset="2"/>
                  <a:buChar char="Ø"/>
                </a:pPr>
                <a:r>
                  <a:rPr lang="fr-FR" sz="2200" b="1" dirty="0">
                    <a:solidFill>
                      <a:schemeClr val="tx1"/>
                    </a:solidFill>
                    <a:latin typeface="Inter"/>
                  </a:rPr>
                  <a:t>Maintenant, si nous allons définir un sous- gradient de </a:t>
                </a:r>
                <a14:m>
                  <m:oMath xmlns:m="http://schemas.openxmlformats.org/officeDocument/2006/math">
                    <m:r>
                      <a:rPr lang="fr-FR" sz="2200" b="1" i="1" dirty="0">
                        <a:solidFill>
                          <a:schemeClr val="tx1"/>
                        </a:solidFill>
                        <a:latin typeface="Cambria Math" panose="02040503050406030204" pitchFamily="18" charset="0"/>
                      </a:rPr>
                      <m:t>𝐟</m:t>
                    </m:r>
                    <m:d>
                      <m:dPr>
                        <m:ctrlPr>
                          <a:rPr lang="fr-FR" sz="2200" b="1" i="1" dirty="0">
                            <a:solidFill>
                              <a:schemeClr val="tx1"/>
                            </a:solidFill>
                            <a:latin typeface="Cambria Math" panose="02040503050406030204" pitchFamily="18" charset="0"/>
                          </a:rPr>
                        </m:ctrlPr>
                      </m:dPr>
                      <m:e>
                        <m:r>
                          <a:rPr lang="fr-FR" sz="2200" b="1" i="1" dirty="0">
                            <a:solidFill>
                              <a:schemeClr val="tx1"/>
                            </a:solidFill>
                            <a:latin typeface="Cambria Math" panose="02040503050406030204" pitchFamily="18" charset="0"/>
                          </a:rPr>
                          <m:t>𝒙</m:t>
                        </m:r>
                      </m:e>
                    </m:d>
                    <m:r>
                      <a:rPr lang="fr-FR" sz="2200" b="1" dirty="0">
                        <a:solidFill>
                          <a:schemeClr val="tx1"/>
                        </a:solidFill>
                        <a:latin typeface="Cambria Math" panose="02040503050406030204" pitchFamily="18" charset="0"/>
                      </a:rPr>
                      <m:t>=</m:t>
                    </m:r>
                    <m:d>
                      <m:dPr>
                        <m:begChr m:val="|"/>
                        <m:endChr m:val="|"/>
                        <m:ctrlPr>
                          <a:rPr lang="fr-FR" sz="2200" b="1" i="1" dirty="0">
                            <a:solidFill>
                              <a:schemeClr val="tx1"/>
                            </a:solidFill>
                            <a:latin typeface="Cambria Math" panose="02040503050406030204" pitchFamily="18" charset="0"/>
                          </a:rPr>
                        </m:ctrlPr>
                      </m:dPr>
                      <m:e>
                        <m:r>
                          <a:rPr lang="fr-FR" sz="2200" b="1" i="1" dirty="0">
                            <a:solidFill>
                              <a:schemeClr val="tx1"/>
                            </a:solidFill>
                            <a:latin typeface="Cambria Math" panose="02040503050406030204" pitchFamily="18" charset="0"/>
                          </a:rPr>
                          <m:t>𝒙</m:t>
                        </m:r>
                      </m:e>
                    </m:d>
                    <m:r>
                      <a:rPr lang="fr-FR" sz="2200" b="1" dirty="0">
                        <a:solidFill>
                          <a:schemeClr val="tx1"/>
                        </a:solidFill>
                        <a:latin typeface="Cambria Math" panose="02040503050406030204" pitchFamily="18" charset="0"/>
                      </a:rPr>
                      <m:t> </m:t>
                    </m:r>
                  </m:oMath>
                </a14:m>
                <a:r>
                  <a:rPr lang="fr-FR" sz="2200" b="1" dirty="0">
                    <a:solidFill>
                      <a:schemeClr val="tx1"/>
                    </a:solidFill>
                    <a:latin typeface="Inter"/>
                  </a:rPr>
                  <a:t>à 0, alors il devrait probablement ressembler et se comporter de manière assez similaire à ce qu’un vrai gradient  ressemblerait à ce point.</a:t>
                </a:r>
                <a:endParaRPr lang="fr-MA" sz="2200" b="1" dirty="0">
                  <a:solidFill>
                    <a:schemeClr val="tx1"/>
                  </a:solidFill>
                  <a:latin typeface="Inter"/>
                </a:endParaRPr>
              </a:p>
            </p:txBody>
          </p:sp>
        </mc:Choice>
        <mc:Fallback xmlns="">
          <p:sp>
            <p:nvSpPr>
              <p:cNvPr id="7" name="ZoneTexte 6">
                <a:extLst>
                  <a:ext uri="{FF2B5EF4-FFF2-40B4-BE49-F238E27FC236}">
                    <a16:creationId xmlns:a16="http://schemas.microsoft.com/office/drawing/2014/main" id="{A7511C37-FB7D-37A4-ACBC-2865D1E0DD54}"/>
                  </a:ext>
                </a:extLst>
              </p:cNvPr>
              <p:cNvSpPr txBox="1">
                <a:spLocks noRot="1" noChangeAspect="1" noMove="1" noResize="1" noEditPoints="1" noAdjustHandles="1" noChangeArrowheads="1" noChangeShapeType="1" noTextEdit="1"/>
              </p:cNvSpPr>
              <p:nvPr/>
            </p:nvSpPr>
            <p:spPr>
              <a:xfrm>
                <a:off x="546565" y="1925958"/>
                <a:ext cx="8444910" cy="2800767"/>
              </a:xfrm>
              <a:prstGeom prst="rect">
                <a:avLst/>
              </a:prstGeom>
              <a:blipFill>
                <a:blip r:embed="rId2"/>
                <a:stretch>
                  <a:fillRect l="-794" t="-1525" r="-72" b="-3486"/>
                </a:stretch>
              </a:blipFill>
            </p:spPr>
            <p:txBody>
              <a:bodyPr/>
              <a:lstStyle/>
              <a:p>
                <a:r>
                  <a:rPr lang="fr-FR">
                    <a:noFill/>
                  </a:rPr>
                  <a:t> </a:t>
                </a:r>
              </a:p>
            </p:txBody>
          </p:sp>
        </mc:Fallback>
      </mc:AlternateContent>
    </p:spTree>
    <p:extLst>
      <p:ext uri="{BB962C8B-B14F-4D97-AF65-F5344CB8AC3E}">
        <p14:creationId xmlns:p14="http://schemas.microsoft.com/office/powerpoint/2010/main" val="276794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6" name="Image 5">
            <a:extLst>
              <a:ext uri="{FF2B5EF4-FFF2-40B4-BE49-F238E27FC236}">
                <a16:creationId xmlns:a16="http://schemas.microsoft.com/office/drawing/2014/main" id="{EDF17215-F0F5-83CF-958C-EF1BEF6872BB}"/>
              </a:ext>
            </a:extLst>
          </p:cNvPr>
          <p:cNvPicPr>
            <a:picLocks noChangeAspect="1"/>
          </p:cNvPicPr>
          <p:nvPr/>
        </p:nvPicPr>
        <p:blipFill rotWithShape="1">
          <a:blip r:embed="rId2">
            <a:extLst>
              <a:ext uri="{28A0092B-C50C-407E-A947-70E740481C1C}">
                <a14:useLocalDpi xmlns:a14="http://schemas.microsoft.com/office/drawing/2010/main" val="0"/>
              </a:ext>
            </a:extLst>
          </a:blip>
          <a:srcRect l="27727" t="32988" r="27159" b="28252"/>
          <a:stretch/>
        </p:blipFill>
        <p:spPr>
          <a:xfrm>
            <a:off x="665230" y="3105155"/>
            <a:ext cx="3502734" cy="1691956"/>
          </a:xfrm>
          <a:prstGeom prst="rect">
            <a:avLst/>
          </a:prstGeom>
        </p:spPr>
      </p:pic>
      <p:pic>
        <p:nvPicPr>
          <p:cNvPr id="8" name="Image 7">
            <a:extLst>
              <a:ext uri="{FF2B5EF4-FFF2-40B4-BE49-F238E27FC236}">
                <a16:creationId xmlns:a16="http://schemas.microsoft.com/office/drawing/2014/main" id="{5FFD4A92-1EBE-3512-88B4-92B242DD3A13}"/>
              </a:ext>
            </a:extLst>
          </p:cNvPr>
          <p:cNvPicPr>
            <a:picLocks noChangeAspect="1"/>
          </p:cNvPicPr>
          <p:nvPr/>
        </p:nvPicPr>
        <p:blipFill rotWithShape="1">
          <a:blip r:embed="rId3">
            <a:extLst>
              <a:ext uri="{28A0092B-C50C-407E-A947-70E740481C1C}">
                <a14:useLocalDpi xmlns:a14="http://schemas.microsoft.com/office/drawing/2010/main" val="0"/>
              </a:ext>
            </a:extLst>
          </a:blip>
          <a:srcRect l="28656" t="32262" r="26912" b="28439"/>
          <a:stretch/>
        </p:blipFill>
        <p:spPr>
          <a:xfrm>
            <a:off x="665230" y="1192367"/>
            <a:ext cx="3502734" cy="1772542"/>
          </a:xfrm>
          <a:prstGeom prst="rect">
            <a:avLst/>
          </a:prstGeom>
        </p:spPr>
      </p:pic>
      <p:pic>
        <p:nvPicPr>
          <p:cNvPr id="9" name="Image 8">
            <a:extLst>
              <a:ext uri="{FF2B5EF4-FFF2-40B4-BE49-F238E27FC236}">
                <a16:creationId xmlns:a16="http://schemas.microsoft.com/office/drawing/2014/main" id="{30364808-2032-C632-868E-A15C0829552C}"/>
              </a:ext>
            </a:extLst>
          </p:cNvPr>
          <p:cNvPicPr>
            <a:picLocks noChangeAspect="1"/>
          </p:cNvPicPr>
          <p:nvPr/>
        </p:nvPicPr>
        <p:blipFill rotWithShape="1">
          <a:blip r:embed="rId4">
            <a:extLst>
              <a:ext uri="{28A0092B-C50C-407E-A947-70E740481C1C}">
                <a14:useLocalDpi xmlns:a14="http://schemas.microsoft.com/office/drawing/2010/main" val="0"/>
              </a:ext>
            </a:extLst>
          </a:blip>
          <a:srcRect l="28789" t="33395" r="27644" b="28940"/>
          <a:stretch/>
        </p:blipFill>
        <p:spPr>
          <a:xfrm>
            <a:off x="4620597" y="3106503"/>
            <a:ext cx="3502734" cy="1691956"/>
          </a:xfrm>
          <a:prstGeom prst="rect">
            <a:avLst/>
          </a:prstGeom>
        </p:spPr>
      </p:pic>
      <p:pic>
        <p:nvPicPr>
          <p:cNvPr id="10" name="Image 9">
            <a:extLst>
              <a:ext uri="{FF2B5EF4-FFF2-40B4-BE49-F238E27FC236}">
                <a16:creationId xmlns:a16="http://schemas.microsoft.com/office/drawing/2014/main" id="{BB17043C-6322-14E4-ED76-981D61FB6037}"/>
              </a:ext>
            </a:extLst>
          </p:cNvPr>
          <p:cNvPicPr>
            <a:picLocks noChangeAspect="1"/>
          </p:cNvPicPr>
          <p:nvPr/>
        </p:nvPicPr>
        <p:blipFill rotWithShape="1">
          <a:blip r:embed="rId5">
            <a:extLst>
              <a:ext uri="{28A0092B-C50C-407E-A947-70E740481C1C}">
                <a14:useLocalDpi xmlns:a14="http://schemas.microsoft.com/office/drawing/2010/main" val="0"/>
              </a:ext>
            </a:extLst>
          </a:blip>
          <a:srcRect l="29066" t="33626" r="27368" b="28708"/>
          <a:stretch/>
        </p:blipFill>
        <p:spPr>
          <a:xfrm>
            <a:off x="4652496" y="1205788"/>
            <a:ext cx="3470835" cy="1769752"/>
          </a:xfrm>
          <a:prstGeom prst="rect">
            <a:avLst/>
          </a:prstGeom>
        </p:spPr>
      </p:pic>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8AD64843-9CD6-303A-65D0-828752D479E8}"/>
                  </a:ext>
                </a:extLst>
              </p:cNvPr>
              <p:cNvSpPr txBox="1"/>
              <p:nvPr/>
            </p:nvSpPr>
            <p:spPr>
              <a:xfrm>
                <a:off x="901108" y="621234"/>
                <a:ext cx="7654005" cy="430887"/>
              </a:xfrm>
              <a:prstGeom prst="rect">
                <a:avLst/>
              </a:prstGeom>
              <a:noFill/>
            </p:spPr>
            <p:txBody>
              <a:bodyPr wrap="square">
                <a:spAutoFit/>
              </a:bodyPr>
              <a:lstStyle/>
              <a:p>
                <a:r>
                  <a:rPr lang="fr-FR" sz="2200" b="1" dirty="0">
                    <a:solidFill>
                      <a:schemeClr val="tx1"/>
                    </a:solidFill>
                    <a:latin typeface="Inter"/>
                  </a:rPr>
                  <a:t>Quelque </a:t>
                </a:r>
                <a:r>
                  <a:rPr lang="fr-MA" sz="2200" b="1" dirty="0">
                    <a:solidFill>
                      <a:schemeClr val="tx1"/>
                    </a:solidFill>
                    <a:latin typeface="Inter"/>
                  </a:rPr>
                  <a:t>possibilités pour un gradient intermédiaire a </a:t>
                </a:r>
                <a14:m>
                  <m:oMath xmlns:m="http://schemas.openxmlformats.org/officeDocument/2006/math">
                    <m:r>
                      <a:rPr lang="fr-MA" sz="2200" b="1" i="1" dirty="0">
                        <a:solidFill>
                          <a:schemeClr val="tx1"/>
                        </a:solidFill>
                        <a:latin typeface="Cambria Math" panose="02040503050406030204" pitchFamily="18" charset="0"/>
                      </a:rPr>
                      <m:t>𝒙</m:t>
                    </m:r>
                    <m:r>
                      <a:rPr lang="fr-MA" sz="2200" b="1" i="1" dirty="0">
                        <a:solidFill>
                          <a:schemeClr val="tx1"/>
                        </a:solidFill>
                        <a:latin typeface="Cambria Math" panose="02040503050406030204" pitchFamily="18" charset="0"/>
                      </a:rPr>
                      <m:t>=</m:t>
                    </m:r>
                    <m:r>
                      <a:rPr lang="fr-MA" sz="2200" b="1" i="1" dirty="0">
                        <a:solidFill>
                          <a:schemeClr val="tx1"/>
                        </a:solidFill>
                        <a:latin typeface="Cambria Math" panose="02040503050406030204" pitchFamily="18" charset="0"/>
                      </a:rPr>
                      <m:t>𝟎</m:t>
                    </m:r>
                  </m:oMath>
                </a14:m>
                <a:r>
                  <a:rPr lang="fr-MA" sz="2200" b="1" dirty="0">
                    <a:solidFill>
                      <a:schemeClr val="tx1"/>
                    </a:solidFill>
                    <a:latin typeface="Inter"/>
                  </a:rPr>
                  <a:t>:</a:t>
                </a:r>
              </a:p>
            </p:txBody>
          </p:sp>
        </mc:Choice>
        <mc:Fallback xmlns="">
          <p:sp>
            <p:nvSpPr>
              <p:cNvPr id="11" name="ZoneTexte 10">
                <a:extLst>
                  <a:ext uri="{FF2B5EF4-FFF2-40B4-BE49-F238E27FC236}">
                    <a16:creationId xmlns:a16="http://schemas.microsoft.com/office/drawing/2014/main" id="{8AD64843-9CD6-303A-65D0-828752D479E8}"/>
                  </a:ext>
                </a:extLst>
              </p:cNvPr>
              <p:cNvSpPr txBox="1">
                <a:spLocks noRot="1" noChangeAspect="1" noMove="1" noResize="1" noEditPoints="1" noAdjustHandles="1" noChangeArrowheads="1" noChangeShapeType="1" noTextEdit="1"/>
              </p:cNvSpPr>
              <p:nvPr/>
            </p:nvSpPr>
            <p:spPr>
              <a:xfrm>
                <a:off x="901108" y="621234"/>
                <a:ext cx="7654005" cy="430887"/>
              </a:xfrm>
              <a:prstGeom prst="rect">
                <a:avLst/>
              </a:prstGeom>
              <a:blipFill>
                <a:blip r:embed="rId6"/>
                <a:stretch>
                  <a:fillRect l="-1036" t="-9859" b="-26761"/>
                </a:stretch>
              </a:blipFill>
            </p:spPr>
            <p:txBody>
              <a:bodyPr/>
              <a:lstStyle/>
              <a:p>
                <a:r>
                  <a:rPr lang="fr-FR">
                    <a:noFill/>
                  </a:rPr>
                  <a:t> </a:t>
                </a:r>
              </a:p>
            </p:txBody>
          </p:sp>
        </mc:Fallback>
      </mc:AlternateContent>
    </p:spTree>
    <p:extLst>
      <p:ext uri="{BB962C8B-B14F-4D97-AF65-F5344CB8AC3E}">
        <p14:creationId xmlns:p14="http://schemas.microsoft.com/office/powerpoint/2010/main" val="355064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A7511C37-FB7D-37A4-ACBC-2865D1E0DD54}"/>
                  </a:ext>
                </a:extLst>
              </p:cNvPr>
              <p:cNvSpPr txBox="1"/>
              <p:nvPr/>
            </p:nvSpPr>
            <p:spPr>
              <a:xfrm>
                <a:off x="546565" y="1679198"/>
                <a:ext cx="8444910" cy="1785104"/>
              </a:xfrm>
              <a:prstGeom prst="rect">
                <a:avLst/>
              </a:prstGeom>
              <a:noFill/>
            </p:spPr>
            <p:txBody>
              <a:bodyPr wrap="square">
                <a:spAutoFit/>
              </a:bodyPr>
              <a:lstStyle/>
              <a:p>
                <a:pPr marL="342900" indent="-342900">
                  <a:buFont typeface="Wingdings" panose="05000000000000000000" pitchFamily="2" charset="2"/>
                  <a:buChar char="Ø"/>
                </a:pPr>
                <a:r>
                  <a:rPr lang="fr-FR" sz="2200" b="1" dirty="0">
                    <a:solidFill>
                      <a:schemeClr val="tx1"/>
                    </a:solidFill>
                    <a:latin typeface="Inter"/>
                  </a:rPr>
                  <a:t>Tout nombre entre -1 et 1 (y compris -1 et 1) est un sous-gradient valide pour notre fonction à </a:t>
                </a:r>
                <a14:m>
                  <m:oMath xmlns:m="http://schemas.openxmlformats.org/officeDocument/2006/math">
                    <m:r>
                      <a:rPr lang="fr-FR" sz="2200" b="1" i="1" dirty="0">
                        <a:solidFill>
                          <a:schemeClr val="tx1"/>
                        </a:solidFill>
                        <a:latin typeface="Cambria Math" panose="02040503050406030204" pitchFamily="18" charset="0"/>
                      </a:rPr>
                      <m:t>𝒙</m:t>
                    </m:r>
                    <m:r>
                      <a:rPr lang="fr-FR" sz="2200" b="1" i="1" dirty="0">
                        <a:solidFill>
                          <a:schemeClr val="tx1"/>
                        </a:solidFill>
                        <a:latin typeface="Cambria Math" panose="02040503050406030204" pitchFamily="18" charset="0"/>
                      </a:rPr>
                      <m:t>=</m:t>
                    </m:r>
                    <m:r>
                      <a:rPr lang="fr-FR" sz="2200" b="1" i="1" dirty="0">
                        <a:solidFill>
                          <a:schemeClr val="tx1"/>
                        </a:solidFill>
                        <a:latin typeface="Cambria Math" panose="02040503050406030204" pitchFamily="18" charset="0"/>
                      </a:rPr>
                      <m:t>𝟎</m:t>
                    </m:r>
                    <m:r>
                      <a:rPr lang="fr-MA" sz="2200" b="1" dirty="0">
                        <a:solidFill>
                          <a:schemeClr val="tx1"/>
                        </a:solidFill>
                        <a:latin typeface="Cambria Math" panose="02040503050406030204" pitchFamily="18" charset="0"/>
                      </a:rPr>
                      <m:t>.</m:t>
                    </m:r>
                  </m:oMath>
                </a14:m>
                <a:endParaRPr lang="fr-MA" sz="2200" b="1" dirty="0">
                  <a:solidFill>
                    <a:schemeClr val="tx1"/>
                  </a:solidFill>
                  <a:latin typeface="Inter"/>
                </a:endParaRPr>
              </a:p>
              <a:p>
                <a:pPr marL="342900" indent="-342900">
                  <a:buFont typeface="Wingdings" panose="05000000000000000000" pitchFamily="2" charset="2"/>
                  <a:buChar char="Ø"/>
                </a:pPr>
                <a:r>
                  <a:rPr lang="fr-FR" sz="2200" b="1" dirty="0">
                    <a:solidFill>
                      <a:schemeClr val="tx1"/>
                    </a:solidFill>
                    <a:latin typeface="Inter"/>
                  </a:rPr>
                  <a:t>il peut y avoir un nombre infini de sous-gradients pour une fonction </a:t>
                </a:r>
                <a14:m>
                  <m:oMath xmlns:m="http://schemas.openxmlformats.org/officeDocument/2006/math">
                    <m:r>
                      <a:rPr lang="fr-FR" sz="2200" b="1" i="1">
                        <a:solidFill>
                          <a:schemeClr val="tx1"/>
                        </a:solidFill>
                        <a:latin typeface="Cambria Math" panose="02040503050406030204" pitchFamily="18" charset="0"/>
                      </a:rPr>
                      <m:t>𝒇</m:t>
                    </m:r>
                    <m:r>
                      <a:rPr lang="fr-FR" sz="2200" b="1" i="1">
                        <a:solidFill>
                          <a:schemeClr val="tx1"/>
                        </a:solidFill>
                        <a:latin typeface="Cambria Math" panose="02040503050406030204" pitchFamily="18" charset="0"/>
                      </a:rPr>
                      <m:t> </m:t>
                    </m:r>
                  </m:oMath>
                </a14:m>
                <a:r>
                  <a:rPr lang="fr-FR" sz="2200" b="1" dirty="0">
                    <a:solidFill>
                      <a:schemeClr val="tx1"/>
                    </a:solidFill>
                    <a:latin typeface="Inter"/>
                  </a:rPr>
                  <a:t>en un point non différentiable </a:t>
                </a:r>
                <a14:m>
                  <m:oMath xmlns:m="http://schemas.openxmlformats.org/officeDocument/2006/math">
                    <m:r>
                      <a:rPr lang="fr-FR" sz="2200" b="1" i="1" dirty="0">
                        <a:solidFill>
                          <a:schemeClr val="tx1"/>
                        </a:solidFill>
                        <a:latin typeface="Cambria Math" panose="02040503050406030204" pitchFamily="18" charset="0"/>
                      </a:rPr>
                      <m:t>𝑿</m:t>
                    </m:r>
                  </m:oMath>
                </a14:m>
                <a:r>
                  <a:rPr lang="fr-FR" sz="2200" b="1" dirty="0">
                    <a:solidFill>
                      <a:schemeClr val="tx1"/>
                    </a:solidFill>
                    <a:latin typeface="Inter"/>
                  </a:rPr>
                  <a:t>, contrairement aux gradient réguliers, qui sont propres à chaque fonction et à chaque point.</a:t>
                </a:r>
              </a:p>
            </p:txBody>
          </p:sp>
        </mc:Choice>
        <mc:Fallback xmlns="">
          <p:sp>
            <p:nvSpPr>
              <p:cNvPr id="7" name="ZoneTexte 6">
                <a:extLst>
                  <a:ext uri="{FF2B5EF4-FFF2-40B4-BE49-F238E27FC236}">
                    <a16:creationId xmlns:a16="http://schemas.microsoft.com/office/drawing/2014/main" id="{A7511C37-FB7D-37A4-ACBC-2865D1E0DD54}"/>
                  </a:ext>
                </a:extLst>
              </p:cNvPr>
              <p:cNvSpPr txBox="1">
                <a:spLocks noRot="1" noChangeAspect="1" noMove="1" noResize="1" noEditPoints="1" noAdjustHandles="1" noChangeArrowheads="1" noChangeShapeType="1" noTextEdit="1"/>
              </p:cNvSpPr>
              <p:nvPr/>
            </p:nvSpPr>
            <p:spPr>
              <a:xfrm>
                <a:off x="546565" y="1679198"/>
                <a:ext cx="8444910" cy="1785104"/>
              </a:xfrm>
              <a:prstGeom prst="rect">
                <a:avLst/>
              </a:prstGeom>
              <a:blipFill>
                <a:blip r:embed="rId2"/>
                <a:stretch>
                  <a:fillRect l="-794" t="-2048" r="-794" b="-6143"/>
                </a:stretch>
              </a:blipFill>
            </p:spPr>
            <p:txBody>
              <a:bodyPr/>
              <a:lstStyle/>
              <a:p>
                <a:r>
                  <a:rPr lang="fr-FR">
                    <a:noFill/>
                  </a:rPr>
                  <a:t> </a:t>
                </a:r>
              </a:p>
            </p:txBody>
          </p:sp>
        </mc:Fallback>
      </mc:AlternateContent>
    </p:spTree>
    <p:extLst>
      <p:ext uri="{BB962C8B-B14F-4D97-AF65-F5344CB8AC3E}">
        <p14:creationId xmlns:p14="http://schemas.microsoft.com/office/powerpoint/2010/main" val="380576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420502"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MA" sz="3600" b="1" i="0" dirty="0">
                <a:effectLst/>
              </a:rPr>
              <a:t>Formalisons le sous-gradient:</a:t>
            </a:r>
            <a:endParaRPr sz="36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mc:AlternateContent xmlns:mc="http://schemas.openxmlformats.org/markup-compatibility/2006" xmlns:a14="http://schemas.microsoft.com/office/drawing/2010/main">
        <mc:Choice Requires="a14">
          <p:sp>
            <p:nvSpPr>
              <p:cNvPr id="7" name="TextBox 3">
                <a:extLst>
                  <a:ext uri="{FF2B5EF4-FFF2-40B4-BE49-F238E27FC236}">
                    <a16:creationId xmlns:a16="http://schemas.microsoft.com/office/drawing/2014/main" id="{54C1E320-DE10-40B2-12BD-65FD74D26507}"/>
                  </a:ext>
                </a:extLst>
              </p:cNvPr>
              <p:cNvSpPr txBox="1"/>
              <p:nvPr/>
            </p:nvSpPr>
            <p:spPr>
              <a:xfrm>
                <a:off x="555602" y="1532026"/>
                <a:ext cx="8458200" cy="1446550"/>
              </a:xfrm>
              <a:prstGeom prst="rect">
                <a:avLst/>
              </a:prstGeom>
              <a:noFill/>
            </p:spPr>
            <p:txBody>
              <a:bodyPr wrap="square" rtlCol="0">
                <a:spAutoFit/>
              </a:bodyPr>
              <a:lstStyle/>
              <a:p>
                <a:r>
                  <a:rPr lang="fr-FR" sz="2200" b="1" dirty="0">
                    <a:solidFill>
                      <a:schemeClr val="tx1"/>
                    </a:solidFill>
                    <a:latin typeface="Inter"/>
                  </a:rPr>
                  <a:t>Essayons maintenant de trouver une définition mathématique qui résume ce comportement. Notre définition pourrait commencer ainsi:</a:t>
                </a:r>
              </a:p>
              <a:p>
                <a:pPr marL="0" indent="0" algn="just">
                  <a:buNone/>
                </a:pPr>
                <a:r>
                  <a:rPr lang="fr-MA" sz="2200" b="1" dirty="0">
                    <a:solidFill>
                      <a:schemeClr val="tx1"/>
                    </a:solidFill>
                    <a:latin typeface="Inter"/>
                  </a:rPr>
                  <a:t>Un vecteur </a:t>
                </a:r>
                <a14:m>
                  <m:oMath xmlns:m="http://schemas.openxmlformats.org/officeDocument/2006/math">
                    <m:r>
                      <a:rPr lang="fr-MA" sz="2200" b="1" i="1" smtClean="0">
                        <a:solidFill>
                          <a:srgbClr val="FFC000"/>
                        </a:solidFill>
                        <a:latin typeface="Cambria Math" panose="02040503050406030204" pitchFamily="18" charset="0"/>
                      </a:rPr>
                      <m:t>𝒈</m:t>
                    </m:r>
                    <m:r>
                      <a:rPr lang="fr-MA" sz="2200" b="1" i="1" smtClean="0">
                        <a:solidFill>
                          <a:srgbClr val="FFC000"/>
                        </a:solidFill>
                        <a:latin typeface="Cambria Math" panose="02040503050406030204" pitchFamily="18" charset="0"/>
                        <a:ea typeface="Cambria Math" panose="02040503050406030204" pitchFamily="18" charset="0"/>
                      </a:rPr>
                      <m:t>∈</m:t>
                    </m:r>
                    <m:sSup>
                      <m:sSupPr>
                        <m:ctrlPr>
                          <a:rPr lang="fr-MA" sz="2200" b="1" i="1">
                            <a:solidFill>
                              <a:srgbClr val="FFC000"/>
                            </a:solidFill>
                            <a:latin typeface="Cambria Math" panose="02040503050406030204" pitchFamily="18" charset="0"/>
                            <a:ea typeface="Cambria Math" panose="02040503050406030204" pitchFamily="18" charset="0"/>
                          </a:rPr>
                        </m:ctrlPr>
                      </m:sSupPr>
                      <m:e>
                        <m:r>
                          <a:rPr lang="fr-MA" sz="2200" b="1" i="1" smtClean="0">
                            <a:solidFill>
                              <a:srgbClr val="FFC000"/>
                            </a:solidFill>
                            <a:latin typeface="Cambria Math" panose="02040503050406030204" pitchFamily="18" charset="0"/>
                            <a:ea typeface="Cambria Math" panose="02040503050406030204" pitchFamily="18" charset="0"/>
                          </a:rPr>
                          <m:t>ℝ</m:t>
                        </m:r>
                      </m:e>
                      <m:sup>
                        <m:r>
                          <a:rPr lang="fr-MA" sz="2200" b="1" i="1" smtClean="0">
                            <a:solidFill>
                              <a:srgbClr val="FFC000"/>
                            </a:solidFill>
                            <a:latin typeface="Cambria Math" panose="02040503050406030204" pitchFamily="18" charset="0"/>
                            <a:ea typeface="Cambria Math" panose="02040503050406030204" pitchFamily="18" charset="0"/>
                          </a:rPr>
                          <m:t>𝒏</m:t>
                        </m:r>
                      </m:sup>
                    </m:sSup>
                  </m:oMath>
                </a14:m>
                <a:r>
                  <a:rPr lang="fr-MA" sz="2200" b="1" dirty="0">
                    <a:solidFill>
                      <a:schemeClr val="tx1"/>
                    </a:solidFill>
                    <a:latin typeface="Inter"/>
                  </a:rPr>
                  <a:t>est un sous-gradient d’une fonction </a:t>
                </a:r>
                <a14:m>
                  <m:oMath xmlns:m="http://schemas.openxmlformats.org/officeDocument/2006/math">
                    <m:r>
                      <a:rPr lang="fr-MA" sz="2200" b="1" i="1" smtClean="0">
                        <a:solidFill>
                          <a:srgbClr val="FFC000"/>
                        </a:solidFill>
                        <a:latin typeface="Cambria Math" panose="02040503050406030204" pitchFamily="18" charset="0"/>
                      </a:rPr>
                      <m:t>𝒇</m:t>
                    </m:r>
                    <m:r>
                      <a:rPr lang="fr-MA" sz="2200" b="1" i="1" smtClean="0">
                        <a:solidFill>
                          <a:srgbClr val="FFC000"/>
                        </a:solidFill>
                        <a:latin typeface="Cambria Math" panose="02040503050406030204" pitchFamily="18" charset="0"/>
                      </a:rPr>
                      <m:t>:</m:t>
                    </m:r>
                    <m:sSup>
                      <m:sSupPr>
                        <m:ctrlPr>
                          <a:rPr lang="fr-MA" sz="2200" b="1" i="1">
                            <a:solidFill>
                              <a:srgbClr val="FFC000"/>
                            </a:solidFill>
                            <a:latin typeface="Cambria Math" panose="02040503050406030204" pitchFamily="18" charset="0"/>
                            <a:ea typeface="Cambria Math" panose="02040503050406030204" pitchFamily="18" charset="0"/>
                          </a:rPr>
                        </m:ctrlPr>
                      </m:sSupPr>
                      <m:e>
                        <m:r>
                          <a:rPr lang="fr-MA" sz="2200" b="1" i="1" smtClean="0">
                            <a:solidFill>
                              <a:srgbClr val="FFC000"/>
                            </a:solidFill>
                            <a:latin typeface="Cambria Math" panose="02040503050406030204" pitchFamily="18" charset="0"/>
                            <a:ea typeface="Cambria Math" panose="02040503050406030204" pitchFamily="18" charset="0"/>
                          </a:rPr>
                          <m:t>ℝ</m:t>
                        </m:r>
                      </m:e>
                      <m:sup>
                        <m:r>
                          <a:rPr lang="fr-MA" sz="2200" b="1" i="1" smtClean="0">
                            <a:solidFill>
                              <a:srgbClr val="FFC000"/>
                            </a:solidFill>
                            <a:latin typeface="Cambria Math" panose="02040503050406030204" pitchFamily="18" charset="0"/>
                            <a:ea typeface="Cambria Math" panose="02040503050406030204" pitchFamily="18" charset="0"/>
                          </a:rPr>
                          <m:t>𝒏</m:t>
                        </m:r>
                      </m:sup>
                    </m:sSup>
                    <m:r>
                      <a:rPr lang="fr-MA" sz="2200" b="1" i="1" smtClean="0">
                        <a:solidFill>
                          <a:srgbClr val="FFC000"/>
                        </a:solidFill>
                        <a:latin typeface="Cambria Math" panose="02040503050406030204" pitchFamily="18" charset="0"/>
                        <a:ea typeface="Cambria Math" panose="02040503050406030204" pitchFamily="18" charset="0"/>
                      </a:rPr>
                      <m:t>→</m:t>
                    </m:r>
                    <m:r>
                      <a:rPr lang="fr-MA" sz="2200" b="1" i="1" smtClean="0">
                        <a:solidFill>
                          <a:srgbClr val="FFC000"/>
                        </a:solidFill>
                        <a:latin typeface="Cambria Math" panose="02040503050406030204" pitchFamily="18" charset="0"/>
                        <a:ea typeface="Cambria Math" panose="02040503050406030204" pitchFamily="18" charset="0"/>
                      </a:rPr>
                      <m:t>ℝ</m:t>
                    </m:r>
                  </m:oMath>
                </a14:m>
                <a:r>
                  <a:rPr lang="fr-MA" sz="2200" b="1" dirty="0">
                    <a:solidFill>
                      <a:srgbClr val="FFC000"/>
                    </a:solidFill>
                    <a:latin typeface="Inter"/>
                  </a:rPr>
                  <a:t> </a:t>
                </a:r>
                <a:r>
                  <a:rPr lang="fr-MA" sz="2200" b="1" dirty="0">
                    <a:solidFill>
                      <a:schemeClr val="tx1"/>
                    </a:solidFill>
                    <a:latin typeface="Inter"/>
                  </a:rPr>
                  <a:t>au point </a:t>
                </a:r>
                <a14:m>
                  <m:oMath xmlns:m="http://schemas.openxmlformats.org/officeDocument/2006/math">
                    <m:sSub>
                      <m:sSubPr>
                        <m:ctrlPr>
                          <a:rPr lang="fr-MA" sz="2200" b="1" i="1">
                            <a:solidFill>
                              <a:schemeClr val="tx1"/>
                            </a:solidFill>
                            <a:latin typeface="Cambria Math" panose="02040503050406030204" pitchFamily="18" charset="0"/>
                          </a:rPr>
                        </m:ctrlPr>
                      </m:sSubPr>
                      <m:e>
                        <m:r>
                          <a:rPr lang="fr-MA" sz="2200" b="1" i="1" smtClean="0">
                            <a:solidFill>
                              <a:schemeClr val="tx1"/>
                            </a:solidFill>
                            <a:latin typeface="Cambria Math" panose="02040503050406030204" pitchFamily="18" charset="0"/>
                          </a:rPr>
                          <m:t>𝒙</m:t>
                        </m:r>
                      </m:e>
                      <m:sub>
                        <m:r>
                          <a:rPr lang="fr-MA" sz="2200" b="1" i="1" smtClean="0">
                            <a:solidFill>
                              <a:schemeClr val="tx1"/>
                            </a:solidFill>
                            <a:latin typeface="Cambria Math" panose="02040503050406030204" pitchFamily="18" charset="0"/>
                          </a:rPr>
                          <m:t>𝟎</m:t>
                        </m:r>
                      </m:sub>
                    </m:sSub>
                  </m:oMath>
                </a14:m>
                <a:r>
                  <a:rPr lang="fr-MA" sz="2200" b="1" dirty="0">
                    <a:solidFill>
                      <a:schemeClr val="tx1"/>
                    </a:solidFill>
                    <a:latin typeface="Inter"/>
                  </a:rPr>
                  <a:t> si pour tout point x ce qui suit est vrai: </a:t>
                </a:r>
                <a14:m>
                  <m:oMath xmlns:m="http://schemas.openxmlformats.org/officeDocument/2006/math">
                    <m:r>
                      <a:rPr lang="fr-MA" sz="2200" b="1" i="1" smtClean="0">
                        <a:solidFill>
                          <a:srgbClr val="FFC000"/>
                        </a:solidFill>
                        <a:latin typeface="Cambria Math" panose="02040503050406030204" pitchFamily="18" charset="0"/>
                      </a:rPr>
                      <m:t>𝒇</m:t>
                    </m:r>
                    <m:d>
                      <m:dPr>
                        <m:ctrlPr>
                          <a:rPr lang="fr-MA" sz="2200" b="1" i="1">
                            <a:solidFill>
                              <a:srgbClr val="FFC000"/>
                            </a:solidFill>
                            <a:latin typeface="Cambria Math" panose="02040503050406030204" pitchFamily="18" charset="0"/>
                          </a:rPr>
                        </m:ctrlPr>
                      </m:dPr>
                      <m:e>
                        <m:r>
                          <a:rPr lang="fr-MA" sz="2200" b="1" i="1" smtClean="0">
                            <a:solidFill>
                              <a:srgbClr val="FFC000"/>
                            </a:solidFill>
                            <a:latin typeface="Cambria Math" panose="02040503050406030204" pitchFamily="18" charset="0"/>
                          </a:rPr>
                          <m:t>𝒙</m:t>
                        </m:r>
                      </m:e>
                    </m:d>
                    <m:r>
                      <a:rPr lang="fr-MA" sz="2200" b="1" i="1" smtClean="0">
                        <a:solidFill>
                          <a:srgbClr val="FFC000"/>
                        </a:solidFill>
                        <a:latin typeface="Cambria Math" panose="02040503050406030204" pitchFamily="18" charset="0"/>
                        <a:ea typeface="Cambria Math" panose="02040503050406030204" pitchFamily="18" charset="0"/>
                      </a:rPr>
                      <m:t>≥</m:t>
                    </m:r>
                    <m:r>
                      <a:rPr lang="fr-MA" sz="2200" b="1" i="1" smtClean="0">
                        <a:solidFill>
                          <a:srgbClr val="FFC000"/>
                        </a:solidFill>
                        <a:latin typeface="Cambria Math" panose="02040503050406030204" pitchFamily="18" charset="0"/>
                        <a:ea typeface="Cambria Math" panose="02040503050406030204" pitchFamily="18" charset="0"/>
                      </a:rPr>
                      <m:t>𝒈</m:t>
                    </m:r>
                    <m:d>
                      <m:dPr>
                        <m:ctrlPr>
                          <a:rPr lang="fr-MA" sz="2200" b="1" i="1">
                            <a:solidFill>
                              <a:srgbClr val="FFC000"/>
                            </a:solidFill>
                            <a:latin typeface="Cambria Math" panose="02040503050406030204" pitchFamily="18" charset="0"/>
                            <a:ea typeface="Cambria Math" panose="02040503050406030204" pitchFamily="18" charset="0"/>
                          </a:rPr>
                        </m:ctrlPr>
                      </m:dPr>
                      <m:e>
                        <m:r>
                          <a:rPr lang="fr-MA" sz="2200" b="1" i="1" smtClean="0">
                            <a:solidFill>
                              <a:srgbClr val="FFC000"/>
                            </a:solidFill>
                            <a:latin typeface="Cambria Math" panose="02040503050406030204" pitchFamily="18" charset="0"/>
                            <a:ea typeface="Cambria Math" panose="02040503050406030204" pitchFamily="18" charset="0"/>
                          </a:rPr>
                          <m:t>𝒙</m:t>
                        </m:r>
                      </m:e>
                    </m:d>
                  </m:oMath>
                </a14:m>
                <a:endParaRPr lang="fr-FR" sz="2200" b="1" dirty="0">
                  <a:solidFill>
                    <a:schemeClr val="tx1"/>
                  </a:solidFill>
                  <a:latin typeface="Inter"/>
                </a:endParaRPr>
              </a:p>
            </p:txBody>
          </p:sp>
        </mc:Choice>
        <mc:Fallback xmlns="">
          <p:sp>
            <p:nvSpPr>
              <p:cNvPr id="7" name="TextBox 3">
                <a:extLst>
                  <a:ext uri="{FF2B5EF4-FFF2-40B4-BE49-F238E27FC236}">
                    <a16:creationId xmlns:a16="http://schemas.microsoft.com/office/drawing/2014/main" id="{54C1E320-DE10-40B2-12BD-65FD74D26507}"/>
                  </a:ext>
                </a:extLst>
              </p:cNvPr>
              <p:cNvSpPr txBox="1">
                <a:spLocks noRot="1" noChangeAspect="1" noMove="1" noResize="1" noEditPoints="1" noAdjustHandles="1" noChangeArrowheads="1" noChangeShapeType="1" noTextEdit="1"/>
              </p:cNvSpPr>
              <p:nvPr/>
            </p:nvSpPr>
            <p:spPr>
              <a:xfrm>
                <a:off x="555602" y="1532026"/>
                <a:ext cx="8458200" cy="1446550"/>
              </a:xfrm>
              <a:prstGeom prst="rect">
                <a:avLst/>
              </a:prstGeom>
              <a:blipFill>
                <a:blip r:embed="rId3"/>
                <a:stretch>
                  <a:fillRect l="-937" t="-2521" r="-865" b="-7563"/>
                </a:stretch>
              </a:blipFill>
            </p:spPr>
            <p:txBody>
              <a:bodyPr/>
              <a:lstStyle/>
              <a:p>
                <a:r>
                  <a:rPr lang="fr-FR">
                    <a:noFill/>
                  </a:rPr>
                  <a:t> </a:t>
                </a:r>
              </a:p>
            </p:txBody>
          </p:sp>
        </mc:Fallback>
      </mc:AlternateContent>
      <p:sp>
        <p:nvSpPr>
          <p:cNvPr id="10" name="ZoneTexte 9">
            <a:extLst>
              <a:ext uri="{FF2B5EF4-FFF2-40B4-BE49-F238E27FC236}">
                <a16:creationId xmlns:a16="http://schemas.microsoft.com/office/drawing/2014/main" id="{A6BC2B9A-071E-C796-000D-2BAD8E45A1C3}"/>
              </a:ext>
            </a:extLst>
          </p:cNvPr>
          <p:cNvSpPr txBox="1"/>
          <p:nvPr/>
        </p:nvSpPr>
        <p:spPr>
          <a:xfrm>
            <a:off x="879845" y="2919075"/>
            <a:ext cx="8264155" cy="769441"/>
          </a:xfrm>
          <a:prstGeom prst="rect">
            <a:avLst/>
          </a:prstGeom>
          <a:noFill/>
        </p:spPr>
        <p:txBody>
          <a:bodyPr wrap="square">
            <a:spAutoFit/>
          </a:bodyPr>
          <a:lstStyle/>
          <a:p>
            <a:pPr marL="342900" indent="-342900" algn="ctr">
              <a:buFont typeface="Wingdings" panose="05000000000000000000" pitchFamily="2" charset="2"/>
              <a:buChar char="Ø"/>
            </a:pPr>
            <a:endParaRPr lang="fr-MA" sz="2200" b="1" dirty="0">
              <a:solidFill>
                <a:schemeClr val="tx1"/>
              </a:solidFill>
              <a:latin typeface="Inter"/>
              <a:ea typeface="Cambria Math" panose="02040503050406030204" pitchFamily="18" charset="0"/>
            </a:endParaRPr>
          </a:p>
          <a:p>
            <a:pPr marL="342900" indent="-342900">
              <a:buFont typeface="Wingdings" panose="05000000000000000000" pitchFamily="2" charset="2"/>
              <a:buChar char="Ø"/>
            </a:pPr>
            <a:r>
              <a:rPr lang="fr-MA" sz="2200" b="1" dirty="0">
                <a:solidFill>
                  <a:schemeClr val="tx1"/>
                </a:solidFill>
                <a:latin typeface="Inter"/>
                <a:ea typeface="Cambria Math" panose="02040503050406030204" pitchFamily="18" charset="0"/>
              </a:rPr>
              <a:t>L’exemple de la fonction absolue confirme cette définition.</a:t>
            </a:r>
          </a:p>
        </p:txBody>
      </p:sp>
    </p:spTree>
    <p:extLst>
      <p:ext uri="{BB962C8B-B14F-4D97-AF65-F5344CB8AC3E}">
        <p14:creationId xmlns:p14="http://schemas.microsoft.com/office/powerpoint/2010/main" val="127176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420502"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MA" sz="3600" b="1" i="0" dirty="0">
                <a:effectLst/>
              </a:rPr>
              <a:t>Affinons notre définition</a:t>
            </a:r>
            <a:endParaRPr sz="36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19340AD-B81E-06DA-5A3F-37D291FCC7AD}"/>
                  </a:ext>
                </a:extLst>
              </p:cNvPr>
              <p:cNvSpPr txBox="1"/>
              <p:nvPr/>
            </p:nvSpPr>
            <p:spPr>
              <a:xfrm>
                <a:off x="358848" y="1578080"/>
                <a:ext cx="4587948" cy="1987339"/>
              </a:xfrm>
              <a:prstGeom prst="rect">
                <a:avLst/>
              </a:prstGeom>
              <a:noFill/>
            </p:spPr>
            <p:txBody>
              <a:bodyPr wrap="square">
                <a:spAutoFit/>
              </a:bodyPr>
              <a:lstStyle/>
              <a:p>
                <a:pPr marL="0" indent="0">
                  <a:buNone/>
                </a:pPr>
                <a:r>
                  <a:rPr lang="fr-FR" sz="2200" b="1" i="0" dirty="0">
                    <a:solidFill>
                      <a:schemeClr val="tx1"/>
                    </a:solidFill>
                    <a:effectLst/>
                    <a:latin typeface="Inter"/>
                  </a:rPr>
                  <a:t>Essayons maintenant un exemple plus compliqué. </a:t>
                </a:r>
              </a:p>
              <a:p>
                <a:pPr marL="0" indent="0">
                  <a:buNone/>
                </a:pPr>
                <a:r>
                  <a:rPr lang="fr-FR" sz="2200" b="1" i="0" dirty="0">
                    <a:solidFill>
                      <a:schemeClr val="tx1"/>
                    </a:solidFill>
                    <a:effectLst/>
                    <a:latin typeface="Inter"/>
                  </a:rPr>
                  <a:t>Considéron</a:t>
                </a:r>
                <a:r>
                  <a:rPr lang="fr-FR" sz="2200" b="1" dirty="0">
                    <a:solidFill>
                      <a:schemeClr val="tx1"/>
                    </a:solidFill>
                    <a:latin typeface="Inter"/>
                  </a:rPr>
                  <a:t>s </a:t>
                </a:r>
                <a:r>
                  <a:rPr lang="fr-FR" sz="2200" b="1" i="0" dirty="0">
                    <a:solidFill>
                      <a:schemeClr val="tx1"/>
                    </a:solidFill>
                    <a:effectLst/>
                    <a:latin typeface="Inter"/>
                  </a:rPr>
                  <a:t>la fonction suivante:   </a:t>
                </a:r>
                <a14:m>
                  <m:oMath xmlns:m="http://schemas.openxmlformats.org/officeDocument/2006/math">
                    <m:sSub>
                      <m:sSubPr>
                        <m:ctrlPr>
                          <a:rPr lang="fr-MA" sz="2200" b="1" i="1" smtClean="0">
                            <a:solidFill>
                              <a:srgbClr val="FFC000"/>
                            </a:solidFill>
                            <a:latin typeface="Cambria Math" panose="02040503050406030204" pitchFamily="18" charset="0"/>
                          </a:rPr>
                        </m:ctrlPr>
                      </m:sSubPr>
                      <m:e>
                        <m:r>
                          <a:rPr lang="fr-MA" sz="2200" b="1" i="1" smtClean="0">
                            <a:solidFill>
                              <a:srgbClr val="FFC000"/>
                            </a:solidFill>
                            <a:latin typeface="Cambria Math" panose="02040503050406030204" pitchFamily="18" charset="0"/>
                          </a:rPr>
                          <m:t>𝒇</m:t>
                        </m:r>
                      </m:e>
                      <m:sub>
                        <m:r>
                          <a:rPr lang="fr-MA" sz="2200" b="1" i="1" smtClean="0">
                            <a:solidFill>
                              <a:srgbClr val="FFC000"/>
                            </a:solidFill>
                            <a:latin typeface="Cambria Math" panose="02040503050406030204" pitchFamily="18" charset="0"/>
                          </a:rPr>
                          <m:t>𝟐</m:t>
                        </m:r>
                      </m:sub>
                    </m:sSub>
                    <m:d>
                      <m:dPr>
                        <m:ctrlPr>
                          <a:rPr lang="fr-MA" sz="2200" b="1" i="1" smtClean="0">
                            <a:solidFill>
                              <a:srgbClr val="FFC000"/>
                            </a:solidFill>
                            <a:latin typeface="Cambria Math" panose="02040503050406030204" pitchFamily="18" charset="0"/>
                          </a:rPr>
                        </m:ctrlPr>
                      </m:dPr>
                      <m:e>
                        <m:r>
                          <a:rPr lang="fr-MA" sz="2200" b="1" i="1" smtClean="0">
                            <a:solidFill>
                              <a:srgbClr val="FFC000"/>
                            </a:solidFill>
                            <a:latin typeface="Cambria Math" panose="02040503050406030204" pitchFamily="18" charset="0"/>
                          </a:rPr>
                          <m:t>𝒙</m:t>
                        </m:r>
                      </m:e>
                    </m:d>
                    <m:r>
                      <a:rPr lang="fr-MA" sz="2200" b="1" i="1" smtClean="0">
                        <a:solidFill>
                          <a:srgbClr val="FFC000"/>
                        </a:solidFill>
                        <a:latin typeface="Cambria Math" panose="02040503050406030204" pitchFamily="18" charset="0"/>
                      </a:rPr>
                      <m:t>=</m:t>
                    </m:r>
                    <m:d>
                      <m:dPr>
                        <m:begChr m:val="{"/>
                        <m:endChr m:val=""/>
                        <m:ctrlPr>
                          <a:rPr lang="fr-MA" sz="2200" b="1" i="1" smtClean="0">
                            <a:solidFill>
                              <a:srgbClr val="FFC000"/>
                            </a:solidFill>
                            <a:latin typeface="Cambria Math" panose="02040503050406030204" pitchFamily="18" charset="0"/>
                          </a:rPr>
                        </m:ctrlPr>
                      </m:dPr>
                      <m:e>
                        <m:eqArr>
                          <m:eqArrPr>
                            <m:ctrlPr>
                              <a:rPr lang="fr-MA" sz="2200" b="1" i="1" smtClean="0">
                                <a:solidFill>
                                  <a:srgbClr val="FFC000"/>
                                </a:solidFill>
                                <a:latin typeface="Cambria Math" panose="02040503050406030204" pitchFamily="18" charset="0"/>
                              </a:rPr>
                            </m:ctrlPr>
                          </m:eqArrPr>
                          <m:e>
                            <m:f>
                              <m:fPr>
                                <m:ctrlPr>
                                  <a:rPr lang="fr-MA" sz="2200" b="1" i="1" smtClean="0">
                                    <a:solidFill>
                                      <a:srgbClr val="FFC000"/>
                                    </a:solidFill>
                                    <a:latin typeface="Cambria Math" panose="02040503050406030204" pitchFamily="18" charset="0"/>
                                  </a:rPr>
                                </m:ctrlPr>
                              </m:fPr>
                              <m:num>
                                <m:r>
                                  <a:rPr lang="fr-MA" sz="2200" b="1" i="1" smtClean="0">
                                    <a:solidFill>
                                      <a:srgbClr val="FFC000"/>
                                    </a:solidFill>
                                    <a:latin typeface="Cambria Math" panose="02040503050406030204" pitchFamily="18" charset="0"/>
                                  </a:rPr>
                                  <m:t>𝟏</m:t>
                                </m:r>
                              </m:num>
                              <m:den>
                                <m:r>
                                  <a:rPr lang="fr-MA" sz="2200" b="1" i="1" smtClean="0">
                                    <a:solidFill>
                                      <a:srgbClr val="FFC000"/>
                                    </a:solidFill>
                                    <a:latin typeface="Cambria Math" panose="02040503050406030204" pitchFamily="18" charset="0"/>
                                  </a:rPr>
                                  <m:t>𝟐</m:t>
                                </m:r>
                              </m:den>
                            </m:f>
                            <m:r>
                              <a:rPr lang="fr-MA" sz="2200" b="1" i="1" smtClean="0">
                                <a:solidFill>
                                  <a:srgbClr val="FFC000"/>
                                </a:solidFill>
                                <a:latin typeface="Cambria Math" panose="02040503050406030204" pitchFamily="18" charset="0"/>
                              </a:rPr>
                              <m:t>𝒙</m:t>
                            </m:r>
                            <m:r>
                              <a:rPr lang="fr-MA" sz="2200" b="1" i="1" smtClean="0">
                                <a:solidFill>
                                  <a:srgbClr val="FFC000"/>
                                </a:solidFill>
                                <a:latin typeface="Cambria Math" panose="02040503050406030204" pitchFamily="18" charset="0"/>
                              </a:rPr>
                              <m:t>    </m:t>
                            </m:r>
                            <m:r>
                              <a:rPr lang="fr-MA" sz="2200" b="1" i="1" smtClean="0">
                                <a:solidFill>
                                  <a:srgbClr val="FFC000"/>
                                </a:solidFill>
                                <a:latin typeface="Cambria Math" panose="02040503050406030204" pitchFamily="18" charset="0"/>
                              </a:rPr>
                              <m:t>𝒔𝒊</m:t>
                            </m:r>
                            <m:r>
                              <a:rPr lang="fr-MA" sz="2200" b="1" i="1" smtClean="0">
                                <a:solidFill>
                                  <a:srgbClr val="FFC000"/>
                                </a:solidFill>
                                <a:latin typeface="Cambria Math" panose="02040503050406030204" pitchFamily="18" charset="0"/>
                              </a:rPr>
                              <m:t> </m:t>
                            </m:r>
                            <m:r>
                              <a:rPr lang="fr-MA" sz="2200" b="1" i="1" smtClean="0">
                                <a:solidFill>
                                  <a:srgbClr val="FFC000"/>
                                </a:solidFill>
                                <a:latin typeface="Cambria Math" panose="02040503050406030204" pitchFamily="18" charset="0"/>
                              </a:rPr>
                              <m:t>𝒙</m:t>
                            </m:r>
                            <m:r>
                              <a:rPr lang="fr-MA" sz="2200" b="1" i="1" smtClean="0">
                                <a:solidFill>
                                  <a:srgbClr val="FFC000"/>
                                </a:solidFill>
                                <a:latin typeface="Cambria Math" panose="02040503050406030204" pitchFamily="18" charset="0"/>
                              </a:rPr>
                              <m:t>&lt;</m:t>
                            </m:r>
                            <m:r>
                              <a:rPr lang="fr-MA" sz="2200" b="1" i="1" smtClean="0">
                                <a:solidFill>
                                  <a:srgbClr val="FFC000"/>
                                </a:solidFill>
                                <a:latin typeface="Cambria Math" panose="02040503050406030204" pitchFamily="18" charset="0"/>
                              </a:rPr>
                              <m:t>𝟐</m:t>
                            </m:r>
                          </m:e>
                          <m:e>
                            <m:r>
                              <a:rPr lang="fr-MA" sz="2200" b="1" i="1" smtClean="0">
                                <a:solidFill>
                                  <a:srgbClr val="FFC000"/>
                                </a:solidFill>
                                <a:latin typeface="Cambria Math" panose="02040503050406030204" pitchFamily="18" charset="0"/>
                              </a:rPr>
                              <m:t>𝟐</m:t>
                            </m:r>
                            <m:r>
                              <a:rPr lang="fr-MA" sz="2200" b="1" i="1" smtClean="0">
                                <a:solidFill>
                                  <a:srgbClr val="FFC000"/>
                                </a:solidFill>
                                <a:latin typeface="Cambria Math" panose="02040503050406030204" pitchFamily="18" charset="0"/>
                              </a:rPr>
                              <m:t>𝒙</m:t>
                            </m:r>
                            <m:r>
                              <a:rPr lang="fr-MA" sz="2200" b="1" i="1" smtClean="0">
                                <a:solidFill>
                                  <a:srgbClr val="FFC000"/>
                                </a:solidFill>
                                <a:latin typeface="Cambria Math" panose="02040503050406030204" pitchFamily="18" charset="0"/>
                              </a:rPr>
                              <m:t>−</m:t>
                            </m:r>
                            <m:r>
                              <a:rPr lang="fr-MA" sz="2200" b="1" i="1" smtClean="0">
                                <a:solidFill>
                                  <a:srgbClr val="FFC000"/>
                                </a:solidFill>
                                <a:latin typeface="Cambria Math" panose="02040503050406030204" pitchFamily="18" charset="0"/>
                              </a:rPr>
                              <m:t>𝟑</m:t>
                            </m:r>
                            <m:r>
                              <a:rPr lang="fr-MA" sz="2200" b="1" i="1" smtClean="0">
                                <a:solidFill>
                                  <a:srgbClr val="FFC000"/>
                                </a:solidFill>
                                <a:latin typeface="Cambria Math" panose="02040503050406030204" pitchFamily="18" charset="0"/>
                              </a:rPr>
                              <m:t>  </m:t>
                            </m:r>
                            <m:r>
                              <a:rPr lang="fr-FR" sz="2200" b="1" i="1" smtClean="0">
                                <a:solidFill>
                                  <a:srgbClr val="FFC000"/>
                                </a:solidFill>
                                <a:latin typeface="Cambria Math" panose="02040503050406030204" pitchFamily="18" charset="0"/>
                              </a:rPr>
                              <m:t>𝒔𝒊𝒏𝒐𝒏</m:t>
                            </m:r>
                          </m:e>
                        </m:eqArr>
                      </m:e>
                    </m:d>
                  </m:oMath>
                </a14:m>
                <a:endParaRPr lang="fr-FR" sz="2200" b="1" dirty="0">
                  <a:solidFill>
                    <a:schemeClr val="tx1"/>
                  </a:solidFill>
                  <a:latin typeface="Inter"/>
                </a:endParaRPr>
              </a:p>
            </p:txBody>
          </p:sp>
        </mc:Choice>
        <mc:Fallback xmlns="">
          <p:sp>
            <p:nvSpPr>
              <p:cNvPr id="8" name="ZoneTexte 7">
                <a:extLst>
                  <a:ext uri="{FF2B5EF4-FFF2-40B4-BE49-F238E27FC236}">
                    <a16:creationId xmlns:a16="http://schemas.microsoft.com/office/drawing/2014/main" id="{C19340AD-B81E-06DA-5A3F-37D291FCC7AD}"/>
                  </a:ext>
                </a:extLst>
              </p:cNvPr>
              <p:cNvSpPr txBox="1">
                <a:spLocks noRot="1" noChangeAspect="1" noMove="1" noResize="1" noEditPoints="1" noAdjustHandles="1" noChangeArrowheads="1" noChangeShapeType="1" noTextEdit="1"/>
              </p:cNvSpPr>
              <p:nvPr/>
            </p:nvSpPr>
            <p:spPr>
              <a:xfrm>
                <a:off x="358848" y="1578080"/>
                <a:ext cx="4587948" cy="1987339"/>
              </a:xfrm>
              <a:prstGeom prst="rect">
                <a:avLst/>
              </a:prstGeom>
              <a:blipFill>
                <a:blip r:embed="rId3"/>
                <a:stretch>
                  <a:fillRect l="-1729" t="-2147"/>
                </a:stretch>
              </a:blipFill>
            </p:spPr>
            <p:txBody>
              <a:bodyPr/>
              <a:lstStyle/>
              <a:p>
                <a:r>
                  <a:rPr lang="fr-FR">
                    <a:noFill/>
                  </a:rPr>
                  <a:t> </a:t>
                </a:r>
              </a:p>
            </p:txBody>
          </p:sp>
        </mc:Fallback>
      </mc:AlternateContent>
      <p:pic>
        <p:nvPicPr>
          <p:cNvPr id="9" name="Image 8">
            <a:extLst>
              <a:ext uri="{FF2B5EF4-FFF2-40B4-BE49-F238E27FC236}">
                <a16:creationId xmlns:a16="http://schemas.microsoft.com/office/drawing/2014/main" id="{E45A8CBB-5C27-DFF4-826E-5CB4C6395285}"/>
              </a:ext>
            </a:extLst>
          </p:cNvPr>
          <p:cNvPicPr>
            <a:picLocks noChangeAspect="1"/>
          </p:cNvPicPr>
          <p:nvPr/>
        </p:nvPicPr>
        <p:blipFill rotWithShape="1">
          <a:blip r:embed="rId4"/>
          <a:srcRect l="26625" t="36520" r="27250" b="16317"/>
          <a:stretch/>
        </p:blipFill>
        <p:spPr>
          <a:xfrm>
            <a:off x="5046474" y="2168954"/>
            <a:ext cx="3945001" cy="22679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3C1B448B-1138-573B-7E94-5EFCD99BA7CF}"/>
                  </a:ext>
                </a:extLst>
              </p:cNvPr>
              <p:cNvSpPr txBox="1"/>
              <p:nvPr/>
            </p:nvSpPr>
            <p:spPr>
              <a:xfrm>
                <a:off x="5046474" y="1681980"/>
                <a:ext cx="4662376" cy="430887"/>
              </a:xfrm>
              <a:prstGeom prst="rect">
                <a:avLst/>
              </a:prstGeom>
              <a:noFill/>
            </p:spPr>
            <p:txBody>
              <a:bodyPr wrap="square">
                <a:spAutoFit/>
              </a:bodyPr>
              <a:lstStyle/>
              <a:p>
                <a:pPr marL="0" indent="0">
                  <a:buNone/>
                </a:pPr>
                <a:r>
                  <a:rPr lang="fr-FR" sz="2200" b="1" i="0" dirty="0">
                    <a:solidFill>
                      <a:srgbClr val="FFC000"/>
                    </a:solidFill>
                    <a:effectLst/>
                    <a:latin typeface="Inter"/>
                  </a:rPr>
                  <a:t>Fonction</a:t>
                </a:r>
                <a:r>
                  <a:rPr lang="fr-MA" sz="2200" b="1" dirty="0">
                    <a:solidFill>
                      <a:srgbClr val="FFC000"/>
                    </a:solidFill>
                  </a:rPr>
                  <a:t> </a:t>
                </a:r>
                <a14:m>
                  <m:oMath xmlns:m="http://schemas.openxmlformats.org/officeDocument/2006/math">
                    <m:sSub>
                      <m:sSubPr>
                        <m:ctrlPr>
                          <a:rPr lang="fr-MA" sz="2200" b="1" i="1" smtClean="0">
                            <a:solidFill>
                              <a:srgbClr val="FFC000"/>
                            </a:solidFill>
                            <a:latin typeface="Cambria Math" panose="02040503050406030204" pitchFamily="18" charset="0"/>
                          </a:rPr>
                        </m:ctrlPr>
                      </m:sSubPr>
                      <m:e>
                        <m:r>
                          <a:rPr lang="fr-MA" sz="2200" b="1" i="1" smtClean="0">
                            <a:solidFill>
                              <a:srgbClr val="FFC000"/>
                            </a:solidFill>
                            <a:latin typeface="Cambria Math" panose="02040503050406030204" pitchFamily="18" charset="0"/>
                          </a:rPr>
                          <m:t>𝒇</m:t>
                        </m:r>
                      </m:e>
                      <m:sub>
                        <m:r>
                          <a:rPr lang="fr-MA" sz="2200" b="1" i="1" smtClean="0">
                            <a:solidFill>
                              <a:srgbClr val="FFC000"/>
                            </a:solidFill>
                            <a:latin typeface="Cambria Math" panose="02040503050406030204" pitchFamily="18" charset="0"/>
                          </a:rPr>
                          <m:t>𝟐</m:t>
                        </m:r>
                      </m:sub>
                    </m:sSub>
                  </m:oMath>
                </a14:m>
                <a:r>
                  <a:rPr lang="fr-FR" sz="2200" b="1" i="0" dirty="0">
                    <a:solidFill>
                      <a:srgbClr val="FFC000"/>
                    </a:solidFill>
                    <a:effectLst/>
                    <a:latin typeface="Inter"/>
                  </a:rPr>
                  <a:t>  ressemble à ceci :</a:t>
                </a:r>
              </a:p>
            </p:txBody>
          </p:sp>
        </mc:Choice>
        <mc:Fallback xmlns="">
          <p:sp>
            <p:nvSpPr>
              <p:cNvPr id="11" name="ZoneTexte 10">
                <a:extLst>
                  <a:ext uri="{FF2B5EF4-FFF2-40B4-BE49-F238E27FC236}">
                    <a16:creationId xmlns:a16="http://schemas.microsoft.com/office/drawing/2014/main" id="{3C1B448B-1138-573B-7E94-5EFCD99BA7CF}"/>
                  </a:ext>
                </a:extLst>
              </p:cNvPr>
              <p:cNvSpPr txBox="1">
                <a:spLocks noRot="1" noChangeAspect="1" noMove="1" noResize="1" noEditPoints="1" noAdjustHandles="1" noChangeArrowheads="1" noChangeShapeType="1" noTextEdit="1"/>
              </p:cNvSpPr>
              <p:nvPr/>
            </p:nvSpPr>
            <p:spPr>
              <a:xfrm>
                <a:off x="5046474" y="1681980"/>
                <a:ext cx="4662376" cy="430887"/>
              </a:xfrm>
              <a:prstGeom prst="rect">
                <a:avLst/>
              </a:prstGeom>
              <a:blipFill>
                <a:blip r:embed="rId5"/>
                <a:stretch>
                  <a:fillRect l="-1699" t="-9859" b="-26761"/>
                </a:stretch>
              </a:blipFill>
            </p:spPr>
            <p:txBody>
              <a:bodyPr/>
              <a:lstStyle/>
              <a:p>
                <a:r>
                  <a:rPr lang="fr-FR">
                    <a:noFill/>
                  </a:rPr>
                  <a:t> </a:t>
                </a:r>
              </a:p>
            </p:txBody>
          </p:sp>
        </mc:Fallback>
      </mc:AlternateContent>
    </p:spTree>
    <p:extLst>
      <p:ext uri="{BB962C8B-B14F-4D97-AF65-F5344CB8AC3E}">
        <p14:creationId xmlns:p14="http://schemas.microsoft.com/office/powerpoint/2010/main" val="3033685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705676CA-A9D7-10D9-856B-785B16E2CEF4}"/>
                  </a:ext>
                </a:extLst>
              </p:cNvPr>
              <p:cNvSpPr txBox="1"/>
              <p:nvPr/>
            </p:nvSpPr>
            <p:spPr>
              <a:xfrm>
                <a:off x="265814" y="1096923"/>
                <a:ext cx="8725661" cy="2949654"/>
              </a:xfrm>
              <a:prstGeom prst="rect">
                <a:avLst/>
              </a:prstGeom>
              <a:noFill/>
            </p:spPr>
            <p:txBody>
              <a:bodyPr wrap="square">
                <a:spAutoFit/>
              </a:bodyPr>
              <a:lstStyle/>
              <a:p>
                <a:pPr algn="just"/>
                <a14:m>
                  <m:oMath xmlns:m="http://schemas.openxmlformats.org/officeDocument/2006/math">
                    <m:sSub>
                      <m:sSubPr>
                        <m:ctrlPr>
                          <a:rPr lang="fr-MA" sz="2200" b="1" i="1" smtClean="0">
                            <a:solidFill>
                              <a:schemeClr val="tx1"/>
                            </a:solidFill>
                            <a:latin typeface="Cambria Math" panose="02040503050406030204" pitchFamily="18" charset="0"/>
                          </a:rPr>
                        </m:ctrlPr>
                      </m:sSubPr>
                      <m:e>
                        <m:r>
                          <a:rPr lang="fr-MA" sz="2200" b="1" i="1" smtClean="0">
                            <a:solidFill>
                              <a:schemeClr val="tx1"/>
                            </a:solidFill>
                            <a:latin typeface="Cambria Math" panose="02040503050406030204" pitchFamily="18" charset="0"/>
                          </a:rPr>
                          <m:t>𝒇</m:t>
                        </m:r>
                      </m:e>
                      <m:sub>
                        <m:r>
                          <a:rPr lang="fr-MA" sz="2200" b="1" i="1" smtClean="0">
                            <a:solidFill>
                              <a:schemeClr val="tx1"/>
                            </a:solidFill>
                            <a:latin typeface="Cambria Math" panose="02040503050406030204" pitchFamily="18" charset="0"/>
                          </a:rPr>
                          <m:t>𝟐</m:t>
                        </m:r>
                      </m:sub>
                    </m:sSub>
                    <m:r>
                      <m:rPr>
                        <m:nor/>
                      </m:rPr>
                      <a:rPr lang="fr-MA" sz="2200" b="1" i="0" smtClean="0">
                        <a:solidFill>
                          <a:schemeClr val="tx1"/>
                        </a:solidFill>
                        <a:latin typeface="Inter"/>
                      </a:rPr>
                      <m:t> </m:t>
                    </m:r>
                    <m:r>
                      <m:rPr>
                        <m:nor/>
                      </m:rPr>
                      <a:rPr lang="fr-MA" sz="2200" b="1">
                        <a:solidFill>
                          <a:schemeClr val="tx1"/>
                        </a:solidFill>
                        <a:latin typeface="Inter"/>
                      </a:rPr>
                      <m:t>n</m:t>
                    </m:r>
                    <m:r>
                      <m:rPr>
                        <m:nor/>
                      </m:rPr>
                      <a:rPr lang="fr-MA" sz="2200" b="1">
                        <a:solidFill>
                          <a:schemeClr val="tx1"/>
                        </a:solidFill>
                        <a:latin typeface="Inter"/>
                      </a:rPr>
                      <m:t>′</m:t>
                    </m:r>
                    <m:r>
                      <m:rPr>
                        <m:nor/>
                      </m:rPr>
                      <a:rPr lang="fr-MA" sz="2200" b="1">
                        <a:solidFill>
                          <a:schemeClr val="tx1"/>
                        </a:solidFill>
                        <a:latin typeface="Inter"/>
                      </a:rPr>
                      <m:t>est</m:t>
                    </m:r>
                    <m:r>
                      <m:rPr>
                        <m:nor/>
                      </m:rPr>
                      <a:rPr lang="fr-MA" sz="2200" b="1">
                        <a:solidFill>
                          <a:schemeClr val="tx1"/>
                        </a:solidFill>
                        <a:latin typeface="Inter"/>
                      </a:rPr>
                      <m:t> </m:t>
                    </m:r>
                    <m:r>
                      <m:rPr>
                        <m:nor/>
                      </m:rPr>
                      <a:rPr lang="fr-MA" sz="2200" b="1">
                        <a:solidFill>
                          <a:schemeClr val="tx1"/>
                        </a:solidFill>
                        <a:latin typeface="Inter"/>
                      </a:rPr>
                      <m:t>pas</m:t>
                    </m:r>
                    <m:r>
                      <m:rPr>
                        <m:nor/>
                      </m:rPr>
                      <a:rPr lang="fr-MA" sz="2200" b="1">
                        <a:solidFill>
                          <a:schemeClr val="tx1"/>
                        </a:solidFill>
                        <a:latin typeface="Inter"/>
                      </a:rPr>
                      <m:t> </m:t>
                    </m:r>
                    <m:r>
                      <m:rPr>
                        <m:nor/>
                      </m:rPr>
                      <a:rPr lang="fr-MA" sz="2200" b="1">
                        <a:solidFill>
                          <a:schemeClr val="tx1"/>
                        </a:solidFill>
                        <a:latin typeface="Inter"/>
                      </a:rPr>
                      <m:t>diff</m:t>
                    </m:r>
                    <m:r>
                      <m:rPr>
                        <m:nor/>
                      </m:rPr>
                      <a:rPr lang="fr-MA" sz="2200" b="1">
                        <a:solidFill>
                          <a:schemeClr val="tx1"/>
                        </a:solidFill>
                        <a:latin typeface="Inter"/>
                      </a:rPr>
                      <m:t>é</m:t>
                    </m:r>
                    <m:r>
                      <m:rPr>
                        <m:nor/>
                      </m:rPr>
                      <a:rPr lang="fr-MA" sz="2200" b="1">
                        <a:solidFill>
                          <a:schemeClr val="tx1"/>
                        </a:solidFill>
                        <a:latin typeface="Inter"/>
                      </a:rPr>
                      <m:t>rentiable</m:t>
                    </m:r>
                    <m:r>
                      <m:rPr>
                        <m:nor/>
                      </m:rPr>
                      <a:rPr lang="fr-MA" sz="2200" b="1">
                        <a:solidFill>
                          <a:schemeClr val="tx1"/>
                        </a:solidFill>
                        <a:latin typeface="Inter"/>
                      </a:rPr>
                      <m:t> à</m:t>
                    </m:r>
                  </m:oMath>
                </a14:m>
                <a:r>
                  <a:rPr lang="fr-MA" sz="2200" b="1" dirty="0">
                    <a:solidFill>
                      <a:schemeClr val="tx1"/>
                    </a:solidFill>
                    <a:latin typeface="Inter"/>
                  </a:rPr>
                  <a:t> </a:t>
                </a:r>
                <a14:m>
                  <m:oMath xmlns:m="http://schemas.openxmlformats.org/officeDocument/2006/math">
                    <m:r>
                      <a:rPr lang="fr-MA" sz="2200" b="1" i="1" dirty="0" smtClean="0">
                        <a:solidFill>
                          <a:schemeClr val="tx1"/>
                        </a:solidFill>
                        <a:latin typeface="Cambria Math" panose="02040503050406030204" pitchFamily="18" charset="0"/>
                      </a:rPr>
                      <m:t>𝒙</m:t>
                    </m:r>
                    <m:r>
                      <a:rPr lang="fr-MA" sz="2200" b="1" i="1" dirty="0" smtClean="0">
                        <a:solidFill>
                          <a:schemeClr val="tx1"/>
                        </a:solidFill>
                        <a:latin typeface="Cambria Math" panose="02040503050406030204" pitchFamily="18" charset="0"/>
                      </a:rPr>
                      <m:t>=</m:t>
                    </m:r>
                    <m:r>
                      <a:rPr lang="fr-FR" sz="2200" b="1" i="1" dirty="0" smtClean="0">
                        <a:solidFill>
                          <a:schemeClr val="tx1"/>
                        </a:solidFill>
                        <a:latin typeface="Cambria Math" panose="02040503050406030204" pitchFamily="18" charset="0"/>
                      </a:rPr>
                      <m:t>𝟐</m:t>
                    </m:r>
                  </m:oMath>
                </a14:m>
                <a:r>
                  <a:rPr lang="fr-MA" sz="2200" b="1" dirty="0">
                    <a:solidFill>
                      <a:schemeClr val="tx1"/>
                    </a:solidFill>
                    <a:latin typeface="Inter"/>
                  </a:rPr>
                  <a:t>,</a:t>
                </a:r>
                <a:r>
                  <a:rPr lang="fr-FR" sz="2200" b="1" dirty="0">
                    <a:solidFill>
                      <a:schemeClr val="tx1"/>
                    </a:solidFill>
                    <a:latin typeface="Inter"/>
                  </a:rPr>
                  <a:t> alors ajoutons un sous-gradient à ce point particulier.</a:t>
                </a:r>
                <a:r>
                  <a:rPr lang="fr-FR" sz="2200" b="1" dirty="0">
                    <a:solidFill>
                      <a:schemeClr val="tx1"/>
                    </a:solidFill>
                    <a:effectLst/>
                    <a:latin typeface="Inter"/>
                  </a:rPr>
                  <a:t> La pente de</a:t>
                </a:r>
                <a14:m>
                  <m:oMath xmlns:m="http://schemas.openxmlformats.org/officeDocument/2006/math">
                    <m:sSub>
                      <m:sSubPr>
                        <m:ctrlPr>
                          <a:rPr lang="fr-MA" sz="2200" b="1" i="1" smtClean="0">
                            <a:solidFill>
                              <a:schemeClr val="tx1"/>
                            </a:solidFill>
                            <a:latin typeface="Cambria Math" panose="02040503050406030204" pitchFamily="18" charset="0"/>
                          </a:rPr>
                        </m:ctrlPr>
                      </m:sSubPr>
                      <m:e>
                        <m:r>
                          <a:rPr lang="fr-FR" sz="2200" b="1" i="1" smtClean="0">
                            <a:solidFill>
                              <a:schemeClr val="tx1"/>
                            </a:solidFill>
                            <a:latin typeface="Cambria Math" panose="02040503050406030204" pitchFamily="18" charset="0"/>
                          </a:rPr>
                          <m:t> </m:t>
                        </m:r>
                        <m:r>
                          <a:rPr lang="fr-MA" sz="2200" b="1" i="1" smtClean="0">
                            <a:solidFill>
                              <a:schemeClr val="tx1"/>
                            </a:solidFill>
                            <a:latin typeface="Cambria Math" panose="02040503050406030204" pitchFamily="18" charset="0"/>
                          </a:rPr>
                          <m:t>𝒇</m:t>
                        </m:r>
                      </m:e>
                      <m:sub>
                        <m:r>
                          <a:rPr lang="fr-MA" sz="2200" b="1" i="1" smtClean="0">
                            <a:solidFill>
                              <a:schemeClr val="tx1"/>
                            </a:solidFill>
                            <a:latin typeface="Cambria Math" panose="02040503050406030204" pitchFamily="18" charset="0"/>
                          </a:rPr>
                          <m:t>𝟐</m:t>
                        </m:r>
                      </m:sub>
                    </m:sSub>
                  </m:oMath>
                </a14:m>
                <a:r>
                  <a:rPr lang="fr-FR" sz="2200" b="1" dirty="0">
                    <a:solidFill>
                      <a:schemeClr val="tx1"/>
                    </a:solidFill>
                    <a:effectLst/>
                    <a:latin typeface="Inter"/>
                  </a:rPr>
                  <a:t> ​est </a:t>
                </a:r>
                <a14:m>
                  <m:oMath xmlns:m="http://schemas.openxmlformats.org/officeDocument/2006/math">
                    <m:f>
                      <m:fPr>
                        <m:ctrlPr>
                          <a:rPr lang="fr-MA" sz="2200" b="1" i="1" smtClean="0">
                            <a:solidFill>
                              <a:schemeClr val="tx1"/>
                            </a:solidFill>
                            <a:effectLst/>
                            <a:latin typeface="Cambria Math" panose="02040503050406030204" pitchFamily="18" charset="0"/>
                          </a:rPr>
                        </m:ctrlPr>
                      </m:fPr>
                      <m:num>
                        <m:r>
                          <a:rPr lang="fr-MA" sz="2200" b="1" i="1" smtClean="0">
                            <a:solidFill>
                              <a:schemeClr val="tx1"/>
                            </a:solidFill>
                            <a:effectLst/>
                            <a:latin typeface="Cambria Math" panose="02040503050406030204" pitchFamily="18" charset="0"/>
                          </a:rPr>
                          <m:t>𝟏</m:t>
                        </m:r>
                      </m:num>
                      <m:den>
                        <m:r>
                          <a:rPr lang="fr-MA" sz="2200" b="1" i="1" smtClean="0">
                            <a:solidFill>
                              <a:schemeClr val="tx1"/>
                            </a:solidFill>
                            <a:effectLst/>
                            <a:latin typeface="Cambria Math" panose="02040503050406030204" pitchFamily="18" charset="0"/>
                          </a:rPr>
                          <m:t>𝟐</m:t>
                        </m:r>
                      </m:den>
                    </m:f>
                  </m:oMath>
                </a14:m>
                <a:r>
                  <a:rPr lang="fr-FR" sz="2200" b="1" dirty="0">
                    <a:solidFill>
                      <a:schemeClr val="tx1"/>
                    </a:solidFill>
                    <a:effectLst/>
                    <a:latin typeface="Inter"/>
                  </a:rPr>
                  <a:t>  pour chaque point inférieur à 2, et 2 pour chaque point après cela. Puisque nous pouvons considérer un sous-gradient comme le vecteur </a:t>
                </a:r>
                <a:r>
                  <a:rPr lang="fr-FR" sz="2200" b="1" i="1" dirty="0">
                    <a:solidFill>
                      <a:schemeClr val="tx1"/>
                    </a:solidFill>
                    <a:effectLst/>
                    <a:latin typeface="Inter"/>
                  </a:rPr>
                  <a:t>intermédiaire</a:t>
                </a:r>
                <a:r>
                  <a:rPr lang="fr-FR" sz="2200" b="1" dirty="0">
                    <a:solidFill>
                      <a:schemeClr val="tx1"/>
                    </a:solidFill>
                    <a:effectLst/>
                    <a:latin typeface="Inter"/>
                  </a:rPr>
                  <a:t> entre les gradients qui l'entourent, un sous-gradient valide dans ce cas particulier </a:t>
                </a:r>
                <a:r>
                  <a:rPr lang="fr-FR" sz="2200" b="1" i="1" dirty="0">
                    <a:solidFill>
                      <a:schemeClr val="tx1"/>
                    </a:solidFill>
                    <a:effectLst/>
                    <a:latin typeface="Inter"/>
                  </a:rPr>
                  <a:t>devrait</a:t>
                </a:r>
                <a:r>
                  <a:rPr lang="fr-FR" sz="2200" b="1" dirty="0">
                    <a:solidFill>
                      <a:schemeClr val="tx1"/>
                    </a:solidFill>
                    <a:effectLst/>
                    <a:latin typeface="Inter"/>
                  </a:rPr>
                  <a:t> être 1. </a:t>
                </a:r>
                <a:endParaRPr lang="fr-FR" sz="2200" b="1" dirty="0">
                  <a:solidFill>
                    <a:schemeClr val="tx1"/>
                  </a:solidFill>
                  <a:latin typeface="Inter"/>
                </a:endParaRPr>
              </a:p>
              <a:p>
                <a:pPr algn="just"/>
                <a:r>
                  <a:rPr lang="fr-FR" sz="2200" b="1" dirty="0">
                    <a:solidFill>
                      <a:schemeClr val="tx1"/>
                    </a:solidFill>
                    <a:effectLst/>
                    <a:latin typeface="Inter"/>
                  </a:rPr>
                  <a:t>Ajoutons donc le sous-gradient (encore une fois représenté comme une fonction linéaire, nous l'appellerons</a:t>
                </a:r>
                <a14:m>
                  <m:oMath xmlns:m="http://schemas.openxmlformats.org/officeDocument/2006/math">
                    <m:sSub>
                      <m:sSubPr>
                        <m:ctrlPr>
                          <a:rPr lang="fr-MA" sz="2200" b="1" i="1" smtClean="0">
                            <a:solidFill>
                              <a:schemeClr val="tx1"/>
                            </a:solidFill>
                            <a:latin typeface="Cambria Math" panose="02040503050406030204" pitchFamily="18" charset="0"/>
                          </a:rPr>
                        </m:ctrlPr>
                      </m:sSubPr>
                      <m:e>
                        <m:r>
                          <a:rPr lang="fr-FR" sz="2200" b="1" i="1" smtClean="0">
                            <a:solidFill>
                              <a:schemeClr val="tx1"/>
                            </a:solidFill>
                            <a:latin typeface="Cambria Math" panose="02040503050406030204" pitchFamily="18" charset="0"/>
                          </a:rPr>
                          <m:t> </m:t>
                        </m:r>
                        <m:r>
                          <a:rPr lang="fr-MA" sz="2200" b="1" i="1" smtClean="0">
                            <a:solidFill>
                              <a:schemeClr val="tx1"/>
                            </a:solidFill>
                            <a:latin typeface="Cambria Math" panose="02040503050406030204" pitchFamily="18" charset="0"/>
                          </a:rPr>
                          <m:t>𝒈</m:t>
                        </m:r>
                      </m:e>
                      <m:sub>
                        <m:r>
                          <a:rPr lang="fr-MA" sz="2200" b="1" i="1" smtClean="0">
                            <a:solidFill>
                              <a:schemeClr val="tx1"/>
                            </a:solidFill>
                            <a:latin typeface="Cambria Math" panose="02040503050406030204" pitchFamily="18" charset="0"/>
                          </a:rPr>
                          <m:t>𝟐</m:t>
                        </m:r>
                      </m:sub>
                    </m:sSub>
                  </m:oMath>
                </a14:m>
                <a:r>
                  <a:rPr lang="fr-FR" sz="2200" b="1" dirty="0">
                    <a:solidFill>
                      <a:schemeClr val="tx1"/>
                    </a:solidFill>
                    <a:effectLst/>
                    <a:latin typeface="Inter"/>
                  </a:rPr>
                  <a:t>​) à notre graphe et voyez à quoi cela ressemble :</a:t>
                </a:r>
                <a:endParaRPr lang="fr-FR" sz="2200" b="1" dirty="0">
                  <a:solidFill>
                    <a:schemeClr val="tx1"/>
                  </a:solidFill>
                  <a:latin typeface="Inter"/>
                </a:endParaRPr>
              </a:p>
            </p:txBody>
          </p:sp>
        </mc:Choice>
        <mc:Fallback xmlns="">
          <p:sp>
            <p:nvSpPr>
              <p:cNvPr id="4" name="ZoneTexte 3">
                <a:extLst>
                  <a:ext uri="{FF2B5EF4-FFF2-40B4-BE49-F238E27FC236}">
                    <a16:creationId xmlns:a16="http://schemas.microsoft.com/office/drawing/2014/main" id="{705676CA-A9D7-10D9-856B-785B16E2CEF4}"/>
                  </a:ext>
                </a:extLst>
              </p:cNvPr>
              <p:cNvSpPr txBox="1">
                <a:spLocks noRot="1" noChangeAspect="1" noMove="1" noResize="1" noEditPoints="1" noAdjustHandles="1" noChangeArrowheads="1" noChangeShapeType="1" noTextEdit="1"/>
              </p:cNvSpPr>
              <p:nvPr/>
            </p:nvSpPr>
            <p:spPr>
              <a:xfrm>
                <a:off x="265814" y="1096923"/>
                <a:ext cx="8725661" cy="2949654"/>
              </a:xfrm>
              <a:prstGeom prst="rect">
                <a:avLst/>
              </a:prstGeom>
              <a:blipFill>
                <a:blip r:embed="rId2"/>
                <a:stretch>
                  <a:fillRect l="-908" t="-1446" r="-908" b="-3099"/>
                </a:stretch>
              </a:blipFill>
            </p:spPr>
            <p:txBody>
              <a:bodyPr/>
              <a:lstStyle/>
              <a:p>
                <a:r>
                  <a:rPr lang="fr-FR">
                    <a:noFill/>
                  </a:rPr>
                  <a:t> </a:t>
                </a:r>
              </a:p>
            </p:txBody>
          </p:sp>
        </mc:Fallback>
      </mc:AlternateContent>
    </p:spTree>
    <p:extLst>
      <p:ext uri="{BB962C8B-B14F-4D97-AF65-F5344CB8AC3E}">
        <p14:creationId xmlns:p14="http://schemas.microsoft.com/office/powerpoint/2010/main" val="234348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5" name="Espace réservé du contenu 4">
            <a:extLst>
              <a:ext uri="{FF2B5EF4-FFF2-40B4-BE49-F238E27FC236}">
                <a16:creationId xmlns:a16="http://schemas.microsoft.com/office/drawing/2014/main" id="{84142C3E-B34F-FAA2-D4EC-ADA99E28BCE6}"/>
              </a:ext>
            </a:extLst>
          </p:cNvPr>
          <p:cNvPicPr>
            <a:picLocks noChangeAspect="1"/>
          </p:cNvPicPr>
          <p:nvPr/>
        </p:nvPicPr>
        <p:blipFill rotWithShape="1">
          <a:blip r:embed="rId2"/>
          <a:srcRect l="28398" t="26959" r="27297" b="24213"/>
          <a:stretch/>
        </p:blipFill>
        <p:spPr>
          <a:xfrm>
            <a:off x="185000" y="1470215"/>
            <a:ext cx="3899126" cy="24159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10DF6179-ADC1-6D7E-1415-61005250D2A8}"/>
                  </a:ext>
                </a:extLst>
              </p:cNvPr>
              <p:cNvSpPr txBox="1"/>
              <p:nvPr/>
            </p:nvSpPr>
            <p:spPr>
              <a:xfrm>
                <a:off x="4125432" y="1426904"/>
                <a:ext cx="4844201" cy="2308324"/>
              </a:xfrm>
              <a:prstGeom prst="rect">
                <a:avLst/>
              </a:prstGeom>
              <a:noFill/>
            </p:spPr>
            <p:txBody>
              <a:bodyPr wrap="square">
                <a:spAutoFit/>
              </a:bodyPr>
              <a:lstStyle/>
              <a:p>
                <a:pPr algn="justLow"/>
                <a:r>
                  <a:rPr lang="fr-FR" sz="1800" b="1" dirty="0">
                    <a:solidFill>
                      <a:schemeClr val="tx1"/>
                    </a:solidFill>
                    <a:latin typeface="Inter"/>
                  </a:rPr>
                  <a:t>P</a:t>
                </a:r>
                <a:r>
                  <a:rPr lang="fr-FR" sz="1800" b="1" dirty="0">
                    <a:solidFill>
                      <a:schemeClr val="tx1"/>
                    </a:solidFill>
                    <a:effectLst/>
                    <a:latin typeface="Inter"/>
                  </a:rPr>
                  <a:t>our déplacer une fonction vers la droite d'un certain montant, nous devons </a:t>
                </a:r>
                <a:r>
                  <a:rPr lang="fr-FR" sz="1800" b="1" i="1" dirty="0">
                    <a:solidFill>
                      <a:schemeClr val="tx1"/>
                    </a:solidFill>
                    <a:effectLst/>
                    <a:latin typeface="Inter"/>
                  </a:rPr>
                  <a:t>soustraire</a:t>
                </a:r>
                <a:r>
                  <a:rPr lang="fr-FR" sz="1800" b="1" dirty="0">
                    <a:solidFill>
                      <a:schemeClr val="tx1"/>
                    </a:solidFill>
                    <a:effectLst/>
                    <a:latin typeface="Inter"/>
                  </a:rPr>
                  <a:t> ce montant de notre fonction. Alors au lieu de calculer</a:t>
                </a:r>
                <a14:m>
                  <m:oMath xmlns:m="http://schemas.openxmlformats.org/officeDocument/2006/math">
                    <m:sSub>
                      <m:sSubPr>
                        <m:ctrlPr>
                          <a:rPr lang="fr-MA" sz="1800" b="1" i="1" smtClean="0">
                            <a:solidFill>
                              <a:schemeClr val="tx1"/>
                            </a:solidFill>
                            <a:latin typeface="Cambria Math" panose="02040503050406030204" pitchFamily="18" charset="0"/>
                          </a:rPr>
                        </m:ctrlPr>
                      </m:sSubPr>
                      <m:e>
                        <m:r>
                          <a:rPr lang="fr-MA" sz="1800" b="1" i="1" smtClean="0">
                            <a:solidFill>
                              <a:schemeClr val="tx1"/>
                            </a:solidFill>
                            <a:latin typeface="Cambria Math" panose="02040503050406030204" pitchFamily="18" charset="0"/>
                          </a:rPr>
                          <m:t>𝒈</m:t>
                        </m:r>
                      </m:e>
                      <m:sub>
                        <m:r>
                          <a:rPr lang="fr-MA" sz="1800" b="1" i="1" smtClean="0">
                            <a:solidFill>
                              <a:schemeClr val="tx1"/>
                            </a:solidFill>
                            <a:latin typeface="Cambria Math" panose="02040503050406030204" pitchFamily="18" charset="0"/>
                          </a:rPr>
                          <m:t>𝟐</m:t>
                        </m:r>
                      </m:sub>
                    </m:sSub>
                    <m:r>
                      <a:rPr lang="fr-MA" sz="1800" b="1" i="1" smtClean="0">
                        <a:solidFill>
                          <a:schemeClr val="tx1"/>
                        </a:solidFill>
                        <a:effectLst/>
                        <a:latin typeface="Cambria Math" panose="02040503050406030204" pitchFamily="18" charset="0"/>
                      </a:rPr>
                      <m:t>(</m:t>
                    </m:r>
                    <m:r>
                      <a:rPr lang="fr-MA" sz="1800" b="1" i="1" smtClean="0">
                        <a:solidFill>
                          <a:schemeClr val="tx1"/>
                        </a:solidFill>
                        <a:effectLst/>
                        <a:latin typeface="Cambria Math" panose="02040503050406030204" pitchFamily="18" charset="0"/>
                      </a:rPr>
                      <m:t>𝒙</m:t>
                    </m:r>
                    <m:r>
                      <a:rPr lang="fr-MA" sz="1800" b="1" i="1" smtClean="0">
                        <a:solidFill>
                          <a:schemeClr val="tx1"/>
                        </a:solidFill>
                        <a:effectLst/>
                        <a:latin typeface="Cambria Math" panose="02040503050406030204" pitchFamily="18" charset="0"/>
                      </a:rPr>
                      <m:t>)</m:t>
                    </m:r>
                  </m:oMath>
                </a14:m>
                <a:r>
                  <a:rPr lang="fr-FR" sz="1800" b="1" dirty="0">
                    <a:solidFill>
                      <a:schemeClr val="tx1"/>
                    </a:solidFill>
                    <a:effectLst/>
                    <a:latin typeface="Inter"/>
                  </a:rPr>
                  <a:t>nous allons maintenant calculer</a:t>
                </a:r>
                <a14:m>
                  <m:oMath xmlns:m="http://schemas.openxmlformats.org/officeDocument/2006/math">
                    <m:r>
                      <a:rPr lang="fr-MA" sz="1800" b="1" i="0" smtClean="0">
                        <a:solidFill>
                          <a:schemeClr val="tx1"/>
                        </a:solidFill>
                        <a:latin typeface="Cambria Math" panose="02040503050406030204" pitchFamily="18" charset="0"/>
                      </a:rPr>
                      <m:t> </m:t>
                    </m:r>
                    <m:sSub>
                      <m:sSubPr>
                        <m:ctrlPr>
                          <a:rPr lang="fr-MA" sz="1800" b="1" i="1" smtClean="0">
                            <a:solidFill>
                              <a:schemeClr val="tx1"/>
                            </a:solidFill>
                            <a:latin typeface="Cambria Math" panose="02040503050406030204" pitchFamily="18" charset="0"/>
                          </a:rPr>
                        </m:ctrlPr>
                      </m:sSubPr>
                      <m:e>
                        <m:r>
                          <a:rPr lang="fr-MA" sz="1800" b="1" i="1" smtClean="0">
                            <a:solidFill>
                              <a:schemeClr val="tx1"/>
                            </a:solidFill>
                            <a:latin typeface="Cambria Math" panose="02040503050406030204" pitchFamily="18" charset="0"/>
                          </a:rPr>
                          <m:t>𝒈</m:t>
                        </m:r>
                      </m:e>
                      <m:sub>
                        <m:r>
                          <a:rPr lang="fr-MA" sz="1800" b="1" i="1" smtClean="0">
                            <a:solidFill>
                              <a:schemeClr val="tx1"/>
                            </a:solidFill>
                            <a:latin typeface="Cambria Math" panose="02040503050406030204" pitchFamily="18" charset="0"/>
                          </a:rPr>
                          <m:t>𝟐</m:t>
                        </m:r>
                      </m:sub>
                    </m:sSub>
                    <m:r>
                      <a:rPr lang="fr-MA" sz="1800" b="1" i="1" smtClean="0">
                        <a:solidFill>
                          <a:schemeClr val="tx1"/>
                        </a:solidFill>
                        <a:effectLst/>
                        <a:latin typeface="Cambria Math" panose="02040503050406030204" pitchFamily="18" charset="0"/>
                      </a:rPr>
                      <m:t>(</m:t>
                    </m:r>
                    <m:r>
                      <a:rPr lang="fr-MA" sz="1800" b="1" i="1" smtClean="0">
                        <a:solidFill>
                          <a:schemeClr val="tx1"/>
                        </a:solidFill>
                        <a:effectLst/>
                        <a:latin typeface="Cambria Math" panose="02040503050406030204" pitchFamily="18" charset="0"/>
                      </a:rPr>
                      <m:t>𝒙</m:t>
                    </m:r>
                    <m:r>
                      <a:rPr lang="fr-MA" sz="1800" b="1" i="1" smtClean="0">
                        <a:solidFill>
                          <a:schemeClr val="tx1"/>
                        </a:solidFill>
                        <a:effectLst/>
                        <a:latin typeface="Cambria Math" panose="02040503050406030204" pitchFamily="18" charset="0"/>
                      </a:rPr>
                      <m:t>−</m:t>
                    </m:r>
                    <m:sSub>
                      <m:sSubPr>
                        <m:ctrlPr>
                          <a:rPr lang="fr-FR" sz="1800" b="1" i="1" smtClean="0">
                            <a:solidFill>
                              <a:schemeClr val="tx1"/>
                            </a:solidFill>
                            <a:effectLst/>
                            <a:latin typeface="Cambria Math" panose="02040503050406030204" pitchFamily="18" charset="0"/>
                          </a:rPr>
                        </m:ctrlPr>
                      </m:sSubPr>
                      <m:e>
                        <m:r>
                          <a:rPr lang="fr-MA" sz="1800" b="1" i="1" smtClean="0">
                            <a:solidFill>
                              <a:schemeClr val="tx1"/>
                            </a:solidFill>
                            <a:effectLst/>
                            <a:latin typeface="Cambria Math" panose="02040503050406030204" pitchFamily="18" charset="0"/>
                          </a:rPr>
                          <m:t>𝒙</m:t>
                        </m:r>
                      </m:e>
                      <m:sub>
                        <m:r>
                          <a:rPr lang="fr-MA" sz="1800" b="1" i="1" smtClean="0">
                            <a:solidFill>
                              <a:schemeClr val="tx1"/>
                            </a:solidFill>
                            <a:effectLst/>
                            <a:latin typeface="Cambria Math" panose="02040503050406030204" pitchFamily="18" charset="0"/>
                          </a:rPr>
                          <m:t>𝟎</m:t>
                        </m:r>
                      </m:sub>
                    </m:sSub>
                    <m:r>
                      <a:rPr lang="fr-MA" sz="1800" b="1" i="1" smtClean="0">
                        <a:solidFill>
                          <a:schemeClr val="tx1"/>
                        </a:solidFill>
                        <a:effectLst/>
                        <a:latin typeface="Cambria Math" panose="02040503050406030204" pitchFamily="18" charset="0"/>
                      </a:rPr>
                      <m:t>)</m:t>
                    </m:r>
                  </m:oMath>
                </a14:m>
                <a:r>
                  <a:rPr lang="fr-FR" sz="1800" b="1" dirty="0">
                    <a:solidFill>
                      <a:schemeClr val="tx1"/>
                    </a:solidFill>
                    <a:effectLst/>
                    <a:latin typeface="Inter"/>
                  </a:rPr>
                  <a:t>, qui dans notre cas sera</a:t>
                </a:r>
                <a14:m>
                  <m:oMath xmlns:m="http://schemas.openxmlformats.org/officeDocument/2006/math">
                    <m:sSub>
                      <m:sSubPr>
                        <m:ctrlPr>
                          <a:rPr lang="fr-MA" sz="1800" b="1" i="1" smtClean="0">
                            <a:solidFill>
                              <a:schemeClr val="tx1"/>
                            </a:solidFill>
                            <a:latin typeface="Cambria Math" panose="02040503050406030204" pitchFamily="18" charset="0"/>
                          </a:rPr>
                        </m:ctrlPr>
                      </m:sSubPr>
                      <m:e>
                        <m:r>
                          <a:rPr lang="fr-FR" sz="1800" b="1" i="1" smtClean="0">
                            <a:solidFill>
                              <a:schemeClr val="tx1"/>
                            </a:solidFill>
                            <a:latin typeface="Cambria Math" panose="02040503050406030204" pitchFamily="18" charset="0"/>
                          </a:rPr>
                          <m:t> </m:t>
                        </m:r>
                        <m:r>
                          <a:rPr lang="fr-MA" sz="1800" b="1" i="1" smtClean="0">
                            <a:solidFill>
                              <a:schemeClr val="tx1"/>
                            </a:solidFill>
                            <a:latin typeface="Cambria Math" panose="02040503050406030204" pitchFamily="18" charset="0"/>
                          </a:rPr>
                          <m:t>𝒈</m:t>
                        </m:r>
                      </m:e>
                      <m:sub>
                        <m:r>
                          <a:rPr lang="fr-MA" sz="1800" b="1" i="1" smtClean="0">
                            <a:solidFill>
                              <a:schemeClr val="tx1"/>
                            </a:solidFill>
                            <a:latin typeface="Cambria Math" panose="02040503050406030204" pitchFamily="18" charset="0"/>
                          </a:rPr>
                          <m:t>𝟐</m:t>
                        </m:r>
                      </m:sub>
                    </m:sSub>
                    <m:r>
                      <a:rPr lang="fr-MA" sz="1800" b="1" i="1" smtClean="0">
                        <a:solidFill>
                          <a:schemeClr val="tx1"/>
                        </a:solidFill>
                        <a:effectLst/>
                        <a:latin typeface="Cambria Math" panose="02040503050406030204" pitchFamily="18" charset="0"/>
                      </a:rPr>
                      <m:t>(</m:t>
                    </m:r>
                    <m:r>
                      <a:rPr lang="fr-MA" sz="1800" b="1" i="1" smtClean="0">
                        <a:solidFill>
                          <a:schemeClr val="tx1"/>
                        </a:solidFill>
                        <a:effectLst/>
                        <a:latin typeface="Cambria Math" panose="02040503050406030204" pitchFamily="18" charset="0"/>
                      </a:rPr>
                      <m:t>𝒙</m:t>
                    </m:r>
                    <m:r>
                      <a:rPr lang="fr-MA" sz="1800" b="1" i="1" smtClean="0">
                        <a:solidFill>
                          <a:schemeClr val="tx1"/>
                        </a:solidFill>
                        <a:effectLst/>
                        <a:latin typeface="Cambria Math" panose="02040503050406030204" pitchFamily="18" charset="0"/>
                      </a:rPr>
                      <m:t>−</m:t>
                    </m:r>
                    <m:r>
                      <a:rPr lang="fr-MA" sz="1800" b="1" i="1" smtClean="0">
                        <a:solidFill>
                          <a:schemeClr val="tx1"/>
                        </a:solidFill>
                        <a:effectLst/>
                        <a:latin typeface="Cambria Math" panose="02040503050406030204" pitchFamily="18" charset="0"/>
                      </a:rPr>
                      <m:t>𝟐</m:t>
                    </m:r>
                    <m:r>
                      <a:rPr lang="fr-MA" sz="1800" b="1" i="1" smtClean="0">
                        <a:solidFill>
                          <a:schemeClr val="tx1"/>
                        </a:solidFill>
                        <a:effectLst/>
                        <a:latin typeface="Cambria Math" panose="02040503050406030204" pitchFamily="18" charset="0"/>
                      </a:rPr>
                      <m:t>)</m:t>
                    </m:r>
                  </m:oMath>
                </a14:m>
                <a:r>
                  <a:rPr lang="fr-FR" sz="1800" b="1" dirty="0">
                    <a:solidFill>
                      <a:schemeClr val="tx1"/>
                    </a:solidFill>
                    <a:effectLst/>
                    <a:latin typeface="Inter"/>
                  </a:rPr>
                  <a:t>.Nous avons maintenant réussi à déplacer notre fonction sur l'axe des x, mais nous devons encore la déplacer sur l'axe des y. </a:t>
                </a:r>
                <a:endParaRPr lang="fr-MA" sz="1800" b="1" dirty="0">
                  <a:solidFill>
                    <a:schemeClr val="tx1"/>
                  </a:solidFill>
                  <a:latin typeface="Inter"/>
                </a:endParaRPr>
              </a:p>
            </p:txBody>
          </p:sp>
        </mc:Choice>
        <mc:Fallback xmlns="">
          <p:sp>
            <p:nvSpPr>
              <p:cNvPr id="6" name="ZoneTexte 5">
                <a:extLst>
                  <a:ext uri="{FF2B5EF4-FFF2-40B4-BE49-F238E27FC236}">
                    <a16:creationId xmlns:a16="http://schemas.microsoft.com/office/drawing/2014/main" id="{10DF6179-ADC1-6D7E-1415-61005250D2A8}"/>
                  </a:ext>
                </a:extLst>
              </p:cNvPr>
              <p:cNvSpPr txBox="1">
                <a:spLocks noRot="1" noChangeAspect="1" noMove="1" noResize="1" noEditPoints="1" noAdjustHandles="1" noChangeArrowheads="1" noChangeShapeType="1" noTextEdit="1"/>
              </p:cNvSpPr>
              <p:nvPr/>
            </p:nvSpPr>
            <p:spPr>
              <a:xfrm>
                <a:off x="4125432" y="1426904"/>
                <a:ext cx="4844201" cy="2308324"/>
              </a:xfrm>
              <a:prstGeom prst="rect">
                <a:avLst/>
              </a:prstGeom>
              <a:blipFill>
                <a:blip r:embed="rId3"/>
                <a:stretch>
                  <a:fillRect l="-1134" t="-1319" r="-2267" b="-316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77397EBE-2B2D-2095-7EBC-A5B9E2440BE1}"/>
                  </a:ext>
                </a:extLst>
              </p:cNvPr>
              <p:cNvSpPr txBox="1"/>
              <p:nvPr/>
            </p:nvSpPr>
            <p:spPr>
              <a:xfrm>
                <a:off x="453932" y="379912"/>
                <a:ext cx="8236136" cy="923330"/>
              </a:xfrm>
              <a:prstGeom prst="rect">
                <a:avLst/>
              </a:prstGeom>
              <a:noFill/>
            </p:spPr>
            <p:txBody>
              <a:bodyPr wrap="square">
                <a:spAutoFit/>
              </a:bodyPr>
              <a:lstStyle/>
              <a:p>
                <a:pPr algn="just"/>
                <a:r>
                  <a:rPr lang="fr-FR" sz="1800" b="1" dirty="0">
                    <a:solidFill>
                      <a:schemeClr val="tx1"/>
                    </a:solidFill>
                    <a:effectLst/>
                    <a:latin typeface="Inter"/>
                  </a:rPr>
                  <a:t>On peu remarquez que le sous-gradient est au mauvais endroit ! Nous voulons que notre sous-gradient passe par le point</a:t>
                </a:r>
                <a14:m>
                  <m:oMath xmlns:m="http://schemas.openxmlformats.org/officeDocument/2006/math">
                    <m:d>
                      <m:dPr>
                        <m:ctrlPr>
                          <a:rPr lang="fr-FR" sz="1800" b="1" i="1" dirty="0" smtClean="0">
                            <a:solidFill>
                              <a:schemeClr val="tx1"/>
                            </a:solidFill>
                            <a:effectLst/>
                            <a:latin typeface="Cambria Math" panose="02040503050406030204" pitchFamily="18" charset="0"/>
                          </a:rPr>
                        </m:ctrlPr>
                      </m:dPr>
                      <m:e>
                        <m:r>
                          <a:rPr lang="fr-FR" sz="1800" b="1" i="1" dirty="0" smtClean="0">
                            <a:solidFill>
                              <a:schemeClr val="tx1"/>
                            </a:solidFill>
                            <a:effectLst/>
                            <a:latin typeface="Cambria Math" panose="02040503050406030204" pitchFamily="18" charset="0"/>
                          </a:rPr>
                          <m:t>𝟐</m:t>
                        </m:r>
                        <m:r>
                          <a:rPr lang="fr-FR" sz="1800" b="1" i="1" dirty="0" smtClean="0">
                            <a:solidFill>
                              <a:schemeClr val="tx1"/>
                            </a:solidFill>
                            <a:effectLst/>
                            <a:latin typeface="Cambria Math" panose="02040503050406030204" pitchFamily="18" charset="0"/>
                          </a:rPr>
                          <m:t>,</m:t>
                        </m:r>
                        <m:r>
                          <a:rPr lang="fr-FR" sz="1800" b="1" i="1" dirty="0" smtClean="0">
                            <a:solidFill>
                              <a:schemeClr val="tx1"/>
                            </a:solidFill>
                            <a:effectLst/>
                            <a:latin typeface="Cambria Math" panose="02040503050406030204" pitchFamily="18" charset="0"/>
                          </a:rPr>
                          <m:t>𝟏</m:t>
                        </m:r>
                      </m:e>
                    </m:d>
                    <m:r>
                      <a:rPr lang="fr-MA" sz="1800" b="1" i="1" dirty="0" smtClean="0">
                        <a:solidFill>
                          <a:schemeClr val="tx1"/>
                        </a:solidFill>
                        <a:effectLst/>
                        <a:latin typeface="Cambria Math" panose="02040503050406030204" pitchFamily="18" charset="0"/>
                      </a:rPr>
                      <m:t>.</m:t>
                    </m:r>
                  </m:oMath>
                </a14:m>
                <a:endParaRPr lang="fr-FR" sz="1800" b="1" dirty="0">
                  <a:solidFill>
                    <a:schemeClr val="tx1"/>
                  </a:solidFill>
                  <a:effectLst/>
                  <a:latin typeface="Inter"/>
                </a:endParaRPr>
              </a:p>
              <a:p>
                <a:pPr algn="just"/>
                <a:r>
                  <a:rPr lang="fr-FR" sz="1800" b="1" dirty="0">
                    <a:solidFill>
                      <a:schemeClr val="tx1"/>
                    </a:solidFill>
                    <a:effectLst/>
                    <a:latin typeface="Inter"/>
                  </a:rPr>
                  <a:t>Nous pouvons décaler tout notre sous-gradient par </a:t>
                </a:r>
                <a14:m>
                  <m:oMath xmlns:m="http://schemas.openxmlformats.org/officeDocument/2006/math">
                    <m:sSub>
                      <m:sSubPr>
                        <m:ctrlPr>
                          <a:rPr lang="fr-FR" sz="1800" b="1" i="1" smtClean="0">
                            <a:solidFill>
                              <a:schemeClr val="tx1"/>
                            </a:solidFill>
                            <a:effectLst/>
                            <a:latin typeface="Cambria Math" panose="02040503050406030204" pitchFamily="18" charset="0"/>
                          </a:rPr>
                        </m:ctrlPr>
                      </m:sSubPr>
                      <m:e>
                        <m:r>
                          <a:rPr lang="fr-MA" sz="1800" b="1" i="1" smtClean="0">
                            <a:solidFill>
                              <a:schemeClr val="tx1"/>
                            </a:solidFill>
                            <a:effectLst/>
                            <a:latin typeface="Cambria Math" panose="02040503050406030204" pitchFamily="18" charset="0"/>
                          </a:rPr>
                          <m:t>𝒙</m:t>
                        </m:r>
                      </m:e>
                      <m:sub>
                        <m:r>
                          <a:rPr lang="fr-MA" sz="1800" b="1" i="1" smtClean="0">
                            <a:solidFill>
                              <a:schemeClr val="tx1"/>
                            </a:solidFill>
                            <a:effectLst/>
                            <a:latin typeface="Cambria Math" panose="02040503050406030204" pitchFamily="18" charset="0"/>
                          </a:rPr>
                          <m:t>𝟎</m:t>
                        </m:r>
                      </m:sub>
                    </m:sSub>
                    <m:r>
                      <a:rPr lang="fr-MA" sz="1800" b="1" i="1" smtClean="0">
                        <a:solidFill>
                          <a:schemeClr val="tx1"/>
                        </a:solidFill>
                        <a:effectLst/>
                        <a:latin typeface="Cambria Math" panose="02040503050406030204" pitchFamily="18" charset="0"/>
                      </a:rPr>
                      <m:t>=</m:t>
                    </m:r>
                    <m:r>
                      <a:rPr lang="fr-MA" sz="1800" b="1" i="1" smtClean="0">
                        <a:solidFill>
                          <a:schemeClr val="tx1"/>
                        </a:solidFill>
                        <a:effectLst/>
                        <a:latin typeface="Cambria Math" panose="02040503050406030204" pitchFamily="18" charset="0"/>
                      </a:rPr>
                      <m:t>𝟐</m:t>
                    </m:r>
                  </m:oMath>
                </a14:m>
                <a:r>
                  <a:rPr lang="fr-FR" sz="1800" b="1" dirty="0">
                    <a:solidFill>
                      <a:schemeClr val="tx1"/>
                    </a:solidFill>
                    <a:effectLst/>
                    <a:latin typeface="Inter"/>
                  </a:rPr>
                  <a:t>  à droite. </a:t>
                </a:r>
                <a:endParaRPr lang="fr-FR" sz="1800" dirty="0">
                  <a:latin typeface="Inter"/>
                </a:endParaRPr>
              </a:p>
            </p:txBody>
          </p:sp>
        </mc:Choice>
        <mc:Fallback xmlns="">
          <p:sp>
            <p:nvSpPr>
              <p:cNvPr id="8" name="ZoneTexte 7">
                <a:extLst>
                  <a:ext uri="{FF2B5EF4-FFF2-40B4-BE49-F238E27FC236}">
                    <a16:creationId xmlns:a16="http://schemas.microsoft.com/office/drawing/2014/main" id="{77397EBE-2B2D-2095-7EBC-A5B9E2440BE1}"/>
                  </a:ext>
                </a:extLst>
              </p:cNvPr>
              <p:cNvSpPr txBox="1">
                <a:spLocks noRot="1" noChangeAspect="1" noMove="1" noResize="1" noEditPoints="1" noAdjustHandles="1" noChangeArrowheads="1" noChangeShapeType="1" noTextEdit="1"/>
              </p:cNvSpPr>
              <p:nvPr/>
            </p:nvSpPr>
            <p:spPr>
              <a:xfrm>
                <a:off x="453932" y="379912"/>
                <a:ext cx="8236136" cy="923330"/>
              </a:xfrm>
              <a:prstGeom prst="rect">
                <a:avLst/>
              </a:prstGeom>
              <a:blipFill>
                <a:blip r:embed="rId4"/>
                <a:stretch>
                  <a:fillRect l="-592" t="-3289" r="-592" b="-921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8295396F-12CB-9523-7FB5-470C2E115C6A}"/>
                  </a:ext>
                </a:extLst>
              </p:cNvPr>
              <p:cNvSpPr txBox="1"/>
              <p:nvPr/>
            </p:nvSpPr>
            <p:spPr>
              <a:xfrm>
                <a:off x="579689" y="3974344"/>
                <a:ext cx="8236136" cy="923330"/>
              </a:xfrm>
              <a:prstGeom prst="rect">
                <a:avLst/>
              </a:prstGeom>
              <a:noFill/>
            </p:spPr>
            <p:txBody>
              <a:bodyPr wrap="square">
                <a:spAutoFit/>
              </a:bodyPr>
              <a:lstStyle/>
              <a:p>
                <a:pPr algn="just"/>
                <a:r>
                  <a:rPr lang="fr-FR" sz="1800" b="1" dirty="0">
                    <a:solidFill>
                      <a:schemeClr val="tx1"/>
                    </a:solidFill>
                    <a:latin typeface="Inter"/>
                  </a:rPr>
                  <a:t>Pour ce faire, on </a:t>
                </a:r>
                <a:r>
                  <a:rPr lang="fr-FR" sz="1800" b="1" dirty="0">
                    <a:solidFill>
                      <a:schemeClr val="tx1"/>
                    </a:solidFill>
                    <a:effectLst/>
                    <a:latin typeface="Inter"/>
                  </a:rPr>
                  <a:t>peu remarquez que le sous-gradient est au mauvais endroit ! Nous voulons que notre sous-gradient passe par le point</a:t>
                </a:r>
                <a14:m>
                  <m:oMath xmlns:m="http://schemas.openxmlformats.org/officeDocument/2006/math">
                    <m:d>
                      <m:dPr>
                        <m:ctrlPr>
                          <a:rPr lang="fr-FR" sz="1800" b="1" i="1" dirty="0" smtClean="0">
                            <a:solidFill>
                              <a:schemeClr val="tx1"/>
                            </a:solidFill>
                            <a:effectLst/>
                            <a:latin typeface="Cambria Math" panose="02040503050406030204" pitchFamily="18" charset="0"/>
                          </a:rPr>
                        </m:ctrlPr>
                      </m:dPr>
                      <m:e>
                        <m:r>
                          <a:rPr lang="fr-FR" sz="1800" b="1" i="1" dirty="0" smtClean="0">
                            <a:solidFill>
                              <a:schemeClr val="tx1"/>
                            </a:solidFill>
                            <a:effectLst/>
                            <a:latin typeface="Cambria Math" panose="02040503050406030204" pitchFamily="18" charset="0"/>
                          </a:rPr>
                          <m:t>𝟐</m:t>
                        </m:r>
                        <m:r>
                          <a:rPr lang="fr-FR" sz="1800" b="1" i="1" dirty="0" smtClean="0">
                            <a:solidFill>
                              <a:schemeClr val="tx1"/>
                            </a:solidFill>
                            <a:effectLst/>
                            <a:latin typeface="Cambria Math" panose="02040503050406030204" pitchFamily="18" charset="0"/>
                          </a:rPr>
                          <m:t>,</m:t>
                        </m:r>
                        <m:r>
                          <a:rPr lang="fr-FR" sz="1800" b="1" i="1" dirty="0" smtClean="0">
                            <a:solidFill>
                              <a:schemeClr val="tx1"/>
                            </a:solidFill>
                            <a:effectLst/>
                            <a:latin typeface="Cambria Math" panose="02040503050406030204" pitchFamily="18" charset="0"/>
                          </a:rPr>
                          <m:t>𝟏</m:t>
                        </m:r>
                      </m:e>
                    </m:d>
                    <m:r>
                      <a:rPr lang="fr-MA" sz="1800" b="1" i="1" dirty="0" smtClean="0">
                        <a:solidFill>
                          <a:schemeClr val="tx1"/>
                        </a:solidFill>
                        <a:effectLst/>
                        <a:latin typeface="Cambria Math" panose="02040503050406030204" pitchFamily="18" charset="0"/>
                      </a:rPr>
                      <m:t>.</m:t>
                    </m:r>
                  </m:oMath>
                </a14:m>
                <a:endParaRPr lang="fr-FR" sz="1800" b="1" dirty="0">
                  <a:solidFill>
                    <a:schemeClr val="tx1"/>
                  </a:solidFill>
                  <a:effectLst/>
                  <a:latin typeface="Inter"/>
                </a:endParaRPr>
              </a:p>
              <a:p>
                <a:pPr algn="just"/>
                <a:r>
                  <a:rPr lang="fr-FR" sz="1800" b="1" dirty="0">
                    <a:solidFill>
                      <a:schemeClr val="tx1"/>
                    </a:solidFill>
                    <a:effectLst/>
                    <a:latin typeface="Inter"/>
                  </a:rPr>
                  <a:t>Nous pouvons décaler tout notre sous-gradient par </a:t>
                </a:r>
                <a14:m>
                  <m:oMath xmlns:m="http://schemas.openxmlformats.org/officeDocument/2006/math">
                    <m:sSub>
                      <m:sSubPr>
                        <m:ctrlPr>
                          <a:rPr lang="fr-FR" sz="1800" b="1" i="1" smtClean="0">
                            <a:solidFill>
                              <a:schemeClr val="tx1"/>
                            </a:solidFill>
                            <a:effectLst/>
                            <a:latin typeface="Cambria Math" panose="02040503050406030204" pitchFamily="18" charset="0"/>
                          </a:rPr>
                        </m:ctrlPr>
                      </m:sSubPr>
                      <m:e>
                        <m:r>
                          <a:rPr lang="fr-MA" sz="1800" b="1" i="1" smtClean="0">
                            <a:solidFill>
                              <a:schemeClr val="tx1"/>
                            </a:solidFill>
                            <a:effectLst/>
                            <a:latin typeface="Cambria Math" panose="02040503050406030204" pitchFamily="18" charset="0"/>
                          </a:rPr>
                          <m:t>𝒙</m:t>
                        </m:r>
                      </m:e>
                      <m:sub>
                        <m:r>
                          <a:rPr lang="fr-MA" sz="1800" b="1" i="1" smtClean="0">
                            <a:solidFill>
                              <a:schemeClr val="tx1"/>
                            </a:solidFill>
                            <a:effectLst/>
                            <a:latin typeface="Cambria Math" panose="02040503050406030204" pitchFamily="18" charset="0"/>
                          </a:rPr>
                          <m:t>𝟎</m:t>
                        </m:r>
                      </m:sub>
                    </m:sSub>
                    <m:r>
                      <a:rPr lang="fr-MA" sz="1800" b="1" i="1" smtClean="0">
                        <a:solidFill>
                          <a:schemeClr val="tx1"/>
                        </a:solidFill>
                        <a:effectLst/>
                        <a:latin typeface="Cambria Math" panose="02040503050406030204" pitchFamily="18" charset="0"/>
                      </a:rPr>
                      <m:t>=</m:t>
                    </m:r>
                    <m:r>
                      <a:rPr lang="fr-MA" sz="1800" b="1" i="1" smtClean="0">
                        <a:solidFill>
                          <a:schemeClr val="tx1"/>
                        </a:solidFill>
                        <a:effectLst/>
                        <a:latin typeface="Cambria Math" panose="02040503050406030204" pitchFamily="18" charset="0"/>
                      </a:rPr>
                      <m:t>𝟐</m:t>
                    </m:r>
                  </m:oMath>
                </a14:m>
                <a:r>
                  <a:rPr lang="fr-FR" sz="1800" b="1" dirty="0">
                    <a:solidFill>
                      <a:schemeClr val="tx1"/>
                    </a:solidFill>
                    <a:effectLst/>
                    <a:latin typeface="Inter"/>
                  </a:rPr>
                  <a:t>  à droite. </a:t>
                </a:r>
                <a:endParaRPr lang="fr-FR" sz="1800" dirty="0">
                  <a:latin typeface="Inter"/>
                </a:endParaRPr>
              </a:p>
            </p:txBody>
          </p:sp>
        </mc:Choice>
        <mc:Fallback xmlns="">
          <p:sp>
            <p:nvSpPr>
              <p:cNvPr id="9" name="ZoneTexte 8">
                <a:extLst>
                  <a:ext uri="{FF2B5EF4-FFF2-40B4-BE49-F238E27FC236}">
                    <a16:creationId xmlns:a16="http://schemas.microsoft.com/office/drawing/2014/main" id="{8295396F-12CB-9523-7FB5-470C2E115C6A}"/>
                  </a:ext>
                </a:extLst>
              </p:cNvPr>
              <p:cNvSpPr txBox="1">
                <a:spLocks noRot="1" noChangeAspect="1" noMove="1" noResize="1" noEditPoints="1" noAdjustHandles="1" noChangeArrowheads="1" noChangeShapeType="1" noTextEdit="1"/>
              </p:cNvSpPr>
              <p:nvPr/>
            </p:nvSpPr>
            <p:spPr>
              <a:xfrm>
                <a:off x="579689" y="3974344"/>
                <a:ext cx="8236136" cy="923330"/>
              </a:xfrm>
              <a:prstGeom prst="rect">
                <a:avLst/>
              </a:prstGeom>
              <a:blipFill>
                <a:blip r:embed="rId5"/>
                <a:stretch>
                  <a:fillRect l="-592" t="-3974" r="-666" b="-9934"/>
                </a:stretch>
              </a:blipFill>
            </p:spPr>
            <p:txBody>
              <a:bodyPr/>
              <a:lstStyle/>
              <a:p>
                <a:r>
                  <a:rPr lang="fr-FR">
                    <a:noFill/>
                  </a:rPr>
                  <a:t> </a:t>
                </a:r>
              </a:p>
            </p:txBody>
          </p:sp>
        </mc:Fallback>
      </mc:AlternateContent>
    </p:spTree>
    <p:extLst>
      <p:ext uri="{BB962C8B-B14F-4D97-AF65-F5344CB8AC3E}">
        <p14:creationId xmlns:p14="http://schemas.microsoft.com/office/powerpoint/2010/main" val="1317722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705676CA-A9D7-10D9-856B-785B16E2CEF4}"/>
                  </a:ext>
                </a:extLst>
              </p:cNvPr>
              <p:cNvSpPr txBox="1"/>
              <p:nvPr/>
            </p:nvSpPr>
            <p:spPr>
              <a:xfrm>
                <a:off x="418339" y="152400"/>
                <a:ext cx="8725661" cy="1200329"/>
              </a:xfrm>
              <a:prstGeom prst="rect">
                <a:avLst/>
              </a:prstGeom>
              <a:noFill/>
            </p:spPr>
            <p:txBody>
              <a:bodyPr wrap="square">
                <a:spAutoFit/>
              </a:bodyPr>
              <a:lstStyle/>
              <a:p>
                <a:pPr algn="just"/>
                <a:r>
                  <a:rPr lang="fr-FR" sz="1800" b="1" dirty="0">
                    <a:solidFill>
                      <a:schemeClr val="tx1"/>
                    </a:solidFill>
                    <a:latin typeface="Inter"/>
                  </a:rPr>
                  <a:t>Notre définition de sous-gradient ressemble maintenant à ceci :</a:t>
                </a:r>
              </a:p>
              <a:p>
                <a:pPr marL="0" indent="0" algn="just">
                  <a:buNone/>
                </a:pPr>
                <a:r>
                  <a:rPr lang="fr-MA" sz="1800" b="1" dirty="0">
                    <a:solidFill>
                      <a:schemeClr val="tx1"/>
                    </a:solidFill>
                    <a:latin typeface="Inter"/>
                  </a:rPr>
                  <a:t>Un vecteur </a:t>
                </a:r>
                <a14:m>
                  <m:oMath xmlns:m="http://schemas.openxmlformats.org/officeDocument/2006/math">
                    <m:r>
                      <a:rPr lang="fr-MA" sz="1800" b="1" i="1" smtClean="0">
                        <a:solidFill>
                          <a:srgbClr val="FFC000"/>
                        </a:solidFill>
                        <a:latin typeface="Cambria Math" panose="02040503050406030204" pitchFamily="18" charset="0"/>
                      </a:rPr>
                      <m:t>𝒈</m:t>
                    </m:r>
                    <m:r>
                      <a:rPr lang="fr-MA" sz="1800" b="1" i="1" smtClean="0">
                        <a:solidFill>
                          <a:srgbClr val="FFC000"/>
                        </a:solidFill>
                        <a:latin typeface="Cambria Math" panose="02040503050406030204" pitchFamily="18" charset="0"/>
                        <a:ea typeface="Cambria Math" panose="02040503050406030204" pitchFamily="18" charset="0"/>
                      </a:rPr>
                      <m:t>∈</m:t>
                    </m:r>
                    <m:sSup>
                      <m:sSupPr>
                        <m:ctrlPr>
                          <a:rPr lang="fr-MA" sz="1800" b="1" i="1">
                            <a:solidFill>
                              <a:srgbClr val="FFC000"/>
                            </a:solidFill>
                            <a:latin typeface="Cambria Math" panose="02040503050406030204" pitchFamily="18" charset="0"/>
                            <a:ea typeface="Cambria Math" panose="02040503050406030204" pitchFamily="18" charset="0"/>
                          </a:rPr>
                        </m:ctrlPr>
                      </m:sSupPr>
                      <m:e>
                        <m:r>
                          <a:rPr lang="fr-MA" sz="1800" b="1" i="1" smtClean="0">
                            <a:solidFill>
                              <a:srgbClr val="FFC000"/>
                            </a:solidFill>
                            <a:latin typeface="Cambria Math" panose="02040503050406030204" pitchFamily="18" charset="0"/>
                            <a:ea typeface="Cambria Math" panose="02040503050406030204" pitchFamily="18" charset="0"/>
                          </a:rPr>
                          <m:t>ℝ</m:t>
                        </m:r>
                      </m:e>
                      <m:sup>
                        <m:r>
                          <a:rPr lang="fr-MA" sz="1800" b="1" i="1" smtClean="0">
                            <a:solidFill>
                              <a:srgbClr val="FFC000"/>
                            </a:solidFill>
                            <a:latin typeface="Cambria Math" panose="02040503050406030204" pitchFamily="18" charset="0"/>
                            <a:ea typeface="Cambria Math" panose="02040503050406030204" pitchFamily="18" charset="0"/>
                          </a:rPr>
                          <m:t>𝒏</m:t>
                        </m:r>
                      </m:sup>
                    </m:sSup>
                  </m:oMath>
                </a14:m>
                <a:r>
                  <a:rPr lang="fr-MA" sz="1800" b="1" dirty="0">
                    <a:solidFill>
                      <a:schemeClr val="tx1"/>
                    </a:solidFill>
                    <a:latin typeface="Inter"/>
                  </a:rPr>
                  <a:t> est un sous-gradient d’une fonction </a:t>
                </a:r>
              </a:p>
              <a:p>
                <a:pPr marL="0" indent="0" algn="just">
                  <a:buNone/>
                </a:pPr>
                <a14:m>
                  <m:oMath xmlns:m="http://schemas.openxmlformats.org/officeDocument/2006/math">
                    <m:r>
                      <a:rPr lang="fr-MA" sz="1800" b="1" i="1" smtClean="0">
                        <a:solidFill>
                          <a:srgbClr val="FFC000"/>
                        </a:solidFill>
                        <a:latin typeface="Cambria Math" panose="02040503050406030204" pitchFamily="18" charset="0"/>
                      </a:rPr>
                      <m:t>𝒇</m:t>
                    </m:r>
                    <m:r>
                      <a:rPr lang="fr-MA" sz="1800" b="1" i="1" smtClean="0">
                        <a:solidFill>
                          <a:srgbClr val="FFC000"/>
                        </a:solidFill>
                        <a:latin typeface="Cambria Math" panose="02040503050406030204" pitchFamily="18" charset="0"/>
                      </a:rPr>
                      <m:t>:</m:t>
                    </m:r>
                    <m:sSup>
                      <m:sSupPr>
                        <m:ctrlPr>
                          <a:rPr lang="fr-MA" sz="1800" b="1" i="1">
                            <a:solidFill>
                              <a:srgbClr val="FFC000"/>
                            </a:solidFill>
                            <a:latin typeface="Cambria Math" panose="02040503050406030204" pitchFamily="18" charset="0"/>
                            <a:ea typeface="Cambria Math" panose="02040503050406030204" pitchFamily="18" charset="0"/>
                          </a:rPr>
                        </m:ctrlPr>
                      </m:sSupPr>
                      <m:e>
                        <m:r>
                          <a:rPr lang="fr-MA" sz="1800" b="1" i="1" smtClean="0">
                            <a:solidFill>
                              <a:srgbClr val="FFC000"/>
                            </a:solidFill>
                            <a:latin typeface="Cambria Math" panose="02040503050406030204" pitchFamily="18" charset="0"/>
                            <a:ea typeface="Cambria Math" panose="02040503050406030204" pitchFamily="18" charset="0"/>
                          </a:rPr>
                          <m:t>ℝ</m:t>
                        </m:r>
                      </m:e>
                      <m:sup>
                        <m:r>
                          <a:rPr lang="fr-MA" sz="1800" b="1" i="1" smtClean="0">
                            <a:solidFill>
                              <a:srgbClr val="FFC000"/>
                            </a:solidFill>
                            <a:latin typeface="Cambria Math" panose="02040503050406030204" pitchFamily="18" charset="0"/>
                            <a:ea typeface="Cambria Math" panose="02040503050406030204" pitchFamily="18" charset="0"/>
                          </a:rPr>
                          <m:t>𝒏</m:t>
                        </m:r>
                      </m:sup>
                    </m:sSup>
                    <m:r>
                      <a:rPr lang="fr-MA" sz="1800" b="1" i="1" smtClean="0">
                        <a:solidFill>
                          <a:srgbClr val="FFC000"/>
                        </a:solidFill>
                        <a:latin typeface="Cambria Math" panose="02040503050406030204" pitchFamily="18" charset="0"/>
                        <a:ea typeface="Cambria Math" panose="02040503050406030204" pitchFamily="18" charset="0"/>
                      </a:rPr>
                      <m:t>→</m:t>
                    </m:r>
                    <m:r>
                      <a:rPr lang="fr-MA" sz="1800" b="1" i="1" smtClean="0">
                        <a:solidFill>
                          <a:srgbClr val="FFC000"/>
                        </a:solidFill>
                        <a:latin typeface="Cambria Math" panose="02040503050406030204" pitchFamily="18" charset="0"/>
                        <a:ea typeface="Cambria Math" panose="02040503050406030204" pitchFamily="18" charset="0"/>
                      </a:rPr>
                      <m:t>ℝ</m:t>
                    </m:r>
                  </m:oMath>
                </a14:m>
                <a:r>
                  <a:rPr lang="fr-MA" sz="1800" b="1" dirty="0">
                    <a:solidFill>
                      <a:srgbClr val="FFC000"/>
                    </a:solidFill>
                    <a:latin typeface="Inter"/>
                  </a:rPr>
                  <a:t> </a:t>
                </a:r>
                <a:r>
                  <a:rPr lang="fr-MA" sz="1800" b="1" dirty="0">
                    <a:solidFill>
                      <a:schemeClr val="tx1"/>
                    </a:solidFill>
                    <a:latin typeface="Inter"/>
                  </a:rPr>
                  <a:t>au point </a:t>
                </a:r>
                <a14:m>
                  <m:oMath xmlns:m="http://schemas.openxmlformats.org/officeDocument/2006/math">
                    <m:sSub>
                      <m:sSubPr>
                        <m:ctrlPr>
                          <a:rPr lang="fr-MA" sz="1800" b="1" i="1">
                            <a:solidFill>
                              <a:schemeClr val="tx1"/>
                            </a:solidFill>
                            <a:latin typeface="Cambria Math" panose="02040503050406030204" pitchFamily="18" charset="0"/>
                          </a:rPr>
                        </m:ctrlPr>
                      </m:sSubPr>
                      <m:e>
                        <m:r>
                          <a:rPr lang="fr-MA" sz="1800" b="1" i="1" smtClean="0">
                            <a:solidFill>
                              <a:schemeClr val="tx1"/>
                            </a:solidFill>
                            <a:latin typeface="Cambria Math" panose="02040503050406030204" pitchFamily="18" charset="0"/>
                          </a:rPr>
                          <m:t>𝒙</m:t>
                        </m:r>
                      </m:e>
                      <m:sub>
                        <m:r>
                          <a:rPr lang="fr-MA" sz="1800" b="1" i="1" smtClean="0">
                            <a:solidFill>
                              <a:schemeClr val="tx1"/>
                            </a:solidFill>
                            <a:latin typeface="Cambria Math" panose="02040503050406030204" pitchFamily="18" charset="0"/>
                          </a:rPr>
                          <m:t>𝟎</m:t>
                        </m:r>
                      </m:sub>
                    </m:sSub>
                  </m:oMath>
                </a14:m>
                <a:r>
                  <a:rPr lang="fr-MA" sz="1800" b="1" dirty="0">
                    <a:solidFill>
                      <a:schemeClr val="tx1"/>
                    </a:solidFill>
                    <a:latin typeface="Inter"/>
                  </a:rPr>
                  <a:t> si pour tout point x ce qui suit est vrai: </a:t>
                </a:r>
              </a:p>
              <a:p>
                <a:pPr marL="0" indent="0" algn="just">
                  <a:buNone/>
                </a:pPr>
                <a14:m>
                  <m:oMathPara xmlns:m="http://schemas.openxmlformats.org/officeDocument/2006/math">
                    <m:oMathParaPr>
                      <m:jc m:val="centerGroup"/>
                    </m:oMathParaPr>
                    <m:oMath xmlns:m="http://schemas.openxmlformats.org/officeDocument/2006/math">
                      <m:r>
                        <a:rPr lang="fr-MA" sz="1800" b="1" i="1" smtClean="0">
                          <a:solidFill>
                            <a:srgbClr val="FFC000"/>
                          </a:solidFill>
                          <a:latin typeface="Cambria Math" panose="02040503050406030204" pitchFamily="18" charset="0"/>
                        </a:rPr>
                        <m:t>𝒇</m:t>
                      </m:r>
                      <m:d>
                        <m:dPr>
                          <m:ctrlPr>
                            <a:rPr lang="fr-MA" sz="1800" b="1" i="1">
                              <a:solidFill>
                                <a:srgbClr val="FFC000"/>
                              </a:solidFill>
                              <a:latin typeface="Cambria Math" panose="02040503050406030204" pitchFamily="18" charset="0"/>
                            </a:rPr>
                          </m:ctrlPr>
                        </m:dPr>
                        <m:e>
                          <m:r>
                            <a:rPr lang="fr-MA" sz="1800" b="1" i="1" smtClean="0">
                              <a:solidFill>
                                <a:srgbClr val="FFC000"/>
                              </a:solidFill>
                              <a:latin typeface="Cambria Math" panose="02040503050406030204" pitchFamily="18" charset="0"/>
                            </a:rPr>
                            <m:t>𝒙</m:t>
                          </m:r>
                        </m:e>
                      </m:d>
                      <m:r>
                        <a:rPr lang="fr-MA" sz="1800" b="1" i="1" smtClean="0">
                          <a:solidFill>
                            <a:srgbClr val="FFC000"/>
                          </a:solidFill>
                          <a:latin typeface="Cambria Math" panose="02040503050406030204" pitchFamily="18" charset="0"/>
                          <a:ea typeface="Cambria Math" panose="02040503050406030204" pitchFamily="18" charset="0"/>
                        </a:rPr>
                        <m:t>≥</m:t>
                      </m:r>
                      <m:r>
                        <a:rPr lang="fr-MA" sz="1800" b="1" i="1" smtClean="0">
                          <a:solidFill>
                            <a:srgbClr val="FFC000"/>
                          </a:solidFill>
                          <a:latin typeface="Cambria Math" panose="02040503050406030204" pitchFamily="18" charset="0"/>
                          <a:ea typeface="Cambria Math" panose="02040503050406030204" pitchFamily="18" charset="0"/>
                        </a:rPr>
                        <m:t>𝒇</m:t>
                      </m:r>
                      <m:d>
                        <m:dPr>
                          <m:ctrlPr>
                            <a:rPr lang="fr-MA" sz="1800" b="1" i="1">
                              <a:solidFill>
                                <a:srgbClr val="FFC000"/>
                              </a:solidFill>
                              <a:latin typeface="Cambria Math" panose="02040503050406030204" pitchFamily="18" charset="0"/>
                              <a:ea typeface="Cambria Math" panose="02040503050406030204" pitchFamily="18" charset="0"/>
                            </a:rPr>
                          </m:ctrlPr>
                        </m:dPr>
                        <m:e>
                          <m:sSub>
                            <m:sSubPr>
                              <m:ctrlPr>
                                <a:rPr lang="fr-MA" sz="1800" b="1" i="1">
                                  <a:solidFill>
                                    <a:srgbClr val="FFC000"/>
                                  </a:solidFill>
                                  <a:latin typeface="Cambria Math" panose="02040503050406030204" pitchFamily="18" charset="0"/>
                                  <a:ea typeface="Cambria Math" panose="02040503050406030204" pitchFamily="18" charset="0"/>
                                </a:rPr>
                              </m:ctrlPr>
                            </m:sSubPr>
                            <m:e>
                              <m:r>
                                <a:rPr lang="fr-MA" sz="1800" b="1" i="1" smtClean="0">
                                  <a:solidFill>
                                    <a:srgbClr val="FFC000"/>
                                  </a:solidFill>
                                  <a:latin typeface="Cambria Math" panose="02040503050406030204" pitchFamily="18" charset="0"/>
                                  <a:ea typeface="Cambria Math" panose="02040503050406030204" pitchFamily="18" charset="0"/>
                                </a:rPr>
                                <m:t>𝒙</m:t>
                              </m:r>
                            </m:e>
                            <m:sub>
                              <m:r>
                                <a:rPr lang="fr-MA" sz="1800" b="1" i="1" smtClean="0">
                                  <a:solidFill>
                                    <a:srgbClr val="FFC000"/>
                                  </a:solidFill>
                                  <a:latin typeface="Cambria Math" panose="02040503050406030204" pitchFamily="18" charset="0"/>
                                  <a:ea typeface="Cambria Math" panose="02040503050406030204" pitchFamily="18" charset="0"/>
                                </a:rPr>
                                <m:t>𝟎</m:t>
                              </m:r>
                            </m:sub>
                          </m:sSub>
                        </m:e>
                      </m:d>
                      <m:r>
                        <a:rPr lang="fr-MA" sz="1800" b="1" i="1" smtClean="0">
                          <a:solidFill>
                            <a:srgbClr val="FFC000"/>
                          </a:solidFill>
                          <a:latin typeface="Cambria Math" panose="02040503050406030204" pitchFamily="18" charset="0"/>
                          <a:ea typeface="Cambria Math" panose="02040503050406030204" pitchFamily="18" charset="0"/>
                        </a:rPr>
                        <m:t>+</m:t>
                      </m:r>
                      <m:r>
                        <a:rPr lang="fr-MA" sz="1800" b="1" i="1" smtClean="0">
                          <a:solidFill>
                            <a:srgbClr val="FFC000"/>
                          </a:solidFill>
                          <a:latin typeface="Cambria Math" panose="02040503050406030204" pitchFamily="18" charset="0"/>
                          <a:ea typeface="Cambria Math" panose="02040503050406030204" pitchFamily="18" charset="0"/>
                        </a:rPr>
                        <m:t>𝒈</m:t>
                      </m:r>
                      <m:d>
                        <m:dPr>
                          <m:ctrlPr>
                            <a:rPr lang="fr-MA" sz="1800" b="1" i="1">
                              <a:solidFill>
                                <a:srgbClr val="FFC000"/>
                              </a:solidFill>
                              <a:latin typeface="Cambria Math" panose="02040503050406030204" pitchFamily="18" charset="0"/>
                              <a:ea typeface="Cambria Math" panose="02040503050406030204" pitchFamily="18" charset="0"/>
                            </a:rPr>
                          </m:ctrlPr>
                        </m:dPr>
                        <m:e>
                          <m:r>
                            <a:rPr lang="fr-MA" sz="1800" b="1" i="1" smtClean="0">
                              <a:solidFill>
                                <a:srgbClr val="FFC000"/>
                              </a:solidFill>
                              <a:latin typeface="Cambria Math" panose="02040503050406030204" pitchFamily="18" charset="0"/>
                              <a:ea typeface="Cambria Math" panose="02040503050406030204" pitchFamily="18" charset="0"/>
                            </a:rPr>
                            <m:t>𝒙</m:t>
                          </m:r>
                          <m:r>
                            <a:rPr lang="fr-MA" sz="1800" b="1" i="1" smtClean="0">
                              <a:solidFill>
                                <a:srgbClr val="FFC000"/>
                              </a:solidFill>
                              <a:latin typeface="Cambria Math" panose="02040503050406030204" pitchFamily="18" charset="0"/>
                              <a:ea typeface="Cambria Math" panose="02040503050406030204" pitchFamily="18" charset="0"/>
                            </a:rPr>
                            <m:t>−</m:t>
                          </m:r>
                          <m:sSub>
                            <m:sSubPr>
                              <m:ctrlPr>
                                <a:rPr lang="fr-MA" sz="1800" b="1" i="1">
                                  <a:solidFill>
                                    <a:srgbClr val="FFC000"/>
                                  </a:solidFill>
                                  <a:latin typeface="Cambria Math" panose="02040503050406030204" pitchFamily="18" charset="0"/>
                                  <a:ea typeface="Cambria Math" panose="02040503050406030204" pitchFamily="18" charset="0"/>
                                </a:rPr>
                              </m:ctrlPr>
                            </m:sSubPr>
                            <m:e>
                              <m:r>
                                <a:rPr lang="fr-MA" sz="1800" b="1" i="1" smtClean="0">
                                  <a:solidFill>
                                    <a:srgbClr val="FFC000"/>
                                  </a:solidFill>
                                  <a:latin typeface="Cambria Math" panose="02040503050406030204" pitchFamily="18" charset="0"/>
                                  <a:ea typeface="Cambria Math" panose="02040503050406030204" pitchFamily="18" charset="0"/>
                                </a:rPr>
                                <m:t>𝒙</m:t>
                              </m:r>
                            </m:e>
                            <m:sub>
                              <m:r>
                                <a:rPr lang="fr-MA" sz="1800" b="1" i="1" smtClean="0">
                                  <a:solidFill>
                                    <a:srgbClr val="FFC000"/>
                                  </a:solidFill>
                                  <a:latin typeface="Cambria Math" panose="02040503050406030204" pitchFamily="18" charset="0"/>
                                  <a:ea typeface="Cambria Math" panose="02040503050406030204" pitchFamily="18" charset="0"/>
                                </a:rPr>
                                <m:t>𝟎</m:t>
                              </m:r>
                            </m:sub>
                          </m:sSub>
                        </m:e>
                      </m:d>
                    </m:oMath>
                  </m:oMathPara>
                </a14:m>
                <a:endParaRPr lang="fr-FR" sz="1800" b="1" dirty="0">
                  <a:solidFill>
                    <a:srgbClr val="FFC000"/>
                  </a:solidFill>
                  <a:latin typeface="Inter"/>
                </a:endParaRPr>
              </a:p>
            </p:txBody>
          </p:sp>
        </mc:Choice>
        <mc:Fallback xmlns="">
          <p:sp>
            <p:nvSpPr>
              <p:cNvPr id="4" name="ZoneTexte 3">
                <a:extLst>
                  <a:ext uri="{FF2B5EF4-FFF2-40B4-BE49-F238E27FC236}">
                    <a16:creationId xmlns:a16="http://schemas.microsoft.com/office/drawing/2014/main" id="{705676CA-A9D7-10D9-856B-785B16E2CEF4}"/>
                  </a:ext>
                </a:extLst>
              </p:cNvPr>
              <p:cNvSpPr txBox="1">
                <a:spLocks noRot="1" noChangeAspect="1" noMove="1" noResize="1" noEditPoints="1" noAdjustHandles="1" noChangeArrowheads="1" noChangeShapeType="1" noTextEdit="1"/>
              </p:cNvSpPr>
              <p:nvPr/>
            </p:nvSpPr>
            <p:spPr>
              <a:xfrm>
                <a:off x="418339" y="152400"/>
                <a:ext cx="8725661" cy="1200329"/>
              </a:xfrm>
              <a:prstGeom prst="rect">
                <a:avLst/>
              </a:prstGeom>
              <a:blipFill>
                <a:blip r:embed="rId2"/>
                <a:stretch>
                  <a:fillRect l="-629" t="-2538" b="-3046"/>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132A6BE1-134A-D04A-C913-B7CC266D4882}"/>
              </a:ext>
            </a:extLst>
          </p:cNvPr>
          <p:cNvPicPr>
            <a:picLocks noChangeAspect="1"/>
          </p:cNvPicPr>
          <p:nvPr/>
        </p:nvPicPr>
        <p:blipFill rotWithShape="1">
          <a:blip r:embed="rId3">
            <a:extLst>
              <a:ext uri="{28A0092B-C50C-407E-A947-70E740481C1C}">
                <a14:useLocalDpi xmlns:a14="http://schemas.microsoft.com/office/drawing/2010/main" val="0"/>
              </a:ext>
            </a:extLst>
          </a:blip>
          <a:srcRect l="28235" t="29966" r="27647" b="25306"/>
          <a:stretch/>
        </p:blipFill>
        <p:spPr>
          <a:xfrm>
            <a:off x="130321" y="1598950"/>
            <a:ext cx="3109918" cy="1972651"/>
          </a:xfrm>
          <a:prstGeom prst="rect">
            <a:avLst/>
          </a:prstGeom>
        </p:spPr>
      </p:pic>
      <p:pic>
        <p:nvPicPr>
          <p:cNvPr id="7" name="Image 6">
            <a:extLst>
              <a:ext uri="{FF2B5EF4-FFF2-40B4-BE49-F238E27FC236}">
                <a16:creationId xmlns:a16="http://schemas.microsoft.com/office/drawing/2014/main" id="{8FC3F5F4-FB84-E1CE-0CDF-89A7A9837B17}"/>
              </a:ext>
            </a:extLst>
          </p:cNvPr>
          <p:cNvPicPr>
            <a:picLocks noChangeAspect="1"/>
          </p:cNvPicPr>
          <p:nvPr/>
        </p:nvPicPr>
        <p:blipFill rotWithShape="1">
          <a:blip r:embed="rId4">
            <a:extLst>
              <a:ext uri="{28A0092B-C50C-407E-A947-70E740481C1C}">
                <a14:useLocalDpi xmlns:a14="http://schemas.microsoft.com/office/drawing/2010/main" val="0"/>
              </a:ext>
            </a:extLst>
          </a:blip>
          <a:srcRect l="28329" t="38592" r="27002" b="18054"/>
          <a:stretch/>
        </p:blipFill>
        <p:spPr>
          <a:xfrm>
            <a:off x="3001242" y="3045499"/>
            <a:ext cx="3251687" cy="2018391"/>
          </a:xfrm>
          <a:prstGeom prst="rect">
            <a:avLst/>
          </a:prstGeom>
        </p:spPr>
      </p:pic>
      <p:sp>
        <p:nvSpPr>
          <p:cNvPr id="8" name="Flèche : virage 7">
            <a:extLst>
              <a:ext uri="{FF2B5EF4-FFF2-40B4-BE49-F238E27FC236}">
                <a16:creationId xmlns:a16="http://schemas.microsoft.com/office/drawing/2014/main" id="{76BCDE49-D4CA-3B5D-0085-D018C81A29CA}"/>
              </a:ext>
            </a:extLst>
          </p:cNvPr>
          <p:cNvSpPr/>
          <p:nvPr/>
        </p:nvSpPr>
        <p:spPr>
          <a:xfrm rot="10800000">
            <a:off x="6839550" y="3822853"/>
            <a:ext cx="351300" cy="762947"/>
          </a:xfrm>
          <a:prstGeom prst="ben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Flèche : droite 8">
            <a:extLst>
              <a:ext uri="{FF2B5EF4-FFF2-40B4-BE49-F238E27FC236}">
                <a16:creationId xmlns:a16="http://schemas.microsoft.com/office/drawing/2014/main" id="{AB9BCD37-0100-26FE-C974-5C06C1C8F5BE}"/>
              </a:ext>
            </a:extLst>
          </p:cNvPr>
          <p:cNvSpPr/>
          <p:nvPr/>
        </p:nvSpPr>
        <p:spPr>
          <a:xfrm>
            <a:off x="3729935" y="2165591"/>
            <a:ext cx="1542361" cy="313267"/>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Espace réservé du contenu 4">
            <a:extLst>
              <a:ext uri="{FF2B5EF4-FFF2-40B4-BE49-F238E27FC236}">
                <a16:creationId xmlns:a16="http://schemas.microsoft.com/office/drawing/2014/main" id="{2734A24D-7DA4-1FE9-B4BE-E882B55635D4}"/>
              </a:ext>
            </a:extLst>
          </p:cNvPr>
          <p:cNvPicPr>
            <a:picLocks noChangeAspect="1"/>
          </p:cNvPicPr>
          <p:nvPr/>
        </p:nvPicPr>
        <p:blipFill rotWithShape="1">
          <a:blip r:embed="rId5">
            <a:extLst>
              <a:ext uri="{28A0092B-C50C-407E-A947-70E740481C1C}">
                <a14:useLocalDpi xmlns:a14="http://schemas.microsoft.com/office/drawing/2010/main" val="0"/>
              </a:ext>
            </a:extLst>
          </a:blip>
          <a:srcRect l="27876" t="39938" r="26429" b="14943"/>
          <a:stretch/>
        </p:blipFill>
        <p:spPr>
          <a:xfrm>
            <a:off x="5837661" y="1522464"/>
            <a:ext cx="3251687" cy="1972018"/>
          </a:xfrm>
          <a:prstGeom prst="rect">
            <a:avLst/>
          </a:prstGeom>
        </p:spPr>
      </p:pic>
    </p:spTree>
    <p:extLst>
      <p:ext uri="{BB962C8B-B14F-4D97-AF65-F5344CB8AC3E}">
        <p14:creationId xmlns:p14="http://schemas.microsoft.com/office/powerpoint/2010/main" val="1074088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420502"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MA" sz="3600" b="1" dirty="0"/>
              <a:t>Définition du sous-gradient </a:t>
            </a:r>
            <a:endParaRPr sz="36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19340AD-B81E-06DA-5A3F-37D291FCC7AD}"/>
                  </a:ext>
                </a:extLst>
              </p:cNvPr>
              <p:cNvSpPr txBox="1"/>
              <p:nvPr/>
            </p:nvSpPr>
            <p:spPr>
              <a:xfrm>
                <a:off x="546565" y="1759251"/>
                <a:ext cx="8444910" cy="1624997"/>
              </a:xfrm>
              <a:prstGeom prst="rect">
                <a:avLst/>
              </a:prstGeom>
              <a:noFill/>
            </p:spPr>
            <p:txBody>
              <a:bodyPr wrap="square">
                <a:spAutoFit/>
              </a:bodyPr>
              <a:lstStyle/>
              <a:p>
                <a:pPr marL="0" indent="0" algn="just">
                  <a:lnSpc>
                    <a:spcPct val="150000"/>
                  </a:lnSpc>
                  <a:buNone/>
                </a:pPr>
                <a:r>
                  <a:rPr lang="fr-MA" sz="2200" b="1" dirty="0">
                    <a:solidFill>
                      <a:schemeClr val="tx1"/>
                    </a:solidFill>
                    <a:latin typeface="Inter"/>
                  </a:rPr>
                  <a:t>Un vecteur </a:t>
                </a:r>
                <a14:m>
                  <m:oMath xmlns:m="http://schemas.openxmlformats.org/officeDocument/2006/math">
                    <m:r>
                      <a:rPr lang="fr-MA" sz="2200" b="1" i="1" smtClean="0">
                        <a:solidFill>
                          <a:srgbClr val="FFC000"/>
                        </a:solidFill>
                        <a:latin typeface="Cambria Math" panose="02040503050406030204" pitchFamily="18" charset="0"/>
                      </a:rPr>
                      <m:t>𝒈</m:t>
                    </m:r>
                    <m:r>
                      <a:rPr lang="fr-MA" sz="2200" b="1" i="1" smtClean="0">
                        <a:solidFill>
                          <a:srgbClr val="FFC000"/>
                        </a:solidFill>
                        <a:latin typeface="Cambria Math" panose="02040503050406030204" pitchFamily="18" charset="0"/>
                        <a:ea typeface="Cambria Math" panose="02040503050406030204" pitchFamily="18" charset="0"/>
                      </a:rPr>
                      <m:t>∈</m:t>
                    </m:r>
                    <m:sSup>
                      <m:sSupPr>
                        <m:ctrlPr>
                          <a:rPr lang="fr-MA" sz="2200" b="1" i="1" smtClean="0">
                            <a:solidFill>
                              <a:srgbClr val="FFC000"/>
                            </a:solidFill>
                            <a:latin typeface="Cambria Math" panose="02040503050406030204" pitchFamily="18" charset="0"/>
                            <a:ea typeface="Cambria Math" panose="02040503050406030204" pitchFamily="18" charset="0"/>
                          </a:rPr>
                        </m:ctrlPr>
                      </m:sSupPr>
                      <m:e>
                        <m:r>
                          <a:rPr lang="fr-MA" sz="2200" b="1" i="1" smtClean="0">
                            <a:solidFill>
                              <a:srgbClr val="FFC000"/>
                            </a:solidFill>
                            <a:latin typeface="Cambria Math" panose="02040503050406030204" pitchFamily="18" charset="0"/>
                            <a:ea typeface="Cambria Math" panose="02040503050406030204" pitchFamily="18" charset="0"/>
                          </a:rPr>
                          <m:t>ℝ</m:t>
                        </m:r>
                      </m:e>
                      <m:sup>
                        <m:r>
                          <a:rPr lang="fr-MA" sz="2200" b="1" i="1" smtClean="0">
                            <a:solidFill>
                              <a:srgbClr val="FFC000"/>
                            </a:solidFill>
                            <a:latin typeface="Cambria Math" panose="02040503050406030204" pitchFamily="18" charset="0"/>
                            <a:ea typeface="Cambria Math" panose="02040503050406030204" pitchFamily="18" charset="0"/>
                          </a:rPr>
                          <m:t>𝒏</m:t>
                        </m:r>
                      </m:sup>
                    </m:sSup>
                  </m:oMath>
                </a14:m>
                <a:r>
                  <a:rPr lang="fr-MA" sz="2200" b="1" dirty="0">
                    <a:solidFill>
                      <a:srgbClr val="FFC000"/>
                    </a:solidFill>
                    <a:latin typeface="Inter"/>
                  </a:rPr>
                  <a:t> </a:t>
                </a:r>
                <a:r>
                  <a:rPr lang="fr-MA" sz="2200" b="1" dirty="0">
                    <a:solidFill>
                      <a:schemeClr val="tx1"/>
                    </a:solidFill>
                    <a:latin typeface="Inter"/>
                  </a:rPr>
                  <a:t>est un sous-gradient d’une fonction </a:t>
                </a:r>
              </a:p>
              <a:p>
                <a:pPr marL="0" indent="0" algn="just">
                  <a:lnSpc>
                    <a:spcPct val="150000"/>
                  </a:lnSpc>
                  <a:buNone/>
                </a:pPr>
                <a14:m>
                  <m:oMath xmlns:m="http://schemas.openxmlformats.org/officeDocument/2006/math">
                    <m:r>
                      <a:rPr lang="fr-MA" sz="2200" b="1" i="1" smtClean="0">
                        <a:solidFill>
                          <a:srgbClr val="FFC000"/>
                        </a:solidFill>
                        <a:latin typeface="Cambria Math" panose="02040503050406030204" pitchFamily="18" charset="0"/>
                      </a:rPr>
                      <m:t>𝒇</m:t>
                    </m:r>
                    <m:r>
                      <a:rPr lang="fr-MA" sz="2200" b="1" i="1" smtClean="0">
                        <a:solidFill>
                          <a:srgbClr val="FFC000"/>
                        </a:solidFill>
                        <a:latin typeface="Cambria Math" panose="02040503050406030204" pitchFamily="18" charset="0"/>
                      </a:rPr>
                      <m:t>:</m:t>
                    </m:r>
                    <m:sSup>
                      <m:sSupPr>
                        <m:ctrlPr>
                          <a:rPr lang="fr-MA" sz="2200" b="1" i="1" smtClean="0">
                            <a:solidFill>
                              <a:srgbClr val="FFC000"/>
                            </a:solidFill>
                            <a:latin typeface="Cambria Math" panose="02040503050406030204" pitchFamily="18" charset="0"/>
                            <a:ea typeface="Cambria Math" panose="02040503050406030204" pitchFamily="18" charset="0"/>
                          </a:rPr>
                        </m:ctrlPr>
                      </m:sSupPr>
                      <m:e>
                        <m:r>
                          <a:rPr lang="fr-MA" sz="2200" b="1" i="1" smtClean="0">
                            <a:solidFill>
                              <a:srgbClr val="FFC000"/>
                            </a:solidFill>
                            <a:latin typeface="Cambria Math" panose="02040503050406030204" pitchFamily="18" charset="0"/>
                            <a:ea typeface="Cambria Math" panose="02040503050406030204" pitchFamily="18" charset="0"/>
                          </a:rPr>
                          <m:t>ℝ</m:t>
                        </m:r>
                      </m:e>
                      <m:sup>
                        <m:r>
                          <a:rPr lang="fr-MA" sz="2200" b="1" i="1" smtClean="0">
                            <a:solidFill>
                              <a:srgbClr val="FFC000"/>
                            </a:solidFill>
                            <a:latin typeface="Cambria Math" panose="02040503050406030204" pitchFamily="18" charset="0"/>
                            <a:ea typeface="Cambria Math" panose="02040503050406030204" pitchFamily="18" charset="0"/>
                          </a:rPr>
                          <m:t>𝒏</m:t>
                        </m:r>
                      </m:sup>
                    </m:sSup>
                    <m:r>
                      <a:rPr lang="fr-MA" sz="2200" b="1" i="1" smtClean="0">
                        <a:solidFill>
                          <a:srgbClr val="FFC000"/>
                        </a:solidFill>
                        <a:latin typeface="Cambria Math" panose="02040503050406030204" pitchFamily="18" charset="0"/>
                        <a:ea typeface="Cambria Math" panose="02040503050406030204" pitchFamily="18" charset="0"/>
                      </a:rPr>
                      <m:t>→</m:t>
                    </m:r>
                    <m:r>
                      <a:rPr lang="fr-MA" sz="2200" b="1" i="1" smtClean="0">
                        <a:solidFill>
                          <a:srgbClr val="FFC000"/>
                        </a:solidFill>
                        <a:latin typeface="Cambria Math" panose="02040503050406030204" pitchFamily="18" charset="0"/>
                        <a:ea typeface="Cambria Math" panose="02040503050406030204" pitchFamily="18" charset="0"/>
                      </a:rPr>
                      <m:t>ℝ</m:t>
                    </m:r>
                  </m:oMath>
                </a14:m>
                <a:r>
                  <a:rPr lang="fr-MA" sz="2200" b="1" dirty="0">
                    <a:solidFill>
                      <a:schemeClr val="tx1"/>
                    </a:solidFill>
                    <a:latin typeface="Inter"/>
                  </a:rPr>
                  <a:t> au point </a:t>
                </a:r>
                <a14:m>
                  <m:oMath xmlns:m="http://schemas.openxmlformats.org/officeDocument/2006/math">
                    <m:sSub>
                      <m:sSubPr>
                        <m:ctrlPr>
                          <a:rPr lang="fr-MA" sz="2200" b="1" i="1" smtClean="0">
                            <a:solidFill>
                              <a:schemeClr val="tx1"/>
                            </a:solidFill>
                            <a:latin typeface="Cambria Math" panose="02040503050406030204" pitchFamily="18" charset="0"/>
                          </a:rPr>
                        </m:ctrlPr>
                      </m:sSubPr>
                      <m:e>
                        <m:r>
                          <a:rPr lang="fr-MA" sz="2200" b="1" i="1" smtClean="0">
                            <a:solidFill>
                              <a:schemeClr val="tx1"/>
                            </a:solidFill>
                            <a:latin typeface="Cambria Math" panose="02040503050406030204" pitchFamily="18" charset="0"/>
                          </a:rPr>
                          <m:t>𝒙</m:t>
                        </m:r>
                      </m:e>
                      <m:sub>
                        <m:r>
                          <a:rPr lang="fr-MA" sz="2200" b="1" i="1" smtClean="0">
                            <a:solidFill>
                              <a:schemeClr val="tx1"/>
                            </a:solidFill>
                            <a:latin typeface="Cambria Math" panose="02040503050406030204" pitchFamily="18" charset="0"/>
                          </a:rPr>
                          <m:t>𝟎</m:t>
                        </m:r>
                      </m:sub>
                    </m:sSub>
                  </m:oMath>
                </a14:m>
                <a:r>
                  <a:rPr lang="fr-MA" sz="2200" b="1" dirty="0">
                    <a:solidFill>
                      <a:schemeClr val="tx1"/>
                    </a:solidFill>
                    <a:latin typeface="Inter"/>
                  </a:rPr>
                  <a:t> si pour tout point x ce qui suit est vrai: </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fr-MA" sz="2200" b="1" i="1" smtClean="0">
                          <a:solidFill>
                            <a:srgbClr val="FFC000"/>
                          </a:solidFill>
                          <a:latin typeface="Cambria Math" panose="02040503050406030204" pitchFamily="18" charset="0"/>
                        </a:rPr>
                        <m:t>𝒇</m:t>
                      </m:r>
                      <m:d>
                        <m:dPr>
                          <m:ctrlPr>
                            <a:rPr lang="fr-MA" sz="2200" b="1" i="1" smtClean="0">
                              <a:solidFill>
                                <a:srgbClr val="FFC000"/>
                              </a:solidFill>
                              <a:latin typeface="Cambria Math" panose="02040503050406030204" pitchFamily="18" charset="0"/>
                            </a:rPr>
                          </m:ctrlPr>
                        </m:dPr>
                        <m:e>
                          <m:r>
                            <a:rPr lang="fr-MA" sz="2200" b="1" i="1" smtClean="0">
                              <a:solidFill>
                                <a:srgbClr val="FFC000"/>
                              </a:solidFill>
                              <a:latin typeface="Cambria Math" panose="02040503050406030204" pitchFamily="18" charset="0"/>
                            </a:rPr>
                            <m:t>𝒙</m:t>
                          </m:r>
                        </m:e>
                      </m:d>
                      <m:r>
                        <a:rPr lang="fr-MA" sz="2200" b="1" i="1" smtClean="0">
                          <a:solidFill>
                            <a:srgbClr val="FFC000"/>
                          </a:solidFill>
                          <a:latin typeface="Cambria Math" panose="02040503050406030204" pitchFamily="18" charset="0"/>
                          <a:ea typeface="Cambria Math" panose="02040503050406030204" pitchFamily="18" charset="0"/>
                        </a:rPr>
                        <m:t>≥</m:t>
                      </m:r>
                      <m:r>
                        <a:rPr lang="fr-MA" sz="2200" b="1" i="1" smtClean="0">
                          <a:solidFill>
                            <a:srgbClr val="FFC000"/>
                          </a:solidFill>
                          <a:latin typeface="Cambria Math" panose="02040503050406030204" pitchFamily="18" charset="0"/>
                          <a:ea typeface="Cambria Math" panose="02040503050406030204" pitchFamily="18" charset="0"/>
                        </a:rPr>
                        <m:t>𝒇</m:t>
                      </m:r>
                      <m:d>
                        <m:dPr>
                          <m:ctrlPr>
                            <a:rPr lang="fr-MA" sz="2200" b="1" i="1" smtClean="0">
                              <a:solidFill>
                                <a:srgbClr val="FFC000"/>
                              </a:solidFill>
                              <a:latin typeface="Cambria Math" panose="02040503050406030204" pitchFamily="18" charset="0"/>
                              <a:ea typeface="Cambria Math" panose="02040503050406030204" pitchFamily="18" charset="0"/>
                            </a:rPr>
                          </m:ctrlPr>
                        </m:dPr>
                        <m:e>
                          <m:sSub>
                            <m:sSubPr>
                              <m:ctrlPr>
                                <a:rPr lang="fr-MA" sz="2200" b="1" i="1" smtClean="0">
                                  <a:solidFill>
                                    <a:srgbClr val="FFC000"/>
                                  </a:solidFill>
                                  <a:latin typeface="Cambria Math" panose="02040503050406030204" pitchFamily="18" charset="0"/>
                                  <a:ea typeface="Cambria Math" panose="02040503050406030204" pitchFamily="18" charset="0"/>
                                </a:rPr>
                              </m:ctrlPr>
                            </m:sSubPr>
                            <m:e>
                              <m:r>
                                <a:rPr lang="fr-MA" sz="2200" b="1" i="1" smtClean="0">
                                  <a:solidFill>
                                    <a:srgbClr val="FFC000"/>
                                  </a:solidFill>
                                  <a:latin typeface="Cambria Math" panose="02040503050406030204" pitchFamily="18" charset="0"/>
                                  <a:ea typeface="Cambria Math" panose="02040503050406030204" pitchFamily="18" charset="0"/>
                                </a:rPr>
                                <m:t>𝒙</m:t>
                              </m:r>
                            </m:e>
                            <m:sub>
                              <m:r>
                                <a:rPr lang="fr-MA" sz="2200" b="1" i="1" smtClean="0">
                                  <a:solidFill>
                                    <a:srgbClr val="FFC000"/>
                                  </a:solidFill>
                                  <a:latin typeface="Cambria Math" panose="02040503050406030204" pitchFamily="18" charset="0"/>
                                  <a:ea typeface="Cambria Math" panose="02040503050406030204" pitchFamily="18" charset="0"/>
                                </a:rPr>
                                <m:t>𝟎</m:t>
                              </m:r>
                            </m:sub>
                          </m:sSub>
                        </m:e>
                      </m:d>
                      <m:r>
                        <a:rPr lang="fr-MA" sz="2200" b="1" i="1" smtClean="0">
                          <a:solidFill>
                            <a:srgbClr val="FFC000"/>
                          </a:solidFill>
                          <a:latin typeface="Cambria Math" panose="02040503050406030204" pitchFamily="18" charset="0"/>
                          <a:ea typeface="Cambria Math" panose="02040503050406030204" pitchFamily="18" charset="0"/>
                        </a:rPr>
                        <m:t>+</m:t>
                      </m:r>
                      <m:sSup>
                        <m:sSupPr>
                          <m:ctrlPr>
                            <a:rPr lang="fr-MA" sz="2200" b="1" i="1" smtClean="0">
                              <a:solidFill>
                                <a:srgbClr val="FFC000"/>
                              </a:solidFill>
                              <a:latin typeface="Cambria Math" panose="02040503050406030204" pitchFamily="18" charset="0"/>
                              <a:ea typeface="Cambria Math" panose="02040503050406030204" pitchFamily="18" charset="0"/>
                            </a:rPr>
                          </m:ctrlPr>
                        </m:sSupPr>
                        <m:e>
                          <m:r>
                            <a:rPr lang="fr-MA" sz="2200" b="1" i="1" smtClean="0">
                              <a:solidFill>
                                <a:srgbClr val="FFC000"/>
                              </a:solidFill>
                              <a:latin typeface="Cambria Math" panose="02040503050406030204" pitchFamily="18" charset="0"/>
                              <a:ea typeface="Cambria Math" panose="02040503050406030204" pitchFamily="18" charset="0"/>
                            </a:rPr>
                            <m:t>𝒈</m:t>
                          </m:r>
                        </m:e>
                        <m:sup>
                          <m:r>
                            <a:rPr lang="fr-MA" sz="2200" b="1" i="1" smtClean="0">
                              <a:solidFill>
                                <a:srgbClr val="FFC000"/>
                              </a:solidFill>
                              <a:latin typeface="Cambria Math" panose="02040503050406030204" pitchFamily="18" charset="0"/>
                              <a:ea typeface="Cambria Math" panose="02040503050406030204" pitchFamily="18" charset="0"/>
                            </a:rPr>
                            <m:t>𝑻</m:t>
                          </m:r>
                        </m:sup>
                      </m:sSup>
                      <m:d>
                        <m:dPr>
                          <m:ctrlPr>
                            <a:rPr lang="fr-MA" sz="2200" b="1" i="1" smtClean="0">
                              <a:solidFill>
                                <a:srgbClr val="FFC000"/>
                              </a:solidFill>
                              <a:latin typeface="Cambria Math" panose="02040503050406030204" pitchFamily="18" charset="0"/>
                              <a:ea typeface="Cambria Math" panose="02040503050406030204" pitchFamily="18" charset="0"/>
                            </a:rPr>
                          </m:ctrlPr>
                        </m:dPr>
                        <m:e>
                          <m:r>
                            <a:rPr lang="fr-MA" sz="2200" b="1" i="1" smtClean="0">
                              <a:solidFill>
                                <a:srgbClr val="FFC000"/>
                              </a:solidFill>
                              <a:latin typeface="Cambria Math" panose="02040503050406030204" pitchFamily="18" charset="0"/>
                              <a:ea typeface="Cambria Math" panose="02040503050406030204" pitchFamily="18" charset="0"/>
                            </a:rPr>
                            <m:t>𝒙</m:t>
                          </m:r>
                          <m:r>
                            <a:rPr lang="fr-MA" sz="2200" b="1" i="1" smtClean="0">
                              <a:solidFill>
                                <a:srgbClr val="FFC000"/>
                              </a:solidFill>
                              <a:latin typeface="Cambria Math" panose="02040503050406030204" pitchFamily="18" charset="0"/>
                              <a:ea typeface="Cambria Math" panose="02040503050406030204" pitchFamily="18" charset="0"/>
                            </a:rPr>
                            <m:t>−</m:t>
                          </m:r>
                          <m:sSub>
                            <m:sSubPr>
                              <m:ctrlPr>
                                <a:rPr lang="fr-MA" sz="2200" b="1" i="1" smtClean="0">
                                  <a:solidFill>
                                    <a:srgbClr val="FFC000"/>
                                  </a:solidFill>
                                  <a:latin typeface="Cambria Math" panose="02040503050406030204" pitchFamily="18" charset="0"/>
                                  <a:ea typeface="Cambria Math" panose="02040503050406030204" pitchFamily="18" charset="0"/>
                                </a:rPr>
                              </m:ctrlPr>
                            </m:sSubPr>
                            <m:e>
                              <m:r>
                                <a:rPr lang="fr-MA" sz="2200" b="1" i="1" smtClean="0">
                                  <a:solidFill>
                                    <a:srgbClr val="FFC000"/>
                                  </a:solidFill>
                                  <a:latin typeface="Cambria Math" panose="02040503050406030204" pitchFamily="18" charset="0"/>
                                  <a:ea typeface="Cambria Math" panose="02040503050406030204" pitchFamily="18" charset="0"/>
                                </a:rPr>
                                <m:t>𝒙</m:t>
                              </m:r>
                            </m:e>
                            <m:sub>
                              <m:r>
                                <a:rPr lang="fr-MA" sz="2200" b="1" i="1" smtClean="0">
                                  <a:solidFill>
                                    <a:srgbClr val="FFC000"/>
                                  </a:solidFill>
                                  <a:latin typeface="Cambria Math" panose="02040503050406030204" pitchFamily="18" charset="0"/>
                                  <a:ea typeface="Cambria Math" panose="02040503050406030204" pitchFamily="18" charset="0"/>
                                </a:rPr>
                                <m:t>𝟎</m:t>
                              </m:r>
                            </m:sub>
                          </m:sSub>
                        </m:e>
                      </m:d>
                    </m:oMath>
                  </m:oMathPara>
                </a14:m>
                <a:endParaRPr lang="fr-MA" sz="2200" b="1" dirty="0">
                  <a:solidFill>
                    <a:srgbClr val="FFC000"/>
                  </a:solidFill>
                  <a:latin typeface="Inter"/>
                </a:endParaRPr>
              </a:p>
            </p:txBody>
          </p:sp>
        </mc:Choice>
        <mc:Fallback xmlns="">
          <p:sp>
            <p:nvSpPr>
              <p:cNvPr id="8" name="ZoneTexte 7">
                <a:extLst>
                  <a:ext uri="{FF2B5EF4-FFF2-40B4-BE49-F238E27FC236}">
                    <a16:creationId xmlns:a16="http://schemas.microsoft.com/office/drawing/2014/main" id="{C19340AD-B81E-06DA-5A3F-37D291FCC7AD}"/>
                  </a:ext>
                </a:extLst>
              </p:cNvPr>
              <p:cNvSpPr txBox="1">
                <a:spLocks noRot="1" noChangeAspect="1" noMove="1" noResize="1" noEditPoints="1" noAdjustHandles="1" noChangeArrowheads="1" noChangeShapeType="1" noTextEdit="1"/>
              </p:cNvSpPr>
              <p:nvPr/>
            </p:nvSpPr>
            <p:spPr>
              <a:xfrm>
                <a:off x="546565" y="1759251"/>
                <a:ext cx="8444910" cy="1624997"/>
              </a:xfrm>
              <a:prstGeom prst="rect">
                <a:avLst/>
              </a:prstGeom>
              <a:blipFill>
                <a:blip r:embed="rId3"/>
                <a:stretch>
                  <a:fillRect l="-939"/>
                </a:stretch>
              </a:blipFill>
            </p:spPr>
            <p:txBody>
              <a:bodyPr/>
              <a:lstStyle/>
              <a:p>
                <a:r>
                  <a:rPr lang="fr-FR">
                    <a:noFill/>
                  </a:rPr>
                  <a:t> </a:t>
                </a:r>
              </a:p>
            </p:txBody>
          </p:sp>
        </mc:Fallback>
      </mc:AlternateContent>
    </p:spTree>
    <p:extLst>
      <p:ext uri="{BB962C8B-B14F-4D97-AF65-F5344CB8AC3E}">
        <p14:creationId xmlns:p14="http://schemas.microsoft.com/office/powerpoint/2010/main" val="3669402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420502"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MA" sz="3600" b="1" i="0" dirty="0">
                <a:effectLst/>
                <a:latin typeface="Inter"/>
              </a:rPr>
              <a:t>Méthode du Sous-gradients</a:t>
            </a:r>
            <a:endParaRPr sz="3600"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19340AD-B81E-06DA-5A3F-37D291FCC7AD}"/>
                  </a:ext>
                </a:extLst>
              </p:cNvPr>
              <p:cNvSpPr txBox="1"/>
              <p:nvPr/>
            </p:nvSpPr>
            <p:spPr>
              <a:xfrm>
                <a:off x="699090" y="1323315"/>
                <a:ext cx="8444910" cy="3537892"/>
              </a:xfrm>
              <a:prstGeom prst="rect">
                <a:avLst/>
              </a:prstGeom>
              <a:noFill/>
            </p:spPr>
            <p:txBody>
              <a:bodyPr wrap="square">
                <a:spAutoFit/>
              </a:bodyPr>
              <a:lstStyle/>
              <a:p>
                <a:pPr marL="0" indent="0">
                  <a:buNone/>
                </a:pPr>
                <a:r>
                  <a:rPr lang="fr-FR" sz="2200" b="1" dirty="0">
                    <a:solidFill>
                      <a:schemeClr val="tx1"/>
                    </a:solidFill>
                    <a:latin typeface="Inter"/>
                  </a:rPr>
                  <a:t>Nous arrivons maintenant à notre moment théorique culminant, celui de l'application des sous-gradients aux problèmes d'optimisation convexe. Pour ce faire, nous utilisons ce que l'on appelle la méthode du sous-gradient, qui est presque identique à la descente de gradient. L'algorithme est une itération qui affirme que nous faisons des pas en fonction de :</a:t>
                </a:r>
              </a:p>
              <a:p>
                <a:pPr marL="0" indent="0" algn="ctr">
                  <a:buNone/>
                </a:pPr>
                <a14:m>
                  <m:oMathPara xmlns:m="http://schemas.openxmlformats.org/officeDocument/2006/math">
                    <m:oMathParaPr>
                      <m:jc m:val="centerGroup"/>
                    </m:oMathParaPr>
                    <m:oMath xmlns:m="http://schemas.openxmlformats.org/officeDocument/2006/math">
                      <m:sSup>
                        <m:sSupPr>
                          <m:ctrlPr>
                            <a:rPr lang="fr-FR" sz="2200" b="1" i="1" smtClean="0">
                              <a:solidFill>
                                <a:srgbClr val="FFC000"/>
                              </a:solidFill>
                              <a:latin typeface="Cambria Math" panose="02040503050406030204" pitchFamily="18" charset="0"/>
                            </a:rPr>
                          </m:ctrlPr>
                        </m:sSupPr>
                        <m:e>
                          <m:r>
                            <a:rPr lang="fr-MA" sz="2200" b="1" i="1" smtClean="0">
                              <a:solidFill>
                                <a:srgbClr val="FFC000"/>
                              </a:solidFill>
                              <a:latin typeface="Cambria Math" panose="02040503050406030204" pitchFamily="18" charset="0"/>
                            </a:rPr>
                            <m:t>𝒙</m:t>
                          </m:r>
                        </m:e>
                        <m:sup>
                          <m:r>
                            <a:rPr lang="fr-MA" sz="2200" b="1" i="1" smtClean="0">
                              <a:solidFill>
                                <a:srgbClr val="FFC000"/>
                              </a:solidFill>
                              <a:latin typeface="Cambria Math" panose="02040503050406030204" pitchFamily="18" charset="0"/>
                            </a:rPr>
                            <m:t>(</m:t>
                          </m:r>
                          <m:r>
                            <a:rPr lang="fr-MA" sz="2200" b="1" i="1" smtClean="0">
                              <a:solidFill>
                                <a:srgbClr val="FFC000"/>
                              </a:solidFill>
                              <a:latin typeface="Cambria Math" panose="02040503050406030204" pitchFamily="18" charset="0"/>
                            </a:rPr>
                            <m:t>𝒌</m:t>
                          </m:r>
                          <m:r>
                            <a:rPr lang="fr-MA" sz="2200" b="1" i="1" smtClean="0">
                              <a:solidFill>
                                <a:srgbClr val="FFC000"/>
                              </a:solidFill>
                              <a:latin typeface="Cambria Math" panose="02040503050406030204" pitchFamily="18" charset="0"/>
                            </a:rPr>
                            <m:t>+</m:t>
                          </m:r>
                          <m:r>
                            <a:rPr lang="fr-MA" sz="2200" b="1" i="1" smtClean="0">
                              <a:solidFill>
                                <a:srgbClr val="FFC000"/>
                              </a:solidFill>
                              <a:latin typeface="Cambria Math" panose="02040503050406030204" pitchFamily="18" charset="0"/>
                            </a:rPr>
                            <m:t>𝟏</m:t>
                          </m:r>
                          <m:r>
                            <a:rPr lang="fr-MA" sz="2200" b="1" i="1" smtClean="0">
                              <a:solidFill>
                                <a:srgbClr val="FFC000"/>
                              </a:solidFill>
                              <a:latin typeface="Cambria Math" panose="02040503050406030204" pitchFamily="18" charset="0"/>
                            </a:rPr>
                            <m:t>)</m:t>
                          </m:r>
                        </m:sup>
                      </m:sSup>
                      <m:r>
                        <a:rPr lang="fr-MA" sz="2200" b="1" i="1" smtClean="0">
                          <a:solidFill>
                            <a:srgbClr val="FFC000"/>
                          </a:solidFill>
                          <a:latin typeface="Cambria Math" panose="02040503050406030204" pitchFamily="18" charset="0"/>
                        </a:rPr>
                        <m:t>=</m:t>
                      </m:r>
                      <m:sSup>
                        <m:sSupPr>
                          <m:ctrlPr>
                            <a:rPr lang="fr-FR" sz="2200" b="1" i="1">
                              <a:solidFill>
                                <a:srgbClr val="FFC000"/>
                              </a:solidFill>
                              <a:latin typeface="Cambria Math" panose="02040503050406030204" pitchFamily="18" charset="0"/>
                            </a:rPr>
                          </m:ctrlPr>
                        </m:sSupPr>
                        <m:e>
                          <m:r>
                            <a:rPr lang="fr-MA" sz="2200" b="1" i="1" smtClean="0">
                              <a:solidFill>
                                <a:srgbClr val="FFC000"/>
                              </a:solidFill>
                              <a:latin typeface="Cambria Math" panose="02040503050406030204" pitchFamily="18" charset="0"/>
                            </a:rPr>
                            <m:t>𝒙</m:t>
                          </m:r>
                        </m:e>
                        <m:sup>
                          <m:r>
                            <a:rPr lang="fr-MA" sz="2200" b="1" i="1" smtClean="0">
                              <a:solidFill>
                                <a:srgbClr val="FFC000"/>
                              </a:solidFill>
                              <a:latin typeface="Cambria Math" panose="02040503050406030204" pitchFamily="18" charset="0"/>
                            </a:rPr>
                            <m:t>(</m:t>
                          </m:r>
                          <m:r>
                            <a:rPr lang="fr-MA" sz="2200" b="1" i="1" smtClean="0">
                              <a:solidFill>
                                <a:srgbClr val="FFC000"/>
                              </a:solidFill>
                              <a:latin typeface="Cambria Math" panose="02040503050406030204" pitchFamily="18" charset="0"/>
                            </a:rPr>
                            <m:t>𝒌</m:t>
                          </m:r>
                          <m:r>
                            <a:rPr lang="fr-MA" sz="2200" b="1" i="1" smtClean="0">
                              <a:solidFill>
                                <a:srgbClr val="FFC000"/>
                              </a:solidFill>
                              <a:latin typeface="Cambria Math" panose="02040503050406030204" pitchFamily="18" charset="0"/>
                            </a:rPr>
                            <m:t>)</m:t>
                          </m:r>
                        </m:sup>
                      </m:sSup>
                      <m:r>
                        <a:rPr lang="fr-MA" sz="2200" b="1" i="1" smtClean="0">
                          <a:solidFill>
                            <a:srgbClr val="FFC000"/>
                          </a:solidFill>
                          <a:latin typeface="Cambria Math" panose="02040503050406030204" pitchFamily="18" charset="0"/>
                        </a:rPr>
                        <m:t>−</m:t>
                      </m:r>
                      <m:sSub>
                        <m:sSubPr>
                          <m:ctrlPr>
                            <a:rPr lang="fr-MA" sz="2200" b="1" i="1">
                              <a:solidFill>
                                <a:srgbClr val="FFC000"/>
                              </a:solidFill>
                              <a:latin typeface="Cambria Math" panose="02040503050406030204" pitchFamily="18" charset="0"/>
                            </a:rPr>
                          </m:ctrlPr>
                        </m:sSubPr>
                        <m:e>
                          <m:r>
                            <a:rPr lang="fr-MA" sz="2200" b="1" i="1" smtClean="0">
                              <a:solidFill>
                                <a:srgbClr val="FFC000"/>
                              </a:solidFill>
                              <a:latin typeface="Cambria Math" panose="02040503050406030204" pitchFamily="18" charset="0"/>
                              <a:ea typeface="Cambria Math" panose="02040503050406030204" pitchFamily="18" charset="0"/>
                            </a:rPr>
                            <m:t>𝜶</m:t>
                          </m:r>
                        </m:e>
                        <m:sub>
                          <m:r>
                            <a:rPr lang="fr-MA" sz="2200" b="1" i="1" smtClean="0">
                              <a:solidFill>
                                <a:srgbClr val="FFC000"/>
                              </a:solidFill>
                              <a:latin typeface="Cambria Math" panose="02040503050406030204" pitchFamily="18" charset="0"/>
                            </a:rPr>
                            <m:t>𝒌</m:t>
                          </m:r>
                        </m:sub>
                      </m:sSub>
                      <m:sSup>
                        <m:sSupPr>
                          <m:ctrlPr>
                            <a:rPr lang="fr-MA" sz="2200" b="1" i="1">
                              <a:solidFill>
                                <a:srgbClr val="FFC000"/>
                              </a:solidFill>
                              <a:latin typeface="Cambria Math" panose="02040503050406030204" pitchFamily="18" charset="0"/>
                            </a:rPr>
                          </m:ctrlPr>
                        </m:sSupPr>
                        <m:e>
                          <m:r>
                            <a:rPr lang="fr-MA" sz="2200" b="1" i="1" smtClean="0">
                              <a:solidFill>
                                <a:srgbClr val="FFC000"/>
                              </a:solidFill>
                              <a:latin typeface="Cambria Math" panose="02040503050406030204" pitchFamily="18" charset="0"/>
                            </a:rPr>
                            <m:t>𝒈</m:t>
                          </m:r>
                        </m:e>
                        <m:sup>
                          <m:d>
                            <m:dPr>
                              <m:ctrlPr>
                                <a:rPr lang="fr-MA" sz="2200" b="1" i="1">
                                  <a:solidFill>
                                    <a:srgbClr val="FFC000"/>
                                  </a:solidFill>
                                  <a:latin typeface="Cambria Math" panose="02040503050406030204" pitchFamily="18" charset="0"/>
                                </a:rPr>
                              </m:ctrlPr>
                            </m:dPr>
                            <m:e>
                              <m:r>
                                <a:rPr lang="fr-MA" sz="2200" b="1" i="1" smtClean="0">
                                  <a:solidFill>
                                    <a:srgbClr val="FFC000"/>
                                  </a:solidFill>
                                  <a:latin typeface="Cambria Math" panose="02040503050406030204" pitchFamily="18" charset="0"/>
                                </a:rPr>
                                <m:t>𝒌</m:t>
                              </m:r>
                            </m:e>
                          </m:d>
                        </m:sup>
                      </m:sSup>
                    </m:oMath>
                  </m:oMathPara>
                </a14:m>
                <a:endParaRPr lang="fr-MA" sz="2200" b="1" dirty="0">
                  <a:solidFill>
                    <a:schemeClr val="tx1"/>
                  </a:solidFill>
                  <a:latin typeface="Inter"/>
                </a:endParaRPr>
              </a:p>
              <a:p>
                <a:pPr marL="0" indent="0">
                  <a:buNone/>
                </a:pPr>
                <a:r>
                  <a:rPr lang="fr-MA" sz="2200" b="1" dirty="0">
                    <a:solidFill>
                      <a:schemeClr val="tx1"/>
                    </a:solidFill>
                    <a:latin typeface="Inter"/>
                  </a:rPr>
                  <a:t>Avec: 	 -</a:t>
                </a:r>
                <a:r>
                  <a:rPr lang="fr-FR" sz="2200" b="1" dirty="0">
                    <a:solidFill>
                      <a:schemeClr val="tx1"/>
                    </a:solidFill>
                    <a:latin typeface="Inter"/>
                  </a:rPr>
                  <a:t> </a:t>
                </a:r>
                <a14:m>
                  <m:oMath xmlns:m="http://schemas.openxmlformats.org/officeDocument/2006/math">
                    <m:sSup>
                      <m:sSupPr>
                        <m:ctrlPr>
                          <a:rPr lang="fr-FR" sz="2200" b="1" i="1" smtClean="0">
                            <a:solidFill>
                              <a:srgbClr val="FFC000"/>
                            </a:solidFill>
                            <a:latin typeface="Cambria Math" panose="02040503050406030204" pitchFamily="18" charset="0"/>
                          </a:rPr>
                        </m:ctrlPr>
                      </m:sSupPr>
                      <m:e>
                        <m:r>
                          <a:rPr lang="fr-MA" sz="2200" b="1" i="1" smtClean="0">
                            <a:solidFill>
                              <a:srgbClr val="FFC000"/>
                            </a:solidFill>
                            <a:latin typeface="Cambria Math" panose="02040503050406030204" pitchFamily="18" charset="0"/>
                          </a:rPr>
                          <m:t>𝒙</m:t>
                        </m:r>
                      </m:e>
                      <m:sup>
                        <m:r>
                          <a:rPr lang="fr-MA" sz="2200" b="1" i="1" smtClean="0">
                            <a:solidFill>
                              <a:srgbClr val="FFC000"/>
                            </a:solidFill>
                            <a:latin typeface="Cambria Math" panose="02040503050406030204" pitchFamily="18" charset="0"/>
                          </a:rPr>
                          <m:t>(</m:t>
                        </m:r>
                        <m:r>
                          <a:rPr lang="fr-MA" sz="2200" b="1" i="1" smtClean="0">
                            <a:solidFill>
                              <a:srgbClr val="FFC000"/>
                            </a:solidFill>
                            <a:latin typeface="Cambria Math" panose="02040503050406030204" pitchFamily="18" charset="0"/>
                          </a:rPr>
                          <m:t>𝒌</m:t>
                        </m:r>
                        <m:r>
                          <a:rPr lang="fr-MA" sz="2200" b="1" i="1" smtClean="0">
                            <a:solidFill>
                              <a:srgbClr val="FFC000"/>
                            </a:solidFill>
                            <a:latin typeface="Cambria Math" panose="02040503050406030204" pitchFamily="18" charset="0"/>
                          </a:rPr>
                          <m:t>)</m:t>
                        </m:r>
                      </m:sup>
                    </m:sSup>
                    <m:r>
                      <a:rPr lang="fr-MA" sz="2200" b="1" i="1" smtClean="0">
                        <a:solidFill>
                          <a:schemeClr val="tx1"/>
                        </a:solidFill>
                        <a:latin typeface="Cambria Math" panose="02040503050406030204" pitchFamily="18" charset="0"/>
                      </a:rPr>
                      <m:t> </m:t>
                    </m:r>
                  </m:oMath>
                </a14:m>
                <a:r>
                  <a:rPr lang="fr-MA" sz="2200" b="1" dirty="0">
                    <a:solidFill>
                      <a:schemeClr val="tx1"/>
                    </a:solidFill>
                    <a:latin typeface="Inter"/>
                  </a:rPr>
                  <a:t>k-</a:t>
                </a:r>
                <a:r>
                  <a:rPr lang="fr-MA" sz="2200" b="1" dirty="0" err="1">
                    <a:solidFill>
                      <a:schemeClr val="tx1"/>
                    </a:solidFill>
                    <a:latin typeface="Inter"/>
                  </a:rPr>
                  <a:t>ième</a:t>
                </a:r>
                <a:r>
                  <a:rPr lang="fr-MA" sz="2200" b="1" dirty="0">
                    <a:solidFill>
                      <a:schemeClr val="tx1"/>
                    </a:solidFill>
                    <a:latin typeface="Inter"/>
                  </a:rPr>
                  <a:t> itération,</a:t>
                </a:r>
              </a:p>
              <a:p>
                <a:pPr marL="0" indent="0">
                  <a:buNone/>
                </a:pPr>
                <a:r>
                  <a:rPr lang="fr-MA" sz="2200" b="1" dirty="0">
                    <a:solidFill>
                      <a:schemeClr val="tx1"/>
                    </a:solidFill>
                    <a:latin typeface="Inter"/>
                  </a:rPr>
                  <a:t>	-</a:t>
                </a:r>
                <a14:m>
                  <m:oMath xmlns:m="http://schemas.openxmlformats.org/officeDocument/2006/math">
                    <m:sSub>
                      <m:sSubPr>
                        <m:ctrlPr>
                          <a:rPr lang="fr-MA" sz="2200" b="1" i="1" smtClean="0">
                            <a:solidFill>
                              <a:srgbClr val="FFC000"/>
                            </a:solidFill>
                            <a:latin typeface="Cambria Math" panose="02040503050406030204" pitchFamily="18" charset="0"/>
                          </a:rPr>
                        </m:ctrlPr>
                      </m:sSubPr>
                      <m:e>
                        <m:r>
                          <a:rPr lang="fr-FR" sz="2200" b="1" i="1" smtClean="0">
                            <a:solidFill>
                              <a:srgbClr val="FFC000"/>
                            </a:solidFill>
                            <a:latin typeface="Cambria Math" panose="02040503050406030204" pitchFamily="18" charset="0"/>
                          </a:rPr>
                          <m:t>  </m:t>
                        </m:r>
                        <m:r>
                          <a:rPr lang="fr-MA" sz="2200" b="1" i="1" smtClean="0">
                            <a:solidFill>
                              <a:srgbClr val="FFC000"/>
                            </a:solidFill>
                            <a:latin typeface="Cambria Math" panose="02040503050406030204" pitchFamily="18" charset="0"/>
                            <a:ea typeface="Cambria Math" panose="02040503050406030204" pitchFamily="18" charset="0"/>
                          </a:rPr>
                          <m:t>𝜶</m:t>
                        </m:r>
                      </m:e>
                      <m:sub>
                        <m:r>
                          <a:rPr lang="fr-MA" sz="2200" b="1" i="1" smtClean="0">
                            <a:solidFill>
                              <a:srgbClr val="FFC000"/>
                            </a:solidFill>
                            <a:latin typeface="Cambria Math" panose="02040503050406030204" pitchFamily="18" charset="0"/>
                          </a:rPr>
                          <m:t>𝒌</m:t>
                        </m:r>
                      </m:sub>
                    </m:sSub>
                  </m:oMath>
                </a14:m>
                <a:r>
                  <a:rPr lang="fr-MA" sz="2200" b="1" dirty="0">
                    <a:solidFill>
                      <a:srgbClr val="FFC000"/>
                    </a:solidFill>
                    <a:latin typeface="Inter"/>
                  </a:rPr>
                  <a:t> </a:t>
                </a:r>
                <a:r>
                  <a:rPr lang="fr-MA" sz="2200" b="1" dirty="0">
                    <a:solidFill>
                      <a:schemeClr val="tx1"/>
                    </a:solidFill>
                    <a:latin typeface="Inter"/>
                  </a:rPr>
                  <a:t>le pas,</a:t>
                </a:r>
              </a:p>
              <a:p>
                <a:pPr marL="0" indent="0">
                  <a:buNone/>
                </a:pPr>
                <a:r>
                  <a:rPr lang="fr-MA" sz="2200" b="1" dirty="0">
                    <a:solidFill>
                      <a:schemeClr val="tx1"/>
                    </a:solidFill>
                    <a:latin typeface="Inter"/>
                  </a:rPr>
                  <a:t>	- </a:t>
                </a:r>
                <a14:m>
                  <m:oMath xmlns:m="http://schemas.openxmlformats.org/officeDocument/2006/math">
                    <m:sSup>
                      <m:sSupPr>
                        <m:ctrlPr>
                          <a:rPr lang="fr-MA" sz="2200" b="1" i="1" smtClean="0">
                            <a:solidFill>
                              <a:srgbClr val="FFC000"/>
                            </a:solidFill>
                            <a:latin typeface="Cambria Math" panose="02040503050406030204" pitchFamily="18" charset="0"/>
                          </a:rPr>
                        </m:ctrlPr>
                      </m:sSupPr>
                      <m:e>
                        <m:r>
                          <a:rPr lang="fr-MA" sz="2200" b="1" i="1" smtClean="0">
                            <a:solidFill>
                              <a:srgbClr val="FFC000"/>
                            </a:solidFill>
                            <a:latin typeface="Cambria Math" panose="02040503050406030204" pitchFamily="18" charset="0"/>
                          </a:rPr>
                          <m:t>𝒈</m:t>
                        </m:r>
                      </m:e>
                      <m:sup>
                        <m:d>
                          <m:dPr>
                            <m:ctrlPr>
                              <a:rPr lang="fr-MA" sz="2200" b="1" i="1">
                                <a:solidFill>
                                  <a:srgbClr val="FFC000"/>
                                </a:solidFill>
                                <a:latin typeface="Cambria Math" panose="02040503050406030204" pitchFamily="18" charset="0"/>
                              </a:rPr>
                            </m:ctrlPr>
                          </m:dPr>
                          <m:e>
                            <m:r>
                              <a:rPr lang="fr-MA" sz="2200" b="1" i="1" smtClean="0">
                                <a:solidFill>
                                  <a:srgbClr val="FFC000"/>
                                </a:solidFill>
                                <a:latin typeface="Cambria Math" panose="02040503050406030204" pitchFamily="18" charset="0"/>
                              </a:rPr>
                              <m:t>𝒌</m:t>
                            </m:r>
                          </m:e>
                        </m:d>
                      </m:sup>
                    </m:sSup>
                  </m:oMath>
                </a14:m>
                <a:r>
                  <a:rPr lang="fr-MA" sz="2200" b="1" dirty="0">
                    <a:solidFill>
                      <a:schemeClr val="tx1"/>
                    </a:solidFill>
                    <a:latin typeface="Inter"/>
                  </a:rPr>
                  <a:t> </a:t>
                </a:r>
                <a:r>
                  <a:rPr lang="fr-FR" sz="2200" b="1" dirty="0">
                    <a:solidFill>
                      <a:schemeClr val="tx1"/>
                    </a:solidFill>
                    <a:latin typeface="Inter"/>
                  </a:rPr>
                  <a:t>tout sous-gradient de </a:t>
                </a:r>
                <a14:m>
                  <m:oMath xmlns:m="http://schemas.openxmlformats.org/officeDocument/2006/math">
                    <m:r>
                      <a:rPr lang="fr-MA" sz="2200" b="1" i="1" smtClean="0">
                        <a:solidFill>
                          <a:schemeClr val="tx1"/>
                        </a:solidFill>
                        <a:latin typeface="Cambria Math" panose="02040503050406030204" pitchFamily="18" charset="0"/>
                      </a:rPr>
                      <m:t>𝒇</m:t>
                    </m:r>
                  </m:oMath>
                </a14:m>
                <a:r>
                  <a:rPr lang="fr-FR" sz="2200" b="1" dirty="0">
                    <a:solidFill>
                      <a:schemeClr val="tx1"/>
                    </a:solidFill>
                    <a:latin typeface="Inter"/>
                  </a:rPr>
                  <a:t> en </a:t>
                </a:r>
                <a14:m>
                  <m:oMath xmlns:m="http://schemas.openxmlformats.org/officeDocument/2006/math">
                    <m:sSup>
                      <m:sSupPr>
                        <m:ctrlPr>
                          <a:rPr lang="fr-FR" sz="2200" b="1" i="1" smtClean="0">
                            <a:solidFill>
                              <a:srgbClr val="FFC000"/>
                            </a:solidFill>
                            <a:latin typeface="Cambria Math" panose="02040503050406030204" pitchFamily="18" charset="0"/>
                          </a:rPr>
                        </m:ctrlPr>
                      </m:sSupPr>
                      <m:e>
                        <m:r>
                          <a:rPr lang="fr-MA" sz="2200" b="1" i="1" smtClean="0">
                            <a:solidFill>
                              <a:srgbClr val="FFC000"/>
                            </a:solidFill>
                            <a:latin typeface="Cambria Math" panose="02040503050406030204" pitchFamily="18" charset="0"/>
                          </a:rPr>
                          <m:t>𝒙</m:t>
                        </m:r>
                      </m:e>
                      <m:sup>
                        <m:r>
                          <a:rPr lang="fr-MA" sz="2200" b="1" i="1" smtClean="0">
                            <a:solidFill>
                              <a:srgbClr val="FFC000"/>
                            </a:solidFill>
                            <a:latin typeface="Cambria Math" panose="02040503050406030204" pitchFamily="18" charset="0"/>
                          </a:rPr>
                          <m:t>(</m:t>
                        </m:r>
                        <m:r>
                          <a:rPr lang="fr-MA" sz="2200" b="1" i="1" smtClean="0">
                            <a:solidFill>
                              <a:srgbClr val="FFC000"/>
                            </a:solidFill>
                            <a:latin typeface="Cambria Math" panose="02040503050406030204" pitchFamily="18" charset="0"/>
                          </a:rPr>
                          <m:t>𝒌</m:t>
                        </m:r>
                        <m:r>
                          <a:rPr lang="fr-MA" sz="2200" b="1" i="1" smtClean="0">
                            <a:solidFill>
                              <a:srgbClr val="FFC000"/>
                            </a:solidFill>
                            <a:latin typeface="Cambria Math" panose="02040503050406030204" pitchFamily="18" charset="0"/>
                          </a:rPr>
                          <m:t>)</m:t>
                        </m:r>
                      </m:sup>
                    </m:sSup>
                  </m:oMath>
                </a14:m>
                <a:r>
                  <a:rPr lang="fr-MA" sz="2200" b="1" dirty="0">
                    <a:solidFill>
                      <a:schemeClr val="tx1"/>
                    </a:solidFill>
                    <a:latin typeface="Inter"/>
                  </a:rPr>
                  <a:t>,</a:t>
                </a:r>
              </a:p>
            </p:txBody>
          </p:sp>
        </mc:Choice>
        <mc:Fallback xmlns="">
          <p:sp>
            <p:nvSpPr>
              <p:cNvPr id="8" name="ZoneTexte 7">
                <a:extLst>
                  <a:ext uri="{FF2B5EF4-FFF2-40B4-BE49-F238E27FC236}">
                    <a16:creationId xmlns:a16="http://schemas.microsoft.com/office/drawing/2014/main" id="{C19340AD-B81E-06DA-5A3F-37D291FCC7AD}"/>
                  </a:ext>
                </a:extLst>
              </p:cNvPr>
              <p:cNvSpPr txBox="1">
                <a:spLocks noRot="1" noChangeAspect="1" noMove="1" noResize="1" noEditPoints="1" noAdjustHandles="1" noChangeArrowheads="1" noChangeShapeType="1" noTextEdit="1"/>
              </p:cNvSpPr>
              <p:nvPr/>
            </p:nvSpPr>
            <p:spPr>
              <a:xfrm>
                <a:off x="699090" y="1323315"/>
                <a:ext cx="8444910" cy="3537892"/>
              </a:xfrm>
              <a:prstGeom prst="rect">
                <a:avLst/>
              </a:prstGeom>
              <a:blipFill>
                <a:blip r:embed="rId3"/>
                <a:stretch>
                  <a:fillRect l="-939" t="-1207" b="-2759"/>
                </a:stretch>
              </a:blipFill>
            </p:spPr>
            <p:txBody>
              <a:bodyPr/>
              <a:lstStyle/>
              <a:p>
                <a:r>
                  <a:rPr lang="fr-FR">
                    <a:noFill/>
                  </a:rPr>
                  <a:t> </a:t>
                </a:r>
              </a:p>
            </p:txBody>
          </p:sp>
        </mc:Fallback>
      </mc:AlternateContent>
    </p:spTree>
    <p:extLst>
      <p:ext uri="{BB962C8B-B14F-4D97-AF65-F5344CB8AC3E}">
        <p14:creationId xmlns:p14="http://schemas.microsoft.com/office/powerpoint/2010/main" val="363768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Elaboré par</a:t>
            </a:r>
            <a:endParaRPr dirty="0"/>
          </a:p>
        </p:txBody>
      </p:sp>
      <p:sp>
        <p:nvSpPr>
          <p:cNvPr id="213" name="Google Shape;213;p13"/>
          <p:cNvSpPr txBox="1">
            <a:spLocks noGrp="1"/>
          </p:cNvSpPr>
          <p:nvPr>
            <p:ph type="body" idx="1"/>
          </p:nvPr>
        </p:nvSpPr>
        <p:spPr>
          <a:xfrm>
            <a:off x="1099571" y="2396714"/>
            <a:ext cx="8125825" cy="3265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fr-FR" sz="2800" dirty="0">
                <a:latin typeface="Qualy" panose="02000800000000000000" pitchFamily="2" charset="0"/>
              </a:rPr>
              <a:t>SIDKI Imane</a:t>
            </a:r>
          </a:p>
          <a:p>
            <a:pPr marL="0" lvl="0" indent="0" algn="l" rtl="0">
              <a:spcBef>
                <a:spcPts val="0"/>
              </a:spcBef>
              <a:spcAft>
                <a:spcPts val="0"/>
              </a:spcAft>
              <a:buClr>
                <a:schemeClr val="dk1"/>
              </a:buClr>
              <a:buSzPts val="1100"/>
              <a:buFont typeface="Arial"/>
              <a:buNone/>
            </a:pPr>
            <a:r>
              <a:rPr lang="fr-FR" sz="2800" dirty="0">
                <a:latin typeface="Qualy" panose="02000800000000000000" pitchFamily="2" charset="0"/>
              </a:rPr>
              <a:t>TEFFAL Oussama</a:t>
            </a:r>
          </a:p>
          <a:p>
            <a:pPr marL="0" lvl="0" indent="0" algn="l" rtl="0">
              <a:spcBef>
                <a:spcPts val="0"/>
              </a:spcBef>
              <a:spcAft>
                <a:spcPts val="0"/>
              </a:spcAft>
              <a:buClr>
                <a:schemeClr val="dk1"/>
              </a:buClr>
              <a:buSzPts val="1100"/>
              <a:buFont typeface="Arial"/>
              <a:buNone/>
            </a:pPr>
            <a:r>
              <a:rPr lang="fr-FR" sz="2800" dirty="0">
                <a:latin typeface="Qualy" panose="02000800000000000000" pitchFamily="2" charset="0"/>
              </a:rPr>
              <a:t>		     ROMANE </a:t>
            </a:r>
            <a:r>
              <a:rPr lang="fr-FR" sz="2800" dirty="0" err="1">
                <a:latin typeface="Qualy" panose="02000800000000000000" pitchFamily="2" charset="0"/>
              </a:rPr>
              <a:t>Hiba</a:t>
            </a:r>
            <a:endParaRPr sz="2800" dirty="0">
              <a:latin typeface="Qualy" panose="02000800000000000000" pitchFamily="2" charset="0"/>
            </a:endParaRP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6" name="ZoneTexte 5">
            <a:extLst>
              <a:ext uri="{FF2B5EF4-FFF2-40B4-BE49-F238E27FC236}">
                <a16:creationId xmlns:a16="http://schemas.microsoft.com/office/drawing/2014/main" id="{DDF01963-6F67-8D7F-C57D-75DF0E51E462}"/>
              </a:ext>
            </a:extLst>
          </p:cNvPr>
          <p:cNvSpPr txBox="1"/>
          <p:nvPr/>
        </p:nvSpPr>
        <p:spPr>
          <a:xfrm>
            <a:off x="5039998" y="2373254"/>
            <a:ext cx="4587948" cy="954107"/>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fr-FR" sz="2800" dirty="0">
                <a:solidFill>
                  <a:schemeClr val="tx1"/>
                </a:solidFill>
                <a:latin typeface="Qualy" panose="02000800000000000000" pitchFamily="2" charset="0"/>
              </a:rPr>
              <a:t>AISSY Achraf</a:t>
            </a:r>
          </a:p>
          <a:p>
            <a:pPr marL="0" lvl="0" indent="0" algn="l" rtl="0">
              <a:spcBef>
                <a:spcPts val="0"/>
              </a:spcBef>
              <a:spcAft>
                <a:spcPts val="0"/>
              </a:spcAft>
              <a:buClr>
                <a:schemeClr val="dk1"/>
              </a:buClr>
              <a:buSzPts val="1100"/>
              <a:buFont typeface="Arial"/>
              <a:buNone/>
            </a:pPr>
            <a:r>
              <a:rPr lang="fr-FR" sz="2800" dirty="0">
                <a:solidFill>
                  <a:schemeClr val="tx1"/>
                </a:solidFill>
                <a:latin typeface="Qualy" panose="02000800000000000000" pitchFamily="2" charset="0"/>
              </a:rPr>
              <a:t>ZOUAOUI </a:t>
            </a:r>
            <a:r>
              <a:rPr lang="fr-FR" sz="2800" dirty="0" err="1">
                <a:solidFill>
                  <a:schemeClr val="tx1"/>
                </a:solidFill>
                <a:latin typeface="Qualy" panose="02000800000000000000" pitchFamily="2" charset="0"/>
              </a:rPr>
              <a:t>Basma</a:t>
            </a:r>
            <a:endParaRPr lang="fr-FR" sz="2800" dirty="0">
              <a:solidFill>
                <a:schemeClr val="tx1"/>
              </a:solidFill>
              <a:latin typeface="Qualy" panose="02000800000000000000" pitchFamily="2" charset="0"/>
            </a:endParaRPr>
          </a:p>
        </p:txBody>
      </p:sp>
    </p:spTree>
    <p:extLst>
      <p:ext uri="{BB962C8B-B14F-4D97-AF65-F5344CB8AC3E}">
        <p14:creationId xmlns:p14="http://schemas.microsoft.com/office/powerpoint/2010/main" val="2257271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mc:AlternateContent xmlns:mc="http://schemas.openxmlformats.org/markup-compatibility/2006">
        <mc:Choice xmlns:a14="http://schemas.microsoft.com/office/drawing/2010/main" Requires="a14">
          <p:sp>
            <p:nvSpPr>
              <p:cNvPr id="4" name="ZoneTexte 3">
                <a:extLst>
                  <a:ext uri="{FF2B5EF4-FFF2-40B4-BE49-F238E27FC236}">
                    <a16:creationId xmlns:a16="http://schemas.microsoft.com/office/drawing/2014/main" id="{705676CA-A9D7-10D9-856B-785B16E2CEF4}"/>
                  </a:ext>
                </a:extLst>
              </p:cNvPr>
              <p:cNvSpPr txBox="1"/>
              <p:nvPr/>
            </p:nvSpPr>
            <p:spPr>
              <a:xfrm>
                <a:off x="265814" y="433985"/>
                <a:ext cx="8725661" cy="1785104"/>
              </a:xfrm>
              <a:prstGeom prst="rect">
                <a:avLst/>
              </a:prstGeom>
              <a:noFill/>
            </p:spPr>
            <p:txBody>
              <a:bodyPr wrap="square">
                <a:spAutoFit/>
              </a:bodyPr>
              <a:lstStyle/>
              <a:p>
                <a:pPr marL="0" indent="0" algn="just">
                  <a:buNone/>
                </a:pPr>
                <a:r>
                  <a:rPr lang="fr-FR" sz="2200" b="1" dirty="0">
                    <a:solidFill>
                      <a:schemeClr val="tx1"/>
                    </a:solidFill>
                    <a:latin typeface="Inter"/>
                  </a:rPr>
                  <a:t>Il existe cependant quelques différences essentielles par rapport à la descente de gradient. La première d'entre elles est que notre</a:t>
                </a:r>
                <a14:m>
                  <m:oMath xmlns:m="http://schemas.openxmlformats.org/officeDocument/2006/math">
                    <m:sSub>
                      <m:sSubPr>
                        <m:ctrlPr>
                          <a:rPr lang="fr-MA" sz="2200" b="1" i="1">
                            <a:solidFill>
                              <a:schemeClr val="tx1"/>
                            </a:solidFill>
                            <a:latin typeface="Cambria Math" panose="02040503050406030204" pitchFamily="18" charset="0"/>
                          </a:rPr>
                        </m:ctrlPr>
                      </m:sSubPr>
                      <m:e>
                        <m:r>
                          <a:rPr lang="fr-MA" sz="2200" b="1" i="1">
                            <a:solidFill>
                              <a:schemeClr val="tx1"/>
                            </a:solidFill>
                            <a:latin typeface="Cambria Math" panose="02040503050406030204" pitchFamily="18" charset="0"/>
                          </a:rPr>
                          <m:t> </m:t>
                        </m:r>
                        <m:r>
                          <a:rPr lang="fr-MA" sz="2200" b="1" i="1">
                            <a:solidFill>
                              <a:schemeClr val="tx1"/>
                            </a:solidFill>
                            <a:latin typeface="Cambria Math" panose="02040503050406030204" pitchFamily="18" charset="0"/>
                            <a:ea typeface="Cambria Math" panose="02040503050406030204" pitchFamily="18" charset="0"/>
                          </a:rPr>
                          <m:t>𝜶</m:t>
                        </m:r>
                      </m:e>
                      <m:sub>
                        <m:r>
                          <a:rPr lang="fr-MA" sz="2200" b="1" i="1">
                            <a:solidFill>
                              <a:schemeClr val="tx1"/>
                            </a:solidFill>
                            <a:latin typeface="Cambria Math" panose="02040503050406030204" pitchFamily="18" charset="0"/>
                          </a:rPr>
                          <m:t>𝒌</m:t>
                        </m:r>
                      </m:sub>
                    </m:sSub>
                  </m:oMath>
                </a14:m>
                <a:r>
                  <a:rPr lang="fr-FR" sz="2200" b="1" dirty="0">
                    <a:solidFill>
                      <a:schemeClr val="tx1"/>
                    </a:solidFill>
                    <a:latin typeface="Inter"/>
                  </a:rPr>
                  <a:t>doit être fixé à l'avance. La deuxième est que la méthode du sous-gradient n'est pas une véritable méthode de descente. En effet, les valeurs de notre fonction peut augmenter au lieu </a:t>
                </a:r>
                <a:r>
                  <a:rPr lang="fr-FR" sz="2200" b="1">
                    <a:solidFill>
                      <a:schemeClr val="tx1"/>
                    </a:solidFill>
                    <a:latin typeface="Inter"/>
                  </a:rPr>
                  <a:t>de diminuer.</a:t>
                </a:r>
                <a:endParaRPr lang="fr-FR" sz="2200" b="1" dirty="0">
                  <a:solidFill>
                    <a:schemeClr val="tx1"/>
                  </a:solidFill>
                  <a:latin typeface="Inter"/>
                </a:endParaRPr>
              </a:p>
            </p:txBody>
          </p:sp>
        </mc:Choice>
        <mc:Fallback>
          <p:sp>
            <p:nvSpPr>
              <p:cNvPr id="4" name="ZoneTexte 3">
                <a:extLst>
                  <a:ext uri="{FF2B5EF4-FFF2-40B4-BE49-F238E27FC236}">
                    <a16:creationId xmlns:a16="http://schemas.microsoft.com/office/drawing/2014/main" id="{705676CA-A9D7-10D9-856B-785B16E2CEF4}"/>
                  </a:ext>
                </a:extLst>
              </p:cNvPr>
              <p:cNvSpPr txBox="1">
                <a:spLocks noRot="1" noChangeAspect="1" noMove="1" noResize="1" noEditPoints="1" noAdjustHandles="1" noChangeArrowheads="1" noChangeShapeType="1" noTextEdit="1"/>
              </p:cNvSpPr>
              <p:nvPr/>
            </p:nvSpPr>
            <p:spPr>
              <a:xfrm>
                <a:off x="265814" y="433985"/>
                <a:ext cx="8725661" cy="1785104"/>
              </a:xfrm>
              <a:prstGeom prst="rect">
                <a:avLst/>
              </a:prstGeom>
              <a:blipFill>
                <a:blip r:embed="rId2"/>
                <a:stretch>
                  <a:fillRect l="-908" t="-2389" r="-908" b="-614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1B77451A-1996-A42A-C1FF-650F5BC2D222}"/>
                  </a:ext>
                </a:extLst>
              </p:cNvPr>
              <p:cNvSpPr txBox="1"/>
              <p:nvPr/>
            </p:nvSpPr>
            <p:spPr>
              <a:xfrm>
                <a:off x="320412" y="2689219"/>
                <a:ext cx="8671063" cy="1956498"/>
              </a:xfrm>
              <a:prstGeom prst="rect">
                <a:avLst/>
              </a:prstGeom>
              <a:noFill/>
            </p:spPr>
            <p:txBody>
              <a:bodyPr wrap="square">
                <a:spAutoFit/>
              </a:bodyPr>
              <a:lstStyle/>
              <a:p>
                <a:pPr marL="0" indent="0" algn="just">
                  <a:buNone/>
                </a:pPr>
                <a:r>
                  <a:rPr lang="fr-FR" sz="2200" b="1" dirty="0">
                    <a:solidFill>
                      <a:schemeClr val="tx1"/>
                    </a:solidFill>
                    <a:latin typeface="Inter"/>
                  </a:rPr>
                  <a:t>Nous devons donc trouver un moyen de garder la trace de la meilleure solution trouvée jusqu'à présent, c'est-à-dire celle qui a la plus petite valeur de fonction. Nous pouvons le faire en définissant, après chaque étape, les paramètres suivants:</a:t>
                </a:r>
                <a:endParaRPr lang="fr-MA" sz="2200" b="1" i="1" dirty="0">
                  <a:solidFill>
                    <a:schemeClr val="tx1"/>
                  </a:solidFill>
                  <a:latin typeface="Inter"/>
                </a:endParaRPr>
              </a:p>
              <a:p>
                <a:pPr marL="0" indent="0" algn="just">
                  <a:buNone/>
                </a:pPr>
                <a14:m>
                  <m:oMathPara xmlns:m="http://schemas.openxmlformats.org/officeDocument/2006/math">
                    <m:oMathParaPr>
                      <m:jc m:val="centerGroup"/>
                    </m:oMathParaPr>
                    <m:oMath xmlns:m="http://schemas.openxmlformats.org/officeDocument/2006/math">
                      <m:sSubSup>
                        <m:sSubSupPr>
                          <m:ctrlPr>
                            <a:rPr lang="fr-MA" sz="2200" b="1" i="1" smtClean="0">
                              <a:solidFill>
                                <a:srgbClr val="FFC000"/>
                              </a:solidFill>
                              <a:latin typeface="Cambria Math" panose="02040503050406030204" pitchFamily="18" charset="0"/>
                            </a:rPr>
                          </m:ctrlPr>
                        </m:sSubSupPr>
                        <m:e>
                          <m:r>
                            <a:rPr lang="fr-MA" sz="2200" b="1" i="1" smtClean="0">
                              <a:solidFill>
                                <a:srgbClr val="FFC000"/>
                              </a:solidFill>
                              <a:latin typeface="Cambria Math" panose="02040503050406030204" pitchFamily="18" charset="0"/>
                            </a:rPr>
                            <m:t>𝒇</m:t>
                          </m:r>
                        </m:e>
                        <m:sub>
                          <m:r>
                            <a:rPr lang="fr-MA" sz="2200" b="1" i="1" smtClean="0">
                              <a:solidFill>
                                <a:srgbClr val="FFC000"/>
                              </a:solidFill>
                              <a:latin typeface="Cambria Math" panose="02040503050406030204" pitchFamily="18" charset="0"/>
                            </a:rPr>
                            <m:t>𝒃𝒆𝒔𝒕</m:t>
                          </m:r>
                        </m:sub>
                        <m:sup>
                          <m:r>
                            <a:rPr lang="fr-MA" sz="2200" b="1" i="1" smtClean="0">
                              <a:solidFill>
                                <a:srgbClr val="FFC000"/>
                              </a:solidFill>
                              <a:latin typeface="Cambria Math" panose="02040503050406030204" pitchFamily="18" charset="0"/>
                            </a:rPr>
                            <m:t>(</m:t>
                          </m:r>
                          <m:r>
                            <a:rPr lang="fr-MA" sz="2200" b="1" i="1" smtClean="0">
                              <a:solidFill>
                                <a:srgbClr val="FFC000"/>
                              </a:solidFill>
                              <a:latin typeface="Cambria Math" panose="02040503050406030204" pitchFamily="18" charset="0"/>
                            </a:rPr>
                            <m:t>𝒌</m:t>
                          </m:r>
                          <m:r>
                            <a:rPr lang="fr-MA" sz="2200" b="1" i="1" smtClean="0">
                              <a:solidFill>
                                <a:srgbClr val="FFC000"/>
                              </a:solidFill>
                              <a:latin typeface="Cambria Math" panose="02040503050406030204" pitchFamily="18" charset="0"/>
                            </a:rPr>
                            <m:t>)</m:t>
                          </m:r>
                        </m:sup>
                      </m:sSubSup>
                      <m:r>
                        <a:rPr lang="fr-MA" sz="2200" b="1" i="1" smtClean="0">
                          <a:solidFill>
                            <a:srgbClr val="FFC000"/>
                          </a:solidFill>
                          <a:latin typeface="Cambria Math" panose="02040503050406030204" pitchFamily="18" charset="0"/>
                        </a:rPr>
                        <m:t>=</m:t>
                      </m:r>
                      <m:func>
                        <m:funcPr>
                          <m:ctrlPr>
                            <a:rPr lang="fr-MA" sz="2200" b="1" i="1" smtClean="0">
                              <a:solidFill>
                                <a:srgbClr val="FFC000"/>
                              </a:solidFill>
                              <a:latin typeface="Cambria Math" panose="02040503050406030204" pitchFamily="18" charset="0"/>
                            </a:rPr>
                          </m:ctrlPr>
                        </m:funcPr>
                        <m:fName>
                          <m:limLow>
                            <m:limLowPr>
                              <m:ctrlPr>
                                <a:rPr lang="fr-MA" sz="2200" b="1" i="1" smtClean="0">
                                  <a:solidFill>
                                    <a:srgbClr val="FFC000"/>
                                  </a:solidFill>
                                  <a:latin typeface="Cambria Math" panose="02040503050406030204" pitchFamily="18" charset="0"/>
                                </a:rPr>
                              </m:ctrlPr>
                            </m:limLowPr>
                            <m:e>
                              <m:r>
                                <a:rPr lang="fr-MA" sz="2200" b="1" i="0" smtClean="0">
                                  <a:solidFill>
                                    <a:srgbClr val="FFC000"/>
                                  </a:solidFill>
                                  <a:latin typeface="Cambria Math" panose="02040503050406030204" pitchFamily="18" charset="0"/>
                                </a:rPr>
                                <m:t>𝐦𝐢𝐧</m:t>
                              </m:r>
                            </m:e>
                            <m:lim>
                              <m:r>
                                <a:rPr lang="fr-MA" sz="2200" b="1" i="1" smtClean="0">
                                  <a:solidFill>
                                    <a:srgbClr val="FFC000"/>
                                  </a:solidFill>
                                  <a:latin typeface="Cambria Math" panose="02040503050406030204" pitchFamily="18" charset="0"/>
                                </a:rPr>
                                <m:t>𝒌</m:t>
                              </m:r>
                            </m:lim>
                          </m:limLow>
                        </m:fName>
                        <m:e>
                          <m:r>
                            <a:rPr lang="fr-MA" sz="2200" b="1" i="1" smtClean="0">
                              <a:solidFill>
                                <a:srgbClr val="FFC000"/>
                              </a:solidFill>
                              <a:latin typeface="Cambria Math" panose="02040503050406030204" pitchFamily="18" charset="0"/>
                            </a:rPr>
                            <m:t>{</m:t>
                          </m:r>
                          <m:sSubSup>
                            <m:sSubSupPr>
                              <m:ctrlPr>
                                <a:rPr lang="fr-MA" sz="2200" b="1" i="1" smtClean="0">
                                  <a:solidFill>
                                    <a:srgbClr val="FFC000"/>
                                  </a:solidFill>
                                  <a:latin typeface="Cambria Math" panose="02040503050406030204" pitchFamily="18" charset="0"/>
                                </a:rPr>
                              </m:ctrlPr>
                            </m:sSubSupPr>
                            <m:e>
                              <m:r>
                                <a:rPr lang="fr-MA" sz="2200" b="1" i="1" smtClean="0">
                                  <a:solidFill>
                                    <a:srgbClr val="FFC000"/>
                                  </a:solidFill>
                                  <a:latin typeface="Cambria Math" panose="02040503050406030204" pitchFamily="18" charset="0"/>
                                </a:rPr>
                                <m:t>𝒇</m:t>
                              </m:r>
                            </m:e>
                            <m:sub>
                              <m:r>
                                <a:rPr lang="fr-MA" sz="2200" b="1" i="1" smtClean="0">
                                  <a:solidFill>
                                    <a:srgbClr val="FFC000"/>
                                  </a:solidFill>
                                  <a:latin typeface="Cambria Math" panose="02040503050406030204" pitchFamily="18" charset="0"/>
                                </a:rPr>
                                <m:t>𝒃𝒆𝒔𝒕</m:t>
                              </m:r>
                            </m:sub>
                            <m:sup>
                              <m:d>
                                <m:dPr>
                                  <m:ctrlPr>
                                    <a:rPr lang="fr-MA" sz="2200" b="1" i="1" smtClean="0">
                                      <a:solidFill>
                                        <a:srgbClr val="FFC000"/>
                                      </a:solidFill>
                                      <a:latin typeface="Cambria Math" panose="02040503050406030204" pitchFamily="18" charset="0"/>
                                    </a:rPr>
                                  </m:ctrlPr>
                                </m:dPr>
                                <m:e>
                                  <m:r>
                                    <a:rPr lang="fr-MA" sz="2200" b="1" i="1" smtClean="0">
                                      <a:solidFill>
                                        <a:srgbClr val="FFC000"/>
                                      </a:solidFill>
                                      <a:latin typeface="Cambria Math" panose="02040503050406030204" pitchFamily="18" charset="0"/>
                                    </a:rPr>
                                    <m:t>𝒌</m:t>
                                  </m:r>
                                  <m:r>
                                    <a:rPr lang="fr-MA" sz="2200" b="1" i="1" smtClean="0">
                                      <a:solidFill>
                                        <a:srgbClr val="FFC000"/>
                                      </a:solidFill>
                                      <a:latin typeface="Cambria Math" panose="02040503050406030204" pitchFamily="18" charset="0"/>
                                    </a:rPr>
                                    <m:t>−</m:t>
                                  </m:r>
                                  <m:r>
                                    <a:rPr lang="fr-MA" sz="2200" b="1" i="1" smtClean="0">
                                      <a:solidFill>
                                        <a:srgbClr val="FFC000"/>
                                      </a:solidFill>
                                      <a:latin typeface="Cambria Math" panose="02040503050406030204" pitchFamily="18" charset="0"/>
                                    </a:rPr>
                                    <m:t>𝟏</m:t>
                                  </m:r>
                                </m:e>
                              </m:d>
                            </m:sup>
                          </m:sSubSup>
                          <m:r>
                            <a:rPr lang="fr-MA" sz="2200" b="1" i="1" smtClean="0">
                              <a:solidFill>
                                <a:srgbClr val="FFC000"/>
                              </a:solidFill>
                              <a:latin typeface="Cambria Math" panose="02040503050406030204" pitchFamily="18" charset="0"/>
                            </a:rPr>
                            <m:t>,</m:t>
                          </m:r>
                          <m:r>
                            <a:rPr lang="fr-MA" sz="2200" b="1" i="1" smtClean="0">
                              <a:solidFill>
                                <a:srgbClr val="FFC000"/>
                              </a:solidFill>
                              <a:latin typeface="Cambria Math" panose="02040503050406030204" pitchFamily="18" charset="0"/>
                            </a:rPr>
                            <m:t>𝒇</m:t>
                          </m:r>
                          <m:d>
                            <m:dPr>
                              <m:ctrlPr>
                                <a:rPr lang="fr-MA" sz="2200" b="1" i="1" smtClean="0">
                                  <a:solidFill>
                                    <a:srgbClr val="FFC000"/>
                                  </a:solidFill>
                                  <a:latin typeface="Cambria Math" panose="02040503050406030204" pitchFamily="18" charset="0"/>
                                </a:rPr>
                              </m:ctrlPr>
                            </m:dPr>
                            <m:e>
                              <m:sSup>
                                <m:sSupPr>
                                  <m:ctrlPr>
                                    <a:rPr lang="fr-MA" sz="2200" b="1" i="1" smtClean="0">
                                      <a:solidFill>
                                        <a:srgbClr val="FFC000"/>
                                      </a:solidFill>
                                      <a:latin typeface="Cambria Math" panose="02040503050406030204" pitchFamily="18" charset="0"/>
                                    </a:rPr>
                                  </m:ctrlPr>
                                </m:sSupPr>
                                <m:e>
                                  <m:r>
                                    <a:rPr lang="fr-MA" sz="2200" b="1" i="1" smtClean="0">
                                      <a:solidFill>
                                        <a:srgbClr val="FFC000"/>
                                      </a:solidFill>
                                      <a:latin typeface="Cambria Math" panose="02040503050406030204" pitchFamily="18" charset="0"/>
                                    </a:rPr>
                                    <m:t>𝒙</m:t>
                                  </m:r>
                                </m:e>
                                <m:sup>
                                  <m:d>
                                    <m:dPr>
                                      <m:ctrlPr>
                                        <a:rPr lang="fr-MA" sz="2200" b="1" i="1" smtClean="0">
                                          <a:solidFill>
                                            <a:srgbClr val="FFC000"/>
                                          </a:solidFill>
                                          <a:latin typeface="Cambria Math" panose="02040503050406030204" pitchFamily="18" charset="0"/>
                                        </a:rPr>
                                      </m:ctrlPr>
                                    </m:dPr>
                                    <m:e>
                                      <m:r>
                                        <a:rPr lang="fr-MA" sz="2200" b="1" i="1" smtClean="0">
                                          <a:solidFill>
                                            <a:srgbClr val="FFC000"/>
                                          </a:solidFill>
                                          <a:latin typeface="Cambria Math" panose="02040503050406030204" pitchFamily="18" charset="0"/>
                                        </a:rPr>
                                        <m:t>𝒌</m:t>
                                      </m:r>
                                    </m:e>
                                  </m:d>
                                </m:sup>
                              </m:sSup>
                            </m:e>
                          </m:d>
                          <m:r>
                            <a:rPr lang="fr-MA" sz="2200" b="1" i="1" smtClean="0">
                              <a:solidFill>
                                <a:srgbClr val="FFC000"/>
                              </a:solidFill>
                              <a:latin typeface="Cambria Math" panose="02040503050406030204" pitchFamily="18" charset="0"/>
                            </a:rPr>
                            <m:t>}</m:t>
                          </m:r>
                        </m:e>
                      </m:func>
                    </m:oMath>
                  </m:oMathPara>
                </a14:m>
                <a:endParaRPr lang="fr-MA" sz="2200" b="1" dirty="0">
                  <a:solidFill>
                    <a:schemeClr val="tx1"/>
                  </a:solidFill>
                  <a:latin typeface="Inter"/>
                </a:endParaRPr>
              </a:p>
            </p:txBody>
          </p:sp>
        </mc:Choice>
        <mc:Fallback xmlns="">
          <p:sp>
            <p:nvSpPr>
              <p:cNvPr id="5" name="ZoneTexte 4">
                <a:extLst>
                  <a:ext uri="{FF2B5EF4-FFF2-40B4-BE49-F238E27FC236}">
                    <a16:creationId xmlns:a16="http://schemas.microsoft.com/office/drawing/2014/main" id="{1B77451A-1996-A42A-C1FF-650F5BC2D222}"/>
                  </a:ext>
                </a:extLst>
              </p:cNvPr>
              <p:cNvSpPr txBox="1">
                <a:spLocks noRot="1" noChangeAspect="1" noMove="1" noResize="1" noEditPoints="1" noAdjustHandles="1" noChangeArrowheads="1" noChangeShapeType="1" noTextEdit="1"/>
              </p:cNvSpPr>
              <p:nvPr/>
            </p:nvSpPr>
            <p:spPr>
              <a:xfrm>
                <a:off x="320412" y="2689219"/>
                <a:ext cx="8671063" cy="1956498"/>
              </a:xfrm>
              <a:prstGeom prst="rect">
                <a:avLst/>
              </a:prstGeom>
              <a:blipFill>
                <a:blip r:embed="rId3"/>
                <a:stretch>
                  <a:fillRect l="-914" t="-2181" r="-914"/>
                </a:stretch>
              </a:blipFill>
            </p:spPr>
            <p:txBody>
              <a:bodyPr/>
              <a:lstStyle/>
              <a:p>
                <a:r>
                  <a:rPr lang="fr-FR">
                    <a:noFill/>
                  </a:rPr>
                  <a:t> </a:t>
                </a:r>
              </a:p>
            </p:txBody>
          </p:sp>
        </mc:Fallback>
      </mc:AlternateContent>
    </p:spTree>
    <p:extLst>
      <p:ext uri="{BB962C8B-B14F-4D97-AF65-F5344CB8AC3E}">
        <p14:creationId xmlns:p14="http://schemas.microsoft.com/office/powerpoint/2010/main" val="3922729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mc:AlternateContent xmlns:mc="http://schemas.openxmlformats.org/markup-compatibility/2006">
        <mc:Choice xmlns:a14="http://schemas.microsoft.com/office/drawing/2010/main" Requires="a14">
          <p:sp>
            <p:nvSpPr>
              <p:cNvPr id="4" name="ZoneTexte 3">
                <a:extLst>
                  <a:ext uri="{FF2B5EF4-FFF2-40B4-BE49-F238E27FC236}">
                    <a16:creationId xmlns:a16="http://schemas.microsoft.com/office/drawing/2014/main" id="{705676CA-A9D7-10D9-856B-785B16E2CEF4}"/>
                  </a:ext>
                </a:extLst>
              </p:cNvPr>
              <p:cNvSpPr txBox="1"/>
              <p:nvPr/>
            </p:nvSpPr>
            <p:spPr>
              <a:xfrm>
                <a:off x="265814" y="306395"/>
                <a:ext cx="8725661" cy="1873654"/>
              </a:xfrm>
              <a:prstGeom prst="rect">
                <a:avLst/>
              </a:prstGeom>
              <a:noFill/>
            </p:spPr>
            <p:txBody>
              <a:bodyPr wrap="square">
                <a:spAutoFit/>
              </a:bodyPr>
              <a:lstStyle/>
              <a:p>
                <a:pPr marL="0" indent="0" algn="just">
                  <a:buNone/>
                </a:pPr>
                <a:r>
                  <a:rPr lang="fr-FR" sz="2000" b="1" dirty="0">
                    <a:solidFill>
                      <a:schemeClr val="tx1"/>
                    </a:solidFill>
                    <a:latin typeface="Inter"/>
                  </a:rPr>
                  <a:t>et en fixant </a:t>
                </a:r>
                <a14:m>
                  <m:oMath xmlns:m="http://schemas.openxmlformats.org/officeDocument/2006/math">
                    <m:sSubSup>
                      <m:sSubSupPr>
                        <m:ctrlPr>
                          <a:rPr lang="fr-FR" sz="2000" b="1" i="1" dirty="0" smtClean="0">
                            <a:solidFill>
                              <a:srgbClr val="FFC000"/>
                            </a:solidFill>
                            <a:latin typeface="Cambria Math" panose="02040503050406030204" pitchFamily="18" charset="0"/>
                          </a:rPr>
                        </m:ctrlPr>
                      </m:sSubSupPr>
                      <m:e>
                        <m:r>
                          <a:rPr lang="fr-MA" sz="2000" b="1" i="1" dirty="0">
                            <a:solidFill>
                              <a:srgbClr val="FFC000"/>
                            </a:solidFill>
                            <a:latin typeface="Cambria Math" panose="02040503050406030204" pitchFamily="18" charset="0"/>
                          </a:rPr>
                          <m:t>𝒊</m:t>
                        </m:r>
                      </m:e>
                      <m:sub>
                        <m:r>
                          <a:rPr lang="fr-MA" sz="2000" b="1" i="1" dirty="0">
                            <a:solidFill>
                              <a:srgbClr val="FFC000"/>
                            </a:solidFill>
                            <a:latin typeface="Cambria Math" panose="02040503050406030204" pitchFamily="18" charset="0"/>
                          </a:rPr>
                          <m:t>𝒃𝒆𝒔𝒕</m:t>
                        </m:r>
                      </m:sub>
                      <m:sup>
                        <m:r>
                          <a:rPr lang="fr-MA" sz="2000" b="1" i="1" dirty="0">
                            <a:solidFill>
                              <a:srgbClr val="FFC000"/>
                            </a:solidFill>
                            <a:latin typeface="Cambria Math" panose="02040503050406030204" pitchFamily="18" charset="0"/>
                          </a:rPr>
                          <m:t>(</m:t>
                        </m:r>
                        <m:r>
                          <a:rPr lang="fr-MA" sz="2000" b="1" i="1" dirty="0">
                            <a:solidFill>
                              <a:srgbClr val="FFC000"/>
                            </a:solidFill>
                            <a:latin typeface="Cambria Math" panose="02040503050406030204" pitchFamily="18" charset="0"/>
                          </a:rPr>
                          <m:t>𝒌</m:t>
                        </m:r>
                        <m:r>
                          <a:rPr lang="fr-MA" sz="2000" b="1" i="1" dirty="0">
                            <a:solidFill>
                              <a:srgbClr val="FFC000"/>
                            </a:solidFill>
                            <a:latin typeface="Cambria Math" panose="02040503050406030204" pitchFamily="18" charset="0"/>
                          </a:rPr>
                          <m:t>)</m:t>
                        </m:r>
                      </m:sup>
                    </m:sSubSup>
                    <m:r>
                      <a:rPr lang="fr-FR" sz="2000" b="1" i="1" dirty="0">
                        <a:solidFill>
                          <a:srgbClr val="FFC000"/>
                        </a:solidFill>
                        <a:latin typeface="Cambria Math" panose="02040503050406030204" pitchFamily="18" charset="0"/>
                      </a:rPr>
                      <m:t>= </m:t>
                    </m:r>
                    <m:r>
                      <a:rPr lang="fr-FR" sz="2000" b="1" i="1" dirty="0">
                        <a:solidFill>
                          <a:srgbClr val="FFC000"/>
                        </a:solidFill>
                        <a:latin typeface="Cambria Math" panose="02040503050406030204" pitchFamily="18" charset="0"/>
                      </a:rPr>
                      <m:t>𝒌</m:t>
                    </m:r>
                  </m:oMath>
                </a14:m>
                <a:r>
                  <a:rPr lang="fr-FR" sz="2000" b="1" dirty="0">
                    <a:solidFill>
                      <a:srgbClr val="FFC000"/>
                    </a:solidFill>
                    <a:latin typeface="Inter"/>
                  </a:rPr>
                  <a:t> si </a:t>
                </a:r>
                <a14:m>
                  <m:oMath xmlns:m="http://schemas.openxmlformats.org/officeDocument/2006/math">
                    <m:sSup>
                      <m:sSupPr>
                        <m:ctrlPr>
                          <a:rPr lang="fr-FR" sz="2000" b="1" i="1">
                            <a:solidFill>
                              <a:srgbClr val="FFC000"/>
                            </a:solidFill>
                            <a:latin typeface="Cambria Math" panose="02040503050406030204" pitchFamily="18" charset="0"/>
                          </a:rPr>
                        </m:ctrlPr>
                      </m:sSupPr>
                      <m:e>
                        <m:r>
                          <a:rPr lang="fr-MA" sz="2000" b="1" i="1">
                            <a:solidFill>
                              <a:srgbClr val="FFC000"/>
                            </a:solidFill>
                            <a:latin typeface="Cambria Math" panose="02040503050406030204" pitchFamily="18" charset="0"/>
                          </a:rPr>
                          <m:t>𝒙</m:t>
                        </m:r>
                      </m:e>
                      <m:sup>
                        <m:r>
                          <a:rPr lang="fr-MA" sz="2000" b="1" i="1">
                            <a:solidFill>
                              <a:srgbClr val="FFC000"/>
                            </a:solidFill>
                            <a:latin typeface="Cambria Math" panose="02040503050406030204" pitchFamily="18" charset="0"/>
                          </a:rPr>
                          <m:t>(</m:t>
                        </m:r>
                        <m:r>
                          <a:rPr lang="fr-MA" sz="2000" b="1" i="1">
                            <a:solidFill>
                              <a:srgbClr val="FFC000"/>
                            </a:solidFill>
                            <a:latin typeface="Cambria Math" panose="02040503050406030204" pitchFamily="18" charset="0"/>
                          </a:rPr>
                          <m:t>𝒙</m:t>
                        </m:r>
                        <m:r>
                          <a:rPr lang="fr-MA" sz="2000" b="1" i="1">
                            <a:solidFill>
                              <a:srgbClr val="FFC000"/>
                            </a:solidFill>
                            <a:latin typeface="Cambria Math" panose="02040503050406030204" pitchFamily="18" charset="0"/>
                          </a:rPr>
                          <m:t>)</m:t>
                        </m:r>
                      </m:sup>
                    </m:sSup>
                  </m:oMath>
                </a14:m>
                <a:r>
                  <a:rPr lang="fr-FR" sz="2000" b="1" dirty="0">
                    <a:solidFill>
                      <a:schemeClr val="tx1"/>
                    </a:solidFill>
                    <a:latin typeface="Inter"/>
                  </a:rPr>
                  <a:t> est le meilleur (plus petit) point trouvé jusqu'à présent. On a donc :</a:t>
                </a:r>
              </a:p>
              <a:p>
                <a:pPr marL="0" indent="0" algn="just">
                  <a:buNone/>
                </a:pPr>
                <a14:m>
                  <m:oMathPara xmlns:m="http://schemas.openxmlformats.org/officeDocument/2006/math">
                    <m:oMathParaPr>
                      <m:jc m:val="centerGroup"/>
                    </m:oMathParaPr>
                    <m:oMath xmlns:m="http://schemas.openxmlformats.org/officeDocument/2006/math">
                      <m:sSubSup>
                        <m:sSubSupPr>
                          <m:ctrlPr>
                            <a:rPr lang="fr-MA" sz="2000" b="1" i="1" smtClean="0">
                              <a:solidFill>
                                <a:srgbClr val="FFC000"/>
                              </a:solidFill>
                              <a:latin typeface="Cambria Math" panose="02040503050406030204" pitchFamily="18" charset="0"/>
                            </a:rPr>
                          </m:ctrlPr>
                        </m:sSubSupPr>
                        <m:e>
                          <m:r>
                            <a:rPr lang="fr-MA" sz="2000" b="1" i="1">
                              <a:solidFill>
                                <a:srgbClr val="FFC000"/>
                              </a:solidFill>
                              <a:latin typeface="Cambria Math" panose="02040503050406030204" pitchFamily="18" charset="0"/>
                            </a:rPr>
                            <m:t>𝒇</m:t>
                          </m:r>
                        </m:e>
                        <m:sub>
                          <m:r>
                            <a:rPr lang="fr-MA" sz="2000" b="1" i="1">
                              <a:solidFill>
                                <a:srgbClr val="FFC000"/>
                              </a:solidFill>
                              <a:latin typeface="Cambria Math" panose="02040503050406030204" pitchFamily="18" charset="0"/>
                            </a:rPr>
                            <m:t>𝒃𝒆𝒔𝒕</m:t>
                          </m:r>
                        </m:sub>
                        <m:sup>
                          <m:r>
                            <a:rPr lang="fr-MA" sz="2000" b="1" i="1">
                              <a:solidFill>
                                <a:srgbClr val="FFC000"/>
                              </a:solidFill>
                              <a:latin typeface="Cambria Math" panose="02040503050406030204" pitchFamily="18" charset="0"/>
                            </a:rPr>
                            <m:t>(</m:t>
                          </m:r>
                          <m:r>
                            <a:rPr lang="fr-MA" sz="2000" b="1" i="1">
                              <a:solidFill>
                                <a:srgbClr val="FFC000"/>
                              </a:solidFill>
                              <a:latin typeface="Cambria Math" panose="02040503050406030204" pitchFamily="18" charset="0"/>
                            </a:rPr>
                            <m:t>𝒌</m:t>
                          </m:r>
                          <m:r>
                            <a:rPr lang="fr-MA" sz="2000" b="1" i="1">
                              <a:solidFill>
                                <a:srgbClr val="FFC000"/>
                              </a:solidFill>
                              <a:latin typeface="Cambria Math" panose="02040503050406030204" pitchFamily="18" charset="0"/>
                            </a:rPr>
                            <m:t>)</m:t>
                          </m:r>
                        </m:sup>
                      </m:sSubSup>
                      <m:r>
                        <a:rPr lang="fr-MA" sz="2000" b="1" i="1">
                          <a:solidFill>
                            <a:srgbClr val="FFC000"/>
                          </a:solidFill>
                          <a:latin typeface="Cambria Math" panose="02040503050406030204" pitchFamily="18" charset="0"/>
                        </a:rPr>
                        <m:t>=</m:t>
                      </m:r>
                      <m:func>
                        <m:funcPr>
                          <m:ctrlPr>
                            <a:rPr lang="fr-MA" sz="2000" b="1" i="1">
                              <a:solidFill>
                                <a:srgbClr val="FFC000"/>
                              </a:solidFill>
                              <a:latin typeface="Cambria Math" panose="02040503050406030204" pitchFamily="18" charset="0"/>
                            </a:rPr>
                          </m:ctrlPr>
                        </m:funcPr>
                        <m:fName>
                          <m:limLow>
                            <m:limLowPr>
                              <m:ctrlPr>
                                <a:rPr lang="fr-MA" sz="2000" b="1" i="1">
                                  <a:solidFill>
                                    <a:srgbClr val="FFC000"/>
                                  </a:solidFill>
                                  <a:latin typeface="Cambria Math" panose="02040503050406030204" pitchFamily="18" charset="0"/>
                                </a:rPr>
                              </m:ctrlPr>
                            </m:limLowPr>
                            <m:e>
                              <m:r>
                                <a:rPr lang="fr-MA" sz="2000" b="1" i="1">
                                  <a:solidFill>
                                    <a:srgbClr val="FFC000"/>
                                  </a:solidFill>
                                  <a:latin typeface="Cambria Math" panose="02040503050406030204" pitchFamily="18" charset="0"/>
                                </a:rPr>
                                <m:t>𝒎𝒊𝒏</m:t>
                              </m:r>
                            </m:e>
                            <m:lim>
                              <m:r>
                                <a:rPr lang="fr-MA" sz="2000" b="1" i="1">
                                  <a:solidFill>
                                    <a:srgbClr val="FFC000"/>
                                  </a:solidFill>
                                  <a:latin typeface="Cambria Math" panose="02040503050406030204" pitchFamily="18" charset="0"/>
                                </a:rPr>
                                <m:t>𝒌</m:t>
                              </m:r>
                            </m:lim>
                          </m:limLow>
                        </m:fName>
                        <m:e>
                          <m:r>
                            <a:rPr lang="fr-MA" sz="2000" b="1" i="1">
                              <a:solidFill>
                                <a:srgbClr val="FFC000"/>
                              </a:solidFill>
                              <a:latin typeface="Cambria Math" panose="02040503050406030204" pitchFamily="18" charset="0"/>
                            </a:rPr>
                            <m:t>{</m:t>
                          </m:r>
                          <m:r>
                            <a:rPr lang="fr-MA" sz="2000" b="1" i="1">
                              <a:solidFill>
                                <a:srgbClr val="FFC000"/>
                              </a:solidFill>
                              <a:latin typeface="Cambria Math" panose="02040503050406030204" pitchFamily="18" charset="0"/>
                            </a:rPr>
                            <m:t>𝒇</m:t>
                          </m:r>
                          <m:d>
                            <m:dPr>
                              <m:ctrlPr>
                                <a:rPr lang="fr-MA" sz="2000" b="1" i="1">
                                  <a:solidFill>
                                    <a:srgbClr val="FFC000"/>
                                  </a:solidFill>
                                  <a:latin typeface="Cambria Math" panose="02040503050406030204" pitchFamily="18" charset="0"/>
                                </a:rPr>
                              </m:ctrlPr>
                            </m:dPr>
                            <m:e>
                              <m:sSup>
                                <m:sSupPr>
                                  <m:ctrlPr>
                                    <a:rPr lang="fr-MA" sz="2000" b="1" i="1">
                                      <a:solidFill>
                                        <a:srgbClr val="FFC000"/>
                                      </a:solidFill>
                                      <a:latin typeface="Cambria Math" panose="02040503050406030204" pitchFamily="18" charset="0"/>
                                    </a:rPr>
                                  </m:ctrlPr>
                                </m:sSupPr>
                                <m:e>
                                  <m:r>
                                    <a:rPr lang="fr-MA" sz="2000" b="1" i="1">
                                      <a:solidFill>
                                        <a:srgbClr val="FFC000"/>
                                      </a:solidFill>
                                      <a:latin typeface="Cambria Math" panose="02040503050406030204" pitchFamily="18" charset="0"/>
                                    </a:rPr>
                                    <m:t>𝒙</m:t>
                                  </m:r>
                                </m:e>
                                <m:sup>
                                  <m:d>
                                    <m:dPr>
                                      <m:ctrlPr>
                                        <a:rPr lang="fr-MA" sz="2000" b="1" i="1">
                                          <a:solidFill>
                                            <a:srgbClr val="FFC000"/>
                                          </a:solidFill>
                                          <a:latin typeface="Cambria Math" panose="02040503050406030204" pitchFamily="18" charset="0"/>
                                        </a:rPr>
                                      </m:ctrlPr>
                                    </m:dPr>
                                    <m:e>
                                      <m:r>
                                        <a:rPr lang="fr-MA" sz="2000" b="1" i="1">
                                          <a:solidFill>
                                            <a:srgbClr val="FFC000"/>
                                          </a:solidFill>
                                          <a:latin typeface="Cambria Math" panose="02040503050406030204" pitchFamily="18" charset="0"/>
                                        </a:rPr>
                                        <m:t>𝟏</m:t>
                                      </m:r>
                                    </m:e>
                                  </m:d>
                                </m:sup>
                              </m:sSup>
                            </m:e>
                          </m:d>
                          <m:r>
                            <a:rPr lang="fr-MA" sz="2000" b="1" i="1">
                              <a:solidFill>
                                <a:srgbClr val="FFC000"/>
                              </a:solidFill>
                              <a:latin typeface="Cambria Math" panose="02040503050406030204" pitchFamily="18" charset="0"/>
                            </a:rPr>
                            <m:t>,…,</m:t>
                          </m:r>
                          <m:r>
                            <a:rPr lang="fr-MA" sz="2000" b="1" i="1">
                              <a:solidFill>
                                <a:srgbClr val="FFC000"/>
                              </a:solidFill>
                              <a:latin typeface="Cambria Math" panose="02040503050406030204" pitchFamily="18" charset="0"/>
                            </a:rPr>
                            <m:t>𝒇</m:t>
                          </m:r>
                          <m:d>
                            <m:dPr>
                              <m:ctrlPr>
                                <a:rPr lang="fr-MA" sz="2000" b="1" i="1">
                                  <a:solidFill>
                                    <a:srgbClr val="FFC000"/>
                                  </a:solidFill>
                                  <a:latin typeface="Cambria Math" panose="02040503050406030204" pitchFamily="18" charset="0"/>
                                </a:rPr>
                              </m:ctrlPr>
                            </m:dPr>
                            <m:e>
                              <m:sSup>
                                <m:sSupPr>
                                  <m:ctrlPr>
                                    <a:rPr lang="fr-MA" sz="2000" b="1" i="1">
                                      <a:solidFill>
                                        <a:srgbClr val="FFC000"/>
                                      </a:solidFill>
                                      <a:latin typeface="Cambria Math" panose="02040503050406030204" pitchFamily="18" charset="0"/>
                                    </a:rPr>
                                  </m:ctrlPr>
                                </m:sSupPr>
                                <m:e>
                                  <m:r>
                                    <a:rPr lang="fr-MA" sz="2000" b="1" i="1">
                                      <a:solidFill>
                                        <a:srgbClr val="FFC000"/>
                                      </a:solidFill>
                                      <a:latin typeface="Cambria Math" panose="02040503050406030204" pitchFamily="18" charset="0"/>
                                    </a:rPr>
                                    <m:t>𝒙</m:t>
                                  </m:r>
                                </m:e>
                                <m:sup>
                                  <m:d>
                                    <m:dPr>
                                      <m:ctrlPr>
                                        <a:rPr lang="fr-MA" sz="2000" b="1" i="1">
                                          <a:solidFill>
                                            <a:srgbClr val="FFC000"/>
                                          </a:solidFill>
                                          <a:latin typeface="Cambria Math" panose="02040503050406030204" pitchFamily="18" charset="0"/>
                                        </a:rPr>
                                      </m:ctrlPr>
                                    </m:dPr>
                                    <m:e>
                                      <m:r>
                                        <a:rPr lang="fr-MA" sz="2000" b="1" i="1">
                                          <a:solidFill>
                                            <a:srgbClr val="FFC000"/>
                                          </a:solidFill>
                                          <a:latin typeface="Cambria Math" panose="02040503050406030204" pitchFamily="18" charset="0"/>
                                        </a:rPr>
                                        <m:t>𝒌</m:t>
                                      </m:r>
                                    </m:e>
                                  </m:d>
                                </m:sup>
                              </m:sSup>
                            </m:e>
                          </m:d>
                          <m:r>
                            <a:rPr lang="fr-MA" sz="2000" b="1" i="1">
                              <a:solidFill>
                                <a:srgbClr val="FFC000"/>
                              </a:solidFill>
                              <a:latin typeface="Cambria Math" panose="02040503050406030204" pitchFamily="18" charset="0"/>
                            </a:rPr>
                            <m:t>}</m:t>
                          </m:r>
                        </m:e>
                      </m:func>
                    </m:oMath>
                  </m:oMathPara>
                </a14:m>
                <a:endParaRPr lang="fr-FR" sz="2000" b="1" dirty="0">
                  <a:solidFill>
                    <a:schemeClr val="tx1"/>
                  </a:solidFill>
                  <a:latin typeface="Inter"/>
                </a:endParaRPr>
              </a:p>
              <a:p>
                <a:pPr marL="0" indent="0" algn="just">
                  <a:buNone/>
                </a:pPr>
                <a:r>
                  <a:rPr lang="fr-FR" sz="2000" b="1" dirty="0">
                    <a:solidFill>
                      <a:schemeClr val="tx1"/>
                    </a:solidFill>
                    <a:latin typeface="Inter"/>
                  </a:rPr>
                  <a:t>qui donne la meilleure valeur trouvée en k itérations. Puisque cette valeur est décroissante, elle a une limite (qui peut être </a:t>
                </a:r>
                <a14:m>
                  <m:oMath xmlns:m="http://schemas.openxmlformats.org/officeDocument/2006/math">
                    <m:r>
                      <a:rPr lang="fr-MA" sz="2000" b="1">
                        <a:solidFill>
                          <a:schemeClr val="tx1"/>
                        </a:solidFill>
                        <a:latin typeface="Cambria Math" panose="02040503050406030204" pitchFamily="18" charset="0"/>
                        <a:ea typeface="Cambria Math" panose="02040503050406030204" pitchFamily="18" charset="0"/>
                      </a:rPr>
                      <m:t>−</m:t>
                    </m:r>
                    <m:r>
                      <a:rPr lang="fr-FR" sz="2000" b="1" i="1">
                        <a:solidFill>
                          <a:schemeClr val="tx1"/>
                        </a:solidFill>
                        <a:latin typeface="Cambria Math" panose="02040503050406030204" pitchFamily="18" charset="0"/>
                        <a:ea typeface="Cambria Math" panose="02040503050406030204" pitchFamily="18" charset="0"/>
                      </a:rPr>
                      <m:t>∞</m:t>
                    </m:r>
                  </m:oMath>
                </a14:m>
                <a:r>
                  <a:rPr lang="fr-FR" sz="2000" b="1" dirty="0">
                    <a:solidFill>
                      <a:schemeClr val="tx1"/>
                    </a:solidFill>
                    <a:latin typeface="Inter"/>
                  </a:rPr>
                  <a:t>).</a:t>
                </a:r>
              </a:p>
            </p:txBody>
          </p:sp>
        </mc:Choice>
        <mc:Fallback>
          <p:sp>
            <p:nvSpPr>
              <p:cNvPr id="4" name="ZoneTexte 3">
                <a:extLst>
                  <a:ext uri="{FF2B5EF4-FFF2-40B4-BE49-F238E27FC236}">
                    <a16:creationId xmlns:a16="http://schemas.microsoft.com/office/drawing/2014/main" id="{705676CA-A9D7-10D9-856B-785B16E2CEF4}"/>
                  </a:ext>
                </a:extLst>
              </p:cNvPr>
              <p:cNvSpPr txBox="1">
                <a:spLocks noRot="1" noChangeAspect="1" noMove="1" noResize="1" noEditPoints="1" noAdjustHandles="1" noChangeArrowheads="1" noChangeShapeType="1" noTextEdit="1"/>
              </p:cNvSpPr>
              <p:nvPr/>
            </p:nvSpPr>
            <p:spPr>
              <a:xfrm>
                <a:off x="265814" y="306395"/>
                <a:ext cx="8725661" cy="1873654"/>
              </a:xfrm>
              <a:prstGeom prst="rect">
                <a:avLst/>
              </a:prstGeom>
              <a:blipFill>
                <a:blip r:embed="rId2"/>
                <a:stretch>
                  <a:fillRect l="-769" r="-699" b="-487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1B77451A-1996-A42A-C1FF-650F5BC2D222}"/>
                  </a:ext>
                </a:extLst>
              </p:cNvPr>
              <p:cNvSpPr txBox="1"/>
              <p:nvPr/>
            </p:nvSpPr>
            <p:spPr>
              <a:xfrm>
                <a:off x="297713" y="2330308"/>
                <a:ext cx="8725661" cy="2201885"/>
              </a:xfrm>
              <a:prstGeom prst="rect">
                <a:avLst/>
              </a:prstGeom>
              <a:noFill/>
            </p:spPr>
            <p:txBody>
              <a:bodyPr wrap="square">
                <a:spAutoFit/>
              </a:bodyPr>
              <a:lstStyle/>
              <a:p>
                <a:pPr marL="0" indent="0" algn="just">
                  <a:buNone/>
                </a:pPr>
                <a:r>
                  <a:rPr lang="fr-FR" sz="2000" b="1" i="0" dirty="0">
                    <a:solidFill>
                      <a:schemeClr val="tx1"/>
                    </a:solidFill>
                    <a:effectLst/>
                    <a:latin typeface="Inter"/>
                  </a:rPr>
                  <a:t>Pour voir pourquoi la valeur de la fonction n'est pas garantie de diminuer à chaque itération, nous n'avons qu'à regarder la définition d'un sous-gradient</a:t>
                </a:r>
              </a:p>
              <a:p>
                <a:pPr marL="0" indent="0" algn="just">
                  <a:buNone/>
                </a:pPr>
                <a:r>
                  <a:rPr lang="fr-FR" sz="2000" b="1" dirty="0">
                    <a:solidFill>
                      <a:schemeClr val="tx1"/>
                    </a:solidFill>
                    <a:latin typeface="Inter"/>
                  </a:rPr>
                  <a:t> On sait que </a:t>
                </a:r>
                <a14:m>
                  <m:oMath xmlns:m="http://schemas.openxmlformats.org/officeDocument/2006/math">
                    <m:r>
                      <a:rPr lang="fr-MA" sz="2000" b="1" i="1" smtClean="0">
                        <a:solidFill>
                          <a:srgbClr val="FFC000"/>
                        </a:solidFill>
                        <a:latin typeface="Cambria Math" panose="02040503050406030204" pitchFamily="18" charset="0"/>
                      </a:rPr>
                      <m:t>𝒇</m:t>
                    </m:r>
                    <m:d>
                      <m:dPr>
                        <m:ctrlPr>
                          <a:rPr lang="fr-MA" sz="2000" b="1" i="1" smtClean="0">
                            <a:solidFill>
                              <a:srgbClr val="FFC000"/>
                            </a:solidFill>
                            <a:latin typeface="Cambria Math" panose="02040503050406030204" pitchFamily="18" charset="0"/>
                          </a:rPr>
                        </m:ctrlPr>
                      </m:dPr>
                      <m:e>
                        <m:r>
                          <a:rPr lang="fr-MA" sz="2000" b="1" i="1" smtClean="0">
                            <a:solidFill>
                              <a:srgbClr val="FFC000"/>
                            </a:solidFill>
                            <a:latin typeface="Cambria Math" panose="02040503050406030204" pitchFamily="18" charset="0"/>
                          </a:rPr>
                          <m:t>𝒙</m:t>
                        </m:r>
                      </m:e>
                    </m:d>
                    <m:r>
                      <a:rPr lang="fr-MA" sz="2000" b="1" i="1" smtClean="0">
                        <a:solidFill>
                          <a:srgbClr val="FFC000"/>
                        </a:solidFill>
                        <a:latin typeface="Cambria Math" panose="02040503050406030204" pitchFamily="18" charset="0"/>
                        <a:ea typeface="Cambria Math" panose="02040503050406030204" pitchFamily="18" charset="0"/>
                      </a:rPr>
                      <m:t>≥</m:t>
                    </m:r>
                    <m:r>
                      <a:rPr lang="fr-MA" sz="2000" b="1" i="1" smtClean="0">
                        <a:solidFill>
                          <a:srgbClr val="FFC000"/>
                        </a:solidFill>
                        <a:latin typeface="Cambria Math" panose="02040503050406030204" pitchFamily="18" charset="0"/>
                        <a:ea typeface="Cambria Math" panose="02040503050406030204" pitchFamily="18" charset="0"/>
                      </a:rPr>
                      <m:t>𝒇</m:t>
                    </m:r>
                    <m:d>
                      <m:dPr>
                        <m:ctrlPr>
                          <a:rPr lang="fr-MA" sz="2000" b="1" i="1" smtClean="0">
                            <a:solidFill>
                              <a:srgbClr val="FFC000"/>
                            </a:solidFill>
                            <a:latin typeface="Cambria Math" panose="02040503050406030204" pitchFamily="18" charset="0"/>
                            <a:ea typeface="Cambria Math" panose="02040503050406030204" pitchFamily="18" charset="0"/>
                          </a:rPr>
                        </m:ctrlPr>
                      </m:dPr>
                      <m:e>
                        <m:sSub>
                          <m:sSubPr>
                            <m:ctrlPr>
                              <a:rPr lang="fr-MA" sz="2000" b="1" i="1" smtClean="0">
                                <a:solidFill>
                                  <a:srgbClr val="FFC000"/>
                                </a:solidFill>
                                <a:latin typeface="Cambria Math" panose="02040503050406030204" pitchFamily="18" charset="0"/>
                                <a:ea typeface="Cambria Math" panose="02040503050406030204" pitchFamily="18" charset="0"/>
                              </a:rPr>
                            </m:ctrlPr>
                          </m:sSubPr>
                          <m:e>
                            <m:r>
                              <a:rPr lang="fr-MA" sz="2000" b="1" i="1" smtClean="0">
                                <a:solidFill>
                                  <a:srgbClr val="FFC000"/>
                                </a:solidFill>
                                <a:latin typeface="Cambria Math" panose="02040503050406030204" pitchFamily="18" charset="0"/>
                                <a:ea typeface="Cambria Math" panose="02040503050406030204" pitchFamily="18" charset="0"/>
                              </a:rPr>
                              <m:t>𝒙</m:t>
                            </m:r>
                          </m:e>
                          <m:sub>
                            <m:r>
                              <a:rPr lang="fr-MA" sz="2000" b="1" i="1" smtClean="0">
                                <a:solidFill>
                                  <a:srgbClr val="FFC000"/>
                                </a:solidFill>
                                <a:latin typeface="Cambria Math" panose="02040503050406030204" pitchFamily="18" charset="0"/>
                                <a:ea typeface="Cambria Math" panose="02040503050406030204" pitchFamily="18" charset="0"/>
                              </a:rPr>
                              <m:t>𝟎</m:t>
                            </m:r>
                          </m:sub>
                        </m:sSub>
                      </m:e>
                    </m:d>
                    <m:r>
                      <a:rPr lang="fr-MA" sz="2000" b="1" i="1" smtClean="0">
                        <a:solidFill>
                          <a:srgbClr val="FFC000"/>
                        </a:solidFill>
                        <a:latin typeface="Cambria Math" panose="02040503050406030204" pitchFamily="18" charset="0"/>
                        <a:ea typeface="Cambria Math" panose="02040503050406030204" pitchFamily="18" charset="0"/>
                      </a:rPr>
                      <m:t>+</m:t>
                    </m:r>
                    <m:sSup>
                      <m:sSupPr>
                        <m:ctrlPr>
                          <a:rPr lang="fr-MA" sz="2000" b="1" i="1" smtClean="0">
                            <a:solidFill>
                              <a:srgbClr val="FFC000"/>
                            </a:solidFill>
                            <a:latin typeface="Cambria Math" panose="02040503050406030204" pitchFamily="18" charset="0"/>
                            <a:ea typeface="Cambria Math" panose="02040503050406030204" pitchFamily="18" charset="0"/>
                          </a:rPr>
                        </m:ctrlPr>
                      </m:sSupPr>
                      <m:e>
                        <m:r>
                          <a:rPr lang="fr-MA" sz="2000" b="1" i="1" smtClean="0">
                            <a:solidFill>
                              <a:srgbClr val="FFC000"/>
                            </a:solidFill>
                            <a:latin typeface="Cambria Math" panose="02040503050406030204" pitchFamily="18" charset="0"/>
                            <a:ea typeface="Cambria Math" panose="02040503050406030204" pitchFamily="18" charset="0"/>
                          </a:rPr>
                          <m:t>𝒈</m:t>
                        </m:r>
                      </m:e>
                      <m:sup>
                        <m:r>
                          <a:rPr lang="fr-MA" sz="2000" b="1" i="1" smtClean="0">
                            <a:solidFill>
                              <a:srgbClr val="FFC000"/>
                            </a:solidFill>
                            <a:latin typeface="Cambria Math" panose="02040503050406030204" pitchFamily="18" charset="0"/>
                            <a:ea typeface="Cambria Math" panose="02040503050406030204" pitchFamily="18" charset="0"/>
                          </a:rPr>
                          <m:t>𝑻</m:t>
                        </m:r>
                      </m:sup>
                    </m:sSup>
                    <m:d>
                      <m:dPr>
                        <m:ctrlPr>
                          <a:rPr lang="fr-MA" sz="2000" b="1" i="1" smtClean="0">
                            <a:solidFill>
                              <a:srgbClr val="FFC000"/>
                            </a:solidFill>
                            <a:latin typeface="Cambria Math" panose="02040503050406030204" pitchFamily="18" charset="0"/>
                            <a:ea typeface="Cambria Math" panose="02040503050406030204" pitchFamily="18" charset="0"/>
                          </a:rPr>
                        </m:ctrlPr>
                      </m:dPr>
                      <m:e>
                        <m:r>
                          <a:rPr lang="fr-MA" sz="2000" b="1" i="1" smtClean="0">
                            <a:solidFill>
                              <a:srgbClr val="FFC000"/>
                            </a:solidFill>
                            <a:latin typeface="Cambria Math" panose="02040503050406030204" pitchFamily="18" charset="0"/>
                            <a:ea typeface="Cambria Math" panose="02040503050406030204" pitchFamily="18" charset="0"/>
                          </a:rPr>
                          <m:t>𝒙</m:t>
                        </m:r>
                        <m:r>
                          <a:rPr lang="fr-MA" sz="2000" b="1" i="1" smtClean="0">
                            <a:solidFill>
                              <a:srgbClr val="FFC000"/>
                            </a:solidFill>
                            <a:latin typeface="Cambria Math" panose="02040503050406030204" pitchFamily="18" charset="0"/>
                            <a:ea typeface="Cambria Math" panose="02040503050406030204" pitchFamily="18" charset="0"/>
                          </a:rPr>
                          <m:t>−</m:t>
                        </m:r>
                        <m:sSub>
                          <m:sSubPr>
                            <m:ctrlPr>
                              <a:rPr lang="fr-MA" sz="2000" b="1" i="1" smtClean="0">
                                <a:solidFill>
                                  <a:srgbClr val="FFC000"/>
                                </a:solidFill>
                                <a:latin typeface="Cambria Math" panose="02040503050406030204" pitchFamily="18" charset="0"/>
                                <a:ea typeface="Cambria Math" panose="02040503050406030204" pitchFamily="18" charset="0"/>
                              </a:rPr>
                            </m:ctrlPr>
                          </m:sSubPr>
                          <m:e>
                            <m:r>
                              <a:rPr lang="fr-MA" sz="2000" b="1" i="1" smtClean="0">
                                <a:solidFill>
                                  <a:srgbClr val="FFC000"/>
                                </a:solidFill>
                                <a:latin typeface="Cambria Math" panose="02040503050406030204" pitchFamily="18" charset="0"/>
                                <a:ea typeface="Cambria Math" panose="02040503050406030204" pitchFamily="18" charset="0"/>
                              </a:rPr>
                              <m:t>𝒙</m:t>
                            </m:r>
                          </m:e>
                          <m:sub>
                            <m:r>
                              <a:rPr lang="fr-MA" sz="2000" b="1" i="1" smtClean="0">
                                <a:solidFill>
                                  <a:srgbClr val="FFC000"/>
                                </a:solidFill>
                                <a:latin typeface="Cambria Math" panose="02040503050406030204" pitchFamily="18" charset="0"/>
                                <a:ea typeface="Cambria Math" panose="02040503050406030204" pitchFamily="18" charset="0"/>
                              </a:rPr>
                              <m:t>𝟎</m:t>
                            </m:r>
                          </m:sub>
                        </m:sSub>
                      </m:e>
                    </m:d>
                  </m:oMath>
                </a14:m>
                <a:r>
                  <a:rPr lang="fr-FR" sz="2000" b="1" i="0" dirty="0">
                    <a:solidFill>
                      <a:srgbClr val="FFC000"/>
                    </a:solidFill>
                    <a:effectLst/>
                    <a:latin typeface="Inter"/>
                  </a:rPr>
                  <a:t>  </a:t>
                </a:r>
                <a:endParaRPr lang="fr-FR" sz="2000" b="1" dirty="0">
                  <a:solidFill>
                    <a:schemeClr val="tx1"/>
                  </a:solidFill>
                  <a:latin typeface="Inter"/>
                </a:endParaRPr>
              </a:p>
              <a:p>
                <a:pPr marL="0" indent="0" algn="just">
                  <a:buNone/>
                </a:pPr>
                <a:r>
                  <a:rPr lang="fr-FR" sz="2000" b="1" dirty="0">
                    <a:solidFill>
                      <a:schemeClr val="tx1"/>
                    </a:solidFill>
                    <a:latin typeface="Inter"/>
                  </a:rPr>
                  <a:t>Remplaçons x par </a:t>
                </a:r>
                <a14:m>
                  <m:oMath xmlns:m="http://schemas.openxmlformats.org/officeDocument/2006/math">
                    <m:sSup>
                      <m:sSupPr>
                        <m:ctrlPr>
                          <a:rPr lang="fr-MA" sz="2000" b="1" i="1" smtClean="0">
                            <a:solidFill>
                              <a:srgbClr val="FFC000"/>
                            </a:solidFill>
                            <a:latin typeface="Cambria Math" panose="02040503050406030204" pitchFamily="18" charset="0"/>
                          </a:rPr>
                        </m:ctrlPr>
                      </m:sSupPr>
                      <m:e>
                        <m:r>
                          <a:rPr lang="fr-MA" sz="2000" b="1" i="1" smtClean="0">
                            <a:solidFill>
                              <a:srgbClr val="FFC000"/>
                            </a:solidFill>
                            <a:latin typeface="Cambria Math" panose="02040503050406030204" pitchFamily="18" charset="0"/>
                          </a:rPr>
                          <m:t>𝒙</m:t>
                        </m:r>
                      </m:e>
                      <m:sup>
                        <m:d>
                          <m:dPr>
                            <m:ctrlPr>
                              <a:rPr lang="fr-MA" sz="2000" b="1" i="1" smtClean="0">
                                <a:solidFill>
                                  <a:srgbClr val="FFC000"/>
                                </a:solidFill>
                                <a:latin typeface="Cambria Math" panose="02040503050406030204" pitchFamily="18" charset="0"/>
                              </a:rPr>
                            </m:ctrlPr>
                          </m:dPr>
                          <m:e>
                            <m:r>
                              <a:rPr lang="fr-MA" sz="2000" b="1" i="1" smtClean="0">
                                <a:solidFill>
                                  <a:srgbClr val="FFC000"/>
                                </a:solidFill>
                                <a:latin typeface="Cambria Math" panose="02040503050406030204" pitchFamily="18" charset="0"/>
                              </a:rPr>
                              <m:t>𝒌</m:t>
                            </m:r>
                            <m:r>
                              <a:rPr lang="fr-MA" sz="2000" b="1" i="1" smtClean="0">
                                <a:solidFill>
                                  <a:srgbClr val="FFC000"/>
                                </a:solidFill>
                                <a:latin typeface="Cambria Math" panose="02040503050406030204" pitchFamily="18" charset="0"/>
                              </a:rPr>
                              <m:t>+</m:t>
                            </m:r>
                            <m:r>
                              <a:rPr lang="fr-MA" sz="2000" b="1" i="1" smtClean="0">
                                <a:solidFill>
                                  <a:srgbClr val="FFC000"/>
                                </a:solidFill>
                                <a:latin typeface="Cambria Math" panose="02040503050406030204" pitchFamily="18" charset="0"/>
                              </a:rPr>
                              <m:t>𝟏</m:t>
                            </m:r>
                          </m:e>
                        </m:d>
                      </m:sup>
                    </m:sSup>
                  </m:oMath>
                </a14:m>
                <a:r>
                  <a:rPr lang="fr-FR" sz="2000" b="1" i="0" dirty="0">
                    <a:solidFill>
                      <a:srgbClr val="FFC000"/>
                    </a:solidFill>
                    <a:effectLst/>
                    <a:latin typeface="Inter"/>
                  </a:rPr>
                  <a:t>  </a:t>
                </a:r>
                <a:r>
                  <a:rPr lang="fr-FR" sz="2000" b="1" i="0" dirty="0">
                    <a:solidFill>
                      <a:schemeClr val="tx1"/>
                    </a:solidFill>
                    <a:effectLst/>
                    <a:latin typeface="Inter"/>
                  </a:rPr>
                  <a:t>et </a:t>
                </a:r>
                <a14:m>
                  <m:oMath xmlns:m="http://schemas.openxmlformats.org/officeDocument/2006/math">
                    <m:sSub>
                      <m:sSubPr>
                        <m:ctrlPr>
                          <a:rPr lang="fr-MA" sz="2000" b="1" i="1" smtClean="0">
                            <a:solidFill>
                              <a:schemeClr val="tx1"/>
                            </a:solidFill>
                            <a:latin typeface="Cambria Math" panose="02040503050406030204" pitchFamily="18" charset="0"/>
                            <a:ea typeface="Cambria Math" panose="02040503050406030204" pitchFamily="18" charset="0"/>
                          </a:rPr>
                        </m:ctrlPr>
                      </m:sSubPr>
                      <m:e>
                        <m:r>
                          <a:rPr lang="fr-MA" sz="2000" b="1" i="1" smtClean="0">
                            <a:solidFill>
                              <a:schemeClr val="tx1"/>
                            </a:solidFill>
                            <a:latin typeface="Cambria Math" panose="02040503050406030204" pitchFamily="18" charset="0"/>
                            <a:ea typeface="Cambria Math" panose="02040503050406030204" pitchFamily="18" charset="0"/>
                          </a:rPr>
                          <m:t>𝒙</m:t>
                        </m:r>
                      </m:e>
                      <m:sub>
                        <m:r>
                          <a:rPr lang="fr-MA" sz="2000" b="1" i="1" smtClean="0">
                            <a:solidFill>
                              <a:schemeClr val="tx1"/>
                            </a:solidFill>
                            <a:latin typeface="Cambria Math" panose="02040503050406030204" pitchFamily="18" charset="0"/>
                            <a:ea typeface="Cambria Math" panose="02040503050406030204" pitchFamily="18" charset="0"/>
                          </a:rPr>
                          <m:t>𝟎</m:t>
                        </m:r>
                      </m:sub>
                    </m:sSub>
                    <m:r>
                      <a:rPr lang="fr-MA" sz="2000" b="1" i="1" smtClean="0">
                        <a:solidFill>
                          <a:schemeClr val="tx1"/>
                        </a:solidFill>
                        <a:latin typeface="Cambria Math" panose="02040503050406030204" pitchFamily="18" charset="0"/>
                        <a:ea typeface="Cambria Math" panose="02040503050406030204" pitchFamily="18" charset="0"/>
                      </a:rPr>
                      <m:t> </m:t>
                    </m:r>
                  </m:oMath>
                </a14:m>
                <a:r>
                  <a:rPr lang="fr-FR" sz="2000" b="1" i="0" dirty="0">
                    <a:solidFill>
                      <a:schemeClr val="tx1"/>
                    </a:solidFill>
                    <a:effectLst/>
                    <a:latin typeface="Inter"/>
                  </a:rPr>
                  <a:t> par </a:t>
                </a:r>
                <a14:m>
                  <m:oMath xmlns:m="http://schemas.openxmlformats.org/officeDocument/2006/math">
                    <m:sSup>
                      <m:sSupPr>
                        <m:ctrlPr>
                          <a:rPr lang="fr-MA" sz="2000" b="1" i="1" smtClean="0">
                            <a:solidFill>
                              <a:schemeClr val="tx1"/>
                            </a:solidFill>
                            <a:latin typeface="Cambria Math" panose="02040503050406030204" pitchFamily="18" charset="0"/>
                            <a:ea typeface="Cambria Math" panose="02040503050406030204" pitchFamily="18" charset="0"/>
                          </a:rPr>
                        </m:ctrlPr>
                      </m:sSupPr>
                      <m:e>
                        <m:r>
                          <a:rPr lang="fr-MA" sz="2000" b="1" i="1" smtClean="0">
                            <a:solidFill>
                              <a:schemeClr val="tx1"/>
                            </a:solidFill>
                            <a:latin typeface="Cambria Math" panose="02040503050406030204" pitchFamily="18" charset="0"/>
                            <a:ea typeface="Cambria Math" panose="02040503050406030204" pitchFamily="18" charset="0"/>
                          </a:rPr>
                          <m:t>𝒙</m:t>
                        </m:r>
                      </m:e>
                      <m:sup>
                        <m:d>
                          <m:dPr>
                            <m:ctrlPr>
                              <a:rPr lang="fr-MA" sz="2000" b="1" i="1" smtClean="0">
                                <a:solidFill>
                                  <a:schemeClr val="tx1"/>
                                </a:solidFill>
                                <a:latin typeface="Cambria Math" panose="02040503050406030204" pitchFamily="18" charset="0"/>
                                <a:ea typeface="Cambria Math" panose="02040503050406030204" pitchFamily="18" charset="0"/>
                              </a:rPr>
                            </m:ctrlPr>
                          </m:dPr>
                          <m:e>
                            <m:r>
                              <a:rPr lang="fr-MA" sz="2000" b="1" i="1" smtClean="0">
                                <a:solidFill>
                                  <a:schemeClr val="tx1"/>
                                </a:solidFill>
                                <a:latin typeface="Cambria Math" panose="02040503050406030204" pitchFamily="18" charset="0"/>
                                <a:ea typeface="Cambria Math" panose="02040503050406030204" pitchFamily="18" charset="0"/>
                              </a:rPr>
                              <m:t>𝒌</m:t>
                            </m:r>
                          </m:e>
                        </m:d>
                      </m:sup>
                    </m:sSup>
                    <m:r>
                      <a:rPr lang="fr-MA" sz="2000" b="1" i="1" smtClean="0">
                        <a:solidFill>
                          <a:schemeClr val="tx1"/>
                        </a:solidFill>
                        <a:latin typeface="Cambria Math" panose="02040503050406030204" pitchFamily="18" charset="0"/>
                        <a:ea typeface="Cambria Math" panose="02040503050406030204" pitchFamily="18" charset="0"/>
                      </a:rPr>
                      <m:t> </m:t>
                    </m:r>
                  </m:oMath>
                </a14:m>
                <a:r>
                  <a:rPr lang="fr-FR" sz="2000" b="1" i="0" dirty="0">
                    <a:solidFill>
                      <a:schemeClr val="tx1"/>
                    </a:solidFill>
                    <a:effectLst/>
                    <a:latin typeface="Inter"/>
                  </a:rPr>
                  <a:t> on obtient</a:t>
                </a:r>
              </a:p>
              <a:p>
                <a:pPr marL="0" indent="0" algn="just">
                  <a:buNone/>
                </a:pPr>
                <a14:m>
                  <m:oMath xmlns:m="http://schemas.openxmlformats.org/officeDocument/2006/math">
                    <m:r>
                      <a:rPr lang="fr-MA" sz="2000" b="1" i="1" smtClean="0">
                        <a:solidFill>
                          <a:srgbClr val="FFC000"/>
                        </a:solidFill>
                        <a:latin typeface="Cambria Math" panose="02040503050406030204" pitchFamily="18" charset="0"/>
                      </a:rPr>
                      <m:t>𝒇</m:t>
                    </m:r>
                    <m:d>
                      <m:dPr>
                        <m:ctrlPr>
                          <a:rPr lang="fr-MA" sz="2000" b="1" i="1" smtClean="0">
                            <a:solidFill>
                              <a:srgbClr val="FFC000"/>
                            </a:solidFill>
                            <a:latin typeface="Cambria Math" panose="02040503050406030204" pitchFamily="18" charset="0"/>
                          </a:rPr>
                        </m:ctrlPr>
                      </m:dPr>
                      <m:e>
                        <m:sSup>
                          <m:sSupPr>
                            <m:ctrlPr>
                              <a:rPr lang="fr-MA" sz="2000" b="1" i="1" smtClean="0">
                                <a:solidFill>
                                  <a:srgbClr val="FFC000"/>
                                </a:solidFill>
                                <a:latin typeface="Cambria Math" panose="02040503050406030204" pitchFamily="18" charset="0"/>
                              </a:rPr>
                            </m:ctrlPr>
                          </m:sSupPr>
                          <m:e>
                            <m:r>
                              <a:rPr lang="fr-MA" sz="2000" b="1" i="1" smtClean="0">
                                <a:solidFill>
                                  <a:srgbClr val="FFC000"/>
                                </a:solidFill>
                                <a:latin typeface="Cambria Math" panose="02040503050406030204" pitchFamily="18" charset="0"/>
                              </a:rPr>
                              <m:t>𝒙</m:t>
                            </m:r>
                          </m:e>
                          <m:sup>
                            <m:d>
                              <m:dPr>
                                <m:ctrlPr>
                                  <a:rPr lang="fr-MA" sz="2000" b="1" i="1" smtClean="0">
                                    <a:solidFill>
                                      <a:srgbClr val="FFC000"/>
                                    </a:solidFill>
                                    <a:latin typeface="Cambria Math" panose="02040503050406030204" pitchFamily="18" charset="0"/>
                                  </a:rPr>
                                </m:ctrlPr>
                              </m:dPr>
                              <m:e>
                                <m:r>
                                  <a:rPr lang="fr-MA" sz="2000" b="1" i="1" smtClean="0">
                                    <a:solidFill>
                                      <a:srgbClr val="FFC000"/>
                                    </a:solidFill>
                                    <a:latin typeface="Cambria Math" panose="02040503050406030204" pitchFamily="18" charset="0"/>
                                  </a:rPr>
                                  <m:t>𝒌</m:t>
                                </m:r>
                                <m:r>
                                  <a:rPr lang="fr-MA" sz="2000" b="1" i="1" smtClean="0">
                                    <a:solidFill>
                                      <a:srgbClr val="FFC000"/>
                                    </a:solidFill>
                                    <a:latin typeface="Cambria Math" panose="02040503050406030204" pitchFamily="18" charset="0"/>
                                  </a:rPr>
                                  <m:t>+</m:t>
                                </m:r>
                                <m:r>
                                  <a:rPr lang="fr-MA" sz="2000" b="1" i="1" smtClean="0">
                                    <a:solidFill>
                                      <a:srgbClr val="FFC000"/>
                                    </a:solidFill>
                                    <a:latin typeface="Cambria Math" panose="02040503050406030204" pitchFamily="18" charset="0"/>
                                  </a:rPr>
                                  <m:t>𝟏</m:t>
                                </m:r>
                              </m:e>
                            </m:d>
                          </m:sup>
                        </m:sSup>
                      </m:e>
                    </m:d>
                    <m:r>
                      <a:rPr lang="fr-MA" sz="2000" b="1" i="1" smtClean="0">
                        <a:solidFill>
                          <a:srgbClr val="FFC000"/>
                        </a:solidFill>
                        <a:latin typeface="Cambria Math" panose="02040503050406030204" pitchFamily="18" charset="0"/>
                      </a:rPr>
                      <m:t>=</m:t>
                    </m:r>
                    <m:r>
                      <a:rPr lang="fr-MA" sz="2000" b="1" i="1" smtClean="0">
                        <a:solidFill>
                          <a:srgbClr val="FFC000"/>
                        </a:solidFill>
                        <a:latin typeface="Cambria Math" panose="02040503050406030204" pitchFamily="18" charset="0"/>
                      </a:rPr>
                      <m:t>𝒇</m:t>
                    </m:r>
                    <m:d>
                      <m:dPr>
                        <m:ctrlPr>
                          <a:rPr lang="fr-MA" sz="2000" b="1" i="1" smtClean="0">
                            <a:solidFill>
                              <a:srgbClr val="FFC000"/>
                            </a:solidFill>
                            <a:latin typeface="Cambria Math" panose="02040503050406030204" pitchFamily="18" charset="0"/>
                          </a:rPr>
                        </m:ctrlPr>
                      </m:dPr>
                      <m:e>
                        <m:sSup>
                          <m:sSupPr>
                            <m:ctrlPr>
                              <a:rPr lang="fr-MA" sz="2000" b="1" i="1" smtClean="0">
                                <a:solidFill>
                                  <a:srgbClr val="FFC000"/>
                                </a:solidFill>
                                <a:latin typeface="Cambria Math" panose="02040503050406030204" pitchFamily="18" charset="0"/>
                              </a:rPr>
                            </m:ctrlPr>
                          </m:sSupPr>
                          <m:e>
                            <m:r>
                              <a:rPr lang="fr-MA" sz="2000" b="1" i="1" smtClean="0">
                                <a:solidFill>
                                  <a:srgbClr val="FFC000"/>
                                </a:solidFill>
                                <a:latin typeface="Cambria Math" panose="02040503050406030204" pitchFamily="18" charset="0"/>
                              </a:rPr>
                              <m:t>𝒙</m:t>
                            </m:r>
                          </m:e>
                          <m:sup>
                            <m:d>
                              <m:dPr>
                                <m:ctrlPr>
                                  <a:rPr lang="fr-MA" sz="2000" b="1" i="1" smtClean="0">
                                    <a:solidFill>
                                      <a:srgbClr val="FFC000"/>
                                    </a:solidFill>
                                    <a:latin typeface="Cambria Math" panose="02040503050406030204" pitchFamily="18" charset="0"/>
                                  </a:rPr>
                                </m:ctrlPr>
                              </m:dPr>
                              <m:e>
                                <m:r>
                                  <a:rPr lang="fr-MA" sz="2000" b="1" i="1" smtClean="0">
                                    <a:solidFill>
                                      <a:srgbClr val="FFC000"/>
                                    </a:solidFill>
                                    <a:latin typeface="Cambria Math" panose="02040503050406030204" pitchFamily="18" charset="0"/>
                                  </a:rPr>
                                  <m:t>𝒌</m:t>
                                </m:r>
                              </m:e>
                            </m:d>
                          </m:sup>
                        </m:sSup>
                        <m:r>
                          <a:rPr lang="fr-MA" sz="2000" b="1" i="1" smtClean="0">
                            <a:solidFill>
                              <a:srgbClr val="FFC000"/>
                            </a:solidFill>
                            <a:latin typeface="Cambria Math" panose="02040503050406030204" pitchFamily="18" charset="0"/>
                          </a:rPr>
                          <m:t>−</m:t>
                        </m:r>
                        <m:sSub>
                          <m:sSubPr>
                            <m:ctrlPr>
                              <a:rPr lang="fr-MA" sz="2000" b="1" i="1" smtClean="0">
                                <a:solidFill>
                                  <a:srgbClr val="FFC000"/>
                                </a:solidFill>
                                <a:latin typeface="Cambria Math" panose="02040503050406030204" pitchFamily="18" charset="0"/>
                              </a:rPr>
                            </m:ctrlPr>
                          </m:sSubPr>
                          <m:e>
                            <m:r>
                              <a:rPr lang="fr-MA" sz="2000" b="1" i="1" smtClean="0">
                                <a:solidFill>
                                  <a:srgbClr val="FFC000"/>
                                </a:solidFill>
                                <a:latin typeface="Cambria Math" panose="02040503050406030204" pitchFamily="18" charset="0"/>
                                <a:ea typeface="Cambria Math" panose="02040503050406030204" pitchFamily="18" charset="0"/>
                              </a:rPr>
                              <m:t>𝜶</m:t>
                            </m:r>
                          </m:e>
                          <m:sub>
                            <m:r>
                              <a:rPr lang="fr-MA" sz="2000" b="1" i="1" smtClean="0">
                                <a:solidFill>
                                  <a:srgbClr val="FFC000"/>
                                </a:solidFill>
                                <a:latin typeface="Cambria Math" panose="02040503050406030204" pitchFamily="18" charset="0"/>
                              </a:rPr>
                              <m:t>𝒌</m:t>
                            </m:r>
                          </m:sub>
                        </m:sSub>
                        <m:sSup>
                          <m:sSupPr>
                            <m:ctrlPr>
                              <a:rPr lang="fr-MA" sz="2000" b="1" i="1" smtClean="0">
                                <a:solidFill>
                                  <a:srgbClr val="FFC000"/>
                                </a:solidFill>
                                <a:latin typeface="Cambria Math" panose="02040503050406030204" pitchFamily="18" charset="0"/>
                              </a:rPr>
                            </m:ctrlPr>
                          </m:sSupPr>
                          <m:e>
                            <m:r>
                              <a:rPr lang="fr-MA" sz="2000" b="1" i="1" smtClean="0">
                                <a:solidFill>
                                  <a:srgbClr val="FFC000"/>
                                </a:solidFill>
                                <a:latin typeface="Cambria Math" panose="02040503050406030204" pitchFamily="18" charset="0"/>
                              </a:rPr>
                              <m:t>𝒈</m:t>
                            </m:r>
                          </m:e>
                          <m:sup>
                            <m:d>
                              <m:dPr>
                                <m:ctrlPr>
                                  <a:rPr lang="fr-MA" sz="2000" b="1" i="1" smtClean="0">
                                    <a:solidFill>
                                      <a:srgbClr val="FFC000"/>
                                    </a:solidFill>
                                    <a:latin typeface="Cambria Math" panose="02040503050406030204" pitchFamily="18" charset="0"/>
                                  </a:rPr>
                                </m:ctrlPr>
                              </m:dPr>
                              <m:e>
                                <m:r>
                                  <a:rPr lang="fr-MA" sz="2000" b="1" i="1" smtClean="0">
                                    <a:solidFill>
                                      <a:srgbClr val="FFC000"/>
                                    </a:solidFill>
                                    <a:latin typeface="Cambria Math" panose="02040503050406030204" pitchFamily="18" charset="0"/>
                                  </a:rPr>
                                  <m:t>𝒌</m:t>
                                </m:r>
                              </m:e>
                            </m:d>
                          </m:sup>
                        </m:sSup>
                      </m:e>
                    </m:d>
                  </m:oMath>
                </a14:m>
                <a:r>
                  <a:rPr lang="fr-MA" sz="2000" b="1" dirty="0">
                    <a:solidFill>
                      <a:srgbClr val="FFC000"/>
                    </a:solidFill>
                    <a:latin typeface="Inter"/>
                    <a:ea typeface="Cambria Math" panose="02040503050406030204" pitchFamily="18" charset="0"/>
                  </a:rPr>
                  <a:t> </a:t>
                </a:r>
                <a14:m>
                  <m:oMath xmlns:m="http://schemas.openxmlformats.org/officeDocument/2006/math">
                    <m:r>
                      <a:rPr lang="fr-MA" sz="2000" b="1" i="1" smtClean="0">
                        <a:solidFill>
                          <a:srgbClr val="FFC000"/>
                        </a:solidFill>
                        <a:latin typeface="Cambria Math" panose="02040503050406030204" pitchFamily="18" charset="0"/>
                        <a:ea typeface="Cambria Math" panose="02040503050406030204" pitchFamily="18" charset="0"/>
                      </a:rPr>
                      <m:t>≥</m:t>
                    </m:r>
                    <m:sSup>
                      <m:sSupPr>
                        <m:ctrlPr>
                          <a:rPr lang="fr-MA" sz="2000" b="1" i="1" smtClean="0">
                            <a:solidFill>
                              <a:srgbClr val="FFC000"/>
                            </a:solidFill>
                            <a:latin typeface="Cambria Math" panose="02040503050406030204" pitchFamily="18" charset="0"/>
                            <a:ea typeface="Cambria Math" panose="02040503050406030204" pitchFamily="18" charset="0"/>
                          </a:rPr>
                        </m:ctrlPr>
                      </m:sSupPr>
                      <m:e>
                        <m:r>
                          <a:rPr lang="fr-MA" sz="2000" b="1" i="1" smtClean="0">
                            <a:solidFill>
                              <a:srgbClr val="FFC000"/>
                            </a:solidFill>
                            <a:latin typeface="Cambria Math" panose="02040503050406030204" pitchFamily="18" charset="0"/>
                            <a:ea typeface="Cambria Math" panose="02040503050406030204" pitchFamily="18" charset="0"/>
                          </a:rPr>
                          <m:t>𝒇</m:t>
                        </m:r>
                        <m:r>
                          <a:rPr lang="fr-MA" sz="2000" b="1" i="1" smtClean="0">
                            <a:solidFill>
                              <a:srgbClr val="FFC000"/>
                            </a:solidFill>
                            <a:latin typeface="Cambria Math" panose="02040503050406030204" pitchFamily="18" charset="0"/>
                            <a:ea typeface="Cambria Math" panose="02040503050406030204" pitchFamily="18" charset="0"/>
                          </a:rPr>
                          <m:t>(</m:t>
                        </m:r>
                        <m:r>
                          <a:rPr lang="fr-MA" sz="2000" b="1" i="1" smtClean="0">
                            <a:solidFill>
                              <a:srgbClr val="FFC000"/>
                            </a:solidFill>
                            <a:latin typeface="Cambria Math" panose="02040503050406030204" pitchFamily="18" charset="0"/>
                            <a:ea typeface="Cambria Math" panose="02040503050406030204" pitchFamily="18" charset="0"/>
                          </a:rPr>
                          <m:t>𝒙</m:t>
                        </m:r>
                      </m:e>
                      <m:sup>
                        <m:d>
                          <m:dPr>
                            <m:ctrlPr>
                              <a:rPr lang="fr-MA" sz="2000" b="1" i="1" smtClean="0">
                                <a:solidFill>
                                  <a:srgbClr val="FFC000"/>
                                </a:solidFill>
                                <a:latin typeface="Cambria Math" panose="02040503050406030204" pitchFamily="18" charset="0"/>
                                <a:ea typeface="Cambria Math" panose="02040503050406030204" pitchFamily="18" charset="0"/>
                              </a:rPr>
                            </m:ctrlPr>
                          </m:dPr>
                          <m:e>
                            <m:r>
                              <a:rPr lang="fr-MA" sz="2000" b="1" i="1" smtClean="0">
                                <a:solidFill>
                                  <a:srgbClr val="FFC000"/>
                                </a:solidFill>
                                <a:latin typeface="Cambria Math" panose="02040503050406030204" pitchFamily="18" charset="0"/>
                                <a:ea typeface="Cambria Math" panose="02040503050406030204" pitchFamily="18" charset="0"/>
                              </a:rPr>
                              <m:t>𝒌</m:t>
                            </m:r>
                          </m:e>
                        </m:d>
                      </m:sup>
                    </m:sSup>
                    <m:r>
                      <a:rPr lang="fr-MA" sz="2000" b="1" i="1" smtClean="0">
                        <a:solidFill>
                          <a:srgbClr val="FFC000"/>
                        </a:solidFill>
                        <a:latin typeface="Cambria Math" panose="02040503050406030204" pitchFamily="18" charset="0"/>
                        <a:ea typeface="Cambria Math" panose="02040503050406030204" pitchFamily="18" charset="0"/>
                      </a:rPr>
                      <m:t>)+</m:t>
                    </m:r>
                    <m:sSup>
                      <m:sSupPr>
                        <m:ctrlPr>
                          <a:rPr lang="fr-MA" sz="2000" b="1" i="1" smtClean="0">
                            <a:solidFill>
                              <a:srgbClr val="FFC000"/>
                            </a:solidFill>
                            <a:latin typeface="Cambria Math" panose="02040503050406030204" pitchFamily="18" charset="0"/>
                            <a:ea typeface="Cambria Math" panose="02040503050406030204" pitchFamily="18" charset="0"/>
                          </a:rPr>
                        </m:ctrlPr>
                      </m:sSupPr>
                      <m:e>
                        <m:sSup>
                          <m:sSupPr>
                            <m:ctrlPr>
                              <a:rPr lang="fr-MA" sz="2000" b="1" i="1" smtClean="0">
                                <a:solidFill>
                                  <a:srgbClr val="FFC000"/>
                                </a:solidFill>
                                <a:latin typeface="Cambria Math" panose="02040503050406030204" pitchFamily="18" charset="0"/>
                                <a:ea typeface="Cambria Math" panose="02040503050406030204" pitchFamily="18" charset="0"/>
                              </a:rPr>
                            </m:ctrlPr>
                          </m:sSupPr>
                          <m:e>
                            <m:r>
                              <a:rPr lang="fr-MA" sz="2000" b="1" i="1" smtClean="0">
                                <a:solidFill>
                                  <a:srgbClr val="FFC000"/>
                                </a:solidFill>
                                <a:latin typeface="Cambria Math" panose="02040503050406030204" pitchFamily="18" charset="0"/>
                                <a:ea typeface="Cambria Math" panose="02040503050406030204" pitchFamily="18" charset="0"/>
                              </a:rPr>
                              <m:t>𝒈</m:t>
                            </m:r>
                          </m:e>
                          <m:sup>
                            <m:d>
                              <m:dPr>
                                <m:ctrlPr>
                                  <a:rPr lang="fr-MA" sz="2000" b="1" i="1" smtClean="0">
                                    <a:solidFill>
                                      <a:srgbClr val="FFC000"/>
                                    </a:solidFill>
                                    <a:latin typeface="Cambria Math" panose="02040503050406030204" pitchFamily="18" charset="0"/>
                                    <a:ea typeface="Cambria Math" panose="02040503050406030204" pitchFamily="18" charset="0"/>
                                  </a:rPr>
                                </m:ctrlPr>
                              </m:dPr>
                              <m:e>
                                <m:r>
                                  <a:rPr lang="fr-MA" sz="2000" b="1" i="1" smtClean="0">
                                    <a:solidFill>
                                      <a:srgbClr val="FFC000"/>
                                    </a:solidFill>
                                    <a:latin typeface="Cambria Math" panose="02040503050406030204" pitchFamily="18" charset="0"/>
                                    <a:ea typeface="Cambria Math" panose="02040503050406030204" pitchFamily="18" charset="0"/>
                                  </a:rPr>
                                  <m:t>𝒌</m:t>
                                </m:r>
                              </m:e>
                            </m:d>
                          </m:sup>
                        </m:sSup>
                      </m:e>
                      <m:sup>
                        <m:r>
                          <a:rPr lang="fr-MA" sz="2000" b="1" i="1" smtClean="0">
                            <a:solidFill>
                              <a:srgbClr val="FFC000"/>
                            </a:solidFill>
                            <a:latin typeface="Cambria Math" panose="02040503050406030204" pitchFamily="18" charset="0"/>
                            <a:ea typeface="Cambria Math" panose="02040503050406030204" pitchFamily="18" charset="0"/>
                          </a:rPr>
                          <m:t>𝑻</m:t>
                        </m:r>
                      </m:sup>
                    </m:sSup>
                    <m:r>
                      <a:rPr lang="fr-MA" sz="2000" b="1" i="1" smtClean="0">
                        <a:solidFill>
                          <a:srgbClr val="FFC000"/>
                        </a:solidFill>
                        <a:latin typeface="Cambria Math" panose="02040503050406030204" pitchFamily="18" charset="0"/>
                        <a:ea typeface="Cambria Math" panose="02040503050406030204" pitchFamily="18" charset="0"/>
                      </a:rPr>
                      <m:t>(</m:t>
                    </m:r>
                    <m:sSup>
                      <m:sSupPr>
                        <m:ctrlPr>
                          <a:rPr lang="fr-MA" sz="2000" b="1" i="1" smtClean="0">
                            <a:solidFill>
                              <a:srgbClr val="FFC000"/>
                            </a:solidFill>
                            <a:latin typeface="Cambria Math" panose="02040503050406030204" pitchFamily="18" charset="0"/>
                            <a:ea typeface="Cambria Math" panose="02040503050406030204" pitchFamily="18" charset="0"/>
                          </a:rPr>
                        </m:ctrlPr>
                      </m:sSupPr>
                      <m:e>
                        <m:r>
                          <a:rPr lang="fr-MA" sz="2000" b="1" i="1" smtClean="0">
                            <a:solidFill>
                              <a:srgbClr val="FFC000"/>
                            </a:solidFill>
                            <a:latin typeface="Cambria Math" panose="02040503050406030204" pitchFamily="18" charset="0"/>
                            <a:ea typeface="Cambria Math" panose="02040503050406030204" pitchFamily="18" charset="0"/>
                          </a:rPr>
                          <m:t>𝒙</m:t>
                        </m:r>
                      </m:e>
                      <m:sup>
                        <m:d>
                          <m:dPr>
                            <m:ctrlPr>
                              <a:rPr lang="fr-MA" sz="2000" b="1" i="1" smtClean="0">
                                <a:solidFill>
                                  <a:srgbClr val="FFC000"/>
                                </a:solidFill>
                                <a:latin typeface="Cambria Math" panose="02040503050406030204" pitchFamily="18" charset="0"/>
                                <a:ea typeface="Cambria Math" panose="02040503050406030204" pitchFamily="18" charset="0"/>
                              </a:rPr>
                            </m:ctrlPr>
                          </m:dPr>
                          <m:e>
                            <m:r>
                              <a:rPr lang="fr-MA" sz="2000" b="1" i="1" smtClean="0">
                                <a:solidFill>
                                  <a:srgbClr val="FFC000"/>
                                </a:solidFill>
                                <a:latin typeface="Cambria Math" panose="02040503050406030204" pitchFamily="18" charset="0"/>
                                <a:ea typeface="Cambria Math" panose="02040503050406030204" pitchFamily="18" charset="0"/>
                              </a:rPr>
                              <m:t>𝒌</m:t>
                            </m:r>
                          </m:e>
                        </m:d>
                      </m:sup>
                    </m:sSup>
                    <m:r>
                      <a:rPr lang="fr-MA" sz="2000" b="1" i="1" smtClean="0">
                        <a:solidFill>
                          <a:srgbClr val="FFC000"/>
                        </a:solidFill>
                        <a:latin typeface="Cambria Math" panose="02040503050406030204" pitchFamily="18" charset="0"/>
                        <a:ea typeface="Cambria Math" panose="02040503050406030204" pitchFamily="18" charset="0"/>
                      </a:rPr>
                      <m:t>−</m:t>
                    </m:r>
                  </m:oMath>
                </a14:m>
                <a:r>
                  <a:rPr lang="fr-MA" sz="2000" b="1" dirty="0">
                    <a:solidFill>
                      <a:srgbClr val="FFC000"/>
                    </a:solidFill>
                    <a:latin typeface="Inter"/>
                  </a:rPr>
                  <a:t> </a:t>
                </a:r>
                <a14:m>
                  <m:oMath xmlns:m="http://schemas.openxmlformats.org/officeDocument/2006/math">
                    <m:sSub>
                      <m:sSubPr>
                        <m:ctrlPr>
                          <a:rPr lang="fr-MA" sz="2000" b="1" i="1" smtClean="0">
                            <a:solidFill>
                              <a:srgbClr val="FFC000"/>
                            </a:solidFill>
                            <a:latin typeface="Cambria Math" panose="02040503050406030204" pitchFamily="18" charset="0"/>
                          </a:rPr>
                        </m:ctrlPr>
                      </m:sSubPr>
                      <m:e>
                        <m:r>
                          <a:rPr lang="fr-MA" sz="2000" b="1" i="1" smtClean="0">
                            <a:solidFill>
                              <a:srgbClr val="FFC000"/>
                            </a:solidFill>
                            <a:latin typeface="Cambria Math" panose="02040503050406030204" pitchFamily="18" charset="0"/>
                            <a:ea typeface="Cambria Math" panose="02040503050406030204" pitchFamily="18" charset="0"/>
                          </a:rPr>
                          <m:t>𝜶</m:t>
                        </m:r>
                      </m:e>
                      <m:sub>
                        <m:r>
                          <a:rPr lang="fr-MA" sz="2000" b="1" i="1" smtClean="0">
                            <a:solidFill>
                              <a:srgbClr val="FFC000"/>
                            </a:solidFill>
                            <a:latin typeface="Cambria Math" panose="02040503050406030204" pitchFamily="18" charset="0"/>
                          </a:rPr>
                          <m:t>𝒌</m:t>
                        </m:r>
                      </m:sub>
                    </m:sSub>
                    <m:sSup>
                      <m:sSupPr>
                        <m:ctrlPr>
                          <a:rPr lang="fr-MA" sz="2000" b="1" i="1" smtClean="0">
                            <a:solidFill>
                              <a:srgbClr val="FFC000"/>
                            </a:solidFill>
                            <a:latin typeface="Cambria Math" panose="02040503050406030204" pitchFamily="18" charset="0"/>
                          </a:rPr>
                        </m:ctrlPr>
                      </m:sSupPr>
                      <m:e>
                        <m:r>
                          <a:rPr lang="fr-MA" sz="2000" b="1" i="1" smtClean="0">
                            <a:solidFill>
                              <a:srgbClr val="FFC000"/>
                            </a:solidFill>
                            <a:latin typeface="Cambria Math" panose="02040503050406030204" pitchFamily="18" charset="0"/>
                          </a:rPr>
                          <m:t>𝒈</m:t>
                        </m:r>
                      </m:e>
                      <m:sup>
                        <m:d>
                          <m:dPr>
                            <m:ctrlPr>
                              <a:rPr lang="fr-MA" sz="2000" b="1" i="1" smtClean="0">
                                <a:solidFill>
                                  <a:srgbClr val="FFC000"/>
                                </a:solidFill>
                                <a:latin typeface="Cambria Math" panose="02040503050406030204" pitchFamily="18" charset="0"/>
                              </a:rPr>
                            </m:ctrlPr>
                          </m:dPr>
                          <m:e>
                            <m:r>
                              <a:rPr lang="fr-MA" sz="2000" b="1" i="1" smtClean="0">
                                <a:solidFill>
                                  <a:srgbClr val="FFC000"/>
                                </a:solidFill>
                                <a:latin typeface="Cambria Math" panose="02040503050406030204" pitchFamily="18" charset="0"/>
                              </a:rPr>
                              <m:t>𝒌</m:t>
                            </m:r>
                          </m:e>
                        </m:d>
                      </m:sup>
                    </m:sSup>
                  </m:oMath>
                </a14:m>
                <a:r>
                  <a:rPr lang="fr-MA" sz="2000" b="1" dirty="0">
                    <a:solidFill>
                      <a:srgbClr val="FFC000"/>
                    </a:solidFill>
                    <a:latin typeface="Inter"/>
                  </a:rPr>
                  <a:t>-</a:t>
                </a:r>
                <a:r>
                  <a:rPr lang="fr-MA" sz="2000" b="1" dirty="0">
                    <a:solidFill>
                      <a:srgbClr val="FFC000"/>
                    </a:solidFill>
                    <a:latin typeface="Inter"/>
                    <a:ea typeface="Cambria Math" panose="02040503050406030204" pitchFamily="18" charset="0"/>
                  </a:rPr>
                  <a:t> </a:t>
                </a:r>
                <a14:m>
                  <m:oMath xmlns:m="http://schemas.openxmlformats.org/officeDocument/2006/math">
                    <m:sSup>
                      <m:sSupPr>
                        <m:ctrlPr>
                          <a:rPr lang="fr-MA" sz="2000" b="1" i="1" smtClean="0">
                            <a:solidFill>
                              <a:srgbClr val="FFC000"/>
                            </a:solidFill>
                            <a:latin typeface="Cambria Math" panose="02040503050406030204" pitchFamily="18" charset="0"/>
                            <a:ea typeface="Cambria Math" panose="02040503050406030204" pitchFamily="18" charset="0"/>
                          </a:rPr>
                        </m:ctrlPr>
                      </m:sSupPr>
                      <m:e>
                        <m:r>
                          <a:rPr lang="fr-MA" sz="2000" b="1" i="1" smtClean="0">
                            <a:solidFill>
                              <a:srgbClr val="FFC000"/>
                            </a:solidFill>
                            <a:latin typeface="Cambria Math" panose="02040503050406030204" pitchFamily="18" charset="0"/>
                            <a:ea typeface="Cambria Math" panose="02040503050406030204" pitchFamily="18" charset="0"/>
                          </a:rPr>
                          <m:t>𝒙</m:t>
                        </m:r>
                      </m:e>
                      <m:sup>
                        <m:d>
                          <m:dPr>
                            <m:ctrlPr>
                              <a:rPr lang="fr-MA" sz="2000" b="1" i="1" smtClean="0">
                                <a:solidFill>
                                  <a:srgbClr val="FFC000"/>
                                </a:solidFill>
                                <a:latin typeface="Cambria Math" panose="02040503050406030204" pitchFamily="18" charset="0"/>
                                <a:ea typeface="Cambria Math" panose="02040503050406030204" pitchFamily="18" charset="0"/>
                              </a:rPr>
                            </m:ctrlPr>
                          </m:dPr>
                          <m:e>
                            <m:r>
                              <a:rPr lang="fr-MA" sz="2000" b="1" i="1" smtClean="0">
                                <a:solidFill>
                                  <a:srgbClr val="FFC000"/>
                                </a:solidFill>
                                <a:latin typeface="Cambria Math" panose="02040503050406030204" pitchFamily="18" charset="0"/>
                                <a:ea typeface="Cambria Math" panose="02040503050406030204" pitchFamily="18" charset="0"/>
                              </a:rPr>
                              <m:t>𝒌</m:t>
                            </m:r>
                          </m:e>
                        </m:d>
                      </m:sup>
                    </m:sSup>
                    <m:r>
                      <a:rPr lang="fr-MA" sz="2000" b="1" i="0" smtClean="0">
                        <a:solidFill>
                          <a:srgbClr val="FFC000"/>
                        </a:solidFill>
                        <a:latin typeface="Cambria Math" panose="02040503050406030204" pitchFamily="18" charset="0"/>
                        <a:ea typeface="Cambria Math" panose="02040503050406030204" pitchFamily="18" charset="0"/>
                      </a:rPr>
                      <m:t>)</m:t>
                    </m:r>
                  </m:oMath>
                </a14:m>
                <a:endParaRPr lang="fr-MA" sz="2000" b="1" dirty="0">
                  <a:solidFill>
                    <a:srgbClr val="FFC000"/>
                  </a:solidFill>
                  <a:latin typeface="Inter"/>
                </a:endParaRPr>
              </a:p>
              <a:p>
                <a:pPr marL="0" indent="0" algn="just">
                  <a:buNone/>
                </a:pPr>
                <a:r>
                  <a:rPr lang="fr-MA" sz="2000" b="1" dirty="0">
                    <a:solidFill>
                      <a:srgbClr val="FFC000"/>
                    </a:solidFill>
                  </a:rPr>
                  <a:t>	   </a:t>
                </a:r>
                <a14:m>
                  <m:oMath xmlns:m="http://schemas.openxmlformats.org/officeDocument/2006/math">
                    <m:r>
                      <a:rPr lang="fr-MA" sz="2000" b="1" i="1" smtClean="0">
                        <a:solidFill>
                          <a:srgbClr val="FFC000"/>
                        </a:solidFill>
                        <a:latin typeface="Cambria Math" panose="02040503050406030204" pitchFamily="18" charset="0"/>
                      </a:rPr>
                      <m:t>=</m:t>
                    </m:r>
                    <m:sSup>
                      <m:sSupPr>
                        <m:ctrlPr>
                          <a:rPr lang="fr-MA" sz="2000" b="1" i="1" smtClean="0">
                            <a:solidFill>
                              <a:srgbClr val="FFC000"/>
                            </a:solidFill>
                            <a:latin typeface="Cambria Math" panose="02040503050406030204" pitchFamily="18" charset="0"/>
                            <a:ea typeface="Cambria Math" panose="02040503050406030204" pitchFamily="18" charset="0"/>
                          </a:rPr>
                        </m:ctrlPr>
                      </m:sSupPr>
                      <m:e>
                        <m:r>
                          <a:rPr lang="fr-MA" sz="2000" b="1" i="1" smtClean="0">
                            <a:solidFill>
                              <a:srgbClr val="FFC000"/>
                            </a:solidFill>
                            <a:latin typeface="Cambria Math" panose="02040503050406030204" pitchFamily="18" charset="0"/>
                            <a:ea typeface="Cambria Math" panose="02040503050406030204" pitchFamily="18" charset="0"/>
                          </a:rPr>
                          <m:t>𝒇</m:t>
                        </m:r>
                        <m:r>
                          <a:rPr lang="fr-MA" sz="2000" b="1" i="1" smtClean="0">
                            <a:solidFill>
                              <a:srgbClr val="FFC000"/>
                            </a:solidFill>
                            <a:latin typeface="Cambria Math" panose="02040503050406030204" pitchFamily="18" charset="0"/>
                            <a:ea typeface="Cambria Math" panose="02040503050406030204" pitchFamily="18" charset="0"/>
                          </a:rPr>
                          <m:t>(</m:t>
                        </m:r>
                        <m:r>
                          <a:rPr lang="fr-MA" sz="2000" b="1" i="1" smtClean="0">
                            <a:solidFill>
                              <a:srgbClr val="FFC000"/>
                            </a:solidFill>
                            <a:latin typeface="Cambria Math" panose="02040503050406030204" pitchFamily="18" charset="0"/>
                            <a:ea typeface="Cambria Math" panose="02040503050406030204" pitchFamily="18" charset="0"/>
                          </a:rPr>
                          <m:t>𝒙</m:t>
                        </m:r>
                      </m:e>
                      <m:sup>
                        <m:d>
                          <m:dPr>
                            <m:ctrlPr>
                              <a:rPr lang="fr-MA" sz="2000" b="1" i="1" smtClean="0">
                                <a:solidFill>
                                  <a:srgbClr val="FFC000"/>
                                </a:solidFill>
                                <a:latin typeface="Cambria Math" panose="02040503050406030204" pitchFamily="18" charset="0"/>
                                <a:ea typeface="Cambria Math" panose="02040503050406030204" pitchFamily="18" charset="0"/>
                              </a:rPr>
                            </m:ctrlPr>
                          </m:dPr>
                          <m:e>
                            <m:r>
                              <a:rPr lang="fr-MA" sz="2000" b="1" i="1" smtClean="0">
                                <a:solidFill>
                                  <a:srgbClr val="FFC000"/>
                                </a:solidFill>
                                <a:latin typeface="Cambria Math" panose="02040503050406030204" pitchFamily="18" charset="0"/>
                                <a:ea typeface="Cambria Math" panose="02040503050406030204" pitchFamily="18" charset="0"/>
                              </a:rPr>
                              <m:t>𝒌</m:t>
                            </m:r>
                          </m:e>
                        </m:d>
                      </m:sup>
                    </m:sSup>
                    <m:r>
                      <a:rPr lang="fr-MA" sz="2000" b="1" i="1" smtClean="0">
                        <a:solidFill>
                          <a:srgbClr val="FFC000"/>
                        </a:solidFill>
                        <a:latin typeface="Cambria Math" panose="02040503050406030204" pitchFamily="18" charset="0"/>
                        <a:ea typeface="Cambria Math" panose="02040503050406030204" pitchFamily="18" charset="0"/>
                      </a:rPr>
                      <m:t>)−</m:t>
                    </m:r>
                    <m:sSup>
                      <m:sSupPr>
                        <m:ctrlPr>
                          <a:rPr lang="fr-MA" sz="2000" b="1" i="1" smtClean="0">
                            <a:solidFill>
                              <a:srgbClr val="FFC000"/>
                            </a:solidFill>
                            <a:latin typeface="Cambria Math" panose="02040503050406030204" pitchFamily="18" charset="0"/>
                            <a:ea typeface="Cambria Math" panose="02040503050406030204" pitchFamily="18" charset="0"/>
                          </a:rPr>
                        </m:ctrlPr>
                      </m:sSupPr>
                      <m:e>
                        <m:r>
                          <a:rPr lang="fr-MA" sz="2000" b="1" i="1" smtClean="0">
                            <a:solidFill>
                              <a:srgbClr val="FFC000"/>
                            </a:solidFill>
                            <a:latin typeface="Cambria Math" panose="02040503050406030204" pitchFamily="18" charset="0"/>
                            <a:ea typeface="Cambria Math" panose="02040503050406030204" pitchFamily="18" charset="0"/>
                          </a:rPr>
                          <m:t>𝒈</m:t>
                        </m:r>
                      </m:e>
                      <m:sup>
                        <m:r>
                          <a:rPr lang="fr-MA" sz="2000" b="1" i="1" smtClean="0">
                            <a:solidFill>
                              <a:srgbClr val="FFC000"/>
                            </a:solidFill>
                            <a:latin typeface="Cambria Math" panose="02040503050406030204" pitchFamily="18" charset="0"/>
                            <a:ea typeface="Cambria Math" panose="02040503050406030204" pitchFamily="18" charset="0"/>
                          </a:rPr>
                          <m:t>(</m:t>
                        </m:r>
                        <m:r>
                          <a:rPr lang="fr-MA" sz="2000" b="1" i="1" smtClean="0">
                            <a:solidFill>
                              <a:srgbClr val="FFC000"/>
                            </a:solidFill>
                            <a:latin typeface="Cambria Math" panose="02040503050406030204" pitchFamily="18" charset="0"/>
                            <a:ea typeface="Cambria Math" panose="02040503050406030204" pitchFamily="18" charset="0"/>
                          </a:rPr>
                          <m:t>𝒌</m:t>
                        </m:r>
                        <m:r>
                          <a:rPr lang="fr-MA" sz="2000" b="1" i="1" smtClean="0">
                            <a:solidFill>
                              <a:srgbClr val="FFC000"/>
                            </a:solidFill>
                            <a:latin typeface="Cambria Math" panose="02040503050406030204" pitchFamily="18" charset="0"/>
                            <a:ea typeface="Cambria Math" panose="02040503050406030204" pitchFamily="18" charset="0"/>
                          </a:rPr>
                          <m:t>)</m:t>
                        </m:r>
                      </m:sup>
                    </m:sSup>
                    <m:sSub>
                      <m:sSubPr>
                        <m:ctrlPr>
                          <a:rPr lang="fr-MA" sz="2000" b="1" i="1" smtClean="0">
                            <a:solidFill>
                              <a:srgbClr val="FFC000"/>
                            </a:solidFill>
                            <a:latin typeface="Cambria Math" panose="02040503050406030204" pitchFamily="18" charset="0"/>
                            <a:ea typeface="Cambria Math" panose="02040503050406030204" pitchFamily="18" charset="0"/>
                          </a:rPr>
                        </m:ctrlPr>
                      </m:sSubPr>
                      <m:e>
                        <m:r>
                          <a:rPr lang="fr-MA" sz="2000" b="1" i="1" smtClean="0">
                            <a:solidFill>
                              <a:srgbClr val="FFC000"/>
                            </a:solidFill>
                            <a:latin typeface="Cambria Math" panose="02040503050406030204" pitchFamily="18" charset="0"/>
                            <a:ea typeface="Cambria Math" panose="02040503050406030204" pitchFamily="18" charset="0"/>
                          </a:rPr>
                          <m:t>𝜶</m:t>
                        </m:r>
                      </m:e>
                      <m:sub>
                        <m:r>
                          <a:rPr lang="fr-MA" sz="2000" b="1" i="1" smtClean="0">
                            <a:solidFill>
                              <a:srgbClr val="FFC000"/>
                            </a:solidFill>
                            <a:latin typeface="Cambria Math" panose="02040503050406030204" pitchFamily="18" charset="0"/>
                            <a:ea typeface="Cambria Math" panose="02040503050406030204" pitchFamily="18" charset="0"/>
                          </a:rPr>
                          <m:t>𝒌</m:t>
                        </m:r>
                      </m:sub>
                    </m:sSub>
                    <m:sSup>
                      <m:sSupPr>
                        <m:ctrlPr>
                          <a:rPr lang="fr-MA" sz="2000" b="1" i="1" smtClean="0">
                            <a:solidFill>
                              <a:srgbClr val="FFC000"/>
                            </a:solidFill>
                            <a:latin typeface="Cambria Math" panose="02040503050406030204" pitchFamily="18" charset="0"/>
                            <a:ea typeface="Cambria Math" panose="02040503050406030204" pitchFamily="18" charset="0"/>
                          </a:rPr>
                        </m:ctrlPr>
                      </m:sSupPr>
                      <m:e>
                        <m:r>
                          <a:rPr lang="fr-MA" sz="2000" b="1" i="1" smtClean="0">
                            <a:solidFill>
                              <a:srgbClr val="FFC000"/>
                            </a:solidFill>
                            <a:latin typeface="Cambria Math" panose="02040503050406030204" pitchFamily="18" charset="0"/>
                            <a:ea typeface="Cambria Math" panose="02040503050406030204" pitchFamily="18" charset="0"/>
                          </a:rPr>
                          <m:t>𝒈</m:t>
                        </m:r>
                      </m:e>
                      <m:sup>
                        <m:r>
                          <a:rPr lang="fr-MA" sz="2000" b="1" i="1" smtClean="0">
                            <a:solidFill>
                              <a:srgbClr val="FFC000"/>
                            </a:solidFill>
                            <a:latin typeface="Cambria Math" panose="02040503050406030204" pitchFamily="18" charset="0"/>
                            <a:ea typeface="Cambria Math" panose="02040503050406030204" pitchFamily="18" charset="0"/>
                          </a:rPr>
                          <m:t>(</m:t>
                        </m:r>
                        <m:r>
                          <a:rPr lang="fr-MA" sz="2000" b="1" i="1" smtClean="0">
                            <a:solidFill>
                              <a:srgbClr val="FFC000"/>
                            </a:solidFill>
                            <a:latin typeface="Cambria Math" panose="02040503050406030204" pitchFamily="18" charset="0"/>
                            <a:ea typeface="Cambria Math" panose="02040503050406030204" pitchFamily="18" charset="0"/>
                          </a:rPr>
                          <m:t>𝒌</m:t>
                        </m:r>
                        <m:r>
                          <a:rPr lang="fr-MA" sz="2000" b="1" i="1" smtClean="0">
                            <a:solidFill>
                              <a:srgbClr val="FFC000"/>
                            </a:solidFill>
                            <a:latin typeface="Cambria Math" panose="02040503050406030204" pitchFamily="18" charset="0"/>
                            <a:ea typeface="Cambria Math" panose="02040503050406030204" pitchFamily="18" charset="0"/>
                          </a:rPr>
                          <m:t>)</m:t>
                        </m:r>
                      </m:sup>
                    </m:sSup>
                  </m:oMath>
                </a14:m>
                <a:r>
                  <a:rPr lang="fr-MA" sz="2000" b="1" dirty="0">
                    <a:solidFill>
                      <a:srgbClr val="FFC000"/>
                    </a:solidFill>
                    <a:latin typeface="Inter"/>
                  </a:rPr>
                  <a:t>=</a:t>
                </a:r>
                <a:r>
                  <a:rPr lang="fr-MA" sz="2000" b="1" dirty="0">
                    <a:solidFill>
                      <a:srgbClr val="FFC000"/>
                    </a:solidFill>
                    <a:latin typeface="Inter"/>
                    <a:ea typeface="Cambria Math" panose="02040503050406030204" pitchFamily="18" charset="0"/>
                  </a:rPr>
                  <a:t> </a:t>
                </a:r>
                <a14:m>
                  <m:oMath xmlns:m="http://schemas.openxmlformats.org/officeDocument/2006/math">
                    <m:sSup>
                      <m:sSupPr>
                        <m:ctrlPr>
                          <a:rPr lang="fr-MA" sz="2000" b="1" i="1" smtClean="0">
                            <a:solidFill>
                              <a:srgbClr val="FFC000"/>
                            </a:solidFill>
                            <a:latin typeface="Cambria Math" panose="02040503050406030204" pitchFamily="18" charset="0"/>
                            <a:ea typeface="Cambria Math" panose="02040503050406030204" pitchFamily="18" charset="0"/>
                          </a:rPr>
                        </m:ctrlPr>
                      </m:sSupPr>
                      <m:e>
                        <m:r>
                          <a:rPr lang="fr-MA" sz="2000" b="1" i="1" smtClean="0">
                            <a:solidFill>
                              <a:srgbClr val="FFC000"/>
                            </a:solidFill>
                            <a:latin typeface="Cambria Math" panose="02040503050406030204" pitchFamily="18" charset="0"/>
                            <a:ea typeface="Cambria Math" panose="02040503050406030204" pitchFamily="18" charset="0"/>
                          </a:rPr>
                          <m:t>𝒇</m:t>
                        </m:r>
                        <m:r>
                          <a:rPr lang="fr-MA" sz="2000" b="1" i="1" smtClean="0">
                            <a:solidFill>
                              <a:srgbClr val="FFC000"/>
                            </a:solidFill>
                            <a:latin typeface="Cambria Math" panose="02040503050406030204" pitchFamily="18" charset="0"/>
                            <a:ea typeface="Cambria Math" panose="02040503050406030204" pitchFamily="18" charset="0"/>
                          </a:rPr>
                          <m:t>(</m:t>
                        </m:r>
                        <m:r>
                          <a:rPr lang="fr-MA" sz="2000" b="1" i="1" smtClean="0">
                            <a:solidFill>
                              <a:srgbClr val="FFC000"/>
                            </a:solidFill>
                            <a:latin typeface="Cambria Math" panose="02040503050406030204" pitchFamily="18" charset="0"/>
                            <a:ea typeface="Cambria Math" panose="02040503050406030204" pitchFamily="18" charset="0"/>
                          </a:rPr>
                          <m:t>𝒙</m:t>
                        </m:r>
                      </m:e>
                      <m:sup>
                        <m:d>
                          <m:dPr>
                            <m:ctrlPr>
                              <a:rPr lang="fr-MA" sz="2000" b="1" i="1" smtClean="0">
                                <a:solidFill>
                                  <a:srgbClr val="FFC000"/>
                                </a:solidFill>
                                <a:latin typeface="Cambria Math" panose="02040503050406030204" pitchFamily="18" charset="0"/>
                                <a:ea typeface="Cambria Math" panose="02040503050406030204" pitchFamily="18" charset="0"/>
                              </a:rPr>
                            </m:ctrlPr>
                          </m:dPr>
                          <m:e>
                            <m:r>
                              <a:rPr lang="fr-MA" sz="2000" b="1" i="1" smtClean="0">
                                <a:solidFill>
                                  <a:srgbClr val="FFC000"/>
                                </a:solidFill>
                                <a:latin typeface="Cambria Math" panose="02040503050406030204" pitchFamily="18" charset="0"/>
                                <a:ea typeface="Cambria Math" panose="02040503050406030204" pitchFamily="18" charset="0"/>
                              </a:rPr>
                              <m:t>𝒌</m:t>
                            </m:r>
                          </m:e>
                        </m:d>
                      </m:sup>
                    </m:sSup>
                    <m:r>
                      <a:rPr lang="fr-MA" sz="2000" b="1" i="1" smtClean="0">
                        <a:solidFill>
                          <a:srgbClr val="FFC000"/>
                        </a:solidFill>
                        <a:latin typeface="Cambria Math" panose="02040503050406030204" pitchFamily="18" charset="0"/>
                        <a:ea typeface="Cambria Math" panose="02040503050406030204" pitchFamily="18" charset="0"/>
                      </a:rPr>
                      <m:t>)−</m:t>
                    </m:r>
                    <m:sSub>
                      <m:sSubPr>
                        <m:ctrlPr>
                          <a:rPr lang="fr-MA" sz="2000" b="1" i="1" smtClean="0">
                            <a:solidFill>
                              <a:srgbClr val="FFC000"/>
                            </a:solidFill>
                            <a:latin typeface="Cambria Math" panose="02040503050406030204" pitchFamily="18" charset="0"/>
                            <a:ea typeface="Cambria Math" panose="02040503050406030204" pitchFamily="18" charset="0"/>
                          </a:rPr>
                        </m:ctrlPr>
                      </m:sSubPr>
                      <m:e>
                        <m:r>
                          <a:rPr lang="fr-MA" sz="2000" b="1" i="1" smtClean="0">
                            <a:solidFill>
                              <a:srgbClr val="FFC000"/>
                            </a:solidFill>
                            <a:latin typeface="Cambria Math" panose="02040503050406030204" pitchFamily="18" charset="0"/>
                            <a:ea typeface="Cambria Math" panose="02040503050406030204" pitchFamily="18" charset="0"/>
                          </a:rPr>
                          <m:t>𝜶</m:t>
                        </m:r>
                      </m:e>
                      <m:sub>
                        <m:r>
                          <a:rPr lang="fr-MA" sz="2000" b="1" i="1" smtClean="0">
                            <a:solidFill>
                              <a:srgbClr val="FFC000"/>
                            </a:solidFill>
                            <a:latin typeface="Cambria Math" panose="02040503050406030204" pitchFamily="18" charset="0"/>
                            <a:ea typeface="Cambria Math" panose="02040503050406030204" pitchFamily="18" charset="0"/>
                          </a:rPr>
                          <m:t>𝒌</m:t>
                        </m:r>
                      </m:sub>
                    </m:sSub>
                    <m:sSubSup>
                      <m:sSubSupPr>
                        <m:ctrlPr>
                          <a:rPr lang="fr-MA" sz="2000" b="1" i="1" smtClean="0">
                            <a:solidFill>
                              <a:srgbClr val="FFC000"/>
                            </a:solidFill>
                            <a:latin typeface="Cambria Math" panose="02040503050406030204" pitchFamily="18" charset="0"/>
                            <a:ea typeface="Cambria Math" panose="02040503050406030204" pitchFamily="18" charset="0"/>
                          </a:rPr>
                        </m:ctrlPr>
                      </m:sSubSupPr>
                      <m:e>
                        <m:d>
                          <m:dPr>
                            <m:begChr m:val="‖"/>
                            <m:endChr m:val="‖"/>
                            <m:ctrlPr>
                              <a:rPr lang="fr-MA" sz="2000" b="1" i="1" smtClean="0">
                                <a:solidFill>
                                  <a:srgbClr val="FFC000"/>
                                </a:solidFill>
                                <a:latin typeface="Cambria Math" panose="02040503050406030204" pitchFamily="18" charset="0"/>
                                <a:ea typeface="Cambria Math" panose="02040503050406030204" pitchFamily="18" charset="0"/>
                              </a:rPr>
                            </m:ctrlPr>
                          </m:dPr>
                          <m:e>
                            <m:sSup>
                              <m:sSupPr>
                                <m:ctrlPr>
                                  <a:rPr lang="fr-MA" sz="2000" b="1" i="1" smtClean="0">
                                    <a:solidFill>
                                      <a:srgbClr val="FFC000"/>
                                    </a:solidFill>
                                    <a:latin typeface="Cambria Math" panose="02040503050406030204" pitchFamily="18" charset="0"/>
                                    <a:ea typeface="Cambria Math" panose="02040503050406030204" pitchFamily="18" charset="0"/>
                                  </a:rPr>
                                </m:ctrlPr>
                              </m:sSupPr>
                              <m:e>
                                <m:r>
                                  <a:rPr lang="fr-MA" sz="2000" b="1" i="1" smtClean="0">
                                    <a:solidFill>
                                      <a:srgbClr val="FFC000"/>
                                    </a:solidFill>
                                    <a:latin typeface="Cambria Math" panose="02040503050406030204" pitchFamily="18" charset="0"/>
                                    <a:ea typeface="Cambria Math" panose="02040503050406030204" pitchFamily="18" charset="0"/>
                                  </a:rPr>
                                  <m:t>𝒈</m:t>
                                </m:r>
                              </m:e>
                              <m:sup>
                                <m:r>
                                  <a:rPr lang="fr-MA" sz="2000" b="1" i="1" smtClean="0">
                                    <a:solidFill>
                                      <a:srgbClr val="FFC000"/>
                                    </a:solidFill>
                                    <a:latin typeface="Cambria Math" panose="02040503050406030204" pitchFamily="18" charset="0"/>
                                    <a:ea typeface="Cambria Math" panose="02040503050406030204" pitchFamily="18" charset="0"/>
                                  </a:rPr>
                                  <m:t>(</m:t>
                                </m:r>
                                <m:r>
                                  <a:rPr lang="fr-MA" sz="2000" b="1" i="1" smtClean="0">
                                    <a:solidFill>
                                      <a:srgbClr val="FFC000"/>
                                    </a:solidFill>
                                    <a:latin typeface="Cambria Math" panose="02040503050406030204" pitchFamily="18" charset="0"/>
                                    <a:ea typeface="Cambria Math" panose="02040503050406030204" pitchFamily="18" charset="0"/>
                                  </a:rPr>
                                  <m:t>𝒌</m:t>
                                </m:r>
                                <m:r>
                                  <a:rPr lang="fr-MA" sz="2000" b="1" i="1" smtClean="0">
                                    <a:solidFill>
                                      <a:srgbClr val="FFC000"/>
                                    </a:solidFill>
                                    <a:latin typeface="Cambria Math" panose="02040503050406030204" pitchFamily="18" charset="0"/>
                                    <a:ea typeface="Cambria Math" panose="02040503050406030204" pitchFamily="18" charset="0"/>
                                  </a:rPr>
                                  <m:t>)</m:t>
                                </m:r>
                              </m:sup>
                            </m:sSup>
                          </m:e>
                        </m:d>
                      </m:e>
                      <m:sub>
                        <m:r>
                          <a:rPr lang="fr-MA" sz="2000" b="1" i="1" smtClean="0">
                            <a:solidFill>
                              <a:srgbClr val="FFC000"/>
                            </a:solidFill>
                            <a:latin typeface="Cambria Math" panose="02040503050406030204" pitchFamily="18" charset="0"/>
                            <a:ea typeface="Cambria Math" panose="02040503050406030204" pitchFamily="18" charset="0"/>
                          </a:rPr>
                          <m:t>𝟐</m:t>
                        </m:r>
                      </m:sub>
                      <m:sup>
                        <m:r>
                          <a:rPr lang="fr-MA" sz="2000" b="1" i="1" smtClean="0">
                            <a:solidFill>
                              <a:srgbClr val="FFC000"/>
                            </a:solidFill>
                            <a:latin typeface="Cambria Math" panose="02040503050406030204" pitchFamily="18" charset="0"/>
                            <a:ea typeface="Cambria Math" panose="02040503050406030204" pitchFamily="18" charset="0"/>
                          </a:rPr>
                          <m:t>𝟐</m:t>
                        </m:r>
                      </m:sup>
                    </m:sSubSup>
                  </m:oMath>
                </a14:m>
                <a:endParaRPr lang="fr-MA" sz="2000" b="1" dirty="0">
                  <a:solidFill>
                    <a:schemeClr val="tx1"/>
                  </a:solidFill>
                  <a:latin typeface="Inter"/>
                </a:endParaRPr>
              </a:p>
            </p:txBody>
          </p:sp>
        </mc:Choice>
        <mc:Fallback>
          <p:sp>
            <p:nvSpPr>
              <p:cNvPr id="5" name="ZoneTexte 4">
                <a:extLst>
                  <a:ext uri="{FF2B5EF4-FFF2-40B4-BE49-F238E27FC236}">
                    <a16:creationId xmlns:a16="http://schemas.microsoft.com/office/drawing/2014/main" id="{1B77451A-1996-A42A-C1FF-650F5BC2D222}"/>
                  </a:ext>
                </a:extLst>
              </p:cNvPr>
              <p:cNvSpPr txBox="1">
                <a:spLocks noRot="1" noChangeAspect="1" noMove="1" noResize="1" noEditPoints="1" noAdjustHandles="1" noChangeArrowheads="1" noChangeShapeType="1" noTextEdit="1"/>
              </p:cNvSpPr>
              <p:nvPr/>
            </p:nvSpPr>
            <p:spPr>
              <a:xfrm>
                <a:off x="297713" y="2330308"/>
                <a:ext cx="8725661" cy="2201885"/>
              </a:xfrm>
              <a:prstGeom prst="rect">
                <a:avLst/>
              </a:prstGeom>
              <a:blipFill>
                <a:blip r:embed="rId3"/>
                <a:stretch>
                  <a:fillRect l="-769" t="-1385" r="-699" b="-1662"/>
                </a:stretch>
              </a:blipFill>
            </p:spPr>
            <p:txBody>
              <a:bodyPr/>
              <a:lstStyle/>
              <a:p>
                <a:r>
                  <a:rPr lang="fr-FR">
                    <a:noFill/>
                  </a:rPr>
                  <a:t> </a:t>
                </a:r>
              </a:p>
            </p:txBody>
          </p:sp>
        </mc:Fallback>
      </mc:AlternateContent>
    </p:spTree>
    <p:extLst>
      <p:ext uri="{BB962C8B-B14F-4D97-AF65-F5344CB8AC3E}">
        <p14:creationId xmlns:p14="http://schemas.microsoft.com/office/powerpoint/2010/main" val="38818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mc:AlternateContent xmlns:mc="http://schemas.openxmlformats.org/markup-compatibility/2006">
        <mc:Choice xmlns:a14="http://schemas.microsoft.com/office/drawing/2010/main" Requires="a14">
          <p:sp>
            <p:nvSpPr>
              <p:cNvPr id="4" name="ZoneTexte 3">
                <a:extLst>
                  <a:ext uri="{FF2B5EF4-FFF2-40B4-BE49-F238E27FC236}">
                    <a16:creationId xmlns:a16="http://schemas.microsoft.com/office/drawing/2014/main" id="{705676CA-A9D7-10D9-856B-785B16E2CEF4}"/>
                  </a:ext>
                </a:extLst>
              </p:cNvPr>
              <p:cNvSpPr txBox="1"/>
              <p:nvPr/>
            </p:nvSpPr>
            <p:spPr>
              <a:xfrm>
                <a:off x="265814" y="838023"/>
                <a:ext cx="8725661" cy="3538854"/>
              </a:xfrm>
              <a:prstGeom prst="rect">
                <a:avLst/>
              </a:prstGeom>
              <a:noFill/>
            </p:spPr>
            <p:txBody>
              <a:bodyPr wrap="square">
                <a:spAutoFit/>
              </a:bodyPr>
              <a:lstStyle/>
              <a:p>
                <a:pPr algn="just"/>
                <a:r>
                  <a:rPr lang="fr-FR" sz="2200" b="1" dirty="0">
                    <a:solidFill>
                      <a:schemeClr val="tx1"/>
                    </a:solidFill>
                    <a:latin typeface="Inter"/>
                    <a:cs typeface="Times New Roman" panose="02020603050405020304" pitchFamily="18" charset="0"/>
                  </a:rPr>
                  <a:t>Puisque</a:t>
                </a:r>
                <a:r>
                  <a:rPr lang="fr-FR" sz="2200" b="1" dirty="0">
                    <a:solidFill>
                      <a:schemeClr val="tx1"/>
                    </a:solidFill>
                    <a:latin typeface="Inter"/>
                  </a:rPr>
                  <a:t> </a:t>
                </a:r>
                <a14:m>
                  <m:oMath xmlns:m="http://schemas.openxmlformats.org/officeDocument/2006/math">
                    <m:r>
                      <a:rPr lang="fr-MA" sz="2200" b="1" i="1" smtClean="0">
                        <a:solidFill>
                          <a:srgbClr val="FFC000"/>
                        </a:solidFill>
                        <a:latin typeface="Cambria Math" panose="02040503050406030204" pitchFamily="18" charset="0"/>
                      </a:rPr>
                      <m:t>𝒇</m:t>
                    </m:r>
                    <m:d>
                      <m:dPr>
                        <m:ctrlPr>
                          <a:rPr lang="fr-MA" sz="2200" b="1" i="1">
                            <a:solidFill>
                              <a:srgbClr val="FFC000"/>
                            </a:solidFill>
                            <a:latin typeface="Cambria Math" panose="02040503050406030204" pitchFamily="18" charset="0"/>
                          </a:rPr>
                        </m:ctrlPr>
                      </m:dPr>
                      <m:e>
                        <m:sSup>
                          <m:sSupPr>
                            <m:ctrlPr>
                              <a:rPr lang="fr-MA" sz="2200" b="1" i="1">
                                <a:solidFill>
                                  <a:srgbClr val="FFC000"/>
                                </a:solidFill>
                                <a:latin typeface="Cambria Math" panose="02040503050406030204" pitchFamily="18" charset="0"/>
                              </a:rPr>
                            </m:ctrlPr>
                          </m:sSupPr>
                          <m:e>
                            <m:r>
                              <a:rPr lang="fr-MA" sz="2200" b="1" i="1">
                                <a:solidFill>
                                  <a:srgbClr val="FFC000"/>
                                </a:solidFill>
                                <a:latin typeface="Cambria Math" panose="02040503050406030204" pitchFamily="18" charset="0"/>
                              </a:rPr>
                              <m:t>𝒙</m:t>
                            </m:r>
                          </m:e>
                          <m:sup>
                            <m:d>
                              <m:dPr>
                                <m:ctrlPr>
                                  <a:rPr lang="fr-MA" sz="2200" b="1" i="1">
                                    <a:solidFill>
                                      <a:srgbClr val="FFC000"/>
                                    </a:solidFill>
                                    <a:latin typeface="Cambria Math" panose="02040503050406030204" pitchFamily="18" charset="0"/>
                                  </a:rPr>
                                </m:ctrlPr>
                              </m:dPr>
                              <m:e>
                                <m:r>
                                  <a:rPr lang="fr-MA" sz="2200" b="1" i="1">
                                    <a:solidFill>
                                      <a:srgbClr val="FFC000"/>
                                    </a:solidFill>
                                    <a:latin typeface="Cambria Math" panose="02040503050406030204" pitchFamily="18" charset="0"/>
                                  </a:rPr>
                                  <m:t>𝒌</m:t>
                                </m:r>
                                <m:r>
                                  <a:rPr lang="fr-MA" sz="2200" b="1" i="1">
                                    <a:solidFill>
                                      <a:srgbClr val="FFC000"/>
                                    </a:solidFill>
                                    <a:latin typeface="Cambria Math" panose="02040503050406030204" pitchFamily="18" charset="0"/>
                                  </a:rPr>
                                  <m:t>+</m:t>
                                </m:r>
                                <m:r>
                                  <a:rPr lang="fr-MA" sz="2200" b="1" i="1">
                                    <a:solidFill>
                                      <a:srgbClr val="FFC000"/>
                                    </a:solidFill>
                                    <a:latin typeface="Cambria Math" panose="02040503050406030204" pitchFamily="18" charset="0"/>
                                  </a:rPr>
                                  <m:t>𝟏</m:t>
                                </m:r>
                              </m:e>
                            </m:d>
                          </m:sup>
                        </m:sSup>
                      </m:e>
                    </m:d>
                  </m:oMath>
                </a14:m>
                <a:r>
                  <a:rPr lang="fr-FR" sz="2200" b="1" dirty="0">
                    <a:solidFill>
                      <a:srgbClr val="FFC000"/>
                    </a:solidFill>
                    <a:latin typeface="Inter"/>
                  </a:rPr>
                  <a:t> </a:t>
                </a:r>
                <a:r>
                  <a:rPr lang="fr-FR" sz="2200" b="1" dirty="0">
                    <a:solidFill>
                      <a:schemeClr val="tx1"/>
                    </a:solidFill>
                    <a:latin typeface="Inter"/>
                    <a:cs typeface="Times New Roman" panose="02020603050405020304" pitchFamily="18" charset="0"/>
                  </a:rPr>
                  <a:t>peut être toute valeur supérieure à </a:t>
                </a:r>
                <a:r>
                  <a:rPr lang="fr-FR" sz="2200" b="1" dirty="0">
                    <a:solidFill>
                      <a:schemeClr val="tx1"/>
                    </a:solidFill>
                    <a:latin typeface="Inter"/>
                  </a:rPr>
                  <a:t> </a:t>
                </a:r>
                <a14:m>
                  <m:oMath xmlns:m="http://schemas.openxmlformats.org/officeDocument/2006/math">
                    <m:sSup>
                      <m:sSupPr>
                        <m:ctrlPr>
                          <a:rPr lang="fr-MA" sz="2200" b="1" i="1" smtClean="0">
                            <a:solidFill>
                              <a:srgbClr val="FFC000"/>
                            </a:solidFill>
                            <a:latin typeface="Cambria Math" panose="02040503050406030204" pitchFamily="18" charset="0"/>
                            <a:ea typeface="Cambria Math" panose="02040503050406030204" pitchFamily="18" charset="0"/>
                          </a:rPr>
                        </m:ctrlPr>
                      </m:sSupPr>
                      <m:e>
                        <m:r>
                          <a:rPr lang="fr-FR" sz="2200" b="1" i="1" smtClean="0">
                            <a:solidFill>
                              <a:srgbClr val="FFC000"/>
                            </a:solidFill>
                            <a:latin typeface="Cambria Math" panose="02040503050406030204" pitchFamily="18" charset="0"/>
                            <a:ea typeface="Cambria Math" panose="02040503050406030204" pitchFamily="18" charset="0"/>
                          </a:rPr>
                          <m:t>  </m:t>
                        </m:r>
                        <m:r>
                          <a:rPr lang="fr-MA" sz="2200" b="1" i="1">
                            <a:solidFill>
                              <a:srgbClr val="FFC000"/>
                            </a:solidFill>
                            <a:latin typeface="Cambria Math" panose="02040503050406030204" pitchFamily="18" charset="0"/>
                            <a:ea typeface="Cambria Math" panose="02040503050406030204" pitchFamily="18" charset="0"/>
                          </a:rPr>
                          <m:t>𝒇</m:t>
                        </m:r>
                        <m:r>
                          <a:rPr lang="fr-MA" sz="2200" b="1" i="1">
                            <a:solidFill>
                              <a:srgbClr val="FFC000"/>
                            </a:solidFill>
                            <a:latin typeface="Cambria Math" panose="02040503050406030204" pitchFamily="18" charset="0"/>
                            <a:ea typeface="Cambria Math" panose="02040503050406030204" pitchFamily="18" charset="0"/>
                          </a:rPr>
                          <m:t>(</m:t>
                        </m:r>
                        <m:r>
                          <a:rPr lang="fr-MA" sz="2200" b="1" i="1">
                            <a:solidFill>
                              <a:srgbClr val="FFC000"/>
                            </a:solidFill>
                            <a:latin typeface="Cambria Math" panose="02040503050406030204" pitchFamily="18" charset="0"/>
                            <a:ea typeface="Cambria Math" panose="02040503050406030204" pitchFamily="18" charset="0"/>
                          </a:rPr>
                          <m:t>𝒙</m:t>
                        </m:r>
                      </m:e>
                      <m:sup>
                        <m:d>
                          <m:dPr>
                            <m:ctrlPr>
                              <a:rPr lang="fr-MA" sz="2200" b="1" i="1">
                                <a:solidFill>
                                  <a:srgbClr val="FFC000"/>
                                </a:solidFill>
                                <a:latin typeface="Cambria Math" panose="02040503050406030204" pitchFamily="18" charset="0"/>
                                <a:ea typeface="Cambria Math" panose="02040503050406030204" pitchFamily="18" charset="0"/>
                              </a:rPr>
                            </m:ctrlPr>
                          </m:dPr>
                          <m:e>
                            <m:r>
                              <a:rPr lang="fr-MA" sz="2200" b="1" i="1">
                                <a:solidFill>
                                  <a:srgbClr val="FFC000"/>
                                </a:solidFill>
                                <a:latin typeface="Cambria Math" panose="02040503050406030204" pitchFamily="18" charset="0"/>
                                <a:ea typeface="Cambria Math" panose="02040503050406030204" pitchFamily="18" charset="0"/>
                              </a:rPr>
                              <m:t>𝒌</m:t>
                            </m:r>
                          </m:e>
                        </m:d>
                      </m:sup>
                    </m:sSup>
                    <m:r>
                      <a:rPr lang="fr-MA" sz="2200" b="1" i="1" smtClean="0">
                        <a:solidFill>
                          <a:srgbClr val="FFC000"/>
                        </a:solidFill>
                        <a:latin typeface="Cambria Math" panose="02040503050406030204" pitchFamily="18" charset="0"/>
                        <a:ea typeface="Cambria Math" panose="02040503050406030204" pitchFamily="18" charset="0"/>
                      </a:rPr>
                      <m:t>−</m:t>
                    </m:r>
                    <m:sSub>
                      <m:sSubPr>
                        <m:ctrlPr>
                          <a:rPr lang="fr-MA" sz="2200" b="1" i="1">
                            <a:solidFill>
                              <a:srgbClr val="FFC000"/>
                            </a:solidFill>
                            <a:latin typeface="Cambria Math" panose="02040503050406030204" pitchFamily="18" charset="0"/>
                            <a:ea typeface="Cambria Math" panose="02040503050406030204" pitchFamily="18" charset="0"/>
                          </a:rPr>
                        </m:ctrlPr>
                      </m:sSubPr>
                      <m:e>
                        <m:r>
                          <a:rPr lang="fr-MA" sz="2200" b="1" i="1">
                            <a:solidFill>
                              <a:srgbClr val="FFC000"/>
                            </a:solidFill>
                            <a:latin typeface="Cambria Math" panose="02040503050406030204" pitchFamily="18" charset="0"/>
                            <a:ea typeface="Cambria Math" panose="02040503050406030204" pitchFamily="18" charset="0"/>
                          </a:rPr>
                          <m:t>𝜶</m:t>
                        </m:r>
                      </m:e>
                      <m:sub>
                        <m:r>
                          <a:rPr lang="fr-MA" sz="2200" b="1" i="1">
                            <a:solidFill>
                              <a:srgbClr val="FFC000"/>
                            </a:solidFill>
                            <a:latin typeface="Cambria Math" panose="02040503050406030204" pitchFamily="18" charset="0"/>
                            <a:ea typeface="Cambria Math" panose="02040503050406030204" pitchFamily="18" charset="0"/>
                          </a:rPr>
                          <m:t>𝒌</m:t>
                        </m:r>
                      </m:sub>
                    </m:sSub>
                    <m:sSubSup>
                      <m:sSubSupPr>
                        <m:ctrlPr>
                          <a:rPr lang="fr-MA" sz="2200" b="1" i="1">
                            <a:solidFill>
                              <a:srgbClr val="FFC000"/>
                            </a:solidFill>
                            <a:latin typeface="Cambria Math" panose="02040503050406030204" pitchFamily="18" charset="0"/>
                            <a:ea typeface="Cambria Math" panose="02040503050406030204" pitchFamily="18" charset="0"/>
                          </a:rPr>
                        </m:ctrlPr>
                      </m:sSubSupPr>
                      <m:e>
                        <m:d>
                          <m:dPr>
                            <m:begChr m:val="‖"/>
                            <m:endChr m:val="‖"/>
                            <m:ctrlPr>
                              <a:rPr lang="fr-MA" sz="2200" b="1" i="1">
                                <a:solidFill>
                                  <a:srgbClr val="FFC000"/>
                                </a:solidFill>
                                <a:latin typeface="Cambria Math" panose="02040503050406030204" pitchFamily="18" charset="0"/>
                                <a:ea typeface="Cambria Math" panose="02040503050406030204" pitchFamily="18" charset="0"/>
                              </a:rPr>
                            </m:ctrlPr>
                          </m:dPr>
                          <m:e>
                            <m:sSup>
                              <m:sSupPr>
                                <m:ctrlPr>
                                  <a:rPr lang="fr-MA" sz="2200" b="1" i="1">
                                    <a:solidFill>
                                      <a:srgbClr val="FFC000"/>
                                    </a:solidFill>
                                    <a:latin typeface="Cambria Math" panose="02040503050406030204" pitchFamily="18" charset="0"/>
                                    <a:ea typeface="Cambria Math" panose="02040503050406030204" pitchFamily="18" charset="0"/>
                                  </a:rPr>
                                </m:ctrlPr>
                              </m:sSupPr>
                              <m:e>
                                <m:r>
                                  <a:rPr lang="fr-MA" sz="2200" b="1" i="1">
                                    <a:solidFill>
                                      <a:srgbClr val="FFC000"/>
                                    </a:solidFill>
                                    <a:latin typeface="Cambria Math" panose="02040503050406030204" pitchFamily="18" charset="0"/>
                                    <a:ea typeface="Cambria Math" panose="02040503050406030204" pitchFamily="18" charset="0"/>
                                  </a:rPr>
                                  <m:t>𝒈</m:t>
                                </m:r>
                              </m:e>
                              <m:sup>
                                <m:r>
                                  <a:rPr lang="fr-MA" sz="2200" b="1" i="1">
                                    <a:solidFill>
                                      <a:srgbClr val="FFC000"/>
                                    </a:solidFill>
                                    <a:latin typeface="Cambria Math" panose="02040503050406030204" pitchFamily="18" charset="0"/>
                                    <a:ea typeface="Cambria Math" panose="02040503050406030204" pitchFamily="18" charset="0"/>
                                  </a:rPr>
                                  <m:t>(</m:t>
                                </m:r>
                                <m:r>
                                  <a:rPr lang="fr-MA" sz="2200" b="1" i="1">
                                    <a:solidFill>
                                      <a:srgbClr val="FFC000"/>
                                    </a:solidFill>
                                    <a:latin typeface="Cambria Math" panose="02040503050406030204" pitchFamily="18" charset="0"/>
                                    <a:ea typeface="Cambria Math" panose="02040503050406030204" pitchFamily="18" charset="0"/>
                                  </a:rPr>
                                  <m:t>𝒌</m:t>
                                </m:r>
                                <m:r>
                                  <a:rPr lang="fr-MA" sz="2200" b="1" i="1">
                                    <a:solidFill>
                                      <a:srgbClr val="FFC000"/>
                                    </a:solidFill>
                                    <a:latin typeface="Cambria Math" panose="02040503050406030204" pitchFamily="18" charset="0"/>
                                    <a:ea typeface="Cambria Math" panose="02040503050406030204" pitchFamily="18" charset="0"/>
                                  </a:rPr>
                                  <m:t>)</m:t>
                                </m:r>
                              </m:sup>
                            </m:sSup>
                          </m:e>
                        </m:d>
                      </m:e>
                      <m:sub>
                        <m:r>
                          <a:rPr lang="fr-MA" sz="2200" b="1" i="1">
                            <a:solidFill>
                              <a:srgbClr val="FFC000"/>
                            </a:solidFill>
                            <a:latin typeface="Cambria Math" panose="02040503050406030204" pitchFamily="18" charset="0"/>
                            <a:ea typeface="Cambria Math" panose="02040503050406030204" pitchFamily="18" charset="0"/>
                          </a:rPr>
                          <m:t>𝟐</m:t>
                        </m:r>
                      </m:sub>
                      <m:sup>
                        <m:r>
                          <a:rPr lang="fr-MA" sz="2200" b="1" i="1">
                            <a:solidFill>
                              <a:srgbClr val="FFC000"/>
                            </a:solidFill>
                            <a:latin typeface="Cambria Math" panose="02040503050406030204" pitchFamily="18" charset="0"/>
                            <a:ea typeface="Cambria Math" panose="02040503050406030204" pitchFamily="18" charset="0"/>
                          </a:rPr>
                          <m:t>𝟐</m:t>
                        </m:r>
                      </m:sup>
                    </m:sSubSup>
                    <m:r>
                      <a:rPr lang="fr-MA" sz="2200" b="1" i="1">
                        <a:solidFill>
                          <a:srgbClr val="FFC000"/>
                        </a:solidFill>
                        <a:latin typeface="Cambria Math" panose="02040503050406030204" pitchFamily="18" charset="0"/>
                        <a:ea typeface="Cambria Math" panose="02040503050406030204" pitchFamily="18" charset="0"/>
                      </a:rPr>
                      <m:t> </m:t>
                    </m:r>
                  </m:oMath>
                </a14:m>
                <a:r>
                  <a:rPr lang="fr-FR" sz="2200" b="1" dirty="0">
                    <a:solidFill>
                      <a:schemeClr val="tx1"/>
                    </a:solidFill>
                    <a:latin typeface="Inter"/>
                    <a:cs typeface="Times New Roman" panose="02020603050405020304" pitchFamily="18" charset="0"/>
                  </a:rPr>
                  <a:t>incluant</a:t>
                </a:r>
                <a:r>
                  <a:rPr lang="fr-FR" sz="2200" b="1" dirty="0">
                    <a:solidFill>
                      <a:schemeClr val="tx1"/>
                    </a:solidFill>
                    <a:latin typeface="Inter"/>
                  </a:rPr>
                  <a:t> </a:t>
                </a:r>
                <a14:m>
                  <m:oMath xmlns:m="http://schemas.openxmlformats.org/officeDocument/2006/math">
                    <m:sSup>
                      <m:sSupPr>
                        <m:ctrlPr>
                          <a:rPr lang="fr-MA" sz="2200" b="1" i="1" smtClean="0">
                            <a:solidFill>
                              <a:srgbClr val="FFC000"/>
                            </a:solidFill>
                            <a:latin typeface="Cambria Math" panose="02040503050406030204" pitchFamily="18" charset="0"/>
                            <a:ea typeface="Cambria Math" panose="02040503050406030204" pitchFamily="18" charset="0"/>
                          </a:rPr>
                        </m:ctrlPr>
                      </m:sSupPr>
                      <m:e>
                        <m:r>
                          <a:rPr lang="fr-MA" sz="2200" b="1" i="1">
                            <a:solidFill>
                              <a:srgbClr val="FFC000"/>
                            </a:solidFill>
                            <a:latin typeface="Cambria Math" panose="02040503050406030204" pitchFamily="18" charset="0"/>
                            <a:ea typeface="Cambria Math" panose="02040503050406030204" pitchFamily="18" charset="0"/>
                          </a:rPr>
                          <m:t>𝒇</m:t>
                        </m:r>
                        <m:r>
                          <a:rPr lang="fr-MA" sz="2200" b="1" i="1">
                            <a:solidFill>
                              <a:srgbClr val="FFC000"/>
                            </a:solidFill>
                            <a:latin typeface="Cambria Math" panose="02040503050406030204" pitchFamily="18" charset="0"/>
                            <a:ea typeface="Cambria Math" panose="02040503050406030204" pitchFamily="18" charset="0"/>
                          </a:rPr>
                          <m:t>(</m:t>
                        </m:r>
                        <m:r>
                          <a:rPr lang="fr-MA" sz="2200" b="1" i="1">
                            <a:solidFill>
                              <a:srgbClr val="FFC000"/>
                            </a:solidFill>
                            <a:latin typeface="Cambria Math" panose="02040503050406030204" pitchFamily="18" charset="0"/>
                            <a:ea typeface="Cambria Math" panose="02040503050406030204" pitchFamily="18" charset="0"/>
                          </a:rPr>
                          <m:t>𝒙</m:t>
                        </m:r>
                      </m:e>
                      <m:sup>
                        <m:d>
                          <m:dPr>
                            <m:ctrlPr>
                              <a:rPr lang="fr-MA" sz="2200" b="1" i="1">
                                <a:solidFill>
                                  <a:srgbClr val="FFC000"/>
                                </a:solidFill>
                                <a:latin typeface="Cambria Math" panose="02040503050406030204" pitchFamily="18" charset="0"/>
                                <a:ea typeface="Cambria Math" panose="02040503050406030204" pitchFamily="18" charset="0"/>
                              </a:rPr>
                            </m:ctrlPr>
                          </m:dPr>
                          <m:e>
                            <m:r>
                              <a:rPr lang="fr-MA" sz="2200" b="1" i="1">
                                <a:solidFill>
                                  <a:srgbClr val="FFC000"/>
                                </a:solidFill>
                                <a:latin typeface="Cambria Math" panose="02040503050406030204" pitchFamily="18" charset="0"/>
                                <a:ea typeface="Cambria Math" panose="02040503050406030204" pitchFamily="18" charset="0"/>
                              </a:rPr>
                              <m:t>𝒌</m:t>
                            </m:r>
                          </m:e>
                        </m:d>
                      </m:sup>
                    </m:sSup>
                    <m:r>
                      <a:rPr lang="fr-MA" sz="2200" b="1" i="1">
                        <a:solidFill>
                          <a:srgbClr val="FFC000"/>
                        </a:solidFill>
                        <a:latin typeface="Cambria Math" panose="02040503050406030204" pitchFamily="18" charset="0"/>
                        <a:ea typeface="Cambria Math" panose="02040503050406030204" pitchFamily="18" charset="0"/>
                      </a:rPr>
                      <m:t>)−</m:t>
                    </m:r>
                    <m:r>
                      <a:rPr lang="fr-MA" sz="2200" b="1" i="1">
                        <a:solidFill>
                          <a:srgbClr val="FFC000"/>
                        </a:solidFill>
                        <a:latin typeface="Cambria Math" panose="02040503050406030204" pitchFamily="18" charset="0"/>
                        <a:ea typeface="Cambria Math" panose="02040503050406030204" pitchFamily="18" charset="0"/>
                      </a:rPr>
                      <m:t>𝑪</m:t>
                    </m:r>
                    <m:r>
                      <a:rPr lang="fr-MA" sz="2200" b="1" i="1">
                        <a:solidFill>
                          <a:srgbClr val="FFC000"/>
                        </a:solidFill>
                        <a:latin typeface="Cambria Math" panose="02040503050406030204" pitchFamily="18" charset="0"/>
                        <a:ea typeface="Cambria Math" panose="02040503050406030204" pitchFamily="18" charset="0"/>
                      </a:rPr>
                      <m:t> </m:t>
                    </m:r>
                  </m:oMath>
                </a14:m>
                <a:r>
                  <a:rPr lang="fr-FR" sz="2200" b="1" dirty="0">
                    <a:solidFill>
                      <a:schemeClr val="tx1"/>
                    </a:solidFill>
                    <a:latin typeface="Inter"/>
                    <a:cs typeface="Times New Roman" panose="02020603050405020304" pitchFamily="18" charset="0"/>
                  </a:rPr>
                  <a:t>pour une certaine constante positive C, il est clair que la méthode du sous-gradient n'est pas une méthode de descente garantie, et le fait que la diminution de </a:t>
                </a:r>
                <a14:m>
                  <m:oMath xmlns:m="http://schemas.openxmlformats.org/officeDocument/2006/math">
                    <m:sSup>
                      <m:sSupPr>
                        <m:ctrlPr>
                          <a:rPr lang="fr-MA" sz="2200" b="1" i="1">
                            <a:solidFill>
                              <a:schemeClr val="tx1"/>
                            </a:solidFill>
                            <a:latin typeface="Cambria Math" panose="02040503050406030204" pitchFamily="18" charset="0"/>
                            <a:ea typeface="Cambria Math" panose="02040503050406030204" pitchFamily="18" charset="0"/>
                          </a:rPr>
                        </m:ctrlPr>
                      </m:sSupPr>
                      <m:e>
                        <m:r>
                          <a:rPr lang="fr-MA" sz="2200" b="1" i="1">
                            <a:solidFill>
                              <a:schemeClr val="tx1"/>
                            </a:solidFill>
                            <a:latin typeface="Cambria Math" panose="02040503050406030204" pitchFamily="18" charset="0"/>
                            <a:ea typeface="Cambria Math" panose="02040503050406030204" pitchFamily="18" charset="0"/>
                          </a:rPr>
                          <m:t>𝒇</m:t>
                        </m:r>
                        <m:r>
                          <a:rPr lang="fr-MA" sz="2200" b="1" i="1">
                            <a:solidFill>
                              <a:schemeClr val="tx1"/>
                            </a:solidFill>
                            <a:latin typeface="Cambria Math" panose="02040503050406030204" pitchFamily="18" charset="0"/>
                            <a:ea typeface="Cambria Math" panose="02040503050406030204" pitchFamily="18" charset="0"/>
                          </a:rPr>
                          <m:t>(</m:t>
                        </m:r>
                        <m:r>
                          <a:rPr lang="fr-MA" sz="2200" b="1" i="1">
                            <a:solidFill>
                              <a:schemeClr val="tx1"/>
                            </a:solidFill>
                            <a:latin typeface="Cambria Math" panose="02040503050406030204" pitchFamily="18" charset="0"/>
                            <a:ea typeface="Cambria Math" panose="02040503050406030204" pitchFamily="18" charset="0"/>
                          </a:rPr>
                          <m:t>𝒙</m:t>
                        </m:r>
                      </m:e>
                      <m:sup>
                        <m:d>
                          <m:dPr>
                            <m:ctrlPr>
                              <a:rPr lang="fr-MA" sz="2200" b="1" i="1">
                                <a:solidFill>
                                  <a:schemeClr val="tx1"/>
                                </a:solidFill>
                                <a:latin typeface="Cambria Math" panose="02040503050406030204" pitchFamily="18" charset="0"/>
                                <a:ea typeface="Cambria Math" panose="02040503050406030204" pitchFamily="18" charset="0"/>
                              </a:rPr>
                            </m:ctrlPr>
                          </m:dPr>
                          <m:e>
                            <m:r>
                              <a:rPr lang="fr-MA" sz="2200" b="1" i="1">
                                <a:solidFill>
                                  <a:schemeClr val="tx1"/>
                                </a:solidFill>
                                <a:latin typeface="Cambria Math" panose="02040503050406030204" pitchFamily="18" charset="0"/>
                                <a:ea typeface="Cambria Math" panose="02040503050406030204" pitchFamily="18" charset="0"/>
                              </a:rPr>
                              <m:t>𝒌</m:t>
                            </m:r>
                          </m:e>
                        </m:d>
                      </m:sup>
                    </m:sSup>
                    <m:r>
                      <a:rPr lang="fr-MA" sz="2200" b="1" i="1">
                        <a:solidFill>
                          <a:schemeClr val="tx1"/>
                        </a:solidFill>
                        <a:latin typeface="Cambria Math" panose="02040503050406030204" pitchFamily="18" charset="0"/>
                        <a:ea typeface="Cambria Math" panose="02040503050406030204" pitchFamily="18" charset="0"/>
                      </a:rPr>
                      <m:t>)</m:t>
                    </m:r>
                  </m:oMath>
                </a14:m>
                <a:r>
                  <a:rPr lang="fr-FR" sz="2200" b="1" dirty="0">
                    <a:solidFill>
                      <a:schemeClr val="tx1"/>
                    </a:solidFill>
                    <a:latin typeface="Inter"/>
                  </a:rPr>
                  <a:t> </a:t>
                </a:r>
                <a:r>
                  <a:rPr lang="fr-FR" sz="2200" b="1" dirty="0">
                    <a:solidFill>
                      <a:schemeClr val="tx1"/>
                    </a:solidFill>
                    <a:latin typeface="Inter"/>
                    <a:cs typeface="Times New Roman" panose="02020603050405020304" pitchFamily="18" charset="0"/>
                  </a:rPr>
                  <a:t>à chaque pas de temps est limitée </a:t>
                </a:r>
                <a:r>
                  <a:rPr lang="fr-FR" sz="2200" b="1" dirty="0">
                    <a:solidFill>
                      <a:srgbClr val="FFC000"/>
                    </a:solidFill>
                    <a:latin typeface="Inter"/>
                    <a:cs typeface="Times New Roman" panose="02020603050405020304" pitchFamily="18" charset="0"/>
                  </a:rPr>
                  <a:t>par </a:t>
                </a:r>
                <a14:m>
                  <m:oMath xmlns:m="http://schemas.openxmlformats.org/officeDocument/2006/math">
                    <m:sSup>
                      <m:sSupPr>
                        <m:ctrlPr>
                          <a:rPr lang="fr-MA" sz="2200" b="1" i="1">
                            <a:solidFill>
                              <a:srgbClr val="FFC000"/>
                            </a:solidFill>
                            <a:latin typeface="Cambria Math" panose="02040503050406030204" pitchFamily="18" charset="0"/>
                            <a:ea typeface="Cambria Math" panose="02040503050406030204" pitchFamily="18" charset="0"/>
                          </a:rPr>
                        </m:ctrlPr>
                      </m:sSupPr>
                      <m:e>
                        <m:r>
                          <a:rPr lang="fr-MA" sz="2200" b="1" i="1">
                            <a:solidFill>
                              <a:srgbClr val="FFC000"/>
                            </a:solidFill>
                            <a:latin typeface="Cambria Math" panose="02040503050406030204" pitchFamily="18" charset="0"/>
                            <a:ea typeface="Cambria Math" panose="02040503050406030204" pitchFamily="18" charset="0"/>
                          </a:rPr>
                          <m:t>𝒇</m:t>
                        </m:r>
                        <m:r>
                          <a:rPr lang="fr-MA" sz="2200" b="1" i="1">
                            <a:solidFill>
                              <a:srgbClr val="FFC000"/>
                            </a:solidFill>
                            <a:latin typeface="Cambria Math" panose="02040503050406030204" pitchFamily="18" charset="0"/>
                            <a:ea typeface="Cambria Math" panose="02040503050406030204" pitchFamily="18" charset="0"/>
                          </a:rPr>
                          <m:t>(</m:t>
                        </m:r>
                        <m:r>
                          <a:rPr lang="fr-MA" sz="2200" b="1" i="1">
                            <a:solidFill>
                              <a:srgbClr val="FFC000"/>
                            </a:solidFill>
                            <a:latin typeface="Cambria Math" panose="02040503050406030204" pitchFamily="18" charset="0"/>
                            <a:ea typeface="Cambria Math" panose="02040503050406030204" pitchFamily="18" charset="0"/>
                          </a:rPr>
                          <m:t>𝒙</m:t>
                        </m:r>
                      </m:e>
                      <m:sup>
                        <m:d>
                          <m:dPr>
                            <m:ctrlPr>
                              <a:rPr lang="fr-MA" sz="2200" b="1" i="1">
                                <a:solidFill>
                                  <a:srgbClr val="FFC000"/>
                                </a:solidFill>
                                <a:latin typeface="Cambria Math" panose="02040503050406030204" pitchFamily="18" charset="0"/>
                                <a:ea typeface="Cambria Math" panose="02040503050406030204" pitchFamily="18" charset="0"/>
                              </a:rPr>
                            </m:ctrlPr>
                          </m:dPr>
                          <m:e>
                            <m:r>
                              <a:rPr lang="fr-MA" sz="2200" b="1" i="1">
                                <a:solidFill>
                                  <a:srgbClr val="FFC000"/>
                                </a:solidFill>
                                <a:latin typeface="Cambria Math" panose="02040503050406030204" pitchFamily="18" charset="0"/>
                                <a:ea typeface="Cambria Math" panose="02040503050406030204" pitchFamily="18" charset="0"/>
                              </a:rPr>
                              <m:t>𝒌</m:t>
                            </m:r>
                          </m:e>
                        </m:d>
                      </m:sup>
                    </m:sSup>
                    <m:r>
                      <a:rPr lang="fr-MA" sz="2200" b="1" i="1">
                        <a:solidFill>
                          <a:srgbClr val="FFC000"/>
                        </a:solidFill>
                        <a:latin typeface="Cambria Math" panose="02040503050406030204" pitchFamily="18" charset="0"/>
                        <a:ea typeface="Cambria Math" panose="02040503050406030204" pitchFamily="18" charset="0"/>
                      </a:rPr>
                      <m:t>)−</m:t>
                    </m:r>
                    <m:sSub>
                      <m:sSubPr>
                        <m:ctrlPr>
                          <a:rPr lang="fr-MA" sz="2200" b="1" i="1">
                            <a:solidFill>
                              <a:srgbClr val="FFC000"/>
                            </a:solidFill>
                            <a:latin typeface="Cambria Math" panose="02040503050406030204" pitchFamily="18" charset="0"/>
                            <a:ea typeface="Cambria Math" panose="02040503050406030204" pitchFamily="18" charset="0"/>
                          </a:rPr>
                        </m:ctrlPr>
                      </m:sSubPr>
                      <m:e>
                        <m:r>
                          <a:rPr lang="fr-MA" sz="2200" b="1" i="1">
                            <a:solidFill>
                              <a:srgbClr val="FFC000"/>
                            </a:solidFill>
                            <a:latin typeface="Cambria Math" panose="02040503050406030204" pitchFamily="18" charset="0"/>
                            <a:ea typeface="Cambria Math" panose="02040503050406030204" pitchFamily="18" charset="0"/>
                          </a:rPr>
                          <m:t>𝜶</m:t>
                        </m:r>
                      </m:e>
                      <m:sub>
                        <m:r>
                          <a:rPr lang="fr-MA" sz="2200" b="1" i="1">
                            <a:solidFill>
                              <a:srgbClr val="FFC000"/>
                            </a:solidFill>
                            <a:latin typeface="Cambria Math" panose="02040503050406030204" pitchFamily="18" charset="0"/>
                            <a:ea typeface="Cambria Math" panose="02040503050406030204" pitchFamily="18" charset="0"/>
                          </a:rPr>
                          <m:t>𝒌</m:t>
                        </m:r>
                      </m:sub>
                    </m:sSub>
                    <m:sSubSup>
                      <m:sSubSupPr>
                        <m:ctrlPr>
                          <a:rPr lang="fr-MA" sz="2200" b="1" i="1">
                            <a:solidFill>
                              <a:srgbClr val="FFC000"/>
                            </a:solidFill>
                            <a:latin typeface="Cambria Math" panose="02040503050406030204" pitchFamily="18" charset="0"/>
                            <a:ea typeface="Cambria Math" panose="02040503050406030204" pitchFamily="18" charset="0"/>
                          </a:rPr>
                        </m:ctrlPr>
                      </m:sSubSupPr>
                      <m:e>
                        <m:d>
                          <m:dPr>
                            <m:begChr m:val="‖"/>
                            <m:endChr m:val="‖"/>
                            <m:ctrlPr>
                              <a:rPr lang="fr-MA" sz="2200" b="1" i="1">
                                <a:solidFill>
                                  <a:srgbClr val="FFC000"/>
                                </a:solidFill>
                                <a:latin typeface="Cambria Math" panose="02040503050406030204" pitchFamily="18" charset="0"/>
                                <a:ea typeface="Cambria Math" panose="02040503050406030204" pitchFamily="18" charset="0"/>
                              </a:rPr>
                            </m:ctrlPr>
                          </m:dPr>
                          <m:e>
                            <m:sSup>
                              <m:sSupPr>
                                <m:ctrlPr>
                                  <a:rPr lang="fr-MA" sz="2200" b="1" i="1">
                                    <a:solidFill>
                                      <a:srgbClr val="FFC000"/>
                                    </a:solidFill>
                                    <a:latin typeface="Cambria Math" panose="02040503050406030204" pitchFamily="18" charset="0"/>
                                    <a:ea typeface="Cambria Math" panose="02040503050406030204" pitchFamily="18" charset="0"/>
                                  </a:rPr>
                                </m:ctrlPr>
                              </m:sSupPr>
                              <m:e>
                                <m:r>
                                  <a:rPr lang="fr-MA" sz="2200" b="1" i="1">
                                    <a:solidFill>
                                      <a:srgbClr val="FFC000"/>
                                    </a:solidFill>
                                    <a:latin typeface="Cambria Math" panose="02040503050406030204" pitchFamily="18" charset="0"/>
                                    <a:ea typeface="Cambria Math" panose="02040503050406030204" pitchFamily="18" charset="0"/>
                                  </a:rPr>
                                  <m:t>𝒈</m:t>
                                </m:r>
                              </m:e>
                              <m:sup>
                                <m:r>
                                  <a:rPr lang="fr-MA" sz="2200" b="1" i="1">
                                    <a:solidFill>
                                      <a:srgbClr val="FFC000"/>
                                    </a:solidFill>
                                    <a:latin typeface="Cambria Math" panose="02040503050406030204" pitchFamily="18" charset="0"/>
                                    <a:ea typeface="Cambria Math" panose="02040503050406030204" pitchFamily="18" charset="0"/>
                                  </a:rPr>
                                  <m:t>(</m:t>
                                </m:r>
                                <m:r>
                                  <a:rPr lang="fr-MA" sz="2200" b="1" i="1">
                                    <a:solidFill>
                                      <a:srgbClr val="FFC000"/>
                                    </a:solidFill>
                                    <a:latin typeface="Cambria Math" panose="02040503050406030204" pitchFamily="18" charset="0"/>
                                    <a:ea typeface="Cambria Math" panose="02040503050406030204" pitchFamily="18" charset="0"/>
                                  </a:rPr>
                                  <m:t>𝒌</m:t>
                                </m:r>
                                <m:r>
                                  <a:rPr lang="fr-MA" sz="2200" b="1" i="1">
                                    <a:solidFill>
                                      <a:srgbClr val="FFC000"/>
                                    </a:solidFill>
                                    <a:latin typeface="Cambria Math" panose="02040503050406030204" pitchFamily="18" charset="0"/>
                                    <a:ea typeface="Cambria Math" panose="02040503050406030204" pitchFamily="18" charset="0"/>
                                  </a:rPr>
                                  <m:t>)</m:t>
                                </m:r>
                              </m:sup>
                            </m:sSup>
                          </m:e>
                        </m:d>
                      </m:e>
                      <m:sub>
                        <m:r>
                          <a:rPr lang="fr-MA" sz="2200" b="1" i="1">
                            <a:solidFill>
                              <a:srgbClr val="FFC000"/>
                            </a:solidFill>
                            <a:latin typeface="Cambria Math" panose="02040503050406030204" pitchFamily="18" charset="0"/>
                            <a:ea typeface="Cambria Math" panose="02040503050406030204" pitchFamily="18" charset="0"/>
                          </a:rPr>
                          <m:t>𝟐</m:t>
                        </m:r>
                      </m:sub>
                      <m:sup>
                        <m:r>
                          <a:rPr lang="fr-MA" sz="2200" b="1" i="1">
                            <a:solidFill>
                              <a:srgbClr val="FFC000"/>
                            </a:solidFill>
                            <a:latin typeface="Cambria Math" panose="02040503050406030204" pitchFamily="18" charset="0"/>
                            <a:ea typeface="Cambria Math" panose="02040503050406030204" pitchFamily="18" charset="0"/>
                          </a:rPr>
                          <m:t>𝟐</m:t>
                        </m:r>
                      </m:sup>
                    </m:sSubSup>
                  </m:oMath>
                </a14:m>
                <a:r>
                  <a:rPr lang="fr-FR" sz="2200" b="1" dirty="0">
                    <a:solidFill>
                      <a:srgbClr val="FFC000"/>
                    </a:solidFill>
                    <a:latin typeface="Inter"/>
                  </a:rPr>
                  <a:t> </a:t>
                </a:r>
                <a:r>
                  <a:rPr lang="fr-MA" sz="2200" b="1" dirty="0">
                    <a:solidFill>
                      <a:schemeClr val="tx1"/>
                    </a:solidFill>
                    <a:latin typeface="Inter"/>
                    <a:cs typeface="Times New Roman" panose="02020603050405020304" pitchFamily="18" charset="0"/>
                  </a:rPr>
                  <a:t>explique </a:t>
                </a:r>
                <a:r>
                  <a:rPr lang="fr-FR" sz="2200" b="1" dirty="0">
                    <a:solidFill>
                      <a:schemeClr val="tx1"/>
                    </a:solidFill>
                    <a:latin typeface="Inter"/>
                    <a:cs typeface="Times New Roman" panose="02020603050405020304" pitchFamily="18" charset="0"/>
                  </a:rPr>
                  <a:t>la lenteur de la méthode. </a:t>
                </a:r>
              </a:p>
              <a:p>
                <a:pPr algn="just"/>
                <a:r>
                  <a:rPr lang="fr-FR" sz="2200" b="1" dirty="0">
                    <a:solidFill>
                      <a:schemeClr val="tx1"/>
                    </a:solidFill>
                    <a:latin typeface="Inter"/>
                    <a:cs typeface="Times New Roman" panose="02020603050405020304" pitchFamily="18" charset="0"/>
                  </a:rPr>
                  <a:t>L'algorithme est garanti pour converger à moins de ϵ de l'optimum en un temps semi-raisonnable, donc ce n'est pas si mal. Il faut simplement garder à l'esprit les avertissements de la méthode.</a:t>
                </a:r>
                <a:endParaRPr lang="fr-MA" sz="2200" b="1" dirty="0">
                  <a:solidFill>
                    <a:schemeClr val="tx1"/>
                  </a:solidFill>
                  <a:latin typeface="Inter"/>
                  <a:cs typeface="Times New Roman" panose="02020603050405020304" pitchFamily="18" charset="0"/>
                </a:endParaRPr>
              </a:p>
            </p:txBody>
          </p:sp>
        </mc:Choice>
        <mc:Fallback>
          <p:sp>
            <p:nvSpPr>
              <p:cNvPr id="4" name="ZoneTexte 3">
                <a:extLst>
                  <a:ext uri="{FF2B5EF4-FFF2-40B4-BE49-F238E27FC236}">
                    <a16:creationId xmlns:a16="http://schemas.microsoft.com/office/drawing/2014/main" id="{705676CA-A9D7-10D9-856B-785B16E2CEF4}"/>
                  </a:ext>
                </a:extLst>
              </p:cNvPr>
              <p:cNvSpPr txBox="1">
                <a:spLocks noRot="1" noChangeAspect="1" noMove="1" noResize="1" noEditPoints="1" noAdjustHandles="1" noChangeArrowheads="1" noChangeShapeType="1" noTextEdit="1"/>
              </p:cNvSpPr>
              <p:nvPr/>
            </p:nvSpPr>
            <p:spPr>
              <a:xfrm>
                <a:off x="265814" y="838023"/>
                <a:ext cx="8725661" cy="3538854"/>
              </a:xfrm>
              <a:prstGeom prst="rect">
                <a:avLst/>
              </a:prstGeom>
              <a:blipFill>
                <a:blip r:embed="rId2"/>
                <a:stretch>
                  <a:fillRect l="-908" r="-908" b="-2582"/>
                </a:stretch>
              </a:blipFill>
            </p:spPr>
            <p:txBody>
              <a:bodyPr/>
              <a:lstStyle/>
              <a:p>
                <a:r>
                  <a:rPr lang="fr-FR">
                    <a:noFill/>
                  </a:rPr>
                  <a:t> </a:t>
                </a:r>
              </a:p>
            </p:txBody>
          </p:sp>
        </mc:Fallback>
      </mc:AlternateContent>
    </p:spTree>
    <p:extLst>
      <p:ext uri="{BB962C8B-B14F-4D97-AF65-F5344CB8AC3E}">
        <p14:creationId xmlns:p14="http://schemas.microsoft.com/office/powerpoint/2010/main" val="4055162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4556" y="2188930"/>
            <a:ext cx="8170680" cy="608400"/>
          </a:xfrm>
          <a:prstGeom prst="rect">
            <a:avLst/>
          </a:prstGeom>
        </p:spPr>
        <p:txBody>
          <a:bodyPr spcFirstLastPara="1" wrap="square" lIns="0" tIns="0" rIns="0" bIns="0" anchor="b" anchorCtr="0">
            <a:noAutofit/>
          </a:bodyPr>
          <a:lstStyle/>
          <a:p>
            <a:r>
              <a:rPr lang="fr-FR" sz="3600" dirty="0"/>
              <a:t>Méthode </a:t>
            </a:r>
            <a:r>
              <a:rPr lang="fr-FR" sz="3600" kern="1800" dirty="0">
                <a:solidFill>
                  <a:schemeClr val="tx1"/>
                </a:solidFill>
                <a:effectLst/>
                <a:ea typeface="Times New Roman" panose="02020603050405020304" pitchFamily="18" charset="0"/>
                <a:cs typeface="Times New Roman" panose="02020603050405020304" pitchFamily="18" charset="0"/>
              </a:rPr>
              <a:t>Gradient projeté</a:t>
            </a:r>
            <a:endParaRPr sz="3600" dirty="0">
              <a:solidFill>
                <a:schemeClr val="tx1"/>
              </a:solidFill>
            </a:endParaRPr>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654292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420502" y="855506"/>
            <a:ext cx="6728400" cy="351300"/>
          </a:xfrm>
          <a:prstGeom prst="rect">
            <a:avLst/>
          </a:prstGeom>
        </p:spPr>
        <p:txBody>
          <a:bodyPr spcFirstLastPara="1" wrap="square" lIns="0" tIns="0" rIns="0" bIns="0" anchor="ctr" anchorCtr="0">
            <a:noAutofit/>
          </a:bodyPr>
          <a:lstStyle/>
          <a:p>
            <a:pPr>
              <a:lnSpc>
                <a:spcPct val="107000"/>
              </a:lnSpc>
              <a:spcAft>
                <a:spcPts val="300"/>
              </a:spcAft>
            </a:pPr>
            <a:r>
              <a:rPr lang="fr-FR" sz="3600" b="1" kern="1800" dirty="0">
                <a:solidFill>
                  <a:schemeClr val="tx1"/>
                </a:solidFill>
                <a:effectLst/>
                <a:latin typeface="Inter"/>
                <a:ea typeface="Times New Roman" panose="02020603050405020304" pitchFamily="18" charset="0"/>
                <a:cs typeface="Times New Roman" panose="02020603050405020304" pitchFamily="18" charset="0"/>
              </a:rPr>
              <a:t>Gradient projeté</a:t>
            </a:r>
            <a:endParaRPr lang="fr-FR" sz="3600" b="1" dirty="0">
              <a:solidFill>
                <a:schemeClr val="tx1"/>
              </a:solidFill>
              <a:effectLst/>
              <a:latin typeface="Inter"/>
              <a:ea typeface="Calibri" panose="020F0502020204030204" pitchFamily="34" charset="0"/>
              <a:cs typeface="Arial" panose="020B0604020202020204" pitchFamily="34" charset="0"/>
            </a:endParaRP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8" name="ZoneTexte 7">
            <a:extLst>
              <a:ext uri="{FF2B5EF4-FFF2-40B4-BE49-F238E27FC236}">
                <a16:creationId xmlns:a16="http://schemas.microsoft.com/office/drawing/2014/main" id="{C19340AD-B81E-06DA-5A3F-37D291FCC7AD}"/>
              </a:ext>
            </a:extLst>
          </p:cNvPr>
          <p:cNvSpPr txBox="1"/>
          <p:nvPr/>
        </p:nvSpPr>
        <p:spPr>
          <a:xfrm>
            <a:off x="562247" y="1429641"/>
            <a:ext cx="8444910" cy="2954655"/>
          </a:xfrm>
          <a:prstGeom prst="rect">
            <a:avLst/>
          </a:prstGeom>
          <a:noFill/>
        </p:spPr>
        <p:txBody>
          <a:bodyPr wrap="square">
            <a:spAutoFit/>
          </a:bodyPr>
          <a:lstStyle/>
          <a:p>
            <a:pPr>
              <a:spcBef>
                <a:spcPts val="600"/>
              </a:spcBef>
              <a:spcAft>
                <a:spcPts val="600"/>
              </a:spcAft>
            </a:pPr>
            <a:r>
              <a:rPr lang="fr-FR" sz="2200" b="1" dirty="0">
                <a:solidFill>
                  <a:schemeClr val="tx1"/>
                </a:solidFill>
                <a:latin typeface="Inter"/>
                <a:ea typeface="Times New Roman" panose="02020603050405020304" pitchFamily="18" charset="0"/>
              </a:rPr>
              <a:t>le gradient projeté est un vecteur dont la nullité exprime l'</a:t>
            </a:r>
            <a:r>
              <a:rPr lang="fr-FR" sz="2200" b="1" dirty="0">
                <a:solidFill>
                  <a:schemeClr val="tx1"/>
                </a:solidFill>
                <a:latin typeface="Inter"/>
                <a:ea typeface="Times New Roman" panose="02020603050405020304" pitchFamily="18" charset="0"/>
                <a:hlinkClick r:id="rId3" tooltip="Conditions d'optimalité (dimension finie)">
                  <a:extLst>
                    <a:ext uri="{A12FA001-AC4F-418D-AE19-62706E023703}">
                      <ahyp:hlinkClr xmlns:ahyp="http://schemas.microsoft.com/office/drawing/2018/hyperlinkcolor" val="tx"/>
                    </a:ext>
                  </a:extLst>
                </a:hlinkClick>
              </a:rPr>
              <a:t>optimalité au premier ordre</a:t>
            </a:r>
            <a:r>
              <a:rPr lang="fr-FR" sz="2200" b="1" dirty="0">
                <a:solidFill>
                  <a:schemeClr val="tx1"/>
                </a:solidFill>
                <a:latin typeface="Inter"/>
                <a:ea typeface="Times New Roman" panose="02020603050405020304" pitchFamily="18" charset="0"/>
              </a:rPr>
              <a:t> d'un problème d'optimisation avec contraintes convexes. Il est aussi utilisé dans la description et l'analyse de l'</a:t>
            </a:r>
            <a:r>
              <a:rPr lang="fr-FR" sz="2200" b="1" dirty="0">
                <a:solidFill>
                  <a:schemeClr val="tx1"/>
                </a:solidFill>
                <a:latin typeface="Inter"/>
                <a:ea typeface="Times New Roman" panose="02020603050405020304" pitchFamily="18" charset="0"/>
                <a:hlinkClick r:id="rId4" tooltip="Algorithme du gradient projeté (page inexistante)">
                  <a:extLst>
                    <a:ext uri="{A12FA001-AC4F-418D-AE19-62706E023703}">
                      <ahyp:hlinkClr xmlns:ahyp="http://schemas.microsoft.com/office/drawing/2018/hyperlinkcolor" val="tx"/>
                    </a:ext>
                  </a:extLst>
                </a:hlinkClick>
              </a:rPr>
              <a:t>algorithme du gradient projeté</a:t>
            </a:r>
            <a:r>
              <a:rPr lang="fr-FR" sz="2200" b="1" dirty="0">
                <a:solidFill>
                  <a:schemeClr val="tx1"/>
                </a:solidFill>
                <a:latin typeface="Inter"/>
                <a:ea typeface="Times New Roman" panose="02020603050405020304" pitchFamily="18" charset="0"/>
              </a:rPr>
              <a:t>.</a:t>
            </a:r>
          </a:p>
          <a:p>
            <a:pPr>
              <a:spcBef>
                <a:spcPts val="600"/>
              </a:spcBef>
              <a:spcAft>
                <a:spcPts val="600"/>
              </a:spcAft>
            </a:pPr>
            <a:r>
              <a:rPr lang="fr-FR" sz="2200" b="1" dirty="0">
                <a:solidFill>
                  <a:schemeClr val="tx1"/>
                </a:solidFill>
                <a:latin typeface="Inter"/>
                <a:ea typeface="Times New Roman" panose="02020603050405020304" pitchFamily="18" charset="0"/>
              </a:rPr>
              <a:t>De manière plus précise, le gradient projeté est la projection orthogonale du gradient en un point x de la fonction que l'on cherche à minimiser, projection sur l'opposé du </a:t>
            </a:r>
            <a:r>
              <a:rPr lang="fr-FR" sz="2200" b="1" dirty="0">
                <a:solidFill>
                  <a:schemeClr val="tx1"/>
                </a:solidFill>
                <a:latin typeface="Inter"/>
                <a:ea typeface="Times New Roman" panose="02020603050405020304" pitchFamily="18" charset="0"/>
                <a:hlinkClick r:id="rId5" tooltip="Cône tangent">
                  <a:extLst>
                    <a:ext uri="{A12FA001-AC4F-418D-AE19-62706E023703}">
                      <ahyp:hlinkClr xmlns:ahyp="http://schemas.microsoft.com/office/drawing/2018/hyperlinkcolor" val="tx"/>
                    </a:ext>
                  </a:extLst>
                </a:hlinkClick>
              </a:rPr>
              <a:t>cône tangent</a:t>
            </a:r>
            <a:r>
              <a:rPr lang="fr-FR" sz="2200" b="1" dirty="0">
                <a:solidFill>
                  <a:schemeClr val="tx1"/>
                </a:solidFill>
                <a:latin typeface="Inter"/>
                <a:ea typeface="Times New Roman" panose="02020603050405020304" pitchFamily="18" charset="0"/>
              </a:rPr>
              <a:t> au point x à l'ensemble admissible du problème, supposé </a:t>
            </a:r>
            <a:r>
              <a:rPr lang="fr-FR" sz="2200" b="1" dirty="0">
                <a:solidFill>
                  <a:schemeClr val="tx1"/>
                </a:solidFill>
                <a:latin typeface="Inter"/>
                <a:ea typeface="Times New Roman" panose="02020603050405020304" pitchFamily="18" charset="0"/>
                <a:hlinkClick r:id="rId6" tooltip="Ensemble convexe">
                  <a:extLst>
                    <a:ext uri="{A12FA001-AC4F-418D-AE19-62706E023703}">
                      <ahyp:hlinkClr xmlns:ahyp="http://schemas.microsoft.com/office/drawing/2018/hyperlinkcolor" val="tx"/>
                    </a:ext>
                  </a:extLst>
                </a:hlinkClick>
              </a:rPr>
              <a:t>convexe</a:t>
            </a:r>
            <a:r>
              <a:rPr lang="fr-FR" sz="2200" b="1" dirty="0">
                <a:solidFill>
                  <a:schemeClr val="tx1"/>
                </a:solidFill>
                <a:latin typeface="Inter"/>
                <a:ea typeface="Times New Roman" panose="02020603050405020304" pitchFamily="18" charset="0"/>
              </a:rPr>
              <a:t>.</a:t>
            </a:r>
          </a:p>
        </p:txBody>
      </p:sp>
    </p:spTree>
    <p:extLst>
      <p:ext uri="{BB962C8B-B14F-4D97-AF65-F5344CB8AC3E}">
        <p14:creationId xmlns:p14="http://schemas.microsoft.com/office/powerpoint/2010/main" val="4216824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5" name="Image 4">
            <a:extLst>
              <a:ext uri="{FF2B5EF4-FFF2-40B4-BE49-F238E27FC236}">
                <a16:creationId xmlns:a16="http://schemas.microsoft.com/office/drawing/2014/main" id="{0E830E81-98D8-A821-19DD-FEAF8318B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08" y="447095"/>
            <a:ext cx="7459183" cy="41387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7187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pic>
        <p:nvPicPr>
          <p:cNvPr id="4" name="Image 3">
            <a:extLst>
              <a:ext uri="{FF2B5EF4-FFF2-40B4-BE49-F238E27FC236}">
                <a16:creationId xmlns:a16="http://schemas.microsoft.com/office/drawing/2014/main" id="{5D14319A-22F6-94AC-7698-9CC22D98F1BD}"/>
              </a:ext>
            </a:extLst>
          </p:cNvPr>
          <p:cNvPicPr>
            <a:picLocks noChangeAspect="1"/>
          </p:cNvPicPr>
          <p:nvPr/>
        </p:nvPicPr>
        <p:blipFill>
          <a:blip r:embed="rId2"/>
          <a:stretch>
            <a:fillRect/>
          </a:stretch>
        </p:blipFill>
        <p:spPr>
          <a:xfrm>
            <a:off x="1326988" y="1155460"/>
            <a:ext cx="6971863" cy="2832580"/>
          </a:xfrm>
          <a:prstGeom prst="rect">
            <a:avLst/>
          </a:prstGeom>
        </p:spPr>
      </p:pic>
    </p:spTree>
    <p:extLst>
      <p:ext uri="{BB962C8B-B14F-4D97-AF65-F5344CB8AC3E}">
        <p14:creationId xmlns:p14="http://schemas.microsoft.com/office/powerpoint/2010/main" val="1321749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pic>
        <p:nvPicPr>
          <p:cNvPr id="5" name="Image 4">
            <a:extLst>
              <a:ext uri="{FF2B5EF4-FFF2-40B4-BE49-F238E27FC236}">
                <a16:creationId xmlns:a16="http://schemas.microsoft.com/office/drawing/2014/main" id="{C892FE44-0EB8-5D87-64B7-16D19610B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525780"/>
            <a:ext cx="8877175" cy="3911430"/>
          </a:xfrm>
          <a:prstGeom prst="rect">
            <a:avLst/>
          </a:prstGeom>
        </p:spPr>
      </p:pic>
    </p:spTree>
    <p:extLst>
      <p:ext uri="{BB962C8B-B14F-4D97-AF65-F5344CB8AC3E}">
        <p14:creationId xmlns:p14="http://schemas.microsoft.com/office/powerpoint/2010/main" val="1618161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4556" y="2188930"/>
            <a:ext cx="8170680" cy="608400"/>
          </a:xfrm>
          <a:prstGeom prst="rect">
            <a:avLst/>
          </a:prstGeom>
        </p:spPr>
        <p:txBody>
          <a:bodyPr spcFirstLastPara="1" wrap="square" lIns="0" tIns="0" rIns="0" bIns="0" anchor="b" anchorCtr="0">
            <a:noAutofit/>
          </a:bodyPr>
          <a:lstStyle/>
          <a:p>
            <a:r>
              <a:rPr lang="fr-FR" sz="3600" dirty="0"/>
              <a:t>Méthode </a:t>
            </a:r>
            <a:r>
              <a:rPr lang="fr-FR" sz="3600" kern="1800" dirty="0">
                <a:solidFill>
                  <a:schemeClr val="tx1"/>
                </a:solidFill>
                <a:effectLst/>
                <a:ea typeface="Times New Roman" panose="02020603050405020304" pitchFamily="18" charset="0"/>
                <a:cs typeface="Times New Roman" panose="02020603050405020304" pitchFamily="18" charset="0"/>
              </a:rPr>
              <a:t>Gradient proximal</a:t>
            </a:r>
            <a:endParaRPr sz="3600" dirty="0">
              <a:solidFill>
                <a:schemeClr val="tx1"/>
              </a:solidFill>
            </a:endParaRPr>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333446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420502" y="855506"/>
            <a:ext cx="6728400" cy="351300"/>
          </a:xfrm>
          <a:prstGeom prst="rect">
            <a:avLst/>
          </a:prstGeom>
        </p:spPr>
        <p:txBody>
          <a:bodyPr spcFirstLastPara="1" wrap="square" lIns="0" tIns="0" rIns="0" bIns="0" anchor="ctr" anchorCtr="0">
            <a:noAutofit/>
          </a:bodyPr>
          <a:lstStyle/>
          <a:p>
            <a:pPr>
              <a:lnSpc>
                <a:spcPct val="107000"/>
              </a:lnSpc>
              <a:spcAft>
                <a:spcPts val="800"/>
              </a:spcAft>
            </a:pPr>
            <a:r>
              <a:rPr lang="fr-FR" sz="3600" b="1" dirty="0">
                <a:effectLst/>
                <a:latin typeface="Calibri" panose="020F0502020204030204" pitchFamily="34" charset="0"/>
                <a:ea typeface="Calibri" panose="020F0502020204030204" pitchFamily="34" charset="0"/>
                <a:cs typeface="Arial" panose="020B0604020202020204" pitchFamily="34" charset="0"/>
              </a:rPr>
              <a:t>Méthode du Gradient Proximal</a:t>
            </a: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492BC5B3-A8F0-9873-1183-A64206167883}"/>
                  </a:ext>
                </a:extLst>
              </p:cNvPr>
              <p:cNvSpPr txBox="1"/>
              <p:nvPr/>
            </p:nvSpPr>
            <p:spPr>
              <a:xfrm>
                <a:off x="958765" y="1610412"/>
                <a:ext cx="8629968" cy="2769541"/>
              </a:xfrm>
              <a:prstGeom prst="rect">
                <a:avLst/>
              </a:prstGeom>
              <a:noFill/>
            </p:spPr>
            <p:txBody>
              <a:bodyPr wrap="square">
                <a:spAutoFit/>
              </a:bodyPr>
              <a:lstStyle/>
              <a:p>
                <a:pPr algn="just">
                  <a:lnSpc>
                    <a:spcPct val="107000"/>
                  </a:lnSpc>
                  <a:spcAft>
                    <a:spcPts val="800"/>
                  </a:spcAft>
                </a:pPr>
                <a:r>
                  <a:rPr lang="fr-FR" sz="2200" b="1" dirty="0">
                    <a:solidFill>
                      <a:schemeClr val="tx1"/>
                    </a:solidFill>
                    <a:effectLst/>
                    <a:latin typeface="Inter"/>
                    <a:ea typeface="Calibri" panose="020F0502020204030204" pitchFamily="34" charset="0"/>
                    <a:cs typeface="Arial" panose="020B0604020202020204" pitchFamily="34" charset="0"/>
                  </a:rPr>
                  <a:t>Considérons le même problème :</a:t>
                </a:r>
                <a:r>
                  <a:rPr lang="fr-FR" sz="2200" b="1" dirty="0">
                    <a:solidFill>
                      <a:schemeClr val="tx1"/>
                    </a:solidFill>
                    <a:latin typeface="Inter"/>
                    <a:ea typeface="Calibri" panose="020F0502020204030204" pitchFamily="34" charset="0"/>
                    <a:cs typeface="Arial" panose="020B0604020202020204" pitchFamily="34" charset="0"/>
                  </a:rPr>
                  <a:t> </a:t>
                </a:r>
                <a14:m>
                  <m:oMath xmlns:m="http://schemas.openxmlformats.org/officeDocument/2006/math">
                    <m:func>
                      <m:funcPr>
                        <m:ctrlP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funcPr>
                      <m:fName>
                        <m:limLow>
                          <m:limLow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limLowPr>
                          <m:e>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𝒎𝒊𝒏</m:t>
                            </m:r>
                          </m:e>
                          <m:lim>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lim>
                        </m:limLow>
                      </m:fName>
                      <m:e>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𝒇</m:t>
                        </m:r>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e>
                    </m:func>
                  </m:oMath>
                </a14:m>
                <a:r>
                  <a:rPr lang="fr-FR" sz="2200" b="1" dirty="0">
                    <a:solidFill>
                      <a:srgbClr val="FFC000"/>
                    </a:solidFill>
                    <a:latin typeface="Inter"/>
                    <a:ea typeface="Times New Roman" panose="02020603050405020304" pitchFamily="18" charset="0"/>
                    <a:cs typeface="Arial" panose="020B0604020202020204" pitchFamily="34" charset="0"/>
                  </a:rPr>
                  <a:t> </a:t>
                </a:r>
                <a:r>
                  <a:rPr lang="fr-FR" sz="2200" b="1" dirty="0">
                    <a:solidFill>
                      <a:schemeClr val="tx1"/>
                    </a:solidFill>
                    <a:effectLst/>
                    <a:latin typeface="Inter"/>
                    <a:ea typeface="Times New Roman" panose="02020603050405020304" pitchFamily="18" charset="0"/>
                    <a:cs typeface="Arial" panose="020B0604020202020204" pitchFamily="34" charset="0"/>
                  </a:rPr>
                  <a:t>Supposons que  </a:t>
                </a:r>
              </a:p>
              <a:p>
                <a:pPr algn="ctr">
                  <a:lnSpc>
                    <a:spcPct val="107000"/>
                  </a:lnSpc>
                  <a:spcAft>
                    <a:spcPts val="800"/>
                  </a:spcAft>
                </a:pPr>
                <a:r>
                  <a:rPr lang="fr-FR" sz="2200" b="1" dirty="0">
                    <a:solidFill>
                      <a:srgbClr val="FFC000"/>
                    </a:solidFill>
                    <a:effectLst/>
                    <a:latin typeface="Inter"/>
                    <a:ea typeface="Times New Roman" panose="02020603050405020304" pitchFamily="18" charset="0"/>
                    <a:cs typeface="Arial" panose="020B0604020202020204" pitchFamily="34" charset="0"/>
                  </a:rPr>
                  <a:t>  </a:t>
                </a:r>
                <a14:m>
                  <m:oMath xmlns:m="http://schemas.openxmlformats.org/officeDocument/2006/math">
                    <m: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𝒇</m:t>
                    </m:r>
                    <m:d>
                      <m:dPr>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e>
                    </m:d>
                    <m: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𝒈</m:t>
                    </m:r>
                    <m:d>
                      <m:dPr>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e>
                    </m:d>
                    <m: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𝒉</m:t>
                    </m:r>
                    <m: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oMath>
                </a14:m>
                <a:endParaRPr lang="fr-FR" sz="2200" b="1" dirty="0">
                  <a:solidFill>
                    <a:srgbClr val="FFC000"/>
                  </a:solidFill>
                  <a:effectLst/>
                  <a:latin typeface="Inter"/>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Ø"/>
                </a:pPr>
                <a14:m>
                  <m:oMath xmlns:m="http://schemas.openxmlformats.org/officeDocument/2006/math">
                    <m:r>
                      <a:rPr lang="en-US" sz="22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𝒈</m:t>
                    </m:r>
                  </m:oMath>
                </a14:m>
                <a:r>
                  <a:rPr lang="en-US" sz="2200" b="1" dirty="0">
                    <a:solidFill>
                      <a:schemeClr val="tx1"/>
                    </a:solidFill>
                    <a:effectLst/>
                    <a:latin typeface="Inter"/>
                    <a:ea typeface="Times New Roman" panose="02020603050405020304" pitchFamily="18" charset="0"/>
                    <a:cs typeface="Arial" panose="020B0604020202020204" pitchFamily="34" charset="0"/>
                  </a:rPr>
                  <a:t> </a:t>
                </a:r>
                <a:r>
                  <a:rPr lang="fr-FR" sz="2200" b="1" dirty="0">
                    <a:solidFill>
                      <a:schemeClr val="tx1"/>
                    </a:solidFill>
                    <a:effectLst/>
                    <a:latin typeface="Inter"/>
                    <a:ea typeface="Calibri" panose="020F0502020204030204" pitchFamily="34" charset="0"/>
                    <a:cs typeface="Arial" panose="020B0604020202020204" pitchFamily="34" charset="0"/>
                  </a:rPr>
                  <a:t>est convexe, différentiable, </a:t>
                </a:r>
                <a14:m>
                  <m:oMath xmlns:m="http://schemas.openxmlformats.org/officeDocument/2006/math">
                    <m:r>
                      <a:rPr lang="en-US"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𝒅𝒐𝒎</m:t>
                    </m:r>
                    <m:d>
                      <m:d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dPr>
                      <m:e>
                        <m:r>
                          <a:rPr lang="en-US"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𝒈</m:t>
                        </m:r>
                      </m:e>
                    </m:d>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 </m:t>
                    </m:r>
                    <m:sSup>
                      <m:sSup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pPr>
                      <m:e>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ℝ</m:t>
                        </m:r>
                      </m:e>
                      <m:sup>
                        <m:r>
                          <a:rPr lang="en-US"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𝒏</m:t>
                        </m:r>
                      </m:sup>
                    </m:sSup>
                  </m:oMath>
                </a14:m>
                <a:endParaRPr lang="fr-FR" sz="2200" b="1" dirty="0">
                  <a:solidFill>
                    <a:schemeClr val="tx1"/>
                  </a:solidFill>
                  <a:effectLst/>
                  <a:latin typeface="Inter"/>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Ø"/>
                </a:pPr>
                <a14:m>
                  <m:oMath xmlns:m="http://schemas.openxmlformats.org/officeDocument/2006/math">
                    <m:r>
                      <a:rPr lang="fr-FR" sz="22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𝒉</m:t>
                    </m:r>
                  </m:oMath>
                </a14:m>
                <a:r>
                  <a:rPr lang="fr-FR" sz="2200" b="1" dirty="0">
                    <a:solidFill>
                      <a:schemeClr val="tx1"/>
                    </a:solidFill>
                    <a:effectLst/>
                    <a:latin typeface="Inter"/>
                    <a:ea typeface="Times New Roman" panose="02020603050405020304" pitchFamily="18" charset="0"/>
                    <a:cs typeface="Arial" panose="020B0604020202020204" pitchFamily="34" charset="0"/>
                  </a:rPr>
                  <a:t> est convexe, pas forcément différentiable.</a:t>
                </a:r>
                <a:endParaRPr lang="fr-FR" sz="2200" b="1" dirty="0">
                  <a:solidFill>
                    <a:schemeClr val="tx1"/>
                  </a:solidFill>
                  <a:effectLst/>
                  <a:latin typeface="Inter"/>
                  <a:ea typeface="Calibri" panose="020F0502020204030204" pitchFamily="34" charset="0"/>
                  <a:cs typeface="Arial" panose="020B0604020202020204" pitchFamily="34" charset="0"/>
                </a:endParaRPr>
              </a:p>
              <a:p>
                <a:pPr marL="449580" algn="just">
                  <a:lnSpc>
                    <a:spcPct val="107000"/>
                  </a:lnSpc>
                  <a:spcAft>
                    <a:spcPts val="800"/>
                  </a:spcAft>
                </a:pPr>
                <a:r>
                  <a:rPr lang="fr-FR" sz="2200" b="1" dirty="0">
                    <a:solidFill>
                      <a:schemeClr val="tx1"/>
                    </a:solidFill>
                    <a:effectLst/>
                    <a:latin typeface="Inter"/>
                    <a:ea typeface="Calibri" panose="020F0502020204030204" pitchFamily="34" charset="0"/>
                    <a:cs typeface="Arial" panose="020B0604020202020204" pitchFamily="34" charset="0"/>
                  </a:rPr>
                  <a:t>Si f était différentiable, alors la descente de gradient serait :</a:t>
                </a:r>
              </a:p>
              <a:p>
                <a:pPr marL="1798320" indent="449580" algn="just">
                  <a:lnSpc>
                    <a:spcPct val="107000"/>
                  </a:lnSpc>
                  <a:spcAft>
                    <a:spcPts val="800"/>
                  </a:spcAft>
                </a:pPr>
                <a:r>
                  <a:rPr lang="fr-FR" sz="2200" b="1" dirty="0">
                    <a:solidFill>
                      <a:srgbClr val="FFC000"/>
                    </a:solidFill>
                    <a:effectLst/>
                    <a:ea typeface="Calibri" panose="020F0502020204030204" pitchFamily="34" charset="0"/>
                    <a:cs typeface="Arial" panose="020B0604020202020204" pitchFamily="34" charset="0"/>
                  </a:rPr>
                  <a:t> </a:t>
                </a:r>
                <a14:m>
                  <m:oMath xmlns:m="http://schemas.openxmlformats.org/officeDocument/2006/math">
                    <m:sSub>
                      <m:sSub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𝟏</m:t>
                        </m:r>
                      </m:sub>
                    </m:sSub>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 − </m:t>
                    </m:r>
                    <m:sSub>
                      <m:sSub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𝜸</m:t>
                        </m:r>
                      </m:e>
                      <m:sub>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𝒇</m:t>
                    </m:r>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oMath>
                </a14:m>
                <a:r>
                  <a:rPr lang="fr-FR" sz="2200" b="1" dirty="0">
                    <a:solidFill>
                      <a:srgbClr val="FFC000"/>
                    </a:solidFill>
                    <a:effectLst/>
                    <a:latin typeface="Inter"/>
                    <a:ea typeface="Times New Roman" panose="02020603050405020304" pitchFamily="18" charset="0"/>
                    <a:cs typeface="Arial" panose="020B0604020202020204" pitchFamily="34" charset="0"/>
                  </a:rPr>
                  <a:t> </a:t>
                </a:r>
                <a:endParaRPr lang="fr-FR" sz="2200" b="1" dirty="0">
                  <a:solidFill>
                    <a:srgbClr val="FFC000"/>
                  </a:solidFill>
                  <a:effectLst/>
                  <a:latin typeface="Inter"/>
                  <a:ea typeface="Calibri" panose="020F0502020204030204" pitchFamily="34"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492BC5B3-A8F0-9873-1183-A64206167883}"/>
                  </a:ext>
                </a:extLst>
              </p:cNvPr>
              <p:cNvSpPr txBox="1">
                <a:spLocks noRot="1" noChangeAspect="1" noMove="1" noResize="1" noEditPoints="1" noAdjustHandles="1" noChangeArrowheads="1" noChangeShapeType="1" noTextEdit="1"/>
              </p:cNvSpPr>
              <p:nvPr/>
            </p:nvSpPr>
            <p:spPr>
              <a:xfrm>
                <a:off x="958765" y="1610412"/>
                <a:ext cx="8629968" cy="2769541"/>
              </a:xfrm>
              <a:prstGeom prst="rect">
                <a:avLst/>
              </a:prstGeom>
              <a:blipFill>
                <a:blip r:embed="rId3"/>
                <a:stretch>
                  <a:fillRect l="-918" t="-220" b="-1762"/>
                </a:stretch>
              </a:blipFill>
            </p:spPr>
            <p:txBody>
              <a:bodyPr/>
              <a:lstStyle/>
              <a:p>
                <a:r>
                  <a:rPr lang="fr-FR">
                    <a:noFill/>
                  </a:rPr>
                  <a:t> </a:t>
                </a:r>
              </a:p>
            </p:txBody>
          </p:sp>
        </mc:Fallback>
      </mc:AlternateContent>
    </p:spTree>
    <p:extLst>
      <p:ext uri="{BB962C8B-B14F-4D97-AF65-F5344CB8AC3E}">
        <p14:creationId xmlns:p14="http://schemas.microsoft.com/office/powerpoint/2010/main" val="135593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Plan </a:t>
            </a:r>
            <a:endParaRPr dirty="0"/>
          </a:p>
        </p:txBody>
      </p:sp>
      <p:sp>
        <p:nvSpPr>
          <p:cNvPr id="213" name="Google Shape;213;p13"/>
          <p:cNvSpPr txBox="1">
            <a:spLocks noGrp="1"/>
          </p:cNvSpPr>
          <p:nvPr>
            <p:ph type="body" idx="1"/>
          </p:nvPr>
        </p:nvSpPr>
        <p:spPr>
          <a:xfrm>
            <a:off x="1590545" y="1522650"/>
            <a:ext cx="6728476" cy="3265800"/>
          </a:xfrm>
          <a:prstGeom prst="rect">
            <a:avLst/>
          </a:prstGeom>
        </p:spPr>
        <p:txBody>
          <a:bodyPr spcFirstLastPara="1" wrap="square" lIns="0" tIns="0" rIns="0" bIns="0" anchor="t" anchorCtr="0">
            <a:noAutofit/>
          </a:bodyPr>
          <a:lstStyle/>
          <a:p>
            <a:r>
              <a:rPr lang="fr-FR" sz="2800" b="1" i="1" dirty="0"/>
              <a:t>Introduction;</a:t>
            </a:r>
          </a:p>
          <a:p>
            <a:r>
              <a:rPr lang="fr-FR" sz="2800" b="1" i="1" dirty="0"/>
              <a:t>Méthode de descente par sous-gradient;</a:t>
            </a:r>
          </a:p>
          <a:p>
            <a:r>
              <a:rPr lang="fr-FR" sz="2800" b="1" i="1" dirty="0"/>
              <a:t>Méthode du gradient projeté;</a:t>
            </a:r>
          </a:p>
          <a:p>
            <a:r>
              <a:rPr lang="fr-FR" sz="2800" b="1" i="1" dirty="0"/>
              <a:t>Méthode du gradient proximal;</a:t>
            </a:r>
          </a:p>
          <a:p>
            <a:r>
              <a:rPr lang="fr-FR" sz="2800" b="1" i="1" dirty="0"/>
              <a:t>Analyse de convergence.</a:t>
            </a:r>
            <a:endParaRPr sz="2800" b="1" i="1"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3C756097-C0ED-32AB-937A-5A67726EB224}"/>
                  </a:ext>
                </a:extLst>
              </p:cNvPr>
              <p:cNvSpPr txBox="1"/>
              <p:nvPr/>
            </p:nvSpPr>
            <p:spPr>
              <a:xfrm>
                <a:off x="489098" y="419484"/>
                <a:ext cx="8502377" cy="1763944"/>
              </a:xfrm>
              <a:prstGeom prst="rect">
                <a:avLst/>
              </a:prstGeom>
              <a:noFill/>
            </p:spPr>
            <p:txBody>
              <a:bodyPr wrap="square">
                <a:spAutoFit/>
              </a:bodyPr>
              <a:lstStyle/>
              <a:p>
                <a:pPr indent="449580">
                  <a:lnSpc>
                    <a:spcPct val="107000"/>
                  </a:lnSpc>
                  <a:spcAft>
                    <a:spcPts val="800"/>
                  </a:spcAft>
                  <a:tabLst>
                    <a:tab pos="2552700" algn="l"/>
                  </a:tabLst>
                </a:pPr>
                <a:r>
                  <a:rPr lang="fr-FR" sz="2200" b="1" dirty="0">
                    <a:solidFill>
                      <a:schemeClr val="tx1"/>
                    </a:solidFill>
                    <a:effectLst/>
                    <a:latin typeface="Inter"/>
                    <a:ea typeface="Times New Roman" panose="02020603050405020304" pitchFamily="18" charset="0"/>
                    <a:cs typeface="Arial" panose="020B0604020202020204" pitchFamily="34" charset="0"/>
                  </a:rPr>
                  <a:t>A chaque itération, considérons l'approximation suivante : (approximation quadratique) </a:t>
                </a:r>
                <a:endParaRPr lang="fr-FR" sz="2200" b="1" dirty="0">
                  <a:solidFill>
                    <a:schemeClr val="tx1"/>
                  </a:solidFill>
                  <a:effectLst/>
                  <a:latin typeface="Inter"/>
                  <a:ea typeface="Calibri" panose="020F0502020204030204" pitchFamily="34" charset="0"/>
                  <a:cs typeface="Arial" panose="020B0604020202020204" pitchFamily="34" charset="0"/>
                </a:endParaRPr>
              </a:p>
              <a:p>
                <a:pPr indent="449580">
                  <a:lnSpc>
                    <a:spcPct val="107000"/>
                  </a:lnSpc>
                  <a:spcAft>
                    <a:spcPts val="800"/>
                  </a:spcAft>
                  <a:tabLst>
                    <a:tab pos="2552700" algn="l"/>
                  </a:tabLst>
                </a:pPr>
                <a14:m>
                  <m:oMathPara xmlns:m="http://schemas.openxmlformats.org/officeDocument/2006/math">
                    <m:oMathParaPr>
                      <m:jc m:val="centerGroup"/>
                    </m:oMathParaPr>
                    <m:oMath xmlns:m="http://schemas.openxmlformats.org/officeDocument/2006/math">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𝒇</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𝒇</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𝒇</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𝟏</m:t>
                          </m:r>
                        </m:num>
                        <m:den>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𝜼</m:t>
                          </m:r>
                        </m:den>
                      </m:f>
                      <m:sSubSup>
                        <m:sSubSupPr>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e>
                        <m:sub>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sub>
                        <m:sup>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sup>
                      </m:sSubSup>
                    </m:oMath>
                  </m:oMathPara>
                </a14:m>
                <a:endParaRPr lang="fr-FR" sz="2200" b="1" dirty="0">
                  <a:solidFill>
                    <a:srgbClr val="FFC000"/>
                  </a:solidFill>
                  <a:effectLst/>
                  <a:latin typeface="Inter"/>
                  <a:ea typeface="Calibri" panose="020F0502020204030204" pitchFamily="34"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3C756097-C0ED-32AB-937A-5A67726EB224}"/>
                  </a:ext>
                </a:extLst>
              </p:cNvPr>
              <p:cNvSpPr txBox="1">
                <a:spLocks noRot="1" noChangeAspect="1" noMove="1" noResize="1" noEditPoints="1" noAdjustHandles="1" noChangeArrowheads="1" noChangeShapeType="1" noTextEdit="1"/>
              </p:cNvSpPr>
              <p:nvPr/>
            </p:nvSpPr>
            <p:spPr>
              <a:xfrm>
                <a:off x="489098" y="419484"/>
                <a:ext cx="8502377" cy="1763944"/>
              </a:xfrm>
              <a:prstGeom prst="rect">
                <a:avLst/>
              </a:prstGeom>
              <a:blipFill>
                <a:blip r:embed="rId2"/>
                <a:stretch>
                  <a:fillRect l="-932" t="-207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20A8A515-4A38-D297-56BC-61E9BD6DD7EB}"/>
                  </a:ext>
                </a:extLst>
              </p:cNvPr>
              <p:cNvSpPr txBox="1"/>
              <p:nvPr/>
            </p:nvSpPr>
            <p:spPr>
              <a:xfrm>
                <a:off x="292396" y="2147982"/>
                <a:ext cx="8601739" cy="2558329"/>
              </a:xfrm>
              <a:prstGeom prst="rect">
                <a:avLst/>
              </a:prstGeom>
              <a:noFill/>
            </p:spPr>
            <p:txBody>
              <a:bodyPr wrap="square">
                <a:spAutoFit/>
              </a:bodyPr>
              <a:lstStyle/>
              <a:p>
                <a:pPr algn="just">
                  <a:lnSpc>
                    <a:spcPct val="107000"/>
                  </a:lnSpc>
                  <a:spcAft>
                    <a:spcPts val="800"/>
                  </a:spcAft>
                  <a:tabLst>
                    <a:tab pos="581025" algn="l"/>
                  </a:tabLst>
                </a:pPr>
                <a:r>
                  <a:rPr lang="fr-FR" sz="2200" b="1" dirty="0">
                    <a:solidFill>
                      <a:schemeClr val="tx1"/>
                    </a:solidFill>
                    <a:effectLst/>
                    <a:latin typeface="Inter"/>
                    <a:ea typeface="Times New Roman" panose="02020603050405020304" pitchFamily="18" charset="0"/>
                    <a:cs typeface="Arial" panose="020B0604020202020204" pitchFamily="34" charset="0"/>
                  </a:rPr>
                  <a:t>	Noter que :</a:t>
                </a:r>
                <a:endParaRPr lang="fr-FR" sz="2200" b="1" dirty="0">
                  <a:solidFill>
                    <a:schemeClr val="tx1"/>
                  </a:solidFill>
                  <a:effectLst/>
                  <a:latin typeface="Inter"/>
                  <a:ea typeface="Calibri" panose="020F0502020204030204" pitchFamily="34" charset="0"/>
                  <a:cs typeface="Arial" panose="020B0604020202020204" pitchFamily="34" charset="0"/>
                </a:endParaRPr>
              </a:p>
              <a:p>
                <a:pPr marL="342900" lvl="0" indent="-342900" algn="just">
                  <a:lnSpc>
                    <a:spcPct val="107000"/>
                  </a:lnSpc>
                  <a:buFont typeface="Wingdings" panose="05000000000000000000" pitchFamily="2" charset="2"/>
                  <a:buChar char="Ø"/>
                  <a:tabLst>
                    <a:tab pos="581025" algn="l"/>
                  </a:tabLst>
                </a:pPr>
                <a14:m>
                  <m:oMath xmlns:m="http://schemas.openxmlformats.org/officeDocument/2006/math">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𝒇</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𝒇</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fr-FR" sz="2200" b="1" dirty="0">
                    <a:solidFill>
                      <a:srgbClr val="FFC000"/>
                    </a:solidFill>
                    <a:effectLst/>
                    <a:latin typeface="Inter"/>
                    <a:ea typeface="Times New Roman" panose="02020603050405020304" pitchFamily="18" charset="0"/>
                    <a:cs typeface="Arial" panose="020B0604020202020204" pitchFamily="34" charset="0"/>
                  </a:rPr>
                  <a:t> </a:t>
                </a:r>
                <a:r>
                  <a:rPr lang="fr-FR" sz="2200" b="1" dirty="0">
                    <a:solidFill>
                      <a:schemeClr val="tx1"/>
                    </a:solidFill>
                    <a:effectLst/>
                    <a:latin typeface="Inter"/>
                    <a:ea typeface="Times New Roman" panose="02020603050405020304" pitchFamily="18" charset="0"/>
                    <a:cs typeface="Arial" panose="020B0604020202020204" pitchFamily="34" charset="0"/>
                  </a:rPr>
                  <a:t>est une approximation linéaire de </a:t>
                </a:r>
                <a14:m>
                  <m:oMath xmlns:m="http://schemas.openxmlformats.org/officeDocument/2006/math">
                    <m:r>
                      <a:rPr lang="fr-FR" sz="22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𝒇</m:t>
                    </m:r>
                  </m:oMath>
                </a14:m>
                <a:r>
                  <a:rPr lang="fr-FR" sz="2200" b="1" dirty="0">
                    <a:solidFill>
                      <a:schemeClr val="tx1"/>
                    </a:solidFill>
                    <a:effectLst/>
                    <a:latin typeface="Inter"/>
                    <a:ea typeface="Times New Roman" panose="02020603050405020304" pitchFamily="18" charset="0"/>
                    <a:cs typeface="Arial" panose="020B0604020202020204" pitchFamily="34" charset="0"/>
                  </a:rPr>
                  <a:t>, en utilisant le gradient au point </a:t>
                </a:r>
                <a14:m>
                  <m:oMath xmlns:m="http://schemas.openxmlformats.org/officeDocument/2006/math">
                    <m:r>
                      <a:rPr lang="fr-FR" sz="22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𝒙</m:t>
                    </m:r>
                  </m:oMath>
                </a14:m>
                <a:r>
                  <a:rPr lang="fr-FR" sz="2200" b="1" dirty="0">
                    <a:solidFill>
                      <a:schemeClr val="tx1"/>
                    </a:solidFill>
                    <a:effectLst/>
                    <a:latin typeface="Inter"/>
                    <a:ea typeface="Times New Roman" panose="02020603050405020304" pitchFamily="18" charset="0"/>
                    <a:cs typeface="Arial" panose="020B0604020202020204" pitchFamily="34" charset="0"/>
                  </a:rPr>
                  <a:t>.</a:t>
                </a:r>
                <a:endParaRPr lang="fr-FR" sz="2200" b="1" dirty="0">
                  <a:solidFill>
                    <a:schemeClr val="tx1"/>
                  </a:solidFill>
                  <a:effectLst/>
                  <a:latin typeface="Inter"/>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Ø"/>
                  <a:tabLst>
                    <a:tab pos="581025" algn="l"/>
                  </a:tabLst>
                </a:pPr>
                <a14:m>
                  <m:oMath xmlns:m="http://schemas.openxmlformats.org/officeDocument/2006/math">
                    <m:f>
                      <m:fPr>
                        <m:ctrlP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𝟏</m:t>
                        </m:r>
                      </m:num>
                      <m:den>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𝜼</m:t>
                        </m:r>
                      </m:den>
                    </m:f>
                    <m:sSubSup>
                      <m:sSubSupPr>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e>
                      <m:sub>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sub>
                      <m:sup>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sup>
                    </m:sSubSup>
                  </m:oMath>
                </a14:m>
                <a:r>
                  <a:rPr lang="fr-FR" sz="2200" b="1" dirty="0">
                    <a:solidFill>
                      <a:srgbClr val="FFC000"/>
                    </a:solidFill>
                    <a:effectLst/>
                    <a:latin typeface="Inter"/>
                    <a:ea typeface="Times New Roman" panose="02020603050405020304" pitchFamily="18" charset="0"/>
                    <a:cs typeface="Arial" panose="020B0604020202020204" pitchFamily="34" charset="0"/>
                  </a:rPr>
                  <a:t> </a:t>
                </a:r>
                <a:r>
                  <a:rPr lang="fr-FR" sz="2200" b="1" dirty="0">
                    <a:solidFill>
                      <a:schemeClr val="tx1"/>
                    </a:solidFill>
                    <a:effectLst/>
                    <a:latin typeface="Inter"/>
                    <a:ea typeface="Times New Roman" panose="02020603050405020304" pitchFamily="18" charset="0"/>
                    <a:cs typeface="Arial" panose="020B0604020202020204" pitchFamily="34" charset="0"/>
                  </a:rPr>
                  <a:t>est un terme qui pénalise les points éloignés de x, avec un poids de </a:t>
                </a:r>
                <a:r>
                  <a:rPr lang="fr-FR" sz="2200" b="1" dirty="0">
                    <a:solidFill>
                      <a:srgbClr val="FFC000"/>
                    </a:solidFill>
                    <a:effectLst/>
                    <a:latin typeface="Inter"/>
                    <a:ea typeface="Times New Roman" panose="02020603050405020304" pitchFamily="18" charset="0"/>
                    <a:cs typeface="Arial" panose="020B0604020202020204" pitchFamily="34" charset="0"/>
                  </a:rPr>
                  <a:t>1/2η</a:t>
                </a:r>
                <a:r>
                  <a:rPr lang="fr-FR" sz="2200" b="1" dirty="0">
                    <a:solidFill>
                      <a:schemeClr val="tx1"/>
                    </a:solidFill>
                    <a:effectLst/>
                    <a:latin typeface="Inter"/>
                    <a:ea typeface="Times New Roman" panose="02020603050405020304" pitchFamily="18" charset="0"/>
                    <a:cs typeface="Arial" panose="020B0604020202020204" pitchFamily="34" charset="0"/>
                  </a:rPr>
                  <a:t>, de sorte que lorsque η devient plus petit, nous payons plus pour nous éloigner du point actuel.</a:t>
                </a:r>
                <a:endParaRPr lang="fr-FR" sz="2200" b="1" dirty="0">
                  <a:solidFill>
                    <a:schemeClr val="tx1"/>
                  </a:solidFill>
                  <a:effectLst/>
                  <a:latin typeface="Inter"/>
                  <a:ea typeface="Calibri" panose="020F0502020204030204" pitchFamily="34" charset="0"/>
                  <a:cs typeface="Arial" panose="020B0604020202020204" pitchFamily="34" charset="0"/>
                </a:endParaRPr>
              </a:p>
            </p:txBody>
          </p:sp>
        </mc:Choice>
        <mc:Fallback xmlns="">
          <p:sp>
            <p:nvSpPr>
              <p:cNvPr id="7" name="ZoneTexte 6">
                <a:extLst>
                  <a:ext uri="{FF2B5EF4-FFF2-40B4-BE49-F238E27FC236}">
                    <a16:creationId xmlns:a16="http://schemas.microsoft.com/office/drawing/2014/main" id="{20A8A515-4A38-D297-56BC-61E9BD6DD7EB}"/>
                  </a:ext>
                </a:extLst>
              </p:cNvPr>
              <p:cNvSpPr txBox="1">
                <a:spLocks noRot="1" noChangeAspect="1" noMove="1" noResize="1" noEditPoints="1" noAdjustHandles="1" noChangeArrowheads="1" noChangeShapeType="1" noTextEdit="1"/>
              </p:cNvSpPr>
              <p:nvPr/>
            </p:nvSpPr>
            <p:spPr>
              <a:xfrm>
                <a:off x="292396" y="2147982"/>
                <a:ext cx="8601739" cy="2558329"/>
              </a:xfrm>
              <a:prstGeom prst="rect">
                <a:avLst/>
              </a:prstGeom>
              <a:blipFill>
                <a:blip r:embed="rId3"/>
                <a:stretch>
                  <a:fillRect l="-780" t="-1190" r="-921" b="-4048"/>
                </a:stretch>
              </a:blipFill>
            </p:spPr>
            <p:txBody>
              <a:bodyPr/>
              <a:lstStyle/>
              <a:p>
                <a:r>
                  <a:rPr lang="fr-FR">
                    <a:noFill/>
                  </a:rPr>
                  <a:t> </a:t>
                </a:r>
              </a:p>
            </p:txBody>
          </p:sp>
        </mc:Fallback>
      </mc:AlternateContent>
    </p:spTree>
    <p:extLst>
      <p:ext uri="{BB962C8B-B14F-4D97-AF65-F5344CB8AC3E}">
        <p14:creationId xmlns:p14="http://schemas.microsoft.com/office/powerpoint/2010/main" val="2023410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3C756097-C0ED-32AB-937A-5A67726EB224}"/>
                  </a:ext>
                </a:extLst>
              </p:cNvPr>
              <p:cNvSpPr txBox="1"/>
              <p:nvPr/>
            </p:nvSpPr>
            <p:spPr>
              <a:xfrm>
                <a:off x="489098" y="419484"/>
                <a:ext cx="8502377" cy="3690626"/>
              </a:xfrm>
              <a:prstGeom prst="rect">
                <a:avLst/>
              </a:prstGeom>
              <a:noFill/>
            </p:spPr>
            <p:txBody>
              <a:bodyPr wrap="square">
                <a:spAutoFit/>
              </a:bodyPr>
              <a:lstStyle/>
              <a:p>
                <a:pPr>
                  <a:lnSpc>
                    <a:spcPct val="107000"/>
                  </a:lnSpc>
                  <a:spcAft>
                    <a:spcPts val="800"/>
                  </a:spcAft>
                  <a:tabLst>
                    <a:tab pos="581025" algn="l"/>
                  </a:tabLst>
                </a:pPr>
                <a:r>
                  <a:rPr lang="fr-FR" sz="2200" b="1" dirty="0">
                    <a:solidFill>
                      <a:schemeClr val="tx1"/>
                    </a:solidFill>
                    <a:effectLst/>
                    <a:latin typeface="Inter"/>
                    <a:ea typeface="Times New Roman" panose="02020603050405020304" pitchFamily="18" charset="0"/>
                    <a:cs typeface="Arial" panose="020B0604020202020204" pitchFamily="34" charset="0"/>
                  </a:rPr>
                  <a:t>Et On a : </a:t>
                </a:r>
                <a:endParaRPr lang="fr-FR" sz="2200" b="1" dirty="0">
                  <a:solidFill>
                    <a:schemeClr val="tx1"/>
                  </a:solidFill>
                  <a:latin typeface="Inter"/>
                  <a:ea typeface="Times New Roman" panose="02020603050405020304" pitchFamily="18" charset="0"/>
                  <a:cs typeface="Arial" panose="020B0604020202020204" pitchFamily="34" charset="0"/>
                </a:endParaRPr>
              </a:p>
              <a:p>
                <a:pPr algn="justLow">
                  <a:lnSpc>
                    <a:spcPct val="107000"/>
                  </a:lnSpc>
                  <a:spcAft>
                    <a:spcPts val="800"/>
                  </a:spcAft>
                  <a:tabLst>
                    <a:tab pos="581025" algn="l"/>
                  </a:tabLst>
                </a:pPr>
                <a:r>
                  <a:rPr lang="fr-FR" sz="2200" b="1" dirty="0">
                    <a:solidFill>
                      <a:srgbClr val="FFC000"/>
                    </a:solidFill>
                    <a:effectLst/>
                    <a:latin typeface="Inter"/>
                    <a:ea typeface="Times New Roman" panose="02020603050405020304" pitchFamily="18" charset="0"/>
                    <a:cs typeface="Arial" panose="020B0604020202020204" pitchFamily="34" charset="0"/>
                  </a:rPr>
                  <a:t>	</a:t>
                </a:r>
                <a14:m>
                  <m:oMath xmlns:m="http://schemas.openxmlformats.org/officeDocument/2006/math">
                    <m:sSub>
                      <m:sSub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𝟏</m:t>
                        </m:r>
                      </m:sub>
                    </m:sSub>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𝒂𝒓𝒈</m:t>
                    </m:r>
                    <m:func>
                      <m:func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funcPr>
                      <m:fName>
                        <m:limLow>
                          <m:limLow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limLowPr>
                          <m:e>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𝐦𝐢𝐧</m:t>
                            </m:r>
                          </m:e>
                          <m:lim>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𝒚</m:t>
                            </m:r>
                          </m:lim>
                        </m:limLow>
                      </m:fName>
                      <m:e>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𝒇</m:t>
                        </m:r>
                        <m:d>
                          <m:d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e>
                        </m:d>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𝒇</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𝟏</m:t>
                            </m:r>
                          </m:num>
                          <m:den>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𝜼</m:t>
                            </m:r>
                          </m:den>
                        </m:f>
                        <m:sSubSup>
                          <m:sSubSupPr>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e>
                          <m:sub>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sub>
                          <m:sup>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sup>
                        </m:sSubSup>
                      </m:e>
                    </m:func>
                  </m:oMath>
                </a14:m>
                <a:endParaRPr lang="fr-FR" sz="2200" b="1" dirty="0">
                  <a:solidFill>
                    <a:srgbClr val="FFC000"/>
                  </a:solidFill>
                  <a:effectLst/>
                  <a:latin typeface="Inter"/>
                  <a:ea typeface="Calibri" panose="020F0502020204030204" pitchFamily="34" charset="0"/>
                  <a:cs typeface="Arial" panose="020B0604020202020204" pitchFamily="34" charset="0"/>
                </a:endParaRPr>
              </a:p>
              <a:p>
                <a:pPr algn="justLow">
                  <a:lnSpc>
                    <a:spcPct val="107000"/>
                  </a:lnSpc>
                  <a:spcAft>
                    <a:spcPts val="800"/>
                  </a:spcAft>
                  <a:tabLst>
                    <a:tab pos="866775" algn="l"/>
                  </a:tabLst>
                </a:pPr>
                <a:r>
                  <a:rPr lang="fr-FR" sz="2200" b="1" dirty="0">
                    <a:solidFill>
                      <a:schemeClr val="tx1"/>
                    </a:solidFill>
                    <a:effectLst/>
                    <a:latin typeface="Inter"/>
                    <a:ea typeface="Times New Roman" panose="02020603050405020304" pitchFamily="18" charset="0"/>
                    <a:cs typeface="Arial" panose="020B0604020202020204" pitchFamily="34" charset="0"/>
                  </a:rPr>
                  <a:t>Mais </a:t>
                </a:r>
                <a14:m>
                  <m:oMath xmlns:m="http://schemas.openxmlformats.org/officeDocument/2006/math">
                    <m:r>
                      <a:rPr lang="fr-FR" sz="22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𝒇</m:t>
                    </m:r>
                  </m:oMath>
                </a14:m>
                <a:r>
                  <a:rPr lang="fr-FR" sz="2200" b="1" dirty="0">
                    <a:solidFill>
                      <a:schemeClr val="tx1"/>
                    </a:solidFill>
                    <a:effectLst/>
                    <a:latin typeface="Inter"/>
                    <a:ea typeface="Times New Roman" panose="02020603050405020304" pitchFamily="18" charset="0"/>
                    <a:cs typeface="Arial" panose="020B0604020202020204" pitchFamily="34" charset="0"/>
                  </a:rPr>
                  <a:t> n'est pas différentiable, mais </a:t>
                </a:r>
                <a14:m>
                  <m:oMath xmlns:m="http://schemas.openxmlformats.org/officeDocument/2006/math">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𝒇</m:t>
                    </m:r>
                    <m:d>
                      <m:dPr>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e>
                    </m:d>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𝒈</m:t>
                    </m:r>
                    <m:d>
                      <m:dPr>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e>
                    </m:d>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𝒉</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𝒙</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fr-FR" sz="2200" b="1" dirty="0">
                    <a:solidFill>
                      <a:srgbClr val="FFC000"/>
                    </a:solidFill>
                    <a:effectLst/>
                    <a:latin typeface="Inter"/>
                    <a:ea typeface="Times New Roman" panose="02020603050405020304" pitchFamily="18" charset="0"/>
                    <a:cs typeface="Arial" panose="020B0604020202020204" pitchFamily="34" charset="0"/>
                  </a:rPr>
                  <a:t>, </a:t>
                </a:r>
                <a:r>
                  <a:rPr lang="fr-FR" sz="2200" b="1" dirty="0">
                    <a:solidFill>
                      <a:schemeClr val="tx1"/>
                    </a:solidFill>
                    <a:effectLst/>
                    <a:latin typeface="Inter"/>
                    <a:ea typeface="Times New Roman" panose="02020603050405020304" pitchFamily="18" charset="0"/>
                    <a:cs typeface="Arial" panose="020B0604020202020204" pitchFamily="34" charset="0"/>
                  </a:rPr>
                  <a:t>et </a:t>
                </a:r>
                <a14:m>
                  <m:oMath xmlns:m="http://schemas.openxmlformats.org/officeDocument/2006/math">
                    <m:r>
                      <a:rPr lang="fr-FR" sz="22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𝒈</m:t>
                    </m:r>
                  </m:oMath>
                </a14:m>
                <a:r>
                  <a:rPr lang="fr-FR" sz="2200" b="1" dirty="0">
                    <a:solidFill>
                      <a:schemeClr val="tx1"/>
                    </a:solidFill>
                    <a:effectLst/>
                    <a:latin typeface="Inter"/>
                    <a:ea typeface="Times New Roman" panose="02020603050405020304" pitchFamily="18" charset="0"/>
                    <a:cs typeface="Arial" panose="020B0604020202020204" pitchFamily="34" charset="0"/>
                  </a:rPr>
                  <a:t>  différentiable. Donc Pourquoi ne pas faire une approximation quadratique de </a:t>
                </a:r>
                <a14:m>
                  <m:oMath xmlns:m="http://schemas.openxmlformats.org/officeDocument/2006/math">
                    <m:r>
                      <a:rPr lang="fr-FR" sz="22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𝒈</m:t>
                    </m:r>
                  </m:oMath>
                </a14:m>
                <a:r>
                  <a:rPr lang="fr-FR" sz="2200" b="1" dirty="0">
                    <a:solidFill>
                      <a:schemeClr val="tx1"/>
                    </a:solidFill>
                    <a:effectLst/>
                    <a:latin typeface="Inter"/>
                    <a:ea typeface="Times New Roman" panose="02020603050405020304" pitchFamily="18" charset="0"/>
                    <a:cs typeface="Arial" panose="020B0604020202020204" pitchFamily="34" charset="0"/>
                  </a:rPr>
                  <a:t>, laisser </a:t>
                </a:r>
                <a14:m>
                  <m:oMath xmlns:m="http://schemas.openxmlformats.org/officeDocument/2006/math">
                    <m:r>
                      <a:rPr lang="fr-FR" sz="22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𝒉</m:t>
                    </m:r>
                  </m:oMath>
                </a14:m>
                <a:r>
                  <a:rPr lang="fr-FR" sz="2200" b="1" dirty="0">
                    <a:solidFill>
                      <a:schemeClr val="tx1"/>
                    </a:solidFill>
                    <a:effectLst/>
                    <a:latin typeface="Inter"/>
                    <a:ea typeface="Times New Roman" panose="02020603050405020304" pitchFamily="18" charset="0"/>
                    <a:cs typeface="Arial" panose="020B0604020202020204" pitchFamily="34" charset="0"/>
                  </a:rPr>
                  <a:t> seul ?</a:t>
                </a:r>
                <a:endParaRPr lang="fr-FR" sz="2200" b="1" dirty="0">
                  <a:solidFill>
                    <a:schemeClr val="tx1"/>
                  </a:solidFill>
                  <a:effectLst/>
                  <a:latin typeface="Inter"/>
                  <a:ea typeface="Calibri" panose="020F0502020204030204" pitchFamily="34" charset="0"/>
                  <a:cs typeface="Arial" panose="020B0604020202020204" pitchFamily="34" charset="0"/>
                </a:endParaRPr>
              </a:p>
              <a:p>
                <a:pPr algn="justLow">
                  <a:lnSpc>
                    <a:spcPct val="107000"/>
                  </a:lnSpc>
                  <a:spcAft>
                    <a:spcPts val="800"/>
                  </a:spcAft>
                  <a:tabLst>
                    <a:tab pos="866775" algn="l"/>
                  </a:tabLst>
                </a:pPr>
                <a:r>
                  <a:rPr lang="fr-FR" sz="2200" b="1" dirty="0">
                    <a:solidFill>
                      <a:schemeClr val="tx1"/>
                    </a:solidFill>
                    <a:effectLst/>
                    <a:latin typeface="Inter"/>
                    <a:ea typeface="Times New Roman" panose="02020603050405020304" pitchFamily="18" charset="0"/>
                    <a:cs typeface="Arial" panose="020B0604020202020204" pitchFamily="34" charset="0"/>
                  </a:rPr>
                  <a:t>Alors on obtient :</a:t>
                </a:r>
                <a:endParaRPr lang="fr-FR" sz="2200" b="1" dirty="0">
                  <a:solidFill>
                    <a:schemeClr val="tx1"/>
                  </a:solidFill>
                  <a:effectLst/>
                  <a:latin typeface="Inter"/>
                  <a:ea typeface="Calibri" panose="020F0502020204030204" pitchFamily="34" charset="0"/>
                  <a:cs typeface="Arial" panose="020B0604020202020204" pitchFamily="34" charset="0"/>
                </a:endParaRPr>
              </a:p>
              <a:p>
                <a:pPr algn="justLow">
                  <a:lnSpc>
                    <a:spcPct val="107000"/>
                  </a:lnSpc>
                  <a:spcAft>
                    <a:spcPts val="800"/>
                  </a:spcAft>
                  <a:tabLst>
                    <a:tab pos="866775" algn="l"/>
                  </a:tabLst>
                </a:pPr>
                <a14:m>
                  <m:oMathPara xmlns:m="http://schemas.openxmlformats.org/officeDocument/2006/math">
                    <m:oMathParaPr>
                      <m:jc m:val="centerGroup"/>
                    </m:oMathParaPr>
                    <m:oMath xmlns:m="http://schemas.openxmlformats.org/officeDocument/2006/math">
                      <m:sSub>
                        <m:sSubPr>
                          <m:ctrlP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r>
                            <a:rPr lang="en-US"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en-US"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𝟏</m:t>
                          </m:r>
                        </m:sub>
                      </m:sSub>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𝒂𝒓𝒈</m:t>
                      </m:r>
                      <m:func>
                        <m:funcPr>
                          <m:ctrlPr>
                            <a:rPr lang="fr-FR" sz="20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funcPr>
                        <m:fName>
                          <m:limLow>
                            <m:limLowPr>
                              <m:ctrlPr>
                                <a:rPr lang="fr-FR" sz="20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limLowPr>
                            <m:e>
                              <m:r>
                                <a:rPr lang="en-US"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𝐦𝐢𝐧</m:t>
                              </m:r>
                            </m:e>
                            <m:lim>
                              <m: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𝒚</m:t>
                              </m:r>
                            </m:lim>
                          </m:limLow>
                        </m:fName>
                        <m:e>
                          <m: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𝒈</m:t>
                          </m:r>
                          <m:d>
                            <m:dPr>
                              <m:ctrlPr>
                                <a:rPr lang="fr-FR" sz="20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20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e>
                          </m:d>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fr-FR" sz="20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fr-FR"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𝒈</m:t>
                              </m:r>
                              <m:d>
                                <m:dPr>
                                  <m:ctrlPr>
                                    <a:rPr lang="fr-FR" sz="20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fr-FR" sz="20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e>
                              </m:d>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d>
                                <m:dPr>
                                  <m:ctrlPr>
                                    <a:rPr lang="fr-FR" sz="20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fr-FR"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FR" sz="20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e>
                              </m:d>
                            </m:e>
                          </m:d>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fr-FR" sz="20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𝟏</m:t>
                              </m:r>
                            </m:num>
                            <m:den>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r>
                                <a:rPr lang="fr-FR"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𝜼</m:t>
                              </m:r>
                            </m:den>
                          </m:f>
                          <m:sSubSup>
                            <m:sSubSupPr>
                              <m:ctrlPr>
                                <a:rPr lang="fr-FR" sz="20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FR" sz="20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0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e>
                            <m:sub>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sub>
                            <m:sup>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sup>
                          </m:sSubSup>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e>
                      </m:func>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𝒉</m:t>
                      </m:r>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r>
                        <a:rPr lang="en-US" sz="20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fr-FR" sz="2200" b="1" dirty="0">
                  <a:solidFill>
                    <a:srgbClr val="FFC000"/>
                  </a:solidFill>
                  <a:effectLst/>
                  <a:latin typeface="Inter"/>
                  <a:ea typeface="Calibri" panose="020F0502020204030204" pitchFamily="34"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3C756097-C0ED-32AB-937A-5A67726EB224}"/>
                  </a:ext>
                </a:extLst>
              </p:cNvPr>
              <p:cNvSpPr txBox="1">
                <a:spLocks noRot="1" noChangeAspect="1" noMove="1" noResize="1" noEditPoints="1" noAdjustHandles="1" noChangeArrowheads="1" noChangeShapeType="1" noTextEdit="1"/>
              </p:cNvSpPr>
              <p:nvPr/>
            </p:nvSpPr>
            <p:spPr>
              <a:xfrm>
                <a:off x="489098" y="419484"/>
                <a:ext cx="8502377" cy="3690626"/>
              </a:xfrm>
              <a:prstGeom prst="rect">
                <a:avLst/>
              </a:prstGeom>
              <a:blipFill>
                <a:blip r:embed="rId2"/>
                <a:stretch>
                  <a:fillRect l="-932" t="-992" r="-1649"/>
                </a:stretch>
              </a:blipFill>
            </p:spPr>
            <p:txBody>
              <a:bodyPr/>
              <a:lstStyle/>
              <a:p>
                <a:r>
                  <a:rPr lang="fr-FR">
                    <a:noFill/>
                  </a:rPr>
                  <a:t> </a:t>
                </a:r>
              </a:p>
            </p:txBody>
          </p:sp>
        </mc:Fallback>
      </mc:AlternateContent>
    </p:spTree>
    <p:extLst>
      <p:ext uri="{BB962C8B-B14F-4D97-AF65-F5344CB8AC3E}">
        <p14:creationId xmlns:p14="http://schemas.microsoft.com/office/powerpoint/2010/main" val="779135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3C756097-C0ED-32AB-937A-5A67726EB224}"/>
                  </a:ext>
                </a:extLst>
              </p:cNvPr>
              <p:cNvSpPr txBox="1"/>
              <p:nvPr/>
            </p:nvSpPr>
            <p:spPr>
              <a:xfrm>
                <a:off x="754911" y="992343"/>
                <a:ext cx="8502377" cy="3366691"/>
              </a:xfrm>
              <a:prstGeom prst="rect">
                <a:avLst/>
              </a:prstGeom>
              <a:noFill/>
            </p:spPr>
            <p:txBody>
              <a:bodyPr wrap="square">
                <a:spAutoFit/>
              </a:bodyPr>
              <a:lstStyle/>
              <a:p>
                <a:pPr>
                  <a:lnSpc>
                    <a:spcPct val="107000"/>
                  </a:lnSpc>
                  <a:spcAft>
                    <a:spcPts val="800"/>
                  </a:spcAft>
                  <a:tabLst>
                    <a:tab pos="866775" algn="l"/>
                  </a:tabLst>
                </a:pPr>
                <a:r>
                  <a:rPr lang="fr-FR" sz="2200" b="1" dirty="0">
                    <a:solidFill>
                      <a:schemeClr val="tx1"/>
                    </a:solidFill>
                    <a:effectLst/>
                    <a:latin typeface="Inter"/>
                    <a:ea typeface="Times New Roman" panose="02020603050405020304" pitchFamily="18" charset="0"/>
                    <a:cs typeface="Arial" panose="020B0604020202020204" pitchFamily="34" charset="0"/>
                  </a:rPr>
                  <a:t>Suppression des termes qui ne dépendent pas de y : </a:t>
                </a:r>
                <a:endParaRPr lang="fr-FR" sz="2200" b="1" dirty="0">
                  <a:solidFill>
                    <a:schemeClr val="tx1"/>
                  </a:solidFill>
                  <a:effectLst/>
                  <a:latin typeface="Inter"/>
                  <a:ea typeface="Calibri" panose="020F0502020204030204" pitchFamily="34" charset="0"/>
                  <a:cs typeface="Arial" panose="020B0604020202020204" pitchFamily="34" charset="0"/>
                </a:endParaRPr>
              </a:p>
              <a:p>
                <a:pPr>
                  <a:lnSpc>
                    <a:spcPct val="107000"/>
                  </a:lnSpc>
                  <a:spcAft>
                    <a:spcPts val="800"/>
                  </a:spcAft>
                  <a:tabLst>
                    <a:tab pos="866775" algn="l"/>
                  </a:tabLst>
                </a:pPr>
                <a14:m>
                  <m:oMathPara xmlns:m="http://schemas.openxmlformats.org/officeDocument/2006/math">
                    <m:oMathParaPr>
                      <m:jc m:val="centerGroup"/>
                    </m:oMathParaPr>
                    <m:oMath xmlns:m="http://schemas.openxmlformats.org/officeDocument/2006/math">
                      <m:sSub>
                        <m:sSubPr>
                          <m:ctrlP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r>
                            <a:rPr lang="en-US"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en-US"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𝟏</m:t>
                          </m:r>
                        </m:sub>
                      </m:sSub>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𝒂𝒓𝒈</m:t>
                      </m:r>
                      <m:func>
                        <m:func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funcPr>
                        <m:fName>
                          <m:limLow>
                            <m:limLow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limLowPr>
                            <m:e>
                              <m:r>
                                <a:rPr lang="en-US"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𝐦𝐢𝐧</m:t>
                              </m:r>
                            </m:e>
                            <m:lim>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𝒚</m:t>
                              </m:r>
                            </m:lim>
                          </m:limLow>
                        </m:fName>
                        <m:e>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 </m:t>
                          </m:r>
                          <m:d>
                            <m:dPr>
                              <m:begChr m:val="⟨"/>
                              <m:endChr m:val="⟩"/>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𝒈</m:t>
                              </m:r>
                              <m:d>
                                <m:dPr>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e>
                              </m:d>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e>
                          </m:d>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𝟏</m:t>
                              </m:r>
                            </m:num>
                            <m:den>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𝜼</m:t>
                              </m:r>
                            </m:den>
                          </m:f>
                          <m:sSubSup>
                            <m:sSubSupPr>
                              <m:ctrlPr>
                                <a:rPr lang="fr-FR" sz="2200" b="1"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FR" sz="2200" b="1"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𝒙</m:t>
                                  </m:r>
                                </m:e>
                                <m:sub>
                                  <m:r>
                                    <a:rPr lang="fr-FR" sz="2200" b="1"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t>𝒌</m:t>
                                  </m:r>
                                </m:sub>
                              </m:sSub>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e>
                            <m:sub>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sub>
                            <m:sup>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𝟐</m:t>
                              </m:r>
                            </m:sup>
                          </m:sSubSup>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e>
                      </m:func>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𝒉</m:t>
                      </m:r>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𝒚</m:t>
                      </m:r>
                      <m:r>
                        <a:rPr lang="en-US" sz="2200" b="1"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fr-FR" sz="2200" b="1" dirty="0">
                  <a:solidFill>
                    <a:srgbClr val="FFC000"/>
                  </a:solidFill>
                  <a:effectLst/>
                  <a:latin typeface="Inter"/>
                  <a:ea typeface="Calibri" panose="020F0502020204030204" pitchFamily="34" charset="0"/>
                  <a:cs typeface="Arial" panose="020B0604020202020204" pitchFamily="34" charset="0"/>
                </a:endParaRPr>
              </a:p>
              <a:p>
                <a:pPr>
                  <a:lnSpc>
                    <a:spcPct val="107000"/>
                  </a:lnSpc>
                  <a:spcAft>
                    <a:spcPts val="800"/>
                  </a:spcAft>
                  <a:tabLst>
                    <a:tab pos="866775" algn="l"/>
                  </a:tabLst>
                </a:pPr>
                <a:r>
                  <a:rPr lang="fr-FR" sz="2200" b="1" dirty="0">
                    <a:solidFill>
                      <a:schemeClr val="tx1"/>
                    </a:solidFill>
                    <a:effectLst/>
                    <a:latin typeface="Inter"/>
                    <a:ea typeface="Times New Roman" panose="02020603050405020304" pitchFamily="18" charset="0"/>
                    <a:cs typeface="Arial" panose="020B0604020202020204" pitchFamily="34" charset="0"/>
                  </a:rPr>
                  <a:t>Tout multiplier par 2η :</a:t>
                </a:r>
                <a:endParaRPr lang="fr-FR" sz="2200" b="1" dirty="0">
                  <a:solidFill>
                    <a:schemeClr val="tx1"/>
                  </a:solidFill>
                  <a:effectLst/>
                  <a:latin typeface="Inter"/>
                  <a:ea typeface="Calibri" panose="020F050202020403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sSub>
                        <m:sSubPr>
                          <m:ctrlPr>
                            <a:rPr lang="fr-FR" sz="2200" i="1" smtClean="0">
                              <a:solidFill>
                                <a:srgbClr val="FFC000"/>
                              </a:solidFill>
                              <a:latin typeface="Inter"/>
                            </a:rPr>
                          </m:ctrlPr>
                        </m:sSubPr>
                        <m:e>
                          <m:r>
                            <a:rPr lang="fr-FR" sz="2200" i="1">
                              <a:solidFill>
                                <a:srgbClr val="FFC000"/>
                              </a:solidFill>
                              <a:latin typeface="Inter"/>
                            </a:rPr>
                            <m:t>𝑥</m:t>
                          </m:r>
                        </m:e>
                        <m:sub>
                          <m:r>
                            <a:rPr lang="fr-FR" sz="2200" i="1">
                              <a:solidFill>
                                <a:srgbClr val="FFC000"/>
                              </a:solidFill>
                              <a:latin typeface="Inter"/>
                            </a:rPr>
                            <m:t>𝑘</m:t>
                          </m:r>
                          <m:r>
                            <a:rPr lang="fr-FR" sz="2200" i="1">
                              <a:solidFill>
                                <a:srgbClr val="FFC000"/>
                              </a:solidFill>
                              <a:latin typeface="Inter"/>
                            </a:rPr>
                            <m:t>+1</m:t>
                          </m:r>
                        </m:sub>
                      </m:sSub>
                      <m:r>
                        <a:rPr lang="fr-FR" sz="2200" i="1">
                          <a:solidFill>
                            <a:srgbClr val="FFC000"/>
                          </a:solidFill>
                          <a:latin typeface="Inter"/>
                        </a:rPr>
                        <m:t>=</m:t>
                      </m:r>
                      <m:func>
                        <m:funcPr>
                          <m:ctrlPr>
                            <a:rPr lang="fr-FR" sz="2200" i="1">
                              <a:solidFill>
                                <a:srgbClr val="FFC000"/>
                              </a:solidFill>
                              <a:latin typeface="Inter"/>
                            </a:rPr>
                          </m:ctrlPr>
                        </m:funcPr>
                        <m:fName>
                          <m:r>
                            <a:rPr lang="en-US" sz="2200" i="1">
                              <a:solidFill>
                                <a:srgbClr val="FFC000"/>
                              </a:solidFill>
                              <a:latin typeface="Inter"/>
                            </a:rPr>
                            <m:t>𝑎𝑟𝑔</m:t>
                          </m:r>
                          <m:limLow>
                            <m:limLowPr>
                              <m:ctrlPr>
                                <a:rPr lang="fr-FR" sz="2200" i="1">
                                  <a:solidFill>
                                    <a:srgbClr val="FFC000"/>
                                  </a:solidFill>
                                  <a:latin typeface="Inter"/>
                                </a:rPr>
                              </m:ctrlPr>
                            </m:limLowPr>
                            <m:e>
                              <m:r>
                                <m:rPr>
                                  <m:sty m:val="p"/>
                                </m:rPr>
                                <a:rPr lang="fr-FR" sz="2200">
                                  <a:solidFill>
                                    <a:srgbClr val="FFC000"/>
                                  </a:solidFill>
                                  <a:latin typeface="Inter"/>
                                </a:rPr>
                                <m:t>min</m:t>
                              </m:r>
                            </m:e>
                            <m:lim>
                              <m:r>
                                <a:rPr lang="en-US" sz="2200" i="1">
                                  <a:solidFill>
                                    <a:srgbClr val="FFC000"/>
                                  </a:solidFill>
                                  <a:latin typeface="Inter"/>
                                </a:rPr>
                                <m:t>𝑦</m:t>
                              </m:r>
                            </m:lim>
                          </m:limLow>
                        </m:fName>
                        <m:e>
                          <m:r>
                            <a:rPr lang="fr-FR" sz="2200" i="1">
                              <a:solidFill>
                                <a:srgbClr val="FFC000"/>
                              </a:solidFill>
                              <a:latin typeface="Inter"/>
                            </a:rPr>
                            <m:t> 2</m:t>
                          </m:r>
                          <m:r>
                            <a:rPr lang="fr-FR" sz="2200" i="1">
                              <a:solidFill>
                                <a:srgbClr val="FFC000"/>
                              </a:solidFill>
                              <a:latin typeface="Inter"/>
                            </a:rPr>
                            <m:t>𝜂</m:t>
                          </m:r>
                          <m:d>
                            <m:dPr>
                              <m:begChr m:val="⟨"/>
                              <m:endChr m:val="⟩"/>
                              <m:ctrlPr>
                                <a:rPr lang="fr-FR" sz="2200" i="1">
                                  <a:solidFill>
                                    <a:srgbClr val="FFC000"/>
                                  </a:solidFill>
                                  <a:latin typeface="Inter"/>
                                </a:rPr>
                              </m:ctrlPr>
                            </m:dPr>
                            <m:e>
                              <m:r>
                                <a:rPr lang="fr-FR" sz="2200" i="1">
                                  <a:solidFill>
                                    <a:srgbClr val="FFC000"/>
                                  </a:solidFill>
                                  <a:latin typeface="Inter"/>
                                </a:rPr>
                                <m:t>𝛻</m:t>
                              </m:r>
                              <m:r>
                                <a:rPr lang="fr-FR" sz="2200" i="1">
                                  <a:solidFill>
                                    <a:srgbClr val="FFC000"/>
                                  </a:solidFill>
                                  <a:latin typeface="Inter"/>
                                </a:rPr>
                                <m:t>𝑔</m:t>
                              </m:r>
                              <m:d>
                                <m:dPr>
                                  <m:ctrlPr>
                                    <a:rPr lang="fr-FR" sz="2200" i="1">
                                      <a:solidFill>
                                        <a:srgbClr val="FFC000"/>
                                      </a:solidFill>
                                      <a:latin typeface="Inter"/>
                                    </a:rPr>
                                  </m:ctrlPr>
                                </m:dPr>
                                <m:e>
                                  <m:sSub>
                                    <m:sSubPr>
                                      <m:ctrlPr>
                                        <a:rPr lang="fr-FR" sz="2200" i="1">
                                          <a:solidFill>
                                            <a:srgbClr val="FFC000"/>
                                          </a:solidFill>
                                          <a:latin typeface="Inter"/>
                                        </a:rPr>
                                      </m:ctrlPr>
                                    </m:sSubPr>
                                    <m:e>
                                      <m:r>
                                        <a:rPr lang="fr-FR" sz="2200" i="1">
                                          <a:solidFill>
                                            <a:srgbClr val="FFC000"/>
                                          </a:solidFill>
                                          <a:latin typeface="Inter"/>
                                        </a:rPr>
                                        <m:t>𝑥</m:t>
                                      </m:r>
                                    </m:e>
                                    <m:sub>
                                      <m:r>
                                        <a:rPr lang="fr-FR" sz="2200" i="1">
                                          <a:solidFill>
                                            <a:srgbClr val="FFC000"/>
                                          </a:solidFill>
                                          <a:latin typeface="Inter"/>
                                        </a:rPr>
                                        <m:t>𝑘</m:t>
                                      </m:r>
                                    </m:sub>
                                  </m:sSub>
                                </m:e>
                              </m:d>
                              <m:r>
                                <a:rPr lang="fr-FR" sz="2200" i="1">
                                  <a:solidFill>
                                    <a:srgbClr val="FFC000"/>
                                  </a:solidFill>
                                  <a:latin typeface="Inter"/>
                                </a:rPr>
                                <m:t>,</m:t>
                              </m:r>
                              <m:r>
                                <a:rPr lang="fr-FR" sz="2200" i="1">
                                  <a:solidFill>
                                    <a:srgbClr val="FFC000"/>
                                  </a:solidFill>
                                  <a:latin typeface="Inter"/>
                                </a:rPr>
                                <m:t>𝑦</m:t>
                              </m:r>
                            </m:e>
                          </m:d>
                          <m:r>
                            <a:rPr lang="fr-FR" sz="2200" i="1">
                              <a:solidFill>
                                <a:srgbClr val="FFC000"/>
                              </a:solidFill>
                              <a:latin typeface="Inter"/>
                            </a:rPr>
                            <m:t>+</m:t>
                          </m:r>
                          <m:sSubSup>
                            <m:sSubSupPr>
                              <m:ctrlPr>
                                <a:rPr lang="fr-FR" sz="2200" i="1">
                                  <a:solidFill>
                                    <a:srgbClr val="FFC000"/>
                                  </a:solidFill>
                                  <a:latin typeface="Inter"/>
                                </a:rPr>
                              </m:ctrlPr>
                            </m:sSubSupPr>
                            <m:e>
                              <m:r>
                                <a:rPr lang="fr-FR" sz="2200" i="1">
                                  <a:solidFill>
                                    <a:srgbClr val="FFC000"/>
                                  </a:solidFill>
                                  <a:latin typeface="Inter"/>
                                </a:rPr>
                                <m:t>∥</m:t>
                              </m:r>
                              <m:r>
                                <a:rPr lang="fr-FR" sz="2200" i="1">
                                  <a:solidFill>
                                    <a:srgbClr val="FFC000"/>
                                  </a:solidFill>
                                  <a:latin typeface="Inter"/>
                                </a:rPr>
                                <m:t>𝑦</m:t>
                              </m:r>
                              <m:r>
                                <a:rPr lang="fr-FR" sz="2200" i="1">
                                  <a:solidFill>
                                    <a:srgbClr val="FFC000"/>
                                  </a:solidFill>
                                  <a:latin typeface="Inter"/>
                                </a:rPr>
                                <m:t>−</m:t>
                              </m:r>
                              <m:sSub>
                                <m:sSubPr>
                                  <m:ctrlPr>
                                    <a:rPr lang="fr-FR" sz="2200" i="1">
                                      <a:solidFill>
                                        <a:srgbClr val="FFC000"/>
                                      </a:solidFill>
                                      <a:latin typeface="Inter"/>
                                    </a:rPr>
                                  </m:ctrlPr>
                                </m:sSubPr>
                                <m:e>
                                  <m:r>
                                    <a:rPr lang="fr-FR" sz="2200" i="1">
                                      <a:solidFill>
                                        <a:srgbClr val="FFC000"/>
                                      </a:solidFill>
                                      <a:latin typeface="Inter"/>
                                    </a:rPr>
                                    <m:t>𝑥</m:t>
                                  </m:r>
                                </m:e>
                                <m:sub>
                                  <m:r>
                                    <a:rPr lang="fr-FR" sz="2200" i="1">
                                      <a:solidFill>
                                        <a:srgbClr val="FFC000"/>
                                      </a:solidFill>
                                      <a:latin typeface="Inter"/>
                                    </a:rPr>
                                    <m:t>𝑘</m:t>
                                  </m:r>
                                </m:sub>
                              </m:sSub>
                              <m:r>
                                <a:rPr lang="fr-FR" sz="2200" i="1">
                                  <a:solidFill>
                                    <a:srgbClr val="FFC000"/>
                                  </a:solidFill>
                                  <a:latin typeface="Inter"/>
                                </a:rPr>
                                <m:t>∥</m:t>
                              </m:r>
                            </m:e>
                            <m:sub>
                              <m:r>
                                <a:rPr lang="fr-FR" sz="2200" i="1">
                                  <a:solidFill>
                                    <a:srgbClr val="FFC000"/>
                                  </a:solidFill>
                                  <a:latin typeface="Inter"/>
                                </a:rPr>
                                <m:t>2</m:t>
                              </m:r>
                            </m:sub>
                            <m:sup>
                              <m:r>
                                <a:rPr lang="fr-FR" sz="2200" i="1">
                                  <a:solidFill>
                                    <a:srgbClr val="FFC000"/>
                                  </a:solidFill>
                                  <a:latin typeface="Inter"/>
                                </a:rPr>
                                <m:t>2</m:t>
                              </m:r>
                            </m:sup>
                          </m:sSubSup>
                          <m:r>
                            <a:rPr lang="fr-FR" sz="2200" i="1">
                              <a:solidFill>
                                <a:srgbClr val="FFC000"/>
                              </a:solidFill>
                              <a:latin typeface="Inter"/>
                            </a:rPr>
                            <m:t>+</m:t>
                          </m:r>
                          <m:r>
                            <a:rPr lang="en-US" sz="2200" i="1">
                              <a:solidFill>
                                <a:srgbClr val="FFC000"/>
                              </a:solidFill>
                              <a:latin typeface="Inter"/>
                            </a:rPr>
                            <m:t>h</m:t>
                          </m:r>
                          <m:r>
                            <a:rPr lang="en-US" sz="2200" i="1">
                              <a:solidFill>
                                <a:srgbClr val="FFC000"/>
                              </a:solidFill>
                              <a:latin typeface="Inter"/>
                            </a:rPr>
                            <m:t>(</m:t>
                          </m:r>
                          <m:r>
                            <a:rPr lang="en-US" sz="2200" i="1">
                              <a:solidFill>
                                <a:srgbClr val="FFC000"/>
                              </a:solidFill>
                              <a:latin typeface="Inter"/>
                            </a:rPr>
                            <m:t>𝑦</m:t>
                          </m:r>
                          <m:r>
                            <a:rPr lang="en-US" sz="2200" i="1">
                              <a:solidFill>
                                <a:srgbClr val="FFC000"/>
                              </a:solidFill>
                              <a:latin typeface="Inter"/>
                            </a:rPr>
                            <m:t>)</m:t>
                          </m:r>
                        </m:e>
                      </m:func>
                    </m:oMath>
                  </m:oMathPara>
                </a14:m>
                <a:endParaRPr lang="fr-FR" sz="2200" dirty="0">
                  <a:latin typeface="Inter"/>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FR" sz="2200" i="1" smtClean="0">
                              <a:solidFill>
                                <a:srgbClr val="FFC000"/>
                              </a:solidFill>
                              <a:latin typeface="Inter"/>
                            </a:rPr>
                          </m:ctrlPr>
                        </m:sSubPr>
                        <m:e>
                          <m:r>
                            <a:rPr lang="fr-FR" sz="2200" i="1">
                              <a:solidFill>
                                <a:srgbClr val="FFC000"/>
                              </a:solidFill>
                              <a:latin typeface="Inter"/>
                            </a:rPr>
                            <m:t>𝑥</m:t>
                          </m:r>
                        </m:e>
                        <m:sub>
                          <m:r>
                            <a:rPr lang="fr-FR" sz="2200" i="1">
                              <a:solidFill>
                                <a:srgbClr val="FFC000"/>
                              </a:solidFill>
                              <a:latin typeface="Inter"/>
                            </a:rPr>
                            <m:t>𝑘</m:t>
                          </m:r>
                          <m:r>
                            <a:rPr lang="en-US" sz="2200" i="1">
                              <a:solidFill>
                                <a:srgbClr val="FFC000"/>
                              </a:solidFill>
                              <a:latin typeface="Inter"/>
                            </a:rPr>
                            <m:t>+1</m:t>
                          </m:r>
                        </m:sub>
                      </m:sSub>
                      <m:r>
                        <a:rPr lang="en-US" sz="2200" i="1">
                          <a:solidFill>
                            <a:srgbClr val="FFC000"/>
                          </a:solidFill>
                          <a:latin typeface="Inter"/>
                        </a:rPr>
                        <m:t>=</m:t>
                      </m:r>
                      <m:func>
                        <m:funcPr>
                          <m:ctrlPr>
                            <a:rPr lang="fr-FR" sz="2200" i="1">
                              <a:solidFill>
                                <a:srgbClr val="FFC000"/>
                              </a:solidFill>
                              <a:latin typeface="Inter"/>
                            </a:rPr>
                          </m:ctrlPr>
                        </m:funcPr>
                        <m:fName>
                          <m:r>
                            <a:rPr lang="en-US" sz="2200" i="1">
                              <a:solidFill>
                                <a:srgbClr val="FFC000"/>
                              </a:solidFill>
                              <a:latin typeface="Inter"/>
                            </a:rPr>
                            <m:t>𝑎𝑟𝑔</m:t>
                          </m:r>
                          <m:limLow>
                            <m:limLowPr>
                              <m:ctrlPr>
                                <a:rPr lang="fr-FR" sz="2200" i="1">
                                  <a:solidFill>
                                    <a:srgbClr val="FFC000"/>
                                  </a:solidFill>
                                  <a:latin typeface="Inter"/>
                                </a:rPr>
                              </m:ctrlPr>
                            </m:limLowPr>
                            <m:e>
                              <m:r>
                                <m:rPr>
                                  <m:sty m:val="p"/>
                                </m:rPr>
                                <a:rPr lang="en-US" sz="2200">
                                  <a:solidFill>
                                    <a:srgbClr val="FFC000"/>
                                  </a:solidFill>
                                  <a:latin typeface="Inter"/>
                                </a:rPr>
                                <m:t>min</m:t>
                              </m:r>
                            </m:e>
                            <m:lim>
                              <m:r>
                                <a:rPr lang="en-US" sz="2200" i="1">
                                  <a:solidFill>
                                    <a:srgbClr val="FFC000"/>
                                  </a:solidFill>
                                  <a:latin typeface="Inter"/>
                                </a:rPr>
                                <m:t>𝑦</m:t>
                              </m:r>
                            </m:lim>
                          </m:limLow>
                        </m:fName>
                        <m:e>
                          <m:r>
                            <a:rPr lang="en-US" sz="2200" i="1">
                              <a:solidFill>
                                <a:srgbClr val="FFC000"/>
                              </a:solidFill>
                              <a:latin typeface="Inter"/>
                            </a:rPr>
                            <m:t> 2</m:t>
                          </m:r>
                          <m:r>
                            <a:rPr lang="fr-FR" sz="2200" i="1">
                              <a:solidFill>
                                <a:srgbClr val="FFC000"/>
                              </a:solidFill>
                              <a:latin typeface="Inter"/>
                            </a:rPr>
                            <m:t>𝜂</m:t>
                          </m:r>
                          <m:d>
                            <m:dPr>
                              <m:begChr m:val="⟨"/>
                              <m:endChr m:val="⟩"/>
                              <m:ctrlPr>
                                <a:rPr lang="fr-FR" sz="2200" i="1">
                                  <a:solidFill>
                                    <a:srgbClr val="FFC000"/>
                                  </a:solidFill>
                                  <a:latin typeface="Inter"/>
                                </a:rPr>
                              </m:ctrlPr>
                            </m:dPr>
                            <m:e>
                              <m:r>
                                <a:rPr lang="fr-FR" sz="2200" i="1">
                                  <a:solidFill>
                                    <a:srgbClr val="FFC000"/>
                                  </a:solidFill>
                                  <a:latin typeface="Inter"/>
                                </a:rPr>
                                <m:t>𝛻</m:t>
                              </m:r>
                              <m:r>
                                <a:rPr lang="fr-FR" sz="2200" i="1">
                                  <a:solidFill>
                                    <a:srgbClr val="FFC000"/>
                                  </a:solidFill>
                                  <a:latin typeface="Inter"/>
                                </a:rPr>
                                <m:t>𝑔</m:t>
                              </m:r>
                              <m:d>
                                <m:dPr>
                                  <m:ctrlPr>
                                    <a:rPr lang="fr-FR" sz="2200" i="1">
                                      <a:solidFill>
                                        <a:srgbClr val="FFC000"/>
                                      </a:solidFill>
                                      <a:latin typeface="Inter"/>
                                    </a:rPr>
                                  </m:ctrlPr>
                                </m:dPr>
                                <m:e>
                                  <m:sSub>
                                    <m:sSubPr>
                                      <m:ctrlPr>
                                        <a:rPr lang="fr-FR" sz="2200" i="1">
                                          <a:solidFill>
                                            <a:srgbClr val="FFC000"/>
                                          </a:solidFill>
                                          <a:latin typeface="Inter"/>
                                        </a:rPr>
                                      </m:ctrlPr>
                                    </m:sSubPr>
                                    <m:e>
                                      <m:r>
                                        <a:rPr lang="fr-FR" sz="2200" i="1">
                                          <a:solidFill>
                                            <a:srgbClr val="FFC000"/>
                                          </a:solidFill>
                                          <a:latin typeface="Inter"/>
                                        </a:rPr>
                                        <m:t>𝑥</m:t>
                                      </m:r>
                                    </m:e>
                                    <m:sub>
                                      <m:r>
                                        <a:rPr lang="fr-FR" sz="2200" i="1">
                                          <a:solidFill>
                                            <a:srgbClr val="FFC000"/>
                                          </a:solidFill>
                                          <a:latin typeface="Inter"/>
                                        </a:rPr>
                                        <m:t>𝑘</m:t>
                                      </m:r>
                                    </m:sub>
                                  </m:sSub>
                                </m:e>
                              </m:d>
                              <m:r>
                                <a:rPr lang="en-US" sz="2200" i="1">
                                  <a:solidFill>
                                    <a:srgbClr val="FFC000"/>
                                  </a:solidFill>
                                  <a:latin typeface="Inter"/>
                                </a:rPr>
                                <m:t>,</m:t>
                              </m:r>
                              <m:r>
                                <a:rPr lang="fr-FR" sz="2200" i="1">
                                  <a:solidFill>
                                    <a:srgbClr val="FFC000"/>
                                  </a:solidFill>
                                  <a:latin typeface="Inter"/>
                                </a:rPr>
                                <m:t>𝑦</m:t>
                              </m:r>
                            </m:e>
                          </m:d>
                          <m:r>
                            <a:rPr lang="en-US" sz="2200" i="1">
                              <a:solidFill>
                                <a:srgbClr val="FFC000"/>
                              </a:solidFill>
                              <a:latin typeface="Inter"/>
                            </a:rPr>
                            <m:t>+</m:t>
                          </m:r>
                          <m:sSubSup>
                            <m:sSubSupPr>
                              <m:ctrlPr>
                                <a:rPr lang="fr-FR" sz="2200" i="1">
                                  <a:solidFill>
                                    <a:srgbClr val="FFC000"/>
                                  </a:solidFill>
                                  <a:latin typeface="Inter"/>
                                </a:rPr>
                              </m:ctrlPr>
                            </m:sSubSupPr>
                            <m:e>
                              <m:r>
                                <a:rPr lang="en-US" sz="2200" i="1">
                                  <a:solidFill>
                                    <a:srgbClr val="FFC000"/>
                                  </a:solidFill>
                                  <a:latin typeface="Inter"/>
                                </a:rPr>
                                <m:t>∥</m:t>
                              </m:r>
                              <m:r>
                                <a:rPr lang="fr-FR" sz="2200" i="1">
                                  <a:solidFill>
                                    <a:srgbClr val="FFC000"/>
                                  </a:solidFill>
                                  <a:latin typeface="Inter"/>
                                </a:rPr>
                                <m:t>𝑦</m:t>
                              </m:r>
                              <m:r>
                                <a:rPr lang="en-US" sz="2200" i="1">
                                  <a:solidFill>
                                    <a:srgbClr val="FFC000"/>
                                  </a:solidFill>
                                  <a:latin typeface="Inter"/>
                                </a:rPr>
                                <m:t>∥</m:t>
                              </m:r>
                            </m:e>
                            <m:sub>
                              <m:r>
                                <a:rPr lang="en-US" sz="2200" i="1">
                                  <a:solidFill>
                                    <a:srgbClr val="FFC000"/>
                                  </a:solidFill>
                                  <a:latin typeface="Inter"/>
                                </a:rPr>
                                <m:t>2</m:t>
                              </m:r>
                            </m:sub>
                            <m:sup>
                              <m:r>
                                <a:rPr lang="en-US" sz="2200" i="1">
                                  <a:solidFill>
                                    <a:srgbClr val="FFC000"/>
                                  </a:solidFill>
                                  <a:latin typeface="Inter"/>
                                </a:rPr>
                                <m:t>2</m:t>
                              </m:r>
                            </m:sup>
                          </m:sSubSup>
                          <m:r>
                            <a:rPr lang="fr-FR" sz="2200" i="1">
                              <a:solidFill>
                                <a:srgbClr val="FFC000"/>
                              </a:solidFill>
                              <a:latin typeface="Inter"/>
                            </a:rPr>
                            <m:t>−2</m:t>
                          </m:r>
                        </m:e>
                      </m:func>
                      <m:d>
                        <m:dPr>
                          <m:begChr m:val="⟨"/>
                          <m:endChr m:val="⟩"/>
                          <m:ctrlPr>
                            <a:rPr lang="fr-FR" sz="2200" i="1">
                              <a:solidFill>
                                <a:srgbClr val="FFC000"/>
                              </a:solidFill>
                              <a:latin typeface="Inter"/>
                            </a:rPr>
                          </m:ctrlPr>
                        </m:dPr>
                        <m:e>
                          <m:sSub>
                            <m:sSubPr>
                              <m:ctrlPr>
                                <a:rPr lang="fr-FR" sz="2200" i="1">
                                  <a:solidFill>
                                    <a:srgbClr val="FFC000"/>
                                  </a:solidFill>
                                  <a:latin typeface="Inter"/>
                                </a:rPr>
                              </m:ctrlPr>
                            </m:sSubPr>
                            <m:e>
                              <m:r>
                                <a:rPr lang="fr-FR" sz="2200" i="1">
                                  <a:solidFill>
                                    <a:srgbClr val="FFC000"/>
                                  </a:solidFill>
                                  <a:latin typeface="Inter"/>
                                </a:rPr>
                                <m:t>𝑥</m:t>
                              </m:r>
                            </m:e>
                            <m:sub>
                              <m:r>
                                <a:rPr lang="fr-FR" sz="2200" i="1">
                                  <a:solidFill>
                                    <a:srgbClr val="FFC000"/>
                                  </a:solidFill>
                                  <a:latin typeface="Inter"/>
                                </a:rPr>
                                <m:t>𝑘</m:t>
                              </m:r>
                            </m:sub>
                          </m:sSub>
                          <m:r>
                            <a:rPr lang="en-US" sz="2200" i="1">
                              <a:solidFill>
                                <a:srgbClr val="FFC000"/>
                              </a:solidFill>
                              <a:latin typeface="Inter"/>
                            </a:rPr>
                            <m:t>,</m:t>
                          </m:r>
                          <m:r>
                            <a:rPr lang="fr-FR" sz="2200" i="1">
                              <a:solidFill>
                                <a:srgbClr val="FFC000"/>
                              </a:solidFill>
                              <a:latin typeface="Inter"/>
                            </a:rPr>
                            <m:t>𝑦</m:t>
                          </m:r>
                        </m:e>
                      </m:d>
                      <m:r>
                        <a:rPr lang="en-US" sz="2200" i="1">
                          <a:solidFill>
                            <a:srgbClr val="FFC000"/>
                          </a:solidFill>
                          <a:latin typeface="Inter"/>
                        </a:rPr>
                        <m:t>+</m:t>
                      </m:r>
                      <m:sSubSup>
                        <m:sSubSupPr>
                          <m:ctrlPr>
                            <a:rPr lang="fr-FR" sz="2200" i="1">
                              <a:solidFill>
                                <a:srgbClr val="FFC000"/>
                              </a:solidFill>
                              <a:latin typeface="Inter"/>
                            </a:rPr>
                          </m:ctrlPr>
                        </m:sSubSupPr>
                        <m:e>
                          <m:r>
                            <a:rPr lang="en-US" sz="2200" i="1">
                              <a:solidFill>
                                <a:srgbClr val="FFC000"/>
                              </a:solidFill>
                              <a:latin typeface="Inter"/>
                            </a:rPr>
                            <m:t>∥</m:t>
                          </m:r>
                          <m:sSub>
                            <m:sSubPr>
                              <m:ctrlPr>
                                <a:rPr lang="fr-FR" sz="2200" i="1">
                                  <a:solidFill>
                                    <a:srgbClr val="FFC000"/>
                                  </a:solidFill>
                                  <a:latin typeface="Inter"/>
                                </a:rPr>
                              </m:ctrlPr>
                            </m:sSubPr>
                            <m:e>
                              <m:r>
                                <a:rPr lang="fr-FR" sz="2200" i="1">
                                  <a:solidFill>
                                    <a:srgbClr val="FFC000"/>
                                  </a:solidFill>
                                  <a:latin typeface="Inter"/>
                                </a:rPr>
                                <m:t>𝑥</m:t>
                              </m:r>
                            </m:e>
                            <m:sub>
                              <m:r>
                                <a:rPr lang="fr-FR" sz="2200" i="1">
                                  <a:solidFill>
                                    <a:srgbClr val="FFC000"/>
                                  </a:solidFill>
                                  <a:latin typeface="Inter"/>
                                </a:rPr>
                                <m:t>𝑘</m:t>
                              </m:r>
                            </m:sub>
                          </m:sSub>
                          <m:r>
                            <a:rPr lang="en-US" sz="2200" i="1">
                              <a:solidFill>
                                <a:srgbClr val="FFC000"/>
                              </a:solidFill>
                              <a:latin typeface="Inter"/>
                            </a:rPr>
                            <m:t>∥</m:t>
                          </m:r>
                        </m:e>
                        <m:sub>
                          <m:r>
                            <a:rPr lang="en-US" sz="2200" i="1">
                              <a:solidFill>
                                <a:srgbClr val="FFC000"/>
                              </a:solidFill>
                              <a:latin typeface="Inter"/>
                            </a:rPr>
                            <m:t>2</m:t>
                          </m:r>
                        </m:sub>
                        <m:sup>
                          <m:r>
                            <a:rPr lang="en-US" sz="2200" i="1">
                              <a:solidFill>
                                <a:srgbClr val="FFC000"/>
                              </a:solidFill>
                              <a:latin typeface="Inter"/>
                            </a:rPr>
                            <m:t>2</m:t>
                          </m:r>
                        </m:sup>
                      </m:sSubSup>
                      <m:r>
                        <a:rPr lang="fr-FR" sz="2200" i="1">
                          <a:solidFill>
                            <a:srgbClr val="FFC000"/>
                          </a:solidFill>
                          <a:latin typeface="Inter"/>
                        </a:rPr>
                        <m:t>+</m:t>
                      </m:r>
                      <m:r>
                        <a:rPr lang="en-US" sz="2200" i="1">
                          <a:solidFill>
                            <a:srgbClr val="FFC000"/>
                          </a:solidFill>
                          <a:latin typeface="Inter"/>
                        </a:rPr>
                        <m:t>h</m:t>
                      </m:r>
                      <m:r>
                        <a:rPr lang="en-US" sz="2200" i="1">
                          <a:solidFill>
                            <a:srgbClr val="FFC000"/>
                          </a:solidFill>
                          <a:latin typeface="Inter"/>
                        </a:rPr>
                        <m:t>(</m:t>
                      </m:r>
                      <m:r>
                        <a:rPr lang="en-US" sz="2200" i="1">
                          <a:solidFill>
                            <a:srgbClr val="FFC000"/>
                          </a:solidFill>
                          <a:latin typeface="Inter"/>
                        </a:rPr>
                        <m:t>𝑦</m:t>
                      </m:r>
                      <m:r>
                        <a:rPr lang="en-US" sz="2200" i="1">
                          <a:solidFill>
                            <a:srgbClr val="FFC000"/>
                          </a:solidFill>
                          <a:latin typeface="Inter"/>
                        </a:rPr>
                        <m:t>)</m:t>
                      </m:r>
                    </m:oMath>
                  </m:oMathPara>
                </a14:m>
                <a:endParaRPr lang="fr-FR" sz="2200" dirty="0">
                  <a:solidFill>
                    <a:srgbClr val="FFC000"/>
                  </a:solidFill>
                  <a:latin typeface="Inter"/>
                </a:endParaRPr>
              </a:p>
              <a:p>
                <a:pPr>
                  <a:lnSpc>
                    <a:spcPct val="107000"/>
                  </a:lnSpc>
                  <a:spcAft>
                    <a:spcPts val="800"/>
                  </a:spcAft>
                </a:pPr>
                <a:endParaRPr lang="fr-FR" sz="2200" b="1" dirty="0">
                  <a:solidFill>
                    <a:schemeClr val="tx1"/>
                  </a:solidFill>
                  <a:effectLst/>
                  <a:latin typeface="Inter"/>
                  <a:ea typeface="Calibri" panose="020F0502020204030204" pitchFamily="34" charset="0"/>
                  <a:cs typeface="Arial" panose="020B0604020202020204" pitchFamily="34" charset="0"/>
                </a:endParaRPr>
              </a:p>
            </p:txBody>
          </p:sp>
        </mc:Choice>
        <mc:Fallback>
          <p:sp>
            <p:nvSpPr>
              <p:cNvPr id="6" name="ZoneTexte 5">
                <a:extLst>
                  <a:ext uri="{FF2B5EF4-FFF2-40B4-BE49-F238E27FC236}">
                    <a16:creationId xmlns:a16="http://schemas.microsoft.com/office/drawing/2014/main" id="{3C756097-C0ED-32AB-937A-5A67726EB224}"/>
                  </a:ext>
                </a:extLst>
              </p:cNvPr>
              <p:cNvSpPr txBox="1">
                <a:spLocks noRot="1" noChangeAspect="1" noMove="1" noResize="1" noEditPoints="1" noAdjustHandles="1" noChangeArrowheads="1" noChangeShapeType="1" noTextEdit="1"/>
              </p:cNvSpPr>
              <p:nvPr/>
            </p:nvSpPr>
            <p:spPr>
              <a:xfrm>
                <a:off x="754911" y="992343"/>
                <a:ext cx="8502377" cy="3366691"/>
              </a:xfrm>
              <a:prstGeom prst="rect">
                <a:avLst/>
              </a:prstGeom>
              <a:blipFill>
                <a:blip r:embed="rId2"/>
                <a:stretch>
                  <a:fillRect l="-932" t="-1087"/>
                </a:stretch>
              </a:blipFill>
            </p:spPr>
            <p:txBody>
              <a:bodyPr/>
              <a:lstStyle/>
              <a:p>
                <a:r>
                  <a:rPr lang="fr-FR">
                    <a:noFill/>
                  </a:rPr>
                  <a:t> </a:t>
                </a:r>
              </a:p>
            </p:txBody>
          </p:sp>
        </mc:Fallback>
      </mc:AlternateContent>
    </p:spTree>
    <p:extLst>
      <p:ext uri="{BB962C8B-B14F-4D97-AF65-F5344CB8AC3E}">
        <p14:creationId xmlns:p14="http://schemas.microsoft.com/office/powerpoint/2010/main" val="2634920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3C756097-C0ED-32AB-937A-5A67726EB224}"/>
                  </a:ext>
                </a:extLst>
              </p:cNvPr>
              <p:cNvSpPr txBox="1"/>
              <p:nvPr/>
            </p:nvSpPr>
            <p:spPr>
              <a:xfrm>
                <a:off x="1086381" y="245921"/>
                <a:ext cx="8502377" cy="4651658"/>
              </a:xfrm>
              <a:prstGeom prst="rect">
                <a:avLst/>
              </a:prstGeom>
              <a:noFill/>
            </p:spPr>
            <p:txBody>
              <a:bodyPr wrap="square">
                <a:spAutoFit/>
              </a:bodyPr>
              <a:lstStyle/>
              <a:p>
                <a:pPr>
                  <a:lnSpc>
                    <a:spcPct val="107000"/>
                  </a:lnSpc>
                  <a:spcAft>
                    <a:spcPts val="800"/>
                  </a:spcAft>
                  <a:tabLst>
                    <a:tab pos="1085850" algn="l"/>
                  </a:tabLst>
                </a:pPr>
                <a:r>
                  <a:rPr lang="fr-FR" sz="1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Remplir le carré :</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FR" sz="1800"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𝑘</m:t>
                          </m:r>
                          <m:r>
                            <a:rPr lang="en-US"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+1</m:t>
                          </m:r>
                        </m:sub>
                      </m:sSub>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funcPr>
                        <m:fName>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𝑎𝑟𝑔</m:t>
                          </m:r>
                          <m:limLow>
                            <m:limLow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limLowPr>
                            <m:e>
                              <m:r>
                                <m:rPr>
                                  <m:sty m:val="p"/>
                                </m:rPr>
                                <a:rPr lang="en-US" sz="1800">
                                  <a:solidFill>
                                    <a:srgbClr val="FFC000"/>
                                  </a:solidFill>
                                  <a:effectLst/>
                                  <a:latin typeface="Cambria Math" panose="02040503050406030204" pitchFamily="18" charset="0"/>
                                  <a:ea typeface="Calibri" panose="020F0502020204030204" pitchFamily="34" charset="0"/>
                                  <a:cs typeface="Arial" panose="020B0604020202020204" pitchFamily="34" charset="0"/>
                                </a:rPr>
                                <m:t>min</m:t>
                              </m:r>
                            </m:e>
                            <m:lim>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𝑦</m:t>
                              </m:r>
                            </m:lim>
                          </m:limLow>
                        </m:fName>
                        <m:e>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 </m:t>
                          </m:r>
                          <m:sSubSup>
                            <m:sSubSup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sSubSupPr>
                            <m:e>
                              <m:f>
                                <m:f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2</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den>
                              </m:f>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𝑦</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𝑘</m:t>
                                  </m:r>
                                </m:sub>
                              </m:s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𝑔</m:t>
                              </m:r>
                              <m:d>
                                <m:d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𝑘</m:t>
                                      </m:r>
                                    </m:sub>
                                  </m:sSub>
                                </m:e>
                              </m:d>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e>
                            <m:sub>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2</m:t>
                              </m:r>
                            </m:sub>
                            <m:sup>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2</m:t>
                              </m:r>
                            </m:sup>
                          </m:sSubSup>
                        </m:e>
                      </m:func>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h</m:t>
                      </m:r>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𝑦</m:t>
                      </m:r>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fr-FR" sz="18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085850" algn="l"/>
                  </a:tabLst>
                </a:pPr>
                <a:r>
                  <a:rPr lang="fr-FR" sz="1800" u="sng"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Définition :</a:t>
                </a:r>
                <a:r>
                  <a:rPr lang="fr-FR" sz="1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 l'opérateur proximal</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fr-FR" sz="1800"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funcPr>
                        <m:fName>
                          <m:limLow>
                            <m:limLow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limLow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𝑝𝑟𝑜𝑥</m:t>
                              </m:r>
                            </m:e>
                            <m:lim>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h</m:t>
                              </m:r>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lim>
                          </m:limLow>
                        </m:fName>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e>
                      </m:func>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funcPr>
                        <m:fName>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𝑎𝑟𝑔</m:t>
                          </m:r>
                          <m:limLow>
                            <m:limLow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limLowPr>
                            <m:e>
                              <m:r>
                                <m:rPr>
                                  <m:sty m:val="p"/>
                                </m:rPr>
                                <a:rPr lang="en-US" sz="1800">
                                  <a:solidFill>
                                    <a:srgbClr val="FFC000"/>
                                  </a:solidFill>
                                  <a:effectLst/>
                                  <a:latin typeface="Cambria Math" panose="02040503050406030204" pitchFamily="18" charset="0"/>
                                  <a:ea typeface="Calibri" panose="020F0502020204030204" pitchFamily="34" charset="0"/>
                                  <a:cs typeface="Arial" panose="020B0604020202020204" pitchFamily="34" charset="0"/>
                                </a:rPr>
                                <m:t>min</m:t>
                              </m:r>
                            </m:e>
                            <m:lim>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𝑦</m:t>
                              </m:r>
                            </m:lim>
                          </m:limLow>
                        </m:fName>
                        <m:e>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 </m:t>
                          </m:r>
                          <m:sSubSup>
                            <m:sSubSup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sSubSupPr>
                            <m:e>
                              <m:f>
                                <m:f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2</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den>
                              </m:f>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𝑦</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𝑥</m:t>
                              </m:r>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e>
                            <m:sub>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2</m:t>
                              </m:r>
                            </m:sub>
                            <m:sup>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2</m:t>
                              </m:r>
                            </m:sup>
                          </m:sSubSup>
                        </m:e>
                      </m:func>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h</m:t>
                      </m:r>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𝑦</m:t>
                      </m:r>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fr-FR" sz="18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085850" algn="l"/>
                  </a:tabLst>
                </a:pPr>
                <a:r>
                  <a:rPr lang="fr-FR" sz="1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Par définition de l’opérateur proximal, on obtient :</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fr-FR" sz="1800"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𝑘</m:t>
                          </m:r>
                          <m:r>
                            <a:rPr lang="en-US"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+1</m:t>
                          </m:r>
                        </m:sub>
                      </m:sSub>
                      <m:r>
                        <a:rPr lang="en-US"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funcPr>
                        <m:fName>
                          <m:func>
                            <m:func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funcPr>
                            <m:fName>
                              <m:limLow>
                                <m:limLow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limLow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𝑝𝑟𝑜𝑥</m:t>
                                  </m:r>
                                </m:e>
                                <m:lim>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h</m:t>
                                  </m:r>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lim>
                              </m:limLow>
                            </m:fName>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𝑘</m:t>
                                  </m:r>
                                </m:sub>
                              </m:s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𝑔</m:t>
                              </m:r>
                              <m:d>
                                <m:d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𝑘</m:t>
                                      </m:r>
                                    </m:sub>
                                  </m:sSub>
                                </m:e>
                              </m:d>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e>
                          </m:func>
                        </m:fName>
                        <m:e/>
                      </m:func>
                    </m:oMath>
                  </m:oMathPara>
                </a14:m>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085850" algn="l"/>
                  </a:tabLst>
                </a:pPr>
                <a:r>
                  <a:rPr lang="fr-FR" sz="1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L’algorithme de Gradient Proximal descente :</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1085850" algn="l"/>
                  </a:tabLst>
                </a:pPr>
                <a:r>
                  <a:rPr lang="fr-FR" sz="1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d>
                      <m:dPr>
                        <m:begChr m:val="{"/>
                        <m:endChr m:val=""/>
                        <m:ctrlPr>
                          <a:rPr lang="fr-FR" sz="1800" i="1" smtClean="0">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eqArr>
                          <m:eqArr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eqArrPr>
                          <m:e>
                            <m:sSub>
                              <m:sSub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𝑥</m:t>
                                </m:r>
                              </m:e>
                              <m:sub>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0 </m:t>
                                </m:r>
                              </m:sub>
                            </m:sSub>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𝑖𝑛𝑖𝑡𝑖𝑎𝑙𝑒</m:t>
                            </m:r>
                          </m:e>
                          <m:e>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𝑟</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é</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𝑝𝑒𝑡𝑒𝑟</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𝑘</m:t>
                                </m:r>
                                <m:r>
                                  <a:rPr lang="en-US"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+1</m:t>
                                </m:r>
                              </m:sub>
                            </m:s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 </m:t>
                            </m:r>
                            <m:func>
                              <m:func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funcPr>
                              <m:fName>
                                <m:limLow>
                                  <m:limLow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limLow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𝑝𝑟𝑜𝑥</m:t>
                                    </m:r>
                                  </m:e>
                                  <m:lim>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h</m:t>
                                    </m:r>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lim>
                                </m:limLow>
                              </m:fName>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𝑘</m:t>
                                    </m:r>
                                    <m:r>
                                      <a:rPr lang="en-US"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+1</m:t>
                                    </m:r>
                                  </m:sub>
                                </m:s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𝑔</m:t>
                                </m:r>
                                <m:d>
                                  <m:dPr>
                                    <m:ctrlP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𝑘</m:t>
                                        </m:r>
                                      </m:sub>
                                    </m:sSub>
                                  </m:e>
                                </m:d>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e>
                            </m:func>
                          </m:e>
                        </m:eqArr>
                      </m:e>
                    </m:d>
                  </m:oMath>
                </a14:m>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6" name="ZoneTexte 5">
                <a:extLst>
                  <a:ext uri="{FF2B5EF4-FFF2-40B4-BE49-F238E27FC236}">
                    <a16:creationId xmlns:a16="http://schemas.microsoft.com/office/drawing/2014/main" id="{3C756097-C0ED-32AB-937A-5A67726EB224}"/>
                  </a:ext>
                </a:extLst>
              </p:cNvPr>
              <p:cNvSpPr txBox="1">
                <a:spLocks noRot="1" noChangeAspect="1" noMove="1" noResize="1" noEditPoints="1" noAdjustHandles="1" noChangeArrowheads="1" noChangeShapeType="1" noTextEdit="1"/>
              </p:cNvSpPr>
              <p:nvPr/>
            </p:nvSpPr>
            <p:spPr>
              <a:xfrm>
                <a:off x="1086381" y="245921"/>
                <a:ext cx="8502377" cy="4651658"/>
              </a:xfrm>
              <a:prstGeom prst="rect">
                <a:avLst/>
              </a:prstGeom>
              <a:blipFill>
                <a:blip r:embed="rId2"/>
                <a:stretch>
                  <a:fillRect l="-573" t="-524"/>
                </a:stretch>
              </a:blipFill>
            </p:spPr>
            <p:txBody>
              <a:bodyPr/>
              <a:lstStyle/>
              <a:p>
                <a:r>
                  <a:rPr lang="fr-FR">
                    <a:noFill/>
                  </a:rPr>
                  <a:t> </a:t>
                </a:r>
              </a:p>
            </p:txBody>
          </p:sp>
        </mc:Fallback>
      </mc:AlternateContent>
    </p:spTree>
    <p:extLst>
      <p:ext uri="{BB962C8B-B14F-4D97-AF65-F5344CB8AC3E}">
        <p14:creationId xmlns:p14="http://schemas.microsoft.com/office/powerpoint/2010/main" val="620856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3C756097-C0ED-32AB-937A-5A67726EB224}"/>
                  </a:ext>
                </a:extLst>
              </p:cNvPr>
              <p:cNvSpPr txBox="1"/>
              <p:nvPr/>
            </p:nvSpPr>
            <p:spPr>
              <a:xfrm>
                <a:off x="1086381" y="245921"/>
                <a:ext cx="8502377" cy="1969257"/>
              </a:xfrm>
              <a:prstGeom prst="rect">
                <a:avLst/>
              </a:prstGeom>
              <a:noFill/>
            </p:spPr>
            <p:txBody>
              <a:bodyPr wrap="square">
                <a:spAutoFit/>
              </a:bodyPr>
              <a:lstStyle/>
              <a:p>
                <a:pPr>
                  <a:lnSpc>
                    <a:spcPct val="107000"/>
                  </a:lnSpc>
                  <a:spcAft>
                    <a:spcPts val="800"/>
                  </a:spcAft>
                </a:pPr>
                <a:r>
                  <a:rPr lang="fr-FR" sz="1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Pour rendre l'étape familière, nous pouvons la réécrire comme :</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348740" indent="449580">
                  <a:lnSpc>
                    <a:spcPct val="107000"/>
                  </a:lnSpc>
                  <a:spcAft>
                    <a:spcPts val="800"/>
                  </a:spcAft>
                </a:pPr>
                <a14:m>
                  <m:oMath xmlns:m="http://schemas.openxmlformats.org/officeDocument/2006/math">
                    <m:sSub>
                      <m:sSubPr>
                        <m:ctrlPr>
                          <a:rPr lang="fr-FR" sz="1800" i="1" smtClean="0">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𝑘</m:t>
                        </m:r>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+1</m:t>
                        </m:r>
                      </m:sub>
                    </m:s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 </m:t>
                    </m:r>
                    <m:sSub>
                      <m:sSub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𝑘</m:t>
                        </m:r>
                      </m:sub>
                    </m:s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 − </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sSub>
                      <m:sSub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𝐺</m:t>
                        </m:r>
                      </m:e>
                      <m:sub>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sub>
                    </m:s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𝑘</m:t>
                        </m:r>
                      </m:sub>
                    </m:sSub>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oMath>
                </a14:m>
                <a:r>
                  <a:rPr lang="fr-FR" sz="1800" dirty="0">
                    <a:solidFill>
                      <a:srgbClr val="FFC000"/>
                    </a:solidFill>
                    <a:effectLst/>
                    <a:latin typeface="Calibri" panose="020F0502020204030204" pitchFamily="34" charset="0"/>
                    <a:ea typeface="Times New Roman" panose="02020603050405020304" pitchFamily="18" charset="0"/>
                    <a:cs typeface="Arial" panose="020B0604020202020204" pitchFamily="34" charset="0"/>
                  </a:rPr>
                  <a:t> </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3209925" algn="l"/>
                  </a:tabLst>
                </a:pPr>
                <a:r>
                  <a:rPr lang="fr-FR" sz="1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où </a:t>
                </a:r>
                <a14:m>
                  <m:oMath xmlns:m="http://schemas.openxmlformats.org/officeDocument/2006/math">
                    <m:sSub>
                      <m:sSubPr>
                        <m:ctrlPr>
                          <a:rPr lang="fr-FR"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fr-FR"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𝐺</m:t>
                        </m:r>
                      </m:e>
                      <m:sub>
                        <m:r>
                          <a:rPr lang="fr-FR"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𝜂</m:t>
                        </m:r>
                      </m:sub>
                    </m:sSub>
                  </m:oMath>
                </a14:m>
                <a:r>
                  <a:rPr lang="fr-FR" sz="1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 est le gradient généralisé de </a:t>
                </a:r>
                <a14:m>
                  <m:oMath xmlns:m="http://schemas.openxmlformats.org/officeDocument/2006/math">
                    <m:r>
                      <a:rPr lang="fr-FR" sz="1800"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𝑓</m:t>
                    </m:r>
                  </m:oMath>
                </a14:m>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fr-FR" sz="1800" i="1" smtClean="0">
                              <a:solidFill>
                                <a:srgbClr val="FFC000"/>
                              </a:solidFill>
                              <a:effectLst/>
                              <a:latin typeface="Cambria Math" panose="02040503050406030204" pitchFamily="18" charset="0"/>
                            </a:rPr>
                          </m:ctrlPr>
                        </m:sSub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𝐺</m:t>
                          </m:r>
                        </m:e>
                        <m:sub>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sub>
                      </m:sSub>
                      <m:d>
                        <m:dPr>
                          <m:ctrlPr>
                            <a:rPr lang="fr-FR" sz="1800" i="1">
                              <a:solidFill>
                                <a:srgbClr val="FFC000"/>
                              </a:solidFill>
                              <a:effectLst/>
                              <a:latin typeface="Cambria Math" panose="02040503050406030204" pitchFamily="18" charset="0"/>
                              <a:ea typeface="Times New Roman" panose="02020603050405020304" pitchFamily="18" charset="0"/>
                            </a:rPr>
                          </m:ctrlPr>
                        </m:dPr>
                        <m:e>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fr-FR" sz="1800" i="1">
                              <a:solidFill>
                                <a:srgbClr val="FFC000"/>
                              </a:solidFill>
                              <a:effectLst/>
                              <a:latin typeface="Cambria Math" panose="02040503050406030204" pitchFamily="18" charset="0"/>
                              <a:ea typeface="Times New Roman" panose="02020603050405020304" pitchFamily="18" charset="0"/>
                            </a:rPr>
                          </m:ctrlPr>
                        </m:fPr>
                        <m:num>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𝑥</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𝑝𝑟𝑜</m:t>
                          </m:r>
                          <m:sSub>
                            <m:sSubPr>
                              <m:ctrlPr>
                                <a:rPr lang="fr-FR" sz="1800" i="1">
                                  <a:solidFill>
                                    <a:srgbClr val="FFC000"/>
                                  </a:solidFill>
                                  <a:effectLst/>
                                  <a:latin typeface="Cambria Math" panose="02040503050406030204" pitchFamily="18" charset="0"/>
                                  <a:ea typeface="Times New Roman" panose="02020603050405020304" pitchFamily="18" charset="0"/>
                                </a:rPr>
                              </m:ctrlPr>
                            </m:sSubPr>
                            <m:e>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𝑥</m:t>
                              </m:r>
                            </m:e>
                            <m:sub>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h</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sub>
                          </m:sSub>
                          <m:d>
                            <m:dPr>
                              <m:ctrlPr>
                                <a:rPr lang="fr-FR" sz="1800" i="1">
                                  <a:solidFill>
                                    <a:srgbClr val="FFC000"/>
                                  </a:solidFill>
                                  <a:effectLst/>
                                  <a:latin typeface="Cambria Math" panose="02040503050406030204" pitchFamily="18" charset="0"/>
                                  <a:ea typeface="Times New Roman" panose="02020603050405020304" pitchFamily="18" charset="0"/>
                                </a:rPr>
                              </m:ctrlPr>
                            </m:dPr>
                            <m:e>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𝑥</m:t>
                              </m:r>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𝑔</m:t>
                              </m:r>
                              <m:d>
                                <m:dPr>
                                  <m:ctrlPr>
                                    <a:rPr lang="fr-FR" sz="1800" i="1">
                                      <a:solidFill>
                                        <a:srgbClr val="FFC000"/>
                                      </a:solidFill>
                                      <a:effectLst/>
                                      <a:latin typeface="Cambria Math" panose="02040503050406030204" pitchFamily="18" charset="0"/>
                                      <a:ea typeface="Times New Roman" panose="02020603050405020304" pitchFamily="18" charset="0"/>
                                    </a:rPr>
                                  </m:ctrlPr>
                                </m:dPr>
                                <m:e>
                                  <m:r>
                                    <a:rPr lang="fr-FR" sz="1800" i="1">
                                      <a:solidFill>
                                        <a:srgbClr val="FFC000"/>
                                      </a:solidFill>
                                      <a:effectLst/>
                                      <a:latin typeface="Cambria Math" panose="02040503050406030204" pitchFamily="18" charset="0"/>
                                      <a:ea typeface="Calibri" panose="020F0502020204030204" pitchFamily="34" charset="0"/>
                                      <a:cs typeface="Arial" panose="020B0604020202020204" pitchFamily="34" charset="0"/>
                                    </a:rPr>
                                    <m:t>𝑥</m:t>
                                  </m:r>
                                </m:e>
                              </m:d>
                            </m:e>
                          </m:d>
                        </m:num>
                        <m:den>
                          <m:r>
                            <a:rPr lang="fr-FR" sz="1800" i="1">
                              <a:solidFill>
                                <a:srgbClr val="FFC000"/>
                              </a:solidFill>
                              <a:effectLst/>
                              <a:latin typeface="Cambria Math" panose="02040503050406030204" pitchFamily="18" charset="0"/>
                              <a:ea typeface="Times New Roman" panose="02020603050405020304" pitchFamily="18" charset="0"/>
                              <a:cs typeface="Arial" panose="020B0604020202020204" pitchFamily="34" charset="0"/>
                            </a:rPr>
                            <m:t>𝜂</m:t>
                          </m:r>
                        </m:den>
                      </m:f>
                    </m:oMath>
                  </m:oMathPara>
                </a14:m>
                <a:endParaRPr lang="fr-FR" sz="18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6" name="ZoneTexte 5">
                <a:extLst>
                  <a:ext uri="{FF2B5EF4-FFF2-40B4-BE49-F238E27FC236}">
                    <a16:creationId xmlns:a16="http://schemas.microsoft.com/office/drawing/2014/main" id="{3C756097-C0ED-32AB-937A-5A67726EB224}"/>
                  </a:ext>
                </a:extLst>
              </p:cNvPr>
              <p:cNvSpPr txBox="1">
                <a:spLocks noRot="1" noChangeAspect="1" noMove="1" noResize="1" noEditPoints="1" noAdjustHandles="1" noChangeArrowheads="1" noChangeShapeType="1" noTextEdit="1"/>
              </p:cNvSpPr>
              <p:nvPr/>
            </p:nvSpPr>
            <p:spPr>
              <a:xfrm>
                <a:off x="1086381" y="245921"/>
                <a:ext cx="8502377" cy="1969257"/>
              </a:xfrm>
              <a:prstGeom prst="rect">
                <a:avLst/>
              </a:prstGeom>
              <a:blipFill>
                <a:blip r:embed="rId2"/>
                <a:stretch>
                  <a:fillRect l="-573" t="-1238"/>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7FA50885-4691-3089-B637-6B46F9AC9A39}"/>
                  </a:ext>
                </a:extLst>
              </p:cNvPr>
              <p:cNvSpPr txBox="1"/>
              <p:nvPr/>
            </p:nvSpPr>
            <p:spPr>
              <a:xfrm>
                <a:off x="994410" y="2571750"/>
                <a:ext cx="7645765" cy="2061846"/>
              </a:xfrm>
              <a:prstGeom prst="rect">
                <a:avLst/>
              </a:prstGeom>
              <a:noFill/>
            </p:spPr>
            <p:txBody>
              <a:bodyPr wrap="square">
                <a:spAutoFit/>
              </a:bodyPr>
              <a:lstStyle/>
              <a:p>
                <a:pPr>
                  <a:lnSpc>
                    <a:spcPct val="107000"/>
                  </a:lnSpc>
                  <a:spcAft>
                    <a:spcPts val="800"/>
                  </a:spcAft>
                  <a:tabLst>
                    <a:tab pos="581025" algn="l"/>
                  </a:tabLst>
                </a:pPr>
                <a:r>
                  <a:rPr lang="fr-FR" sz="1800" u="sng" dirty="0">
                    <a:solidFill>
                      <a:srgbClr val="FFC000"/>
                    </a:solidFill>
                    <a:effectLst/>
                    <a:latin typeface="Calibri" panose="020F0502020204030204" pitchFamily="34" charset="0"/>
                    <a:ea typeface="Times New Roman" panose="02020603050405020304" pitchFamily="18" charset="0"/>
                    <a:cs typeface="Arial" panose="020B0604020202020204" pitchFamily="34" charset="0"/>
                  </a:rPr>
                  <a:t>Cas particuliers : </a:t>
                </a:r>
                <a:endParaRPr lang="fr-FR" sz="18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tabLst>
                    <a:tab pos="581025" algn="l"/>
                  </a:tabLst>
                </a:pPr>
                <a:r>
                  <a:rPr lang="fr-FR" sz="1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Descente en gradient proximal également appelée descente en gradient composite ou descente en gradient généralisée. Mais Pourquoi « généralisé » ? Il s'agit de plusieurs cas particuliers, lors de la minimisation de </a:t>
                </a:r>
                <a14:m>
                  <m:oMath xmlns:m="http://schemas.openxmlformats.org/officeDocument/2006/math">
                    <m:r>
                      <a:rPr lang="fr-FR"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𝑓</m:t>
                    </m:r>
                  </m:oMath>
                </a14:m>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tabLst>
                    <a:tab pos="581025" algn="l"/>
                  </a:tabLst>
                </a:pPr>
                <a14:m>
                  <m:oMath xmlns:m="http://schemas.openxmlformats.org/officeDocument/2006/math">
                    <m:r>
                      <a:rPr lang="fr-FR"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r>
                      <a:rPr lang="fr-FR"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=0</m:t>
                    </m:r>
                  </m:oMath>
                </a14:m>
                <a:r>
                  <a:rPr lang="fr-FR" sz="1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 , gradient stochastique</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tabLst>
                    <a:tab pos="581025" algn="l"/>
                  </a:tabLst>
                </a:pPr>
                <a14:m>
                  <m:oMath xmlns:m="http://schemas.openxmlformats.org/officeDocument/2006/math">
                    <m:r>
                      <a:rPr lang="fr-FR"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h</m:t>
                    </m:r>
                    <m:r>
                      <a:rPr lang="fr-FR"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fr-FR" sz="18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𝐼𝑐</m:t>
                    </m:r>
                  </m:oMath>
                </a14:m>
                <a:r>
                  <a:rPr lang="fr-FR" sz="1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 gradient projetée</a:t>
                </a:r>
                <a:endParaRPr lang="fr-FR"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ZoneTexte 4">
                <a:extLst>
                  <a:ext uri="{FF2B5EF4-FFF2-40B4-BE49-F238E27FC236}">
                    <a16:creationId xmlns:a16="http://schemas.microsoft.com/office/drawing/2014/main" id="{7FA50885-4691-3089-B637-6B46F9AC9A39}"/>
                  </a:ext>
                </a:extLst>
              </p:cNvPr>
              <p:cNvSpPr txBox="1">
                <a:spLocks noRot="1" noChangeAspect="1" noMove="1" noResize="1" noEditPoints="1" noAdjustHandles="1" noChangeArrowheads="1" noChangeShapeType="1" noTextEdit="1"/>
              </p:cNvSpPr>
              <p:nvPr/>
            </p:nvSpPr>
            <p:spPr>
              <a:xfrm>
                <a:off x="994410" y="2571750"/>
                <a:ext cx="7645765" cy="2061846"/>
              </a:xfrm>
              <a:prstGeom prst="rect">
                <a:avLst/>
              </a:prstGeom>
              <a:blipFill>
                <a:blip r:embed="rId3"/>
                <a:stretch>
                  <a:fillRect l="-638" t="-1479" r="-239" b="-3846"/>
                </a:stretch>
              </a:blipFill>
            </p:spPr>
            <p:txBody>
              <a:bodyPr/>
              <a:lstStyle/>
              <a:p>
                <a:r>
                  <a:rPr lang="fr-FR">
                    <a:noFill/>
                  </a:rPr>
                  <a:t> </a:t>
                </a:r>
              </a:p>
            </p:txBody>
          </p:sp>
        </mc:Fallback>
      </mc:AlternateContent>
    </p:spTree>
    <p:extLst>
      <p:ext uri="{BB962C8B-B14F-4D97-AF65-F5344CB8AC3E}">
        <p14:creationId xmlns:p14="http://schemas.microsoft.com/office/powerpoint/2010/main" val="2798376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4556" y="2188930"/>
            <a:ext cx="8170680" cy="608400"/>
          </a:xfrm>
          <a:prstGeom prst="rect">
            <a:avLst/>
          </a:prstGeom>
        </p:spPr>
        <p:txBody>
          <a:bodyPr spcFirstLastPara="1" wrap="square" lIns="0" tIns="0" rIns="0" bIns="0" anchor="b" anchorCtr="0">
            <a:noAutofit/>
          </a:bodyPr>
          <a:lstStyle/>
          <a:p>
            <a:r>
              <a:rPr lang="fr-FR" sz="3600" b="1" i="1" dirty="0"/>
              <a:t>Analyse de convergence</a:t>
            </a:r>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1947550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25021" y="866139"/>
            <a:ext cx="7415154" cy="351300"/>
          </a:xfrm>
          <a:prstGeom prst="rect">
            <a:avLst/>
          </a:prstGeom>
        </p:spPr>
        <p:txBody>
          <a:bodyPr spcFirstLastPara="1" wrap="square" lIns="0" tIns="0" rIns="0" bIns="0" anchor="ctr" anchorCtr="0">
            <a:noAutofit/>
          </a:bodyPr>
          <a:lstStyle/>
          <a:p>
            <a:pPr>
              <a:lnSpc>
                <a:spcPct val="105000"/>
              </a:lnSpc>
              <a:spcAft>
                <a:spcPts val="800"/>
              </a:spcAft>
            </a:pPr>
            <a:r>
              <a:rPr lang="fr-FR" sz="2600" b="1" dirty="0">
                <a:solidFill>
                  <a:schemeClr val="tx1"/>
                </a:solidFill>
                <a:effectLst/>
                <a:latin typeface="Inter"/>
                <a:ea typeface="Calibri" panose="020F0502020204030204" pitchFamily="34" charset="0"/>
                <a:cs typeface="Arial" panose="020B0604020202020204" pitchFamily="34" charset="0"/>
              </a:rPr>
              <a:t>Convergence de l’algorithme a directions de descente </a:t>
            </a:r>
            <a:endParaRPr lang="fr-FR" sz="26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6" name="ZoneTexte 5">
            <a:extLst>
              <a:ext uri="{FF2B5EF4-FFF2-40B4-BE49-F238E27FC236}">
                <a16:creationId xmlns:a16="http://schemas.microsoft.com/office/drawing/2014/main" id="{492BC5B3-A8F0-9873-1183-A64206167883}"/>
              </a:ext>
            </a:extLst>
          </p:cNvPr>
          <p:cNvSpPr txBox="1"/>
          <p:nvPr/>
        </p:nvSpPr>
        <p:spPr>
          <a:xfrm>
            <a:off x="606981" y="1945269"/>
            <a:ext cx="8629968" cy="1785104"/>
          </a:xfrm>
          <a:prstGeom prst="rect">
            <a:avLst/>
          </a:prstGeom>
          <a:noFill/>
        </p:spPr>
        <p:txBody>
          <a:bodyPr wrap="square">
            <a:spAutoFit/>
          </a:bodyPr>
          <a:lstStyle/>
          <a:p>
            <a:pPr lvl="2"/>
            <a:r>
              <a:rPr lang="fr-FR" sz="2200" b="1" dirty="0">
                <a:solidFill>
                  <a:schemeClr val="tx1"/>
                </a:solidFill>
                <a:latin typeface="Inter"/>
              </a:rPr>
              <a:t>C’est algorithme itératif qui procède  par améliorations successives. Au point courant, un déplacement est effectué le long d'une direction de descente, de manière à faire décroître la fonction. Ce déplacement se fait par la technique numérique connue sous le nom de recherche linéaire.</a:t>
            </a:r>
          </a:p>
        </p:txBody>
      </p:sp>
    </p:spTree>
    <p:extLst>
      <p:ext uri="{BB962C8B-B14F-4D97-AF65-F5344CB8AC3E}">
        <p14:creationId xmlns:p14="http://schemas.microsoft.com/office/powerpoint/2010/main" val="1177226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56920" y="876772"/>
            <a:ext cx="7557472" cy="351300"/>
          </a:xfrm>
          <a:prstGeom prst="rect">
            <a:avLst/>
          </a:prstGeom>
        </p:spPr>
        <p:txBody>
          <a:bodyPr spcFirstLastPara="1" wrap="square" lIns="0" tIns="0" rIns="0" bIns="0" anchor="ctr" anchorCtr="0">
            <a:noAutofit/>
          </a:bodyPr>
          <a:lstStyle/>
          <a:p>
            <a:pPr algn="just">
              <a:lnSpc>
                <a:spcPct val="105000"/>
              </a:lnSpc>
              <a:spcAft>
                <a:spcPts val="800"/>
              </a:spcAft>
            </a:pPr>
            <a:r>
              <a:rPr lang="fr-FR" sz="2800" b="1" dirty="0">
                <a:solidFill>
                  <a:schemeClr val="tx1"/>
                </a:solidFill>
                <a:effectLst/>
                <a:latin typeface="Inter"/>
                <a:ea typeface="Calibri" panose="020F0502020204030204" pitchFamily="34" charset="0"/>
                <a:cs typeface="Arial" panose="020B0604020202020204" pitchFamily="34" charset="0"/>
              </a:rPr>
              <a:t>Recherche linéaire</a:t>
            </a: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sp>
        <p:nvSpPr>
          <p:cNvPr id="7" name="ZoneTexte 6">
            <a:extLst>
              <a:ext uri="{FF2B5EF4-FFF2-40B4-BE49-F238E27FC236}">
                <a16:creationId xmlns:a16="http://schemas.microsoft.com/office/drawing/2014/main" id="{D0E81108-07F4-2A8B-8DF1-93CECD854D0E}"/>
              </a:ext>
            </a:extLst>
          </p:cNvPr>
          <p:cNvSpPr txBox="1"/>
          <p:nvPr/>
        </p:nvSpPr>
        <p:spPr>
          <a:xfrm>
            <a:off x="744280" y="1981907"/>
            <a:ext cx="8070112" cy="1499898"/>
          </a:xfrm>
          <a:prstGeom prst="rect">
            <a:avLst/>
          </a:prstGeom>
          <a:noFill/>
        </p:spPr>
        <p:txBody>
          <a:bodyPr wrap="square">
            <a:spAutoFit/>
          </a:bodyPr>
          <a:lstStyle/>
          <a:p>
            <a:pPr algn="just">
              <a:lnSpc>
                <a:spcPct val="105000"/>
              </a:lnSpc>
              <a:spcAft>
                <a:spcPts val="800"/>
              </a:spcAft>
            </a:pPr>
            <a:r>
              <a:rPr lang="fr-FR" sz="2200" b="1" dirty="0">
                <a:solidFill>
                  <a:schemeClr val="tx1"/>
                </a:solidFill>
                <a:effectLst/>
                <a:latin typeface="Inter"/>
                <a:ea typeface="Calibri" panose="020F0502020204030204" pitchFamily="34" charset="0"/>
                <a:cs typeface="Arial" panose="020B0604020202020204" pitchFamily="34" charset="0"/>
              </a:rPr>
              <a:t>En </a:t>
            </a:r>
            <a:r>
              <a:rPr lang="fr-FR" sz="2200" b="1" u="none" strike="noStrike" dirty="0">
                <a:solidFill>
                  <a:schemeClr val="tx1"/>
                </a:solidFill>
                <a:effectLst/>
                <a:uFill>
                  <a:solidFill>
                    <a:srgbClr val="000000"/>
                  </a:solidFill>
                </a:uFill>
                <a:latin typeface="Inter"/>
                <a:ea typeface="Calibri" panose="020F0502020204030204" pitchFamily="34" charset="0"/>
                <a:cs typeface="Arial" panose="020B0604020202020204" pitchFamily="34" charset="0"/>
              </a:rPr>
              <a:t>optimisation mathématique</a:t>
            </a:r>
            <a:r>
              <a:rPr lang="fr-FR" sz="2200" b="1" dirty="0">
                <a:solidFill>
                  <a:schemeClr val="tx1"/>
                </a:solidFill>
                <a:effectLst/>
                <a:latin typeface="Inter"/>
                <a:ea typeface="Calibri" panose="020F0502020204030204" pitchFamily="34" charset="0"/>
                <a:cs typeface="Arial" panose="020B0604020202020204" pitchFamily="34" charset="0"/>
              </a:rPr>
              <a:t>, la recherche linéaire est l'une des deux approches classiques permettant de </a:t>
            </a:r>
            <a:r>
              <a:rPr lang="fr-FR" sz="2200" b="1" dirty="0">
                <a:solidFill>
                  <a:srgbClr val="FFC000"/>
                </a:solidFill>
                <a:effectLst/>
                <a:latin typeface="Inter"/>
                <a:ea typeface="Calibri" panose="020F0502020204030204" pitchFamily="34" charset="0"/>
                <a:cs typeface="Arial" panose="020B0604020202020204" pitchFamily="34" charset="0"/>
              </a:rPr>
              <a:t>forcer la convergence</a:t>
            </a:r>
            <a:r>
              <a:rPr lang="fr-FR" sz="2200" b="1" dirty="0">
                <a:solidFill>
                  <a:schemeClr val="tx1"/>
                </a:solidFill>
                <a:effectLst/>
                <a:latin typeface="Inter"/>
                <a:ea typeface="Calibri" panose="020F0502020204030204" pitchFamily="34" charset="0"/>
                <a:cs typeface="Arial" panose="020B0604020202020204" pitchFamily="34" charset="0"/>
              </a:rPr>
              <a:t> des algorithmes de calcul d'un minimum x d'une </a:t>
            </a:r>
            <a:r>
              <a:rPr lang="fr-FR" sz="2200" b="1" dirty="0">
                <a:solidFill>
                  <a:schemeClr val="tx1"/>
                </a:solidFill>
                <a:latin typeface="Inter"/>
              </a:rPr>
              <a:t>fonction</a:t>
            </a:r>
            <a:r>
              <a:rPr lang="fr-FR" sz="2200" b="1" dirty="0">
                <a:solidFill>
                  <a:schemeClr val="tx1"/>
                </a:solidFill>
                <a:effectLst/>
                <a:latin typeface="Inter"/>
                <a:ea typeface="Calibri" panose="020F0502020204030204" pitchFamily="34" charset="0"/>
                <a:cs typeface="Arial" panose="020B0604020202020204" pitchFamily="34" charset="0"/>
              </a:rPr>
              <a:t> f lorsque le premier itéré est éloigné d'un tel minimum</a:t>
            </a:r>
          </a:p>
        </p:txBody>
      </p:sp>
    </p:spTree>
    <p:extLst>
      <p:ext uri="{BB962C8B-B14F-4D97-AF65-F5344CB8AC3E}">
        <p14:creationId xmlns:p14="http://schemas.microsoft.com/office/powerpoint/2010/main" val="4275939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56920" y="876772"/>
            <a:ext cx="7557472" cy="351300"/>
          </a:xfrm>
          <a:prstGeom prst="rect">
            <a:avLst/>
          </a:prstGeom>
        </p:spPr>
        <p:txBody>
          <a:bodyPr spcFirstLastPara="1" wrap="square" lIns="0" tIns="0" rIns="0" bIns="0" anchor="ctr" anchorCtr="0">
            <a:noAutofit/>
          </a:bodyPr>
          <a:lstStyle/>
          <a:p>
            <a:pPr lvl="0" rtl="0">
              <a:lnSpc>
                <a:spcPct val="105000"/>
              </a:lnSpc>
              <a:spcAft>
                <a:spcPts val="800"/>
              </a:spcAft>
            </a:pPr>
            <a:r>
              <a:rPr lang="fr-FR" sz="2800" b="1" dirty="0">
                <a:solidFill>
                  <a:schemeClr val="tx1"/>
                </a:solidFill>
                <a:effectLst/>
                <a:latin typeface="Inter"/>
                <a:ea typeface="Calibri" panose="020F0502020204030204" pitchFamily="34" charset="0"/>
                <a:cs typeface="Arial" panose="020B0604020202020204" pitchFamily="34" charset="0"/>
              </a:rPr>
              <a:t>Convergence de la méthode du sous-gradient :</a:t>
            </a:r>
            <a:endParaRPr lang="fr-FR" sz="28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6" name="ZoneTexte 5">
            <a:extLst>
              <a:ext uri="{FF2B5EF4-FFF2-40B4-BE49-F238E27FC236}">
                <a16:creationId xmlns:a16="http://schemas.microsoft.com/office/drawing/2014/main" id="{492BC5B3-A8F0-9873-1183-A64206167883}"/>
              </a:ext>
            </a:extLst>
          </p:cNvPr>
          <p:cNvSpPr txBox="1"/>
          <p:nvPr/>
        </p:nvSpPr>
        <p:spPr>
          <a:xfrm>
            <a:off x="609723" y="1479368"/>
            <a:ext cx="8300360" cy="1497718"/>
          </a:xfrm>
          <a:prstGeom prst="rect">
            <a:avLst/>
          </a:prstGeom>
          <a:noFill/>
        </p:spPr>
        <p:txBody>
          <a:bodyPr wrap="square">
            <a:spAutoFit/>
          </a:bodyPr>
          <a:lstStyle/>
          <a:p>
            <a:pPr algn="just">
              <a:lnSpc>
                <a:spcPct val="105000"/>
              </a:lnSpc>
              <a:spcAft>
                <a:spcPts val="800"/>
              </a:spcAft>
            </a:pPr>
            <a:r>
              <a:rPr lang="fr-FR" sz="2200" b="1" dirty="0">
                <a:solidFill>
                  <a:schemeClr val="tx1"/>
                </a:solidFill>
                <a:latin typeface="Inter"/>
              </a:rPr>
              <a:t>pour une longueur de pas constante et des sous-gradients mis à l'échelle ayant une norme euclidienne égale à un, la méthode des sous-gradients converge vers une approximation arbitrairement proche de la valeur minimale, c'est-à-dire</a:t>
            </a:r>
            <a:endParaRPr lang="fr-FR" sz="2200" b="1" dirty="0">
              <a:solidFill>
                <a:schemeClr val="tx1"/>
              </a:solidFill>
              <a:effectLst/>
              <a:latin typeface="Inter"/>
              <a:ea typeface="Calibri" panose="020F0502020204030204" pitchFamily="34" charset="0"/>
              <a:cs typeface="Arial" panose="020B0604020202020204" pitchFamily="34" charset="0"/>
            </a:endParaRPr>
          </a:p>
        </p:txBody>
      </p:sp>
      <p:pic>
        <p:nvPicPr>
          <p:cNvPr id="8" name="Image 7">
            <a:extLst>
              <a:ext uri="{FF2B5EF4-FFF2-40B4-BE49-F238E27FC236}">
                <a16:creationId xmlns:a16="http://schemas.microsoft.com/office/drawing/2014/main" id="{7155B87F-B742-3B26-E848-A148FDD8F9D9}"/>
              </a:ext>
            </a:extLst>
          </p:cNvPr>
          <p:cNvPicPr/>
          <p:nvPr/>
        </p:nvPicPr>
        <p:blipFill>
          <a:blip r:embed="rId3"/>
          <a:stretch>
            <a:fillRect/>
          </a:stretch>
        </p:blipFill>
        <p:spPr>
          <a:xfrm>
            <a:off x="3506440" y="3325332"/>
            <a:ext cx="1905532" cy="576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9374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25021" y="866139"/>
            <a:ext cx="7415154" cy="351300"/>
          </a:xfrm>
          <a:prstGeom prst="rect">
            <a:avLst/>
          </a:prstGeom>
        </p:spPr>
        <p:txBody>
          <a:bodyPr spcFirstLastPara="1" wrap="square" lIns="0" tIns="0" rIns="0" bIns="0" anchor="ctr" anchorCtr="0">
            <a:noAutofit/>
          </a:bodyPr>
          <a:lstStyle/>
          <a:p>
            <a:pPr lvl="0" rtl="0">
              <a:lnSpc>
                <a:spcPct val="105000"/>
              </a:lnSpc>
              <a:spcAft>
                <a:spcPts val="800"/>
              </a:spcAft>
            </a:pPr>
            <a:r>
              <a:rPr lang="fr-FR" sz="2800" b="1" dirty="0">
                <a:solidFill>
                  <a:schemeClr val="tx1"/>
                </a:solidFill>
                <a:effectLst/>
                <a:latin typeface="Inter"/>
                <a:ea typeface="Calibri" panose="020F0502020204030204" pitchFamily="34" charset="0"/>
                <a:cs typeface="Arial" panose="020B0604020202020204" pitchFamily="34" charset="0"/>
              </a:rPr>
              <a:t>Convergence de l’Algorithme du gradient projeté</a:t>
            </a:r>
            <a:endParaRPr lang="fr-FR" sz="28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39</a:t>
            </a:fld>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492BC5B3-A8F0-9873-1183-A64206167883}"/>
                  </a:ext>
                </a:extLst>
              </p:cNvPr>
              <p:cNvSpPr txBox="1"/>
              <p:nvPr/>
            </p:nvSpPr>
            <p:spPr>
              <a:xfrm>
                <a:off x="361507" y="1413641"/>
                <a:ext cx="8629968" cy="1601657"/>
              </a:xfrm>
              <a:prstGeom prst="rect">
                <a:avLst/>
              </a:prstGeom>
              <a:noFill/>
            </p:spPr>
            <p:txBody>
              <a:bodyPr wrap="square">
                <a:spAutoFit/>
              </a:bodyPr>
              <a:lstStyle/>
              <a:p>
                <a:pPr algn="just">
                  <a:lnSpc>
                    <a:spcPct val="105000"/>
                  </a:lnSpc>
                  <a:spcAft>
                    <a:spcPts val="800"/>
                  </a:spcAft>
                </a:pPr>
                <a:r>
                  <a:rPr lang="fr-FR" sz="2200" b="1" dirty="0">
                    <a:solidFill>
                      <a:schemeClr val="tx1"/>
                    </a:solidFill>
                    <a:effectLst/>
                    <a:latin typeface="Inter"/>
                    <a:ea typeface="Calibri" panose="020F0502020204030204" pitchFamily="34" charset="0"/>
                    <a:cs typeface="Arial" panose="020B0604020202020204" pitchFamily="34" charset="0"/>
                  </a:rPr>
                  <a:t>La méthode du gradient projeté s’inspire des méthodes usuelles de gradient qui fait elle-même partie de la famille des </a:t>
                </a:r>
                <a:r>
                  <a:rPr lang="fr-FR" sz="2200" b="1" dirty="0">
                    <a:solidFill>
                      <a:schemeClr val="tx1"/>
                    </a:solidFill>
                    <a:latin typeface="Inter"/>
                  </a:rPr>
                  <a:t>algorithmes à directions de descente</a:t>
                </a:r>
                <a:r>
                  <a:rPr lang="fr-FR" sz="2200" b="1" dirty="0">
                    <a:solidFill>
                      <a:schemeClr val="tx1"/>
                    </a:solidFill>
                    <a:effectLst/>
                    <a:latin typeface="Inter"/>
                    <a:ea typeface="Calibri" panose="020F0502020204030204" pitchFamily="34" charset="0"/>
                    <a:cs typeface="Arial" panose="020B0604020202020204" pitchFamily="34" charset="0"/>
                  </a:rPr>
                  <a:t>.</a:t>
                </a:r>
              </a:p>
              <a:p>
                <a:pPr algn="just">
                  <a:lnSpc>
                    <a:spcPct val="105000"/>
                  </a:lnSpc>
                  <a:spcAft>
                    <a:spcPts val="800"/>
                  </a:spcAft>
                </a:pPr>
                <a:r>
                  <a:rPr lang="fr-FR" sz="2200" b="1" dirty="0">
                    <a:solidFill>
                      <a:schemeClr val="tx1"/>
                    </a:solidFill>
                    <a:effectLst/>
                    <a:latin typeface="Inter"/>
                    <a:ea typeface="Calibri" panose="020F0502020204030204" pitchFamily="34" charset="0"/>
                    <a:cs typeface="Arial" panose="020B0604020202020204" pitchFamily="34" charset="0"/>
                  </a:rPr>
                  <a:t>On pose J de </a:t>
                </a:r>
                <a14:m>
                  <m:oMath xmlns:m="http://schemas.openxmlformats.org/officeDocument/2006/math">
                    <m:sSup>
                      <m:sSupPr>
                        <m:ctrlPr>
                          <a:rPr lang="fr-MA" sz="2200" b="1" i="1" smtClean="0">
                            <a:solidFill>
                              <a:srgbClr val="FFC000"/>
                            </a:solidFill>
                            <a:latin typeface="Cambria Math" panose="02040503050406030204" pitchFamily="18" charset="0"/>
                            <a:ea typeface="Cambria Math" panose="02040503050406030204" pitchFamily="18" charset="0"/>
                          </a:rPr>
                        </m:ctrlPr>
                      </m:sSupPr>
                      <m:e>
                        <m:r>
                          <a:rPr lang="fr-MA" sz="2200" b="1" i="1" smtClean="0">
                            <a:solidFill>
                              <a:srgbClr val="FFC000"/>
                            </a:solidFill>
                            <a:latin typeface="Cambria Math" panose="02040503050406030204" pitchFamily="18" charset="0"/>
                            <a:ea typeface="Cambria Math" panose="02040503050406030204" pitchFamily="18" charset="0"/>
                          </a:rPr>
                          <m:t>ℝ</m:t>
                        </m:r>
                      </m:e>
                      <m:sup>
                        <m:r>
                          <a:rPr lang="fr-MA" sz="2200" b="1" i="1" smtClean="0">
                            <a:solidFill>
                              <a:srgbClr val="FFC000"/>
                            </a:solidFill>
                            <a:latin typeface="Cambria Math" panose="02040503050406030204" pitchFamily="18" charset="0"/>
                            <a:ea typeface="Cambria Math" panose="02040503050406030204" pitchFamily="18" charset="0"/>
                          </a:rPr>
                          <m:t>𝒏</m:t>
                        </m:r>
                      </m:sup>
                    </m:sSup>
                    <m:r>
                      <a:rPr lang="fr-MA" sz="2200" b="1" i="1" smtClean="0">
                        <a:solidFill>
                          <a:srgbClr val="FFC000"/>
                        </a:solidFill>
                        <a:latin typeface="Cambria Math" panose="02040503050406030204" pitchFamily="18" charset="0"/>
                        <a:ea typeface="Cambria Math" panose="02040503050406030204" pitchFamily="18" charset="0"/>
                      </a:rPr>
                      <m:t>→</m:t>
                    </m:r>
                    <m:r>
                      <a:rPr lang="fr-MA" sz="2200" b="1" i="1" smtClean="0">
                        <a:solidFill>
                          <a:srgbClr val="FFC000"/>
                        </a:solidFill>
                        <a:latin typeface="Cambria Math" panose="02040503050406030204" pitchFamily="18" charset="0"/>
                        <a:ea typeface="Cambria Math" panose="02040503050406030204" pitchFamily="18" charset="0"/>
                      </a:rPr>
                      <m:t>ℝ</m:t>
                    </m:r>
                  </m:oMath>
                </a14:m>
                <a:r>
                  <a:rPr lang="fr-MA" sz="2200" b="1" dirty="0">
                    <a:solidFill>
                      <a:schemeClr val="tx1"/>
                    </a:solidFill>
                    <a:latin typeface="Inter"/>
                  </a:rPr>
                  <a:t>  </a:t>
                </a:r>
                <a:r>
                  <a:rPr lang="fr-FR" sz="2200" b="1" dirty="0">
                    <a:solidFill>
                      <a:schemeClr val="tx1"/>
                    </a:solidFill>
                    <a:effectLst/>
                    <a:latin typeface="Inter"/>
                    <a:ea typeface="Calibri" panose="020F0502020204030204" pitchFamily="34" charset="0"/>
                    <a:cs typeface="Arial" panose="020B0604020202020204" pitchFamily="34" charset="0"/>
                  </a:rPr>
                  <a:t>la fonction qu’on souhaite minimiser </a:t>
                </a:r>
              </a:p>
            </p:txBody>
          </p:sp>
        </mc:Choice>
        <mc:Fallback xmlns="">
          <p:sp>
            <p:nvSpPr>
              <p:cNvPr id="6" name="ZoneTexte 5">
                <a:extLst>
                  <a:ext uri="{FF2B5EF4-FFF2-40B4-BE49-F238E27FC236}">
                    <a16:creationId xmlns:a16="http://schemas.microsoft.com/office/drawing/2014/main" id="{492BC5B3-A8F0-9873-1183-A64206167883}"/>
                  </a:ext>
                </a:extLst>
              </p:cNvPr>
              <p:cNvSpPr txBox="1">
                <a:spLocks noRot="1" noChangeAspect="1" noMove="1" noResize="1" noEditPoints="1" noAdjustHandles="1" noChangeArrowheads="1" noChangeShapeType="1" noTextEdit="1"/>
              </p:cNvSpPr>
              <p:nvPr/>
            </p:nvSpPr>
            <p:spPr>
              <a:xfrm>
                <a:off x="361507" y="1413641"/>
                <a:ext cx="8629968" cy="1601657"/>
              </a:xfrm>
              <a:prstGeom prst="rect">
                <a:avLst/>
              </a:prstGeom>
              <a:blipFill>
                <a:blip r:embed="rId3"/>
                <a:stretch>
                  <a:fillRect l="-918" t="-2662" r="-918" b="-6464"/>
                </a:stretch>
              </a:blipFill>
            </p:spPr>
            <p:txBody>
              <a:bodyPr/>
              <a:lstStyle/>
              <a:p>
                <a:r>
                  <a:rPr lang="fr-FR">
                    <a:noFill/>
                  </a:rPr>
                  <a:t> </a:t>
                </a:r>
              </a:p>
            </p:txBody>
          </p:sp>
        </mc:Fallback>
      </mc:AlternateContent>
      <p:pic>
        <p:nvPicPr>
          <p:cNvPr id="5" name="Image 4" descr="Une image contenant texte&#10;&#10;Description générée automatiquement">
            <a:extLst>
              <a:ext uri="{FF2B5EF4-FFF2-40B4-BE49-F238E27FC236}">
                <a16:creationId xmlns:a16="http://schemas.microsoft.com/office/drawing/2014/main" id="{D7A0AC2E-19E9-FD5D-C954-AE1483C98567}"/>
              </a:ext>
            </a:extLst>
          </p:cNvPr>
          <p:cNvPicPr/>
          <p:nvPr/>
        </p:nvPicPr>
        <p:blipFill>
          <a:blip r:embed="rId4"/>
          <a:stretch>
            <a:fillRect/>
          </a:stretch>
        </p:blipFill>
        <p:spPr>
          <a:xfrm>
            <a:off x="1225021" y="3211032"/>
            <a:ext cx="7006856" cy="1602489"/>
          </a:xfrm>
          <a:prstGeom prst="rect">
            <a:avLst/>
          </a:prstGeom>
          <a:noFill/>
          <a:ln>
            <a:noFill/>
            <a:prstDash/>
          </a:ln>
        </p:spPr>
      </p:pic>
    </p:spTree>
    <p:extLst>
      <p:ext uri="{BB962C8B-B14F-4D97-AF65-F5344CB8AC3E}">
        <p14:creationId xmlns:p14="http://schemas.microsoft.com/office/powerpoint/2010/main" val="197243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2108789" y="2267550"/>
            <a:ext cx="663420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dirty="0"/>
              <a:t>INTRODUCTION</a:t>
            </a:r>
            <a:endParaRPr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b="1" dirty="0">
              <a:solidFill>
                <a:schemeClr val="dk1"/>
              </a:solidFill>
              <a:latin typeface="Saira Semi Condensed"/>
              <a:ea typeface="Saira Semi Condensed"/>
              <a:cs typeface="Saira Semi Condensed"/>
              <a:sym typeface="Saira Semi Condense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25021" y="866139"/>
            <a:ext cx="7557472" cy="351300"/>
          </a:xfrm>
          <a:prstGeom prst="rect">
            <a:avLst/>
          </a:prstGeom>
        </p:spPr>
        <p:txBody>
          <a:bodyPr spcFirstLastPara="1" wrap="square" lIns="0" tIns="0" rIns="0" bIns="0" anchor="ctr" anchorCtr="0">
            <a:noAutofit/>
          </a:bodyPr>
          <a:lstStyle/>
          <a:p>
            <a:pPr lvl="0" rtl="0">
              <a:lnSpc>
                <a:spcPct val="105000"/>
              </a:lnSpc>
              <a:spcAft>
                <a:spcPts val="800"/>
              </a:spcAft>
            </a:pPr>
            <a:r>
              <a:rPr lang="fr-FR" sz="2800" b="1" dirty="0">
                <a:solidFill>
                  <a:schemeClr val="tx1"/>
                </a:solidFill>
                <a:effectLst/>
                <a:latin typeface="Inter"/>
                <a:ea typeface="Calibri" panose="020F0502020204030204" pitchFamily="34" charset="0"/>
                <a:cs typeface="Arial" panose="020B0604020202020204" pitchFamily="34" charset="0"/>
              </a:rPr>
              <a:t>Convergence de la Méthode du gradient proximale</a:t>
            </a:r>
            <a:endParaRPr lang="fr-FR" sz="28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492BC5B3-A8F0-9873-1183-A64206167883}"/>
                  </a:ext>
                </a:extLst>
              </p:cNvPr>
              <p:cNvSpPr txBox="1"/>
              <p:nvPr/>
            </p:nvSpPr>
            <p:spPr>
              <a:xfrm>
                <a:off x="514854" y="1364738"/>
                <a:ext cx="8629968" cy="1759712"/>
              </a:xfrm>
              <a:prstGeom prst="rect">
                <a:avLst/>
              </a:prstGeom>
              <a:noFill/>
            </p:spPr>
            <p:txBody>
              <a:bodyPr wrap="square">
                <a:spAutoFit/>
              </a:bodyPr>
              <a:lstStyle/>
              <a:p>
                <a:pPr>
                  <a:lnSpc>
                    <a:spcPct val="105000"/>
                  </a:lnSpc>
                  <a:spcAft>
                    <a:spcPts val="800"/>
                  </a:spcAft>
                </a:pPr>
                <a:r>
                  <a:rPr lang="fr-FR" sz="2000" b="1" dirty="0">
                    <a:solidFill>
                      <a:schemeClr val="tx1"/>
                    </a:solidFill>
                    <a:effectLst/>
                    <a:latin typeface="Inter"/>
                    <a:ea typeface="Calibri" panose="020F0502020204030204" pitchFamily="34" charset="0"/>
                    <a:cs typeface="Arial" panose="020B0604020202020204" pitchFamily="34" charset="0"/>
                  </a:rPr>
                  <a:t>Comme il était déjà mentionne c’est une méthode itératif, chaque itération requiert la minimisation d'une fonction </a:t>
                </a:r>
                <a14:m>
                  <m:oMath xmlns:m="http://schemas.openxmlformats.org/officeDocument/2006/math">
                    <m:sSub>
                      <m:sSubPr>
                        <m:ctrlPr>
                          <a:rPr lang="fr-FR" sz="20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0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𝒇</m:t>
                        </m:r>
                      </m:e>
                      <m:sub>
                        <m:r>
                          <a:rPr lang="en-US" sz="20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𝒌</m:t>
                        </m:r>
                      </m:sub>
                    </m:sSub>
                  </m:oMath>
                </a14:m>
                <a:r>
                  <a:rPr lang="fr-FR" sz="2000" b="1" dirty="0">
                    <a:solidFill>
                      <a:schemeClr val="tx1"/>
                    </a:solidFill>
                    <a:effectLst/>
                    <a:latin typeface="Inter"/>
                    <a:ea typeface="Calibri" panose="020F0502020204030204" pitchFamily="34" charset="0"/>
                    <a:cs typeface="Arial" panose="020B0604020202020204" pitchFamily="34" charset="0"/>
                  </a:rPr>
                  <a:t> non linéaire</a:t>
                </a:r>
                <a:r>
                  <a:rPr lang="fr-FR" sz="2000" b="1" dirty="0">
                    <a:solidFill>
                      <a:srgbClr val="FFC000"/>
                    </a:solidFill>
                    <a:effectLst/>
                    <a:latin typeface="Inter"/>
                    <a:ea typeface="Calibri" panose="020F0502020204030204" pitchFamily="34" charset="0"/>
                    <a:cs typeface="Arial" panose="020B0604020202020204" pitchFamily="34" charset="0"/>
                  </a:rPr>
                  <a:t> </a:t>
                </a:r>
                <a:r>
                  <a:rPr lang="fr-FR" sz="2000" b="1" dirty="0">
                    <a:solidFill>
                      <a:srgbClr val="FFC000"/>
                    </a:solidFill>
                    <a:latin typeface="Inter"/>
                  </a:rPr>
                  <a:t>fortement convexe</a:t>
                </a:r>
                <a:r>
                  <a:rPr lang="fr-FR" sz="2000" b="1" dirty="0">
                    <a:solidFill>
                      <a:schemeClr val="tx1"/>
                    </a:solidFill>
                    <a:effectLst/>
                    <a:latin typeface="Inter"/>
                    <a:ea typeface="Calibri" panose="020F0502020204030204" pitchFamily="34" charset="0"/>
                    <a:cs typeface="Arial" panose="020B0604020202020204" pitchFamily="34" charset="0"/>
                  </a:rPr>
                  <a:t>.</a:t>
                </a:r>
                <a:r>
                  <a:rPr lang="fr-FR" sz="2000" b="1" i="1" dirty="0">
                    <a:solidFill>
                      <a:schemeClr val="tx1"/>
                    </a:solidFill>
                    <a:effectLst/>
                    <a:latin typeface="Inter"/>
                    <a:ea typeface="Calibri" panose="020F0502020204030204" pitchFamily="34" charset="0"/>
                    <a:cs typeface="Arial" panose="020B0604020202020204" pitchFamily="34" charset="0"/>
                  </a:rPr>
                  <a:t> </a:t>
                </a:r>
                <a14:m>
                  <m:oMath xmlns:m="http://schemas.openxmlformats.org/officeDocument/2006/math">
                    <m:sSub>
                      <m:sSubPr>
                        <m:ctrlPr>
                          <a:rPr lang="fr-FR" sz="20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sSubPr>
                      <m:e>
                        <m:r>
                          <a:rPr lang="en-US" sz="20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𝒇</m:t>
                        </m:r>
                      </m:e>
                      <m:sub>
                        <m:r>
                          <a:rPr lang="en-US" sz="20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𝒌</m:t>
                        </m:r>
                      </m:sub>
                    </m:sSub>
                  </m:oMath>
                </a14:m>
                <a:r>
                  <a:rPr lang="fr-FR" sz="2000" b="1" dirty="0">
                    <a:solidFill>
                      <a:schemeClr val="tx1"/>
                    </a:solidFill>
                    <a:effectLst/>
                    <a:latin typeface="Inter"/>
                    <a:ea typeface="Calibri" panose="020F0502020204030204" pitchFamily="34" charset="0"/>
                    <a:cs typeface="Arial" panose="020B0604020202020204" pitchFamily="34" charset="0"/>
                  </a:rPr>
                  <a:t>  plus attrayante que f, du fait de sa </a:t>
                </a:r>
                <a:r>
                  <a:rPr lang="fr-FR" sz="2000" b="1" i="1" dirty="0">
                    <a:solidFill>
                      <a:schemeClr val="tx1"/>
                    </a:solidFill>
                    <a:effectLst/>
                    <a:latin typeface="Inter"/>
                    <a:ea typeface="Calibri" panose="020F0502020204030204" pitchFamily="34" charset="0"/>
                    <a:cs typeface="Arial" panose="020B0604020202020204" pitchFamily="34" charset="0"/>
                  </a:rPr>
                  <a:t>forte convexité</a:t>
                </a:r>
                <a:r>
                  <a:rPr lang="fr-FR" sz="2000" b="1" dirty="0">
                    <a:solidFill>
                      <a:schemeClr val="tx1"/>
                    </a:solidFill>
                    <a:effectLst/>
                    <a:latin typeface="Inter"/>
                    <a:ea typeface="Calibri" panose="020F0502020204030204" pitchFamily="34" charset="0"/>
                    <a:cs typeface="Arial" panose="020B0604020202020204" pitchFamily="34" charset="0"/>
                  </a:rPr>
                  <a:t>. Pour certains algorithmes, cette propriété est une aubaine, permettant d'accélérer leur convergence et de mieux la contrôler. </a:t>
                </a:r>
              </a:p>
            </p:txBody>
          </p:sp>
        </mc:Choice>
        <mc:Fallback xmlns="">
          <p:sp>
            <p:nvSpPr>
              <p:cNvPr id="6" name="ZoneTexte 5">
                <a:extLst>
                  <a:ext uri="{FF2B5EF4-FFF2-40B4-BE49-F238E27FC236}">
                    <a16:creationId xmlns:a16="http://schemas.microsoft.com/office/drawing/2014/main" id="{492BC5B3-A8F0-9873-1183-A64206167883}"/>
                  </a:ext>
                </a:extLst>
              </p:cNvPr>
              <p:cNvSpPr txBox="1">
                <a:spLocks noRot="1" noChangeAspect="1" noMove="1" noResize="1" noEditPoints="1" noAdjustHandles="1" noChangeArrowheads="1" noChangeShapeType="1" noTextEdit="1"/>
              </p:cNvSpPr>
              <p:nvPr/>
            </p:nvSpPr>
            <p:spPr>
              <a:xfrm>
                <a:off x="514854" y="1364738"/>
                <a:ext cx="8629968" cy="1759712"/>
              </a:xfrm>
              <a:prstGeom prst="rect">
                <a:avLst/>
              </a:prstGeom>
              <a:blipFill>
                <a:blip r:embed="rId3"/>
                <a:stretch>
                  <a:fillRect l="-706" t="-2076" b="-1384"/>
                </a:stretch>
              </a:blipFill>
            </p:spPr>
            <p:txBody>
              <a:bodyPr/>
              <a:lstStyle/>
              <a:p>
                <a:r>
                  <a:rPr lang="fr-FR">
                    <a:noFill/>
                  </a:rPr>
                  <a:t> </a:t>
                </a:r>
              </a:p>
            </p:txBody>
          </p:sp>
        </mc:Fallback>
      </mc:AlternateContent>
      <p:pic>
        <p:nvPicPr>
          <p:cNvPr id="7" name="Image 6" descr="Une image contenant texte&#10;&#10;Description générée automatiquement">
            <a:extLst>
              <a:ext uri="{FF2B5EF4-FFF2-40B4-BE49-F238E27FC236}">
                <a16:creationId xmlns:a16="http://schemas.microsoft.com/office/drawing/2014/main" id="{F329D494-7215-C6A8-FB6D-8A3743A7E152}"/>
              </a:ext>
            </a:extLst>
          </p:cNvPr>
          <p:cNvPicPr/>
          <p:nvPr/>
        </p:nvPicPr>
        <p:blipFill>
          <a:blip r:embed="rId4"/>
          <a:stretch>
            <a:fillRect/>
          </a:stretch>
        </p:blipFill>
        <p:spPr>
          <a:xfrm>
            <a:off x="1568299" y="3207117"/>
            <a:ext cx="6438015" cy="1581333"/>
          </a:xfrm>
          <a:prstGeom prst="rect">
            <a:avLst/>
          </a:prstGeom>
          <a:noFill/>
          <a:ln>
            <a:noFill/>
            <a:prstDash/>
          </a:ln>
        </p:spPr>
      </p:pic>
    </p:spTree>
    <p:extLst>
      <p:ext uri="{BB962C8B-B14F-4D97-AF65-F5344CB8AC3E}">
        <p14:creationId xmlns:p14="http://schemas.microsoft.com/office/powerpoint/2010/main" val="2521854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41</a:t>
            </a:fld>
            <a:endParaRPr lang="en"/>
          </a:p>
        </p:txBody>
      </p:sp>
      <p:sp>
        <p:nvSpPr>
          <p:cNvPr id="6" name="ZoneTexte 5">
            <a:extLst>
              <a:ext uri="{FF2B5EF4-FFF2-40B4-BE49-F238E27FC236}">
                <a16:creationId xmlns:a16="http://schemas.microsoft.com/office/drawing/2014/main" id="{3C756097-C0ED-32AB-937A-5A67726EB224}"/>
              </a:ext>
            </a:extLst>
          </p:cNvPr>
          <p:cNvSpPr txBox="1"/>
          <p:nvPr/>
        </p:nvSpPr>
        <p:spPr>
          <a:xfrm>
            <a:off x="137798" y="1466319"/>
            <a:ext cx="8502377" cy="2210862"/>
          </a:xfrm>
          <a:prstGeom prst="rect">
            <a:avLst/>
          </a:prstGeom>
          <a:noFill/>
        </p:spPr>
        <p:txBody>
          <a:bodyPr wrap="square">
            <a:spAutoFit/>
          </a:bodyPr>
          <a:lstStyle/>
          <a:p>
            <a:pPr marL="457200" algn="just">
              <a:lnSpc>
                <a:spcPct val="105000"/>
              </a:lnSpc>
              <a:spcAft>
                <a:spcPts val="800"/>
              </a:spcAft>
            </a:pPr>
            <a:r>
              <a:rPr lang="fr-FR" sz="2200" b="1" dirty="0">
                <a:solidFill>
                  <a:schemeClr val="tx1"/>
                </a:solidFill>
                <a:effectLst/>
                <a:latin typeface="Inter"/>
                <a:ea typeface="Calibri" panose="020F0502020204030204" pitchFamily="34" charset="0"/>
                <a:cs typeface="Arial" panose="020B0604020202020204" pitchFamily="34" charset="0"/>
              </a:rPr>
              <a:t>Ces méthodes de sous-gradients classiques ont des performances médiocres et ne sont plus recommandées pour une utilisation générale. Cependant, ils sont encore largement utilisés dans des applications spécialisées car ils sont simples et peuvent être facilement adaptés pour tirer parti de la structure particulière du problème à résoudre.</a:t>
            </a:r>
            <a:endParaRPr lang="fr-FR" sz="22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0826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42</a:t>
            </a:fld>
            <a:endParaRPr lang="en"/>
          </a:p>
        </p:txBody>
      </p:sp>
      <p:sp>
        <p:nvSpPr>
          <p:cNvPr id="3" name="ZoneTexte 2">
            <a:extLst>
              <a:ext uri="{FF2B5EF4-FFF2-40B4-BE49-F238E27FC236}">
                <a16:creationId xmlns:a16="http://schemas.microsoft.com/office/drawing/2014/main" id="{990F0BCA-8BD1-104F-DE43-2F322F7BB764}"/>
              </a:ext>
            </a:extLst>
          </p:cNvPr>
          <p:cNvSpPr txBox="1"/>
          <p:nvPr/>
        </p:nvSpPr>
        <p:spPr>
          <a:xfrm>
            <a:off x="2094614" y="2294751"/>
            <a:ext cx="5560828" cy="553998"/>
          </a:xfrm>
          <a:prstGeom prst="rect">
            <a:avLst/>
          </a:prstGeom>
          <a:noFill/>
        </p:spPr>
        <p:txBody>
          <a:bodyPr wrap="square" rtlCol="0">
            <a:spAutoFit/>
          </a:bodyPr>
          <a:lstStyle/>
          <a:p>
            <a:r>
              <a:rPr lang="fr-FR" sz="3000" dirty="0">
                <a:solidFill>
                  <a:schemeClr val="tx1"/>
                </a:solidFill>
                <a:latin typeface="Qualy" panose="02000800000000000000" pitchFamily="2" charset="0"/>
              </a:rPr>
              <a:t>Merci de votre Attention!</a:t>
            </a:r>
          </a:p>
        </p:txBody>
      </p:sp>
    </p:spTree>
    <p:extLst>
      <p:ext uri="{BB962C8B-B14F-4D97-AF65-F5344CB8AC3E}">
        <p14:creationId xmlns:p14="http://schemas.microsoft.com/office/powerpoint/2010/main" val="409081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TextBox 2"/>
          <p:cNvSpPr txBox="1"/>
          <p:nvPr/>
        </p:nvSpPr>
        <p:spPr>
          <a:xfrm>
            <a:off x="660749" y="1756143"/>
            <a:ext cx="8080648" cy="1785104"/>
          </a:xfrm>
          <a:prstGeom prst="rect">
            <a:avLst/>
          </a:prstGeom>
          <a:noFill/>
        </p:spPr>
        <p:txBody>
          <a:bodyPr wrap="square" rtlCol="0">
            <a:spAutoFit/>
          </a:bodyPr>
          <a:lstStyle/>
          <a:p>
            <a:pPr algn="just"/>
            <a:r>
              <a:rPr lang="fr-FR" sz="2200" b="1" dirty="0">
                <a:solidFill>
                  <a:schemeClr val="tx1"/>
                </a:solidFill>
                <a:latin typeface="Inter"/>
              </a:rPr>
              <a:t>En optimisation, une méthode de gradient est un algorithme pour résoudre des problèmes de forme. avec les directions de recherche définies par le gradient de la fonction au point courant. Des exemples de méthodes de gradient sont la descente de gradient et le gradient conjugué.</a:t>
            </a:r>
          </a:p>
        </p:txBody>
      </p:sp>
    </p:spTree>
    <p:extLst>
      <p:ext uri="{BB962C8B-B14F-4D97-AF65-F5344CB8AC3E}">
        <p14:creationId xmlns:p14="http://schemas.microsoft.com/office/powerpoint/2010/main" val="325822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834556" y="2188930"/>
            <a:ext cx="8170680" cy="60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fr-FR" sz="3200" dirty="0"/>
              <a:t>Méthode de descente par sous-gradient</a:t>
            </a:r>
            <a:endParaRPr sz="3200" dirty="0"/>
          </a:p>
        </p:txBody>
      </p:sp>
      <p:sp>
        <p:nvSpPr>
          <p:cNvPr id="230" name="Google Shape;230;p15"/>
          <p:cNvSpPr txBox="1"/>
          <p:nvPr/>
        </p:nvSpPr>
        <p:spPr>
          <a:xfrm>
            <a:off x="708350" y="2046300"/>
            <a:ext cx="908700" cy="105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b="1" dirty="0">
              <a:solidFill>
                <a:schemeClr val="dk1"/>
              </a:solidFill>
              <a:latin typeface="Saira Semi Condensed"/>
              <a:ea typeface="Saira Semi Condensed"/>
              <a:cs typeface="Saira Semi Condensed"/>
              <a:sym typeface="Saira Semi Condensed"/>
            </a:endParaRPr>
          </a:p>
        </p:txBody>
      </p:sp>
    </p:spTree>
    <p:extLst>
      <p:ext uri="{BB962C8B-B14F-4D97-AF65-F5344CB8AC3E}">
        <p14:creationId xmlns:p14="http://schemas.microsoft.com/office/powerpoint/2010/main" val="20898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4" name="TextBox 3"/>
          <p:cNvSpPr txBox="1"/>
          <p:nvPr/>
        </p:nvSpPr>
        <p:spPr>
          <a:xfrm>
            <a:off x="448215" y="1266212"/>
            <a:ext cx="8458200" cy="2800767"/>
          </a:xfrm>
          <a:prstGeom prst="rect">
            <a:avLst/>
          </a:prstGeom>
          <a:noFill/>
        </p:spPr>
        <p:txBody>
          <a:bodyPr wrap="square" rtlCol="0">
            <a:spAutoFit/>
          </a:bodyPr>
          <a:lstStyle/>
          <a:p>
            <a:pPr algn="just"/>
            <a:r>
              <a:rPr lang="fr-FR" sz="2200" b="1" i="0" dirty="0">
                <a:solidFill>
                  <a:schemeClr val="tx1"/>
                </a:solidFill>
                <a:effectLst/>
                <a:latin typeface="Inter"/>
              </a:rPr>
              <a:t>La descente de gradient est l'un des algorithmes les plus populaires pour former des modèles d'apprentissage automatique. Cependant, de nombreux modèles d'apprentissage automatique populaires contiennent des fonctions de perte qui ne sont pas différentiables. Pour cette raison, la descente en gradient ne peut pas être utilisée. L'une des techniques les plus couramment utilisées pour remédier ce problème consiste à utiliser des sous-gradients au lieu de gradient réguliers. </a:t>
            </a:r>
            <a:endParaRPr lang="fr-MA" sz="2200" b="1" dirty="0">
              <a:solidFill>
                <a:schemeClr val="tx1"/>
              </a:solidFill>
            </a:endParaRPr>
          </a:p>
        </p:txBody>
      </p:sp>
    </p:spTree>
    <p:extLst>
      <p:ext uri="{BB962C8B-B14F-4D97-AF65-F5344CB8AC3E}">
        <p14:creationId xmlns:p14="http://schemas.microsoft.com/office/powerpoint/2010/main" val="40324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Le Problème</a:t>
            </a:r>
            <a:endParaRPr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7" name="TextBox 3">
                <a:extLst>
                  <a:ext uri="{FF2B5EF4-FFF2-40B4-BE49-F238E27FC236}">
                    <a16:creationId xmlns:a16="http://schemas.microsoft.com/office/drawing/2014/main" id="{47529F02-5289-2CA8-8710-5F7EAD6D5CA6}"/>
                  </a:ext>
                </a:extLst>
              </p:cNvPr>
              <p:cNvSpPr txBox="1"/>
              <p:nvPr/>
            </p:nvSpPr>
            <p:spPr>
              <a:xfrm>
                <a:off x="533275" y="1210518"/>
                <a:ext cx="8458200" cy="1107996"/>
              </a:xfrm>
              <a:prstGeom prst="rect">
                <a:avLst/>
              </a:prstGeom>
              <a:noFill/>
            </p:spPr>
            <p:txBody>
              <a:bodyPr wrap="square" rtlCol="0">
                <a:spAutoFit/>
              </a:bodyPr>
              <a:lstStyle/>
              <a:p>
                <a:r>
                  <a:rPr lang="fr-FR" sz="2200" b="1" i="0" dirty="0">
                    <a:solidFill>
                      <a:schemeClr val="tx1"/>
                    </a:solidFill>
                    <a:effectLst/>
                    <a:latin typeface="Inter"/>
                  </a:rPr>
                  <a:t>Alors pourquoi nous avons besoin de ces sous-gradients ? Quel est le problème avec les gradients réguliers ? </a:t>
                </a:r>
              </a:p>
              <a:p>
                <a:r>
                  <a:rPr lang="fr-FR" sz="2200" b="1" dirty="0">
                    <a:solidFill>
                      <a:schemeClr val="tx1"/>
                    </a:solidFill>
                    <a:latin typeface="Inter"/>
                  </a:rPr>
                  <a:t>Soit la fonction absolue définit par </a:t>
                </a:r>
                <a14:m>
                  <m:oMath xmlns:m="http://schemas.openxmlformats.org/officeDocument/2006/math">
                    <m:r>
                      <a:rPr lang="fr-FR" sz="2200" b="1" i="1" smtClean="0">
                        <a:solidFill>
                          <a:schemeClr val="tx1"/>
                        </a:solidFill>
                        <a:latin typeface="Cambria Math" panose="02040503050406030204" pitchFamily="18" charset="0"/>
                      </a:rPr>
                      <m:t>𝒇</m:t>
                    </m:r>
                    <m:d>
                      <m:dPr>
                        <m:ctrlPr>
                          <a:rPr lang="fr-FR" sz="2200" b="1" i="1" smtClean="0">
                            <a:solidFill>
                              <a:schemeClr val="tx1"/>
                            </a:solidFill>
                            <a:latin typeface="Cambria Math" panose="02040503050406030204" pitchFamily="18" charset="0"/>
                          </a:rPr>
                        </m:ctrlPr>
                      </m:dPr>
                      <m:e>
                        <m:r>
                          <a:rPr lang="fr-FR" sz="2200" b="1" i="1" smtClean="0">
                            <a:solidFill>
                              <a:schemeClr val="tx1"/>
                            </a:solidFill>
                            <a:latin typeface="Cambria Math" panose="02040503050406030204" pitchFamily="18" charset="0"/>
                          </a:rPr>
                          <m:t>𝒙</m:t>
                        </m:r>
                      </m:e>
                    </m:d>
                    <m:r>
                      <a:rPr lang="fr-FR" sz="2200" b="1" i="1" smtClean="0">
                        <a:solidFill>
                          <a:schemeClr val="tx1"/>
                        </a:solidFill>
                        <a:latin typeface="Cambria Math" panose="02040503050406030204" pitchFamily="18" charset="0"/>
                      </a:rPr>
                      <m:t>=|</m:t>
                    </m:r>
                    <m:r>
                      <a:rPr lang="fr-FR" sz="2200" b="1" i="1" smtClean="0">
                        <a:solidFill>
                          <a:schemeClr val="tx1"/>
                        </a:solidFill>
                        <a:latin typeface="Cambria Math" panose="02040503050406030204" pitchFamily="18" charset="0"/>
                      </a:rPr>
                      <m:t>𝒙</m:t>
                    </m:r>
                    <m:r>
                      <a:rPr lang="fr-FR" sz="2200" b="1" i="1" smtClean="0">
                        <a:solidFill>
                          <a:schemeClr val="tx1"/>
                        </a:solidFill>
                        <a:latin typeface="Cambria Math" panose="02040503050406030204" pitchFamily="18" charset="0"/>
                      </a:rPr>
                      <m:t>|</m:t>
                    </m:r>
                  </m:oMath>
                </a14:m>
                <a:r>
                  <a:rPr lang="fr-MA" sz="2200" b="1" dirty="0">
                    <a:solidFill>
                      <a:schemeClr val="tx1"/>
                    </a:solidFill>
                    <a:latin typeface="Inter"/>
                  </a:rPr>
                  <a:t>, qui ressemble à ceci :</a:t>
                </a:r>
              </a:p>
            </p:txBody>
          </p:sp>
        </mc:Choice>
        <mc:Fallback xmlns="">
          <p:sp>
            <p:nvSpPr>
              <p:cNvPr id="7" name="TextBox 3">
                <a:extLst>
                  <a:ext uri="{FF2B5EF4-FFF2-40B4-BE49-F238E27FC236}">
                    <a16:creationId xmlns:a16="http://schemas.microsoft.com/office/drawing/2014/main" id="{47529F02-5289-2CA8-8710-5F7EAD6D5CA6}"/>
                  </a:ext>
                </a:extLst>
              </p:cNvPr>
              <p:cNvSpPr txBox="1">
                <a:spLocks noRot="1" noChangeAspect="1" noMove="1" noResize="1" noEditPoints="1" noAdjustHandles="1" noChangeArrowheads="1" noChangeShapeType="1" noTextEdit="1"/>
              </p:cNvSpPr>
              <p:nvPr/>
            </p:nvSpPr>
            <p:spPr>
              <a:xfrm>
                <a:off x="533275" y="1210518"/>
                <a:ext cx="8458200" cy="1107996"/>
              </a:xfrm>
              <a:prstGeom prst="rect">
                <a:avLst/>
              </a:prstGeom>
              <a:blipFill>
                <a:blip r:embed="rId3"/>
                <a:stretch>
                  <a:fillRect l="-937" t="-3867" b="-10497"/>
                </a:stretch>
              </a:blipFill>
            </p:spPr>
            <p:txBody>
              <a:bodyPr/>
              <a:lstStyle/>
              <a:p>
                <a:r>
                  <a:rPr lang="fr-FR">
                    <a:noFill/>
                  </a:rPr>
                  <a:t> </a:t>
                </a:r>
              </a:p>
            </p:txBody>
          </p:sp>
        </mc:Fallback>
      </mc:AlternateContent>
      <p:pic>
        <p:nvPicPr>
          <p:cNvPr id="8" name="Espace réservé du contenu 3">
            <a:extLst>
              <a:ext uri="{FF2B5EF4-FFF2-40B4-BE49-F238E27FC236}">
                <a16:creationId xmlns:a16="http://schemas.microsoft.com/office/drawing/2014/main" id="{D180E676-6790-673C-44C2-DBA039153D0E}"/>
              </a:ext>
            </a:extLst>
          </p:cNvPr>
          <p:cNvPicPr>
            <a:picLocks noChangeAspect="1"/>
          </p:cNvPicPr>
          <p:nvPr/>
        </p:nvPicPr>
        <p:blipFill rotWithShape="1">
          <a:blip r:embed="rId4">
            <a:extLst>
              <a:ext uri="{28A0092B-C50C-407E-A947-70E740481C1C}">
                <a14:useLocalDpi xmlns:a14="http://schemas.microsoft.com/office/drawing/2010/main" val="0"/>
              </a:ext>
            </a:extLst>
          </a:blip>
          <a:srcRect l="26910" t="24639" r="24559" b="15865"/>
          <a:stretch/>
        </p:blipFill>
        <p:spPr>
          <a:xfrm>
            <a:off x="589219" y="2614536"/>
            <a:ext cx="3150906" cy="21717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ZoneTexte 10">
            <a:extLst>
              <a:ext uri="{FF2B5EF4-FFF2-40B4-BE49-F238E27FC236}">
                <a16:creationId xmlns:a16="http://schemas.microsoft.com/office/drawing/2014/main" id="{10C98785-ECBC-39C3-562C-EE04737BDCF4}"/>
              </a:ext>
            </a:extLst>
          </p:cNvPr>
          <p:cNvSpPr txBox="1"/>
          <p:nvPr/>
        </p:nvSpPr>
        <p:spPr>
          <a:xfrm>
            <a:off x="4052227" y="2664792"/>
            <a:ext cx="4587948" cy="2123658"/>
          </a:xfrm>
          <a:prstGeom prst="rect">
            <a:avLst/>
          </a:prstGeom>
          <a:noFill/>
        </p:spPr>
        <p:txBody>
          <a:bodyPr wrap="square">
            <a:spAutoFit/>
          </a:bodyPr>
          <a:lstStyle/>
          <a:p>
            <a:pPr algn="just"/>
            <a:r>
              <a:rPr lang="fr-FR" sz="2200" b="1" i="0" dirty="0">
                <a:solidFill>
                  <a:schemeClr val="tx1"/>
                </a:solidFill>
                <a:effectLst/>
                <a:latin typeface="Inter"/>
              </a:rPr>
              <a:t>Pour trouver la valeur optimale il faut trouver un minimum, donc nous avons besoin de la dérivée première de la fonction.</a:t>
            </a:r>
            <a:r>
              <a:rPr lang="fr-MA" sz="2200" b="1" i="0" dirty="0">
                <a:solidFill>
                  <a:schemeClr val="tx1"/>
                </a:solidFill>
                <a:effectLst/>
                <a:latin typeface="Inter"/>
              </a:rPr>
              <a:t> Mais voici le problème: la fonction </a:t>
            </a:r>
            <a:r>
              <a:rPr lang="fr-MA" sz="2200" b="1" i="0" dirty="0">
                <a:solidFill>
                  <a:srgbClr val="FFC000"/>
                </a:solidFill>
                <a:effectLst/>
                <a:latin typeface="Inter"/>
              </a:rPr>
              <a:t>n’est pas dérivable en 0 !</a:t>
            </a:r>
            <a:r>
              <a:rPr lang="fr-FR" sz="2200" b="1" dirty="0">
                <a:solidFill>
                  <a:srgbClr val="FFC000"/>
                </a:solidFill>
                <a:latin typeface="Inter"/>
              </a:rPr>
              <a:t>!</a:t>
            </a:r>
            <a:endParaRPr lang="fr-MA" sz="2200" b="1" dirty="0">
              <a:solidFill>
                <a:srgbClr val="FFC000"/>
              </a:solidFill>
            </a:endParaRPr>
          </a:p>
        </p:txBody>
      </p:sp>
    </p:spTree>
    <p:extLst>
      <p:ext uri="{BB962C8B-B14F-4D97-AF65-F5344CB8AC3E}">
        <p14:creationId xmlns:p14="http://schemas.microsoft.com/office/powerpoint/2010/main" val="132850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1420502"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MA" sz="3600" dirty="0">
                <a:effectLst/>
              </a:rPr>
              <a:t>Sous-gradients</a:t>
            </a:r>
            <a:r>
              <a:rPr lang="fr-FR" dirty="0"/>
              <a:t> </a:t>
            </a:r>
            <a:endParaRPr dirty="0"/>
          </a:p>
        </p:txBody>
      </p:sp>
      <p:sp>
        <p:nvSpPr>
          <p:cNvPr id="215" name="Google Shape;215;p13"/>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mc:AlternateContent xmlns:mc="http://schemas.openxmlformats.org/markup-compatibility/2006" xmlns:a14="http://schemas.microsoft.com/office/drawing/2010/main">
        <mc:Choice Requires="a14">
          <p:sp>
            <p:nvSpPr>
              <p:cNvPr id="7" name="TextBox 3">
                <a:extLst>
                  <a:ext uri="{FF2B5EF4-FFF2-40B4-BE49-F238E27FC236}">
                    <a16:creationId xmlns:a16="http://schemas.microsoft.com/office/drawing/2014/main" id="{54C1E320-DE10-40B2-12BD-65FD74D26507}"/>
                  </a:ext>
                </a:extLst>
              </p:cNvPr>
              <p:cNvSpPr txBox="1"/>
              <p:nvPr/>
            </p:nvSpPr>
            <p:spPr>
              <a:xfrm>
                <a:off x="554545" y="1276845"/>
                <a:ext cx="8458200" cy="1107996"/>
              </a:xfrm>
              <a:prstGeom prst="rect">
                <a:avLst/>
              </a:prstGeom>
              <a:noFill/>
            </p:spPr>
            <p:txBody>
              <a:bodyPr wrap="square" rtlCol="0">
                <a:spAutoFit/>
              </a:bodyPr>
              <a:lstStyle/>
              <a:p>
                <a:pPr marL="0" indent="0">
                  <a:buNone/>
                </a:pPr>
                <a:r>
                  <a:rPr lang="fr-FR" sz="2200" b="1" dirty="0">
                    <a:solidFill>
                      <a:schemeClr val="tx1"/>
                    </a:solidFill>
                    <a:effectLst/>
                    <a:latin typeface="Inter"/>
                  </a:rPr>
                  <a:t>Qu'est-ce qu'un sous-gradient d'une fonction </a:t>
                </a:r>
                <a14:m>
                  <m:oMath xmlns:m="http://schemas.openxmlformats.org/officeDocument/2006/math">
                    <m:r>
                      <a:rPr lang="fr-FR" sz="2200" b="1" i="1" dirty="0" smtClean="0">
                        <a:solidFill>
                          <a:schemeClr val="tx1"/>
                        </a:solidFill>
                        <a:effectLst/>
                        <a:latin typeface="Cambria Math" panose="02040503050406030204" pitchFamily="18" charset="0"/>
                      </a:rPr>
                      <m:t>𝑭</m:t>
                    </m:r>
                  </m:oMath>
                </a14:m>
                <a:r>
                  <a:rPr lang="fr-FR" sz="2200" b="1" dirty="0">
                    <a:solidFill>
                      <a:schemeClr val="tx1"/>
                    </a:solidFill>
                    <a:effectLst/>
                    <a:latin typeface="Inter"/>
                  </a:rPr>
                  <a:t> à un moment donné </a:t>
                </a:r>
                <a14:m>
                  <m:oMath xmlns:m="http://schemas.openxmlformats.org/officeDocument/2006/math">
                    <m:r>
                      <a:rPr lang="fr-FR" sz="2200" b="1" i="1" dirty="0" smtClean="0">
                        <a:solidFill>
                          <a:schemeClr val="tx1"/>
                        </a:solidFill>
                        <a:effectLst/>
                        <a:latin typeface="Cambria Math" panose="02040503050406030204" pitchFamily="18" charset="0"/>
                      </a:rPr>
                      <m:t>𝑿</m:t>
                    </m:r>
                  </m:oMath>
                </a14:m>
                <a:r>
                  <a:rPr lang="fr-FR" sz="2200" b="1" dirty="0">
                    <a:solidFill>
                      <a:schemeClr val="tx1"/>
                    </a:solidFill>
                    <a:effectLst/>
                    <a:latin typeface="Inter"/>
                  </a:rPr>
                  <a:t>? </a:t>
                </a:r>
                <a:r>
                  <a:rPr lang="fr-FR" sz="2200" b="1" dirty="0">
                    <a:solidFill>
                      <a:schemeClr val="tx1"/>
                    </a:solidFill>
                    <a:latin typeface="Inter"/>
                  </a:rPr>
                  <a:t>Pour répondre a cette question, visualisons à nouveau notre fonction absolue,</a:t>
                </a:r>
              </a:p>
            </p:txBody>
          </p:sp>
        </mc:Choice>
        <mc:Fallback xmlns="">
          <p:sp>
            <p:nvSpPr>
              <p:cNvPr id="7" name="TextBox 3">
                <a:extLst>
                  <a:ext uri="{FF2B5EF4-FFF2-40B4-BE49-F238E27FC236}">
                    <a16:creationId xmlns:a16="http://schemas.microsoft.com/office/drawing/2014/main" id="{54C1E320-DE10-40B2-12BD-65FD74D26507}"/>
                  </a:ext>
                </a:extLst>
              </p:cNvPr>
              <p:cNvSpPr txBox="1">
                <a:spLocks noRot="1" noChangeAspect="1" noMove="1" noResize="1" noEditPoints="1" noAdjustHandles="1" noChangeArrowheads="1" noChangeShapeType="1" noTextEdit="1"/>
              </p:cNvSpPr>
              <p:nvPr/>
            </p:nvSpPr>
            <p:spPr>
              <a:xfrm>
                <a:off x="554545" y="1276845"/>
                <a:ext cx="8458200" cy="1107996"/>
              </a:xfrm>
              <a:prstGeom prst="rect">
                <a:avLst/>
              </a:prstGeom>
              <a:blipFill>
                <a:blip r:embed="rId3"/>
                <a:stretch>
                  <a:fillRect l="-937" t="-3297" b="-10440"/>
                </a:stretch>
              </a:blipFill>
            </p:spPr>
            <p:txBody>
              <a:bodyPr/>
              <a:lstStyle/>
              <a:p>
                <a:r>
                  <a:rPr lang="fr-FR">
                    <a:noFill/>
                  </a:rPr>
                  <a:t> </a:t>
                </a:r>
              </a:p>
            </p:txBody>
          </p:sp>
        </mc:Fallback>
      </mc:AlternateContent>
      <p:pic>
        <p:nvPicPr>
          <p:cNvPr id="8" name="Image 7">
            <a:extLst>
              <a:ext uri="{FF2B5EF4-FFF2-40B4-BE49-F238E27FC236}">
                <a16:creationId xmlns:a16="http://schemas.microsoft.com/office/drawing/2014/main" id="{D4066556-2E9F-EC32-915E-C99D7AFEFE00}"/>
              </a:ext>
            </a:extLst>
          </p:cNvPr>
          <p:cNvPicPr>
            <a:picLocks noChangeAspect="1"/>
          </p:cNvPicPr>
          <p:nvPr/>
        </p:nvPicPr>
        <p:blipFill rotWithShape="1">
          <a:blip r:embed="rId4">
            <a:extLst>
              <a:ext uri="{28A0092B-C50C-407E-A947-70E740481C1C}">
                <a14:useLocalDpi xmlns:a14="http://schemas.microsoft.com/office/drawing/2010/main" val="0"/>
              </a:ext>
            </a:extLst>
          </a:blip>
          <a:srcRect l="27133" t="34894" r="25330" b="18024"/>
          <a:stretch/>
        </p:blipFill>
        <p:spPr>
          <a:xfrm>
            <a:off x="131257" y="2427373"/>
            <a:ext cx="4238722" cy="25291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7A9B71A6-11A0-76B6-8424-C11ADC0D3E68}"/>
                  </a:ext>
                </a:extLst>
              </p:cNvPr>
              <p:cNvSpPr txBox="1"/>
              <p:nvPr/>
            </p:nvSpPr>
            <p:spPr>
              <a:xfrm>
                <a:off x="4545419" y="2592768"/>
                <a:ext cx="4587948" cy="1785104"/>
              </a:xfrm>
              <a:prstGeom prst="rect">
                <a:avLst/>
              </a:prstGeom>
              <a:noFill/>
            </p:spPr>
            <p:txBody>
              <a:bodyPr wrap="square">
                <a:spAutoFit/>
              </a:bodyPr>
              <a:lstStyle/>
              <a:p>
                <a:r>
                  <a:rPr lang="fr-FR" sz="2200" b="1" dirty="0">
                    <a:solidFill>
                      <a:schemeClr val="tx1"/>
                    </a:solidFill>
                    <a:effectLst/>
                    <a:latin typeface="Inter"/>
                  </a:rPr>
                  <a:t>Cette fois, </a:t>
                </a:r>
                <a:r>
                  <a:rPr lang="fr-FR" sz="2200" b="1" dirty="0">
                    <a:solidFill>
                      <a:schemeClr val="tx1"/>
                    </a:solidFill>
                    <a:latin typeface="Inter"/>
                  </a:rPr>
                  <a:t>nous </a:t>
                </a:r>
                <a:r>
                  <a:rPr lang="fr-FR" sz="2200" b="1" dirty="0">
                    <a:solidFill>
                      <a:schemeClr val="tx1"/>
                    </a:solidFill>
                    <a:effectLst/>
                    <a:latin typeface="Inter"/>
                  </a:rPr>
                  <a:t>inclurons également les gradients pour </a:t>
                </a:r>
                <a14:m>
                  <m:oMath xmlns:m="http://schemas.openxmlformats.org/officeDocument/2006/math">
                    <m:r>
                      <a:rPr lang="fr-FR" sz="2200" b="1" i="1" dirty="0" smtClean="0">
                        <a:solidFill>
                          <a:schemeClr val="tx1"/>
                        </a:solidFill>
                        <a:effectLst/>
                        <a:latin typeface="Cambria Math" panose="02040503050406030204" pitchFamily="18" charset="0"/>
                      </a:rPr>
                      <m:t>𝑿</m:t>
                    </m:r>
                    <m:r>
                      <a:rPr lang="fr-FR" sz="2200" b="1" i="1" dirty="0" smtClean="0">
                        <a:solidFill>
                          <a:schemeClr val="tx1"/>
                        </a:solidFill>
                        <a:effectLst/>
                        <a:latin typeface="Cambria Math" panose="02040503050406030204" pitchFamily="18" charset="0"/>
                      </a:rPr>
                      <m:t>&gt;</m:t>
                    </m:r>
                    <m:r>
                      <a:rPr lang="fr-FR" sz="2200" b="1" i="1" dirty="0" smtClean="0">
                        <a:solidFill>
                          <a:schemeClr val="tx1"/>
                        </a:solidFill>
                        <a:effectLst/>
                        <a:latin typeface="Cambria Math" panose="02040503050406030204" pitchFamily="18" charset="0"/>
                      </a:rPr>
                      <m:t>𝟎</m:t>
                    </m:r>
                  </m:oMath>
                </a14:m>
                <a:r>
                  <a:rPr lang="fr-FR" sz="2200" b="1" dirty="0">
                    <a:solidFill>
                      <a:schemeClr val="tx1"/>
                    </a:solidFill>
                    <a:effectLst/>
                    <a:latin typeface="Inter"/>
                  </a:rPr>
                  <a:t> et </a:t>
                </a:r>
                <a14:m>
                  <m:oMath xmlns:m="http://schemas.openxmlformats.org/officeDocument/2006/math">
                    <m:r>
                      <a:rPr lang="fr-FR" sz="2200" b="1" i="1" dirty="0" smtClean="0">
                        <a:solidFill>
                          <a:schemeClr val="tx1"/>
                        </a:solidFill>
                        <a:effectLst/>
                        <a:latin typeface="Cambria Math" panose="02040503050406030204" pitchFamily="18" charset="0"/>
                      </a:rPr>
                      <m:t>𝑿</m:t>
                    </m:r>
                    <m:r>
                      <a:rPr lang="fr-FR" sz="2200" b="1" i="1" dirty="0" smtClean="0">
                        <a:solidFill>
                          <a:schemeClr val="tx1"/>
                        </a:solidFill>
                        <a:effectLst/>
                        <a:latin typeface="Cambria Math" panose="02040503050406030204" pitchFamily="18" charset="0"/>
                      </a:rPr>
                      <m:t>&lt;</m:t>
                    </m:r>
                    <m:r>
                      <a:rPr lang="fr-FR" sz="2200" b="1" i="1" dirty="0" smtClean="0">
                        <a:solidFill>
                          <a:schemeClr val="tx1"/>
                        </a:solidFill>
                        <a:effectLst/>
                        <a:latin typeface="Cambria Math" panose="02040503050406030204" pitchFamily="18" charset="0"/>
                      </a:rPr>
                      <m:t>𝟎</m:t>
                    </m:r>
                    <m:r>
                      <a:rPr lang="fr-FR" sz="2200" b="1" i="0" dirty="0" smtClean="0">
                        <a:solidFill>
                          <a:schemeClr val="tx1"/>
                        </a:solidFill>
                        <a:effectLst/>
                        <a:latin typeface="Cambria Math" panose="02040503050406030204" pitchFamily="18" charset="0"/>
                      </a:rPr>
                      <m:t>.</m:t>
                    </m:r>
                  </m:oMath>
                </a14:m>
                <a:r>
                  <a:rPr lang="fr-FR" sz="2200" b="1" dirty="0">
                    <a:solidFill>
                      <a:schemeClr val="tx1"/>
                    </a:solidFill>
                    <a:latin typeface="Inter"/>
                  </a:rPr>
                  <a:t> Puisque nous avons entrain de traiter une fonction univariée, le gradient ne sera qu'un scalaire. </a:t>
                </a:r>
                <a:endParaRPr lang="fr-FR" sz="2200" b="1" dirty="0">
                  <a:solidFill>
                    <a:schemeClr val="tx1"/>
                  </a:solidFill>
                  <a:effectLst/>
                  <a:latin typeface="Inter"/>
                </a:endParaRPr>
              </a:p>
            </p:txBody>
          </p:sp>
        </mc:Choice>
        <mc:Fallback xmlns="">
          <p:sp>
            <p:nvSpPr>
              <p:cNvPr id="9" name="ZoneTexte 8">
                <a:extLst>
                  <a:ext uri="{FF2B5EF4-FFF2-40B4-BE49-F238E27FC236}">
                    <a16:creationId xmlns:a16="http://schemas.microsoft.com/office/drawing/2014/main" id="{7A9B71A6-11A0-76B6-8424-C11ADC0D3E68}"/>
                  </a:ext>
                </a:extLst>
              </p:cNvPr>
              <p:cNvSpPr txBox="1">
                <a:spLocks noRot="1" noChangeAspect="1" noMove="1" noResize="1" noEditPoints="1" noAdjustHandles="1" noChangeArrowheads="1" noChangeShapeType="1" noTextEdit="1"/>
              </p:cNvSpPr>
              <p:nvPr/>
            </p:nvSpPr>
            <p:spPr>
              <a:xfrm>
                <a:off x="4545419" y="2592768"/>
                <a:ext cx="4587948" cy="1785104"/>
              </a:xfrm>
              <a:prstGeom prst="rect">
                <a:avLst/>
              </a:prstGeom>
              <a:blipFill>
                <a:blip r:embed="rId5"/>
                <a:stretch>
                  <a:fillRect l="-1729" t="-2048" r="-2261" b="-6143"/>
                </a:stretch>
              </a:blipFill>
            </p:spPr>
            <p:txBody>
              <a:bodyPr/>
              <a:lstStyle/>
              <a:p>
                <a:r>
                  <a:rPr lang="fr-FR">
                    <a:noFill/>
                  </a:rPr>
                  <a:t> </a:t>
                </a:r>
              </a:p>
            </p:txBody>
          </p:sp>
        </mc:Fallback>
      </mc:AlternateContent>
    </p:spTree>
    <p:extLst>
      <p:ext uri="{BB962C8B-B14F-4D97-AF65-F5344CB8AC3E}">
        <p14:creationId xmlns:p14="http://schemas.microsoft.com/office/powerpoint/2010/main" val="870642320"/>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3511</TotalTime>
  <Words>2179</Words>
  <Application>Microsoft Office PowerPoint</Application>
  <PresentationFormat>Affichage à l'écran (16:9)</PresentationFormat>
  <Paragraphs>167</Paragraphs>
  <Slides>42</Slides>
  <Notes>21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42</vt:i4>
      </vt:variant>
    </vt:vector>
  </HeadingPairs>
  <TitlesOfParts>
    <vt:vector size="53" baseType="lpstr">
      <vt:lpstr>Arial</vt:lpstr>
      <vt:lpstr>Calibri</vt:lpstr>
      <vt:lpstr>Cambria Math</vt:lpstr>
      <vt:lpstr>Inria Sans</vt:lpstr>
      <vt:lpstr>Inter</vt:lpstr>
      <vt:lpstr>Qualy</vt:lpstr>
      <vt:lpstr>Saira Semi Condensed</vt:lpstr>
      <vt:lpstr>Symbol</vt:lpstr>
      <vt:lpstr>Titillium Web</vt:lpstr>
      <vt:lpstr>Wingdings</vt:lpstr>
      <vt:lpstr>Gurney template</vt:lpstr>
      <vt:lpstr>Les méthodes du gradient et convergence</vt:lpstr>
      <vt:lpstr>Elaboré par</vt:lpstr>
      <vt:lpstr>Plan </vt:lpstr>
      <vt:lpstr>INTRODUCTION</vt:lpstr>
      <vt:lpstr>Présentation PowerPoint</vt:lpstr>
      <vt:lpstr>Méthode de descente par sous-gradient</vt:lpstr>
      <vt:lpstr>Présentation PowerPoint</vt:lpstr>
      <vt:lpstr>Le Problème</vt:lpstr>
      <vt:lpstr>Sous-gradients </vt:lpstr>
      <vt:lpstr>Présentation PowerPoint</vt:lpstr>
      <vt:lpstr>Présentation PowerPoint</vt:lpstr>
      <vt:lpstr>Présentation PowerPoint</vt:lpstr>
      <vt:lpstr>Formalisons le sous-gradient:</vt:lpstr>
      <vt:lpstr>Affinons notre définition</vt:lpstr>
      <vt:lpstr>Présentation PowerPoint</vt:lpstr>
      <vt:lpstr>Présentation PowerPoint</vt:lpstr>
      <vt:lpstr>Présentation PowerPoint</vt:lpstr>
      <vt:lpstr>Définition du sous-gradient </vt:lpstr>
      <vt:lpstr>Méthode du Sous-gradients</vt:lpstr>
      <vt:lpstr>Présentation PowerPoint</vt:lpstr>
      <vt:lpstr>Présentation PowerPoint</vt:lpstr>
      <vt:lpstr>Présentation PowerPoint</vt:lpstr>
      <vt:lpstr>Méthode Gradient projeté</vt:lpstr>
      <vt:lpstr>Gradient projeté</vt:lpstr>
      <vt:lpstr>Présentation PowerPoint</vt:lpstr>
      <vt:lpstr>Présentation PowerPoint</vt:lpstr>
      <vt:lpstr>Présentation PowerPoint</vt:lpstr>
      <vt:lpstr>Méthode Gradient proximal</vt:lpstr>
      <vt:lpstr>Méthode du Gradient Proximal</vt:lpstr>
      <vt:lpstr>Présentation PowerPoint</vt:lpstr>
      <vt:lpstr>Présentation PowerPoint</vt:lpstr>
      <vt:lpstr>Présentation PowerPoint</vt:lpstr>
      <vt:lpstr>Présentation PowerPoint</vt:lpstr>
      <vt:lpstr>Présentation PowerPoint</vt:lpstr>
      <vt:lpstr>Analyse de convergence</vt:lpstr>
      <vt:lpstr>Convergence de l’algorithme a directions de descente </vt:lpstr>
      <vt:lpstr>Recherche linéaire</vt:lpstr>
      <vt:lpstr>Convergence de la méthode du sous-gradient :</vt:lpstr>
      <vt:lpstr>Convergence de l’Algorithme du gradient projeté</vt:lpstr>
      <vt:lpstr>Convergence de la Méthode du gradient proximale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politique fiscale  au Maroc</dc:title>
  <dc:creator>Oussama</dc:creator>
  <cp:lastModifiedBy>Imane Sidki</cp:lastModifiedBy>
  <cp:revision>29</cp:revision>
  <dcterms:modified xsi:type="dcterms:W3CDTF">2022-05-09T08:09:50Z</dcterms:modified>
</cp:coreProperties>
</file>