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80" r:id="rId1"/>
  </p:sldMasterIdLst>
  <p:sldIdLst>
    <p:sldId id="256" r:id="rId2"/>
    <p:sldId id="271" r:id="rId3"/>
    <p:sldId id="276" r:id="rId4"/>
    <p:sldId id="257" r:id="rId5"/>
    <p:sldId id="272" r:id="rId6"/>
    <p:sldId id="262" r:id="rId7"/>
    <p:sldId id="264" r:id="rId8"/>
    <p:sldId id="266" r:id="rId9"/>
    <p:sldId id="267" r:id="rId10"/>
    <p:sldId id="268" r:id="rId11"/>
    <p:sldId id="273" r:id="rId12"/>
    <p:sldId id="274" r:id="rId13"/>
    <p:sldId id="275" r:id="rId14"/>
    <p:sldId id="277" r:id="rId15"/>
    <p:sldId id="278" r:id="rId16"/>
    <p:sldId id="279" r:id="rId17"/>
    <p:sldId id="281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>
        <p:scale>
          <a:sx n="67" d="100"/>
          <a:sy n="67" d="100"/>
        </p:scale>
        <p:origin x="640" y="56"/>
      </p:cViewPr>
      <p:guideLst>
        <p:guide pos="3840"/>
        <p:guide orient="horz" pos="216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5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3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0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5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5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7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3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5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3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1" r:id="rId1"/>
    <p:sldLayoutId id="2147484482" r:id="rId2"/>
    <p:sldLayoutId id="2147484483" r:id="rId3"/>
    <p:sldLayoutId id="2147484484" r:id="rId4"/>
    <p:sldLayoutId id="2147484485" r:id="rId5"/>
    <p:sldLayoutId id="2147484486" r:id="rId6"/>
    <p:sldLayoutId id="2147484487" r:id="rId7"/>
    <p:sldLayoutId id="2147484488" r:id="rId8"/>
    <p:sldLayoutId id="2147484489" r:id="rId9"/>
    <p:sldLayoutId id="2147484490" r:id="rId10"/>
    <p:sldLayoutId id="21474844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6AC49-410F-4548-8AA6-186F58FEA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337" y="2181226"/>
            <a:ext cx="9077325" cy="1133475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Loi de Laplace-Gauss</a:t>
            </a:r>
            <a:endParaRPr lang="fr-FR" sz="6000" dirty="0">
              <a:latin typeface="Algerian" panose="04020705040A02060702" pitchFamily="8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1215C6-F3F8-425A-A40F-81646DA55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225" y="4676774"/>
            <a:ext cx="6067425" cy="1533525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/>
              <a:t>Presenté par </a:t>
            </a:r>
            <a:r>
              <a:rPr lang="en-US" dirty="0"/>
              <a:t>:                                                             	</a:t>
            </a:r>
          </a:p>
          <a:p>
            <a:r>
              <a:rPr lang="en-US" dirty="0"/>
              <a:t>Deodat AGANON</a:t>
            </a:r>
          </a:p>
          <a:p>
            <a:r>
              <a:rPr lang="en-US" dirty="0"/>
              <a:t>Candy AHO</a:t>
            </a:r>
          </a:p>
          <a:p>
            <a:r>
              <a:rPr lang="en-US" dirty="0"/>
              <a:t>Morel KOUHOSSOUNON                                                          			       	</a:t>
            </a:r>
            <a:r>
              <a:rPr lang="fr-FR" dirty="0"/>
              <a:t>						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79B201-6D14-48F3-A8F6-D4F625D3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175" y="395287"/>
            <a:ext cx="1333500" cy="9525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EBCB78C-8DDF-4B3F-805B-87D8BCE55465}"/>
              </a:ext>
            </a:extLst>
          </p:cNvPr>
          <p:cNvSpPr txBox="1"/>
          <p:nvPr/>
        </p:nvSpPr>
        <p:spPr>
          <a:xfrm>
            <a:off x="7715250" y="4676774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Encadre par:</a:t>
            </a:r>
          </a:p>
          <a:p>
            <a:endParaRPr lang="fr-FR" dirty="0"/>
          </a:p>
          <a:p>
            <a:r>
              <a:rPr lang="fr-FR" dirty="0"/>
              <a:t> Pr. A. GHAZDALI</a:t>
            </a:r>
          </a:p>
        </p:txBody>
      </p:sp>
    </p:spTree>
    <p:extLst>
      <p:ext uri="{BB962C8B-B14F-4D97-AF65-F5344CB8AC3E}">
        <p14:creationId xmlns:p14="http://schemas.microsoft.com/office/powerpoint/2010/main" val="27193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22FBE5-2A8A-4AA8-9156-33DF2ADCF2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Regle des 4</a:t>
                </a:r>
                <a:r>
                  <a:rPr lang="el-GR" u="sng" dirty="0"/>
                  <a:t>σ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Si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latin typeface="Script MT Bold" panose="03040602040607080904" pitchFamily="66" charset="0"/>
                  </a:rPr>
                  <a:t>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), alors on a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fr-FR" i="0" dirty="0"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fr-FR" dirty="0"/>
                  <a:t>. Ainsi, la plupart des réalisations d’une var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latin typeface="Script MT Bold" panose="03040602040607080904" pitchFamily="66" charset="0"/>
                  </a:rPr>
                  <a:t>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sont contenues dans l’intervalle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fr-FR" dirty="0"/>
                  <a:t>.</a:t>
                </a:r>
              </a:p>
              <a:p>
                <a:pPr marL="0" indent="0">
                  <a:buNone/>
                </a:pPr>
                <a:endParaRPr lang="fr-FR" u="sng" dirty="0"/>
              </a:p>
              <a:p>
                <a:pPr marL="0" indent="0">
                  <a:buNone/>
                </a:pPr>
                <a:r>
                  <a:rPr lang="fr-FR" u="sng" dirty="0"/>
                  <a:t>Moments</a:t>
                </a:r>
                <a:r>
                  <a:rPr lang="fr-FR" dirty="0"/>
                  <a:t>:</a:t>
                </a:r>
              </a:p>
              <a:p>
                <a:pPr marL="0" indent="0">
                  <a:buNone/>
                </a:pPr>
                <a:r>
                  <a:rPr lang="fr-FR" dirty="0"/>
                  <a:t>Soit </a:t>
                </a:r>
                <a:r>
                  <a:rPr lang="en-US" dirty="0">
                    <a:latin typeface="+mj-lt"/>
                  </a:rPr>
                  <a:t>X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latin typeface="Script MT Bold" panose="03040602040607080904" pitchFamily="66" charset="0"/>
                  </a:rPr>
                  <a:t>N</a:t>
                </a:r>
                <a:r>
                  <a:rPr lang="en-US" dirty="0"/>
                  <a:t>(0,1). Pour tout k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0" dirty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fr-FR" dirty="0"/>
                  <a:t>, on a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fr-FR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fr-FR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0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fr-FR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i="0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fr-FR" i="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22FBE5-2A8A-4AA8-9156-33DF2ADCF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6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2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BE152A-657D-44AA-888B-F5744AAF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On peut dresser le tableau des moments suivants: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flèches précisent que les moments non nuls peuvent se calculer avec un produit croise                                                               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7BA8E3-A648-4C37-B3EA-EC0FFC48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6" y="3124184"/>
            <a:ext cx="6600824" cy="8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8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D4C5F94-10B1-4E76-B23B-6758C9C8EA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0298" y="2466975"/>
                <a:ext cx="10058400" cy="49625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Fonctions de repartitions et table de valeurs</a:t>
                </a:r>
              </a:p>
              <a:p>
                <a:pPr marL="0" indent="0">
                  <a:buNone/>
                </a:pPr>
                <a:r>
                  <a:rPr lang="en-US" dirty="0"/>
                  <a:t>Soit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latin typeface="Script MT Bold" panose="03040602040607080904" pitchFamily="66" charset="0"/>
                  </a:rPr>
                  <a:t>N</a:t>
                </a:r>
                <a:r>
                  <a:rPr lang="en-US" dirty="0"/>
                  <a:t>(0,1). La fonction de repartition de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est :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dirty="0"/>
                  <a:t> 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.</a:t>
                </a:r>
              </a:p>
              <a:p>
                <a:pPr marL="0" indent="0">
                  <a:buNone/>
                </a:pPr>
                <a:r>
                  <a:rPr lang="en-US" dirty="0"/>
                  <a:t>On a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i="0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i="0" dirty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fr-FR" dirty="0"/>
                  <a:t> La fonction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dirty="0"/>
                  <a:t> ne peut pas s’écrire sous forme analytique. On utilise une table de valeurs donnant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avec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0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0,3.99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.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D4C5F94-10B1-4E76-B23B-6758C9C8E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298" y="2466975"/>
                <a:ext cx="10058400" cy="4962525"/>
              </a:xfrm>
              <a:blipFill>
                <a:blip r:embed="rId2"/>
                <a:stretch>
                  <a:fillRect l="-606" t="-13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30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CB9978C-313F-4C40-BAEB-785510966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274" y="581025"/>
            <a:ext cx="5505451" cy="5734050"/>
          </a:xfrm>
        </p:spPr>
      </p:pic>
    </p:spTree>
    <p:extLst>
      <p:ext uri="{BB962C8B-B14F-4D97-AF65-F5344CB8AC3E}">
        <p14:creationId xmlns:p14="http://schemas.microsoft.com/office/powerpoint/2010/main" val="379074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A4EAD-F769-4974-B588-3F69B705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8393"/>
          </a:xfrm>
        </p:spPr>
        <p:txBody>
          <a:bodyPr/>
          <a:lstStyle/>
          <a:p>
            <a:r>
              <a:rPr lang="fr-FR" u="sng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8EC48B-837C-4A32-8551-AF3DBEA2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548" y="1340357"/>
            <a:ext cx="10058400" cy="18505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u="sng" dirty="0"/>
              <a:t>Enonce</a:t>
            </a:r>
          </a:p>
          <a:p>
            <a:pPr marL="0" indent="0">
              <a:buNone/>
            </a:pPr>
            <a:r>
              <a:rPr lang="fr-FR" dirty="0"/>
              <a:t>Si la glycémie à jeun est distribuée normalement dans une certaine population chez les sujets (hommes, adultes) non diabétiques avec une moyenne de 5,5 mmol/L et un écart type de 0,2 mmol/L et chez les sujets dont le diabète a été découvert récemment avec une moyenne de 6,0 mmol/L et un écart type de 0,3 mmol/L, quel % des sujets normaux et quel % des sujets diabétiques ont une glycémie supérieure à 6 mmol/L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6B3EEC0-AF91-4359-8B14-5776FD3B1099}"/>
                  </a:ext>
                </a:extLst>
              </p:cNvPr>
              <p:cNvSpPr txBox="1"/>
              <p:nvPr/>
            </p:nvSpPr>
            <p:spPr>
              <a:xfrm>
                <a:off x="876299" y="4046599"/>
                <a:ext cx="9667875" cy="1618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/>
                  <a:t>Correction</a:t>
                </a:r>
              </a:p>
              <a:p>
                <a:endParaRPr lang="fr-FR" dirty="0"/>
              </a:p>
              <a:p>
                <a:r>
                  <a:rPr lang="fr-FR" dirty="0"/>
                  <a:t>Chez les non-diabétiques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  <m:r>
                      <a:rPr lang="fr-FR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0" smtClean="0">
                            <a:latin typeface="Cambria Math" panose="02040503050406030204" pitchFamily="18" charset="0"/>
                          </a:rPr>
                          <m:t>−5,5</m:t>
                        </m:r>
                      </m:num>
                      <m:den>
                        <m:r>
                          <a:rPr lang="fr-FR" i="0" smtClean="0">
                            <a:latin typeface="Cambria Math" panose="02040503050406030204" pitchFamily="18" charset="0"/>
                          </a:rPr>
                          <m:t>0,2</m:t>
                        </m:r>
                      </m:den>
                    </m:f>
                  </m:oMath>
                </a14:m>
                <a:r>
                  <a:rPr lang="fr-FR" dirty="0"/>
                  <a:t> et chez les diabétiques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0,3</m:t>
                        </m:r>
                      </m:den>
                    </m:f>
                  </m:oMath>
                </a14:m>
                <a:r>
                  <a:rPr lang="fr-FR" dirty="0"/>
                  <a:t> . Quand x vaut 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</m:oMath>
                </a14:m>
                <a:r>
                  <a:rPr lang="fr-FR" dirty="0"/>
                  <a:t> vaut 2,5 et la probabilité cherchée  vaut 1 – 0,9938 = 0,0062. Comme 6 est la moyenne chez les diabétiques, la probabilité, chez eux, de dépasser 6, est 50 %.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6B3EEC0-AF91-4359-8B14-5776FD3B1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9" y="4046599"/>
                <a:ext cx="9667875" cy="1618648"/>
              </a:xfrm>
              <a:prstGeom prst="rect">
                <a:avLst/>
              </a:prstGeom>
              <a:blipFill>
                <a:blip r:embed="rId2"/>
                <a:stretch>
                  <a:fillRect l="-567" t="-2264" r="-1009" b="-52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2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FA6BA-E656-402D-A1FD-F2B1B513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273" y="609028"/>
            <a:ext cx="7197851" cy="5639943"/>
          </a:xfrm>
        </p:spPr>
        <p:txBody>
          <a:bodyPr>
            <a:normAutofit/>
          </a:bodyPr>
          <a:lstStyle/>
          <a:p>
            <a:r>
              <a:rPr lang="fr-FR" sz="8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241621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22C910D0-3CB1-461D-976D-E66F4D6E9D5E}"/>
                  </a:ext>
                </a:extLst>
              </p:cNvPr>
              <p:cNvSpPr txBox="1"/>
              <p:nvPr/>
            </p:nvSpPr>
            <p:spPr>
              <a:xfrm>
                <a:off x="2895600" y="647700"/>
                <a:ext cx="6076950" cy="4464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On considère l’expérience suivante:</a:t>
                </a:r>
              </a:p>
              <a:p>
                <a:r>
                  <a:rPr lang="fr-FR" dirty="0"/>
                  <a:t>On lance 100 fois un d</a:t>
                </a:r>
                <a:r>
                  <a:rPr lang="en-US" dirty="0"/>
                  <a:t>é</a:t>
                </a:r>
                <a:r>
                  <a:rPr lang="fr-FR" dirty="0"/>
                  <a:t> et on désigne par succès l’évènement &lt;&lt; apparition d’un nombre pair&gt;&gt;.. X suit donc une loi de Bernoulli B avec p=1/2 la probabilité du succès. D’après le théorème limite centrale ,la variable aléatoire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fr-FR" i="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fr-FR" dirty="0"/>
                  <a:t> 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fr-F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/>
                  <a:t> etant le nombre de succès obtenu après les 100 lancers.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0" dirty="0">
                        <a:latin typeface="Cambria Math" panose="02040503050406030204" pitchFamily="18" charset="0"/>
                      </a:rPr>
                      <m:t>=10×</m:t>
                    </m:r>
                    <m:f>
                      <m:f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−0,5</m:t>
                        </m:r>
                      </m:num>
                      <m:den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0,5</m:t>
                        </m:r>
                      </m:den>
                    </m:f>
                  </m:oMath>
                </a14:m>
                <a:r>
                  <a:rPr lang="fr-FR" dirty="0"/>
                  <a:t>       </a:t>
                </a:r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fr-FR" i="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La simulation ici consiste a montrer que la fonction de répartition associée a la variable aléatoire converge vers une loi normale centrée réduite.</a:t>
                </a: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22C910D0-3CB1-461D-976D-E66F4D6E9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47700"/>
                <a:ext cx="6076950" cy="4464299"/>
              </a:xfrm>
              <a:prstGeom prst="rect">
                <a:avLst/>
              </a:prstGeom>
              <a:blipFill>
                <a:blip r:embed="rId2"/>
                <a:stretch>
                  <a:fillRect l="-802" t="-682" r="-16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38971F91-4BB0-4615-8B53-CEF871F4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31233">
            <a:off x="8964866" y="1099463"/>
            <a:ext cx="3052552" cy="2777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BB824B7-ED33-41E4-9A77-849A6CCCA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90130">
            <a:off x="342900" y="1885950"/>
            <a:ext cx="2028826" cy="18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83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CE3C605-3FD2-4FDD-B003-8AEF47DF348B}"/>
              </a:ext>
            </a:extLst>
          </p:cNvPr>
          <p:cNvSpPr txBox="1"/>
          <p:nvPr/>
        </p:nvSpPr>
        <p:spPr>
          <a:xfrm>
            <a:off x="1257300" y="2505670"/>
            <a:ext cx="527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remarque ainsi que l’expérience tend vers une loi normale avec une fonction </a:t>
            </a:r>
            <a:r>
              <a:rPr lang="fr-FR"/>
              <a:t>densité en </a:t>
            </a:r>
            <a:r>
              <a:rPr lang="fr-FR" dirty="0"/>
              <a:t>forme de cloche.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A8D7C2-2FC9-4728-A9CC-A10EC40F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06" y="1333436"/>
            <a:ext cx="3657788" cy="37243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C79E5-85A8-4A11-868B-9E4FDE19D3C9}"/>
              </a:ext>
            </a:extLst>
          </p:cNvPr>
          <p:cNvSpPr txBox="1"/>
          <p:nvPr/>
        </p:nvSpPr>
        <p:spPr>
          <a:xfrm>
            <a:off x="1495425" y="1333436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  <a:latin typeface="Berlin Sans FB Demi" panose="020E0802020502020306" pitchFamily="34" charset="0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463102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866BAF-55EE-4916-8E27-3AF6B4866310}"/>
              </a:ext>
            </a:extLst>
          </p:cNvPr>
          <p:cNvSpPr txBox="1"/>
          <p:nvPr/>
        </p:nvSpPr>
        <p:spPr>
          <a:xfrm>
            <a:off x="1333500" y="1466850"/>
            <a:ext cx="952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srgbClr val="FF0000"/>
                </a:solidFill>
                <a:latin typeface="Lucida Handwriting" panose="03010101010101010101" pitchFamily="66" charset="0"/>
              </a:rPr>
              <a:t>MERCI </a:t>
            </a:r>
          </a:p>
          <a:p>
            <a:pPr algn="ctr"/>
            <a:r>
              <a:rPr lang="fr-FR" sz="4800" dirty="0">
                <a:solidFill>
                  <a:srgbClr val="FF0000"/>
                </a:solidFill>
                <a:latin typeface="Lucida Handwriting" panose="03010101010101010101" pitchFamily="66" charset="0"/>
              </a:rPr>
              <a:t>POUR</a:t>
            </a:r>
          </a:p>
          <a:p>
            <a:pPr algn="ctr"/>
            <a:r>
              <a:rPr lang="fr-FR" sz="4800" dirty="0">
                <a:solidFill>
                  <a:srgbClr val="FF0000"/>
                </a:solidFill>
                <a:latin typeface="Lucida Handwriting" panose="03010101010101010101" pitchFamily="66" charset="0"/>
              </a:rPr>
              <a:t> VOTRE </a:t>
            </a:r>
          </a:p>
          <a:p>
            <a:pPr algn="ctr"/>
            <a:r>
              <a:rPr lang="fr-FR" sz="4800" dirty="0">
                <a:solidFill>
                  <a:srgbClr val="FF0000"/>
                </a:solidFill>
                <a:latin typeface="Lucida Handwriting" panose="03010101010101010101" pitchFamily="66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244675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B931A-2A6F-45ED-8742-BA4DED7B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399" y="407289"/>
            <a:ext cx="1787652" cy="1609344"/>
          </a:xfrm>
        </p:spPr>
        <p:txBody>
          <a:bodyPr>
            <a:normAutofit/>
          </a:bodyPr>
          <a:lstStyle/>
          <a:p>
            <a:r>
              <a:rPr lang="fr-FR" sz="4800" u="sng" dirty="0"/>
              <a:t>index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CE9FA3-6150-4F62-8BFE-05FDA55B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16633"/>
            <a:ext cx="5940552" cy="4050792"/>
          </a:xfrm>
        </p:spPr>
        <p:txBody>
          <a:bodyPr>
            <a:normAutofit/>
          </a:bodyPr>
          <a:lstStyle/>
          <a:p>
            <a:r>
              <a:rPr lang="fr-FR" sz="2800" dirty="0"/>
              <a:t>Domaine d’utilisation</a:t>
            </a:r>
          </a:p>
          <a:p>
            <a:r>
              <a:rPr lang="fr-FR" sz="2800" dirty="0"/>
              <a:t>D</a:t>
            </a:r>
            <a:r>
              <a:rPr lang="en-US" sz="2800" dirty="0"/>
              <a:t>é</a:t>
            </a:r>
            <a:r>
              <a:rPr lang="fr-FR" sz="2800" dirty="0"/>
              <a:t>finition de la loi</a:t>
            </a:r>
          </a:p>
          <a:p>
            <a:r>
              <a:rPr lang="fr-FR" sz="2800" dirty="0"/>
              <a:t>Repr</a:t>
            </a:r>
            <a:r>
              <a:rPr lang="en-US" sz="2800" dirty="0"/>
              <a:t>é</a:t>
            </a:r>
            <a:r>
              <a:rPr lang="fr-FR" sz="2800" dirty="0"/>
              <a:t>sentation graphique</a:t>
            </a:r>
          </a:p>
          <a:p>
            <a:r>
              <a:rPr lang="fr-FR" sz="2800" dirty="0"/>
              <a:t>Param</a:t>
            </a:r>
            <a:r>
              <a:rPr lang="en-US" sz="2800" dirty="0"/>
              <a:t>è</a:t>
            </a:r>
            <a:r>
              <a:rPr lang="fr-FR" sz="2800" dirty="0"/>
              <a:t>tres</a:t>
            </a:r>
          </a:p>
          <a:p>
            <a:r>
              <a:rPr lang="fr-FR" sz="2800" dirty="0"/>
              <a:t>Loi normale centr</a:t>
            </a:r>
            <a:r>
              <a:rPr lang="en-US" sz="2800" dirty="0"/>
              <a:t>é</a:t>
            </a:r>
            <a:r>
              <a:rPr lang="fr-FR" sz="2800" dirty="0"/>
              <a:t>e r</a:t>
            </a:r>
            <a:r>
              <a:rPr lang="en-US" sz="2800" dirty="0"/>
              <a:t>é</a:t>
            </a:r>
            <a:r>
              <a:rPr lang="fr-FR" sz="2800" dirty="0"/>
              <a:t>duite</a:t>
            </a:r>
          </a:p>
          <a:p>
            <a:r>
              <a:rPr lang="fr-FR" sz="2800" dirty="0"/>
              <a:t>Exercice</a:t>
            </a:r>
          </a:p>
          <a:p>
            <a:r>
              <a:rPr lang="fr-FR" sz="2800" dirty="0"/>
              <a:t>Impl</a:t>
            </a:r>
            <a:r>
              <a:rPr lang="en-US" sz="2800" dirty="0"/>
              <a:t>é</a:t>
            </a:r>
            <a:r>
              <a:rPr lang="fr-FR" sz="2800" dirty="0"/>
              <a:t>mentation sous Python</a:t>
            </a:r>
          </a:p>
        </p:txBody>
      </p:sp>
    </p:spTree>
    <p:extLst>
      <p:ext uri="{BB962C8B-B14F-4D97-AF65-F5344CB8AC3E}">
        <p14:creationId xmlns:p14="http://schemas.microsoft.com/office/powerpoint/2010/main" val="20828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60246-0AD3-44B9-8E52-D624C2CD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Domaines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6BE1C3-BC56-4800-A2E4-C7525F82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883402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S’il y avait une seule loi a connaitre, ce serait la loi normale. Elle est importamte en pratique car elle est utilisee dans de nombreuses applications comme: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Economie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Traitement de signal et mesures physiques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Anatomie humaine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Quotient intellectuel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885DC4-D093-44A9-BBA0-84BCCBE73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067" y="1768370"/>
            <a:ext cx="2235315" cy="40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2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8696D-B09F-4E0B-ABCA-5DFEA3F0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3009898" cy="48471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Definition</a:t>
            </a:r>
            <a:r>
              <a:rPr lang="en-US" dirty="0"/>
              <a:t>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6C9E9AD-D65E-4D29-9864-F8CA69A46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5929" y="2295528"/>
                <a:ext cx="9683827" cy="37422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en-US" dirty="0"/>
                  <a:t>	On dit qu’une variable </a:t>
                </a:r>
                <a:r>
                  <a:rPr lang="fr-FR" dirty="0"/>
                  <a:t>aléatoire</a:t>
                </a:r>
                <a:r>
                  <a:rPr lang="en-US" dirty="0"/>
                  <a:t> continue suit la loi normale  ou la loi de Laplace-Gauss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latin typeface="Script MT Bold" panose="03040602040607080904" pitchFamily="66" charset="0"/>
                  </a:rPr>
                  <a:t>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), si sa densité de probabilité est: 																							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num>
                          <m:den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Avec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 utilise donc la notation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…….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suit la loi …….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6C9E9AD-D65E-4D29-9864-F8CA69A46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5929" y="2295528"/>
                <a:ext cx="9683827" cy="3742233"/>
              </a:xfrm>
              <a:blipFill>
                <a:blip r:embed="rId2"/>
                <a:stretch>
                  <a:fillRect l="-6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>
            <a:extLst>
              <a:ext uri="{FF2B5EF4-FFF2-40B4-BE49-F238E27FC236}">
                <a16:creationId xmlns:a16="http://schemas.microsoft.com/office/drawing/2014/main" id="{288A85A4-0066-416D-A157-677FDB292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06366"/>
                </a:solidFill>
                <a:effectLst/>
                <a:latin typeface="MathJax_AMS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06366"/>
                </a:solidFill>
                <a:effectLst/>
                <a:latin typeface="MathJax_AMS"/>
              </a:rPr>
              <a:t>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06366"/>
                </a:solidFill>
                <a:effectLst/>
                <a:latin typeface="Open Sans" panose="020B0604020202020204" pitchFamily="34" charset="0"/>
              </a:rPr>
              <a:t>R 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8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DD223-2B50-4CFF-9BE4-3E31A090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14350"/>
            <a:ext cx="8610600" cy="600075"/>
          </a:xfrm>
        </p:spPr>
        <p:txBody>
          <a:bodyPr>
            <a:normAutofit fontScale="90000"/>
          </a:bodyPr>
          <a:lstStyle/>
          <a:p>
            <a:r>
              <a:rPr lang="fr-FR" dirty="0"/>
              <a:t>Representation Graphique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4258D88-D8D4-4653-9D16-396FD04BE9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1051" y="1333501"/>
            <a:ext cx="4476750" cy="488518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A43C57DE-ADCD-4611-9748-1DB95462277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333501"/>
                <a:ext cx="5334000" cy="48851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 manière </a:t>
                </a:r>
                <a:r>
                  <a:rPr lang="fr-FR" dirty="0"/>
                  <a:t>générale</a:t>
                </a:r>
                <a:r>
                  <a:rPr lang="en-US" dirty="0"/>
                  <a:t>,  le </a:t>
                </a:r>
                <a:r>
                  <a:rPr lang="fr-FR" dirty="0"/>
                  <a:t>graphe</a:t>
                </a:r>
                <a:r>
                  <a:rPr lang="en-US" dirty="0"/>
                  <a:t> de la </a:t>
                </a:r>
                <a:r>
                  <a:rPr lang="fr-FR" dirty="0"/>
                  <a:t>densité</a:t>
                </a:r>
                <a:r>
                  <a:rPr lang="en-US" dirty="0"/>
                  <a:t> f </a:t>
                </a:r>
                <a:r>
                  <a:rPr lang="fr-FR" dirty="0"/>
                  <a:t>est</a:t>
                </a:r>
                <a:r>
                  <a:rPr lang="en-US" dirty="0"/>
                  <a:t> symetrique par rapport a µ.Celui ci est en </a:t>
                </a:r>
                <a:r>
                  <a:rPr lang="fr-FR" dirty="0"/>
                  <a:t>forme</a:t>
                </a:r>
                <a:r>
                  <a:rPr lang="en-US" dirty="0"/>
                  <a:t> de “cloche” plus ou </a:t>
                </a:r>
                <a:r>
                  <a:rPr lang="fr-FR" dirty="0"/>
                  <a:t>moins</a:t>
                </a:r>
                <a:r>
                  <a:rPr lang="en-US" dirty="0"/>
                  <a:t> arrondie selon les valeurs de </a:t>
                </a:r>
                <a:r>
                  <a:rPr lang="el-GR" dirty="0"/>
                  <a:t>σ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En outre, ce graphe  a:</a:t>
                </a:r>
              </a:p>
              <a:p>
                <a:r>
                  <a:rPr lang="en-US" dirty="0"/>
                  <a:t>Un point maximum de coordonnées:  </a:t>
                </a:r>
              </a:p>
              <a:p>
                <a:pPr marL="0" indent="0">
                  <a:buNone/>
                </a:pPr>
                <a:r>
                  <a:rPr lang="en-US" dirty="0"/>
                  <a:t>	(x,y)=(µ,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fr-FR" dirty="0"/>
                  <a:t>Deux points d’inflexion de coordonn</a:t>
                </a:r>
                <a:r>
                  <a:rPr lang="en-US" dirty="0"/>
                  <a:t>é</a:t>
                </a:r>
                <a:r>
                  <a:rPr lang="fr-FR" dirty="0"/>
                  <a:t>es:</a:t>
                </a:r>
              </a:p>
              <a:p>
                <a:pPr marL="0" indent="0">
                  <a:buNone/>
                </a:pPr>
                <a:r>
                  <a:rPr lang="fr-FR" dirty="0"/>
                  <a:t>	(x</a:t>
                </a:r>
                <a:r>
                  <a:rPr lang="en-US" dirty="0"/>
                  <a:t>₀,y₀)=(µ-</a:t>
                </a:r>
                <a:r>
                  <a:rPr lang="el-GR" dirty="0"/>
                  <a:t>σ</a:t>
                </a:r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fr-F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fr-FR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fr-FR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)     et  	(x₁,y₁)=(</a:t>
                </a:r>
                <a:r>
                  <a:rPr lang="el-GR" dirty="0"/>
                  <a:t>µ</a:t>
                </a:r>
                <a:r>
                  <a:rPr lang="en-US" dirty="0"/>
                  <a:t>+</a:t>
                </a:r>
                <a:r>
                  <a:rPr lang="el-GR" dirty="0"/>
                  <a:t>σ</a:t>
                </a:r>
                <a:r>
                  <a:rPr lang="en-US" dirty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fr-F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fr-FR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fr-FR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fr-FR" dirty="0"/>
                  <a:t>)</a:t>
                </a:r>
                <a:r>
                  <a:rPr lang="en-US" dirty="0"/>
                  <a:t>  .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A43C57DE-ADCD-4611-9748-1DB954622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333501"/>
                <a:ext cx="5334000" cy="4885184"/>
              </a:xfrm>
              <a:blipFill>
                <a:blip r:embed="rId3"/>
                <a:stretch>
                  <a:fillRect l="-1257" t="-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8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E61BC-E0F6-499F-B811-3B5D7565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parametres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45FACA4-5107-4150-83F3-CD64CC228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Esperance, ecart-type et variance</a:t>
                </a: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Soit X une variable aleatoire continue. L’esperance mathematique et la variance de X sont respectivement: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0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dirty="0"/>
                  <a:t>          et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Par consequent, les paramètres de </a:t>
                </a:r>
                <a:r>
                  <a:rPr lang="en-US" dirty="0">
                    <a:latin typeface="+mj-lt"/>
                  </a:rPr>
                  <a:t>X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latin typeface="Script MT Bold" panose="03040602040607080904" pitchFamily="66" charset="0"/>
                  </a:rPr>
                  <a:t>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sont donc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     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45FACA4-5107-4150-83F3-CD64CC228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 r="-9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4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D417FC-1503-4FB2-A2AF-C5179B6A50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5123" y="1403604"/>
                <a:ext cx="10058400" cy="226352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u="sng" dirty="0"/>
                  <a:t>Combinaisons linéaires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Soit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……..,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n+1 reels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,………,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n variables aléatoires indépendantes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dirty="0">
                        <a:latin typeface="Script MT Bold" panose="03040602040607080904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̇"/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sub>
                      <m:sup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pour tout i </a:t>
                </a:r>
                <a14:m>
                  <m:oMath xmlns:m="http://schemas.openxmlformats.org/officeDocument/2006/math">
                    <m:r>
                      <a:rPr lang="fr-FR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fr-FR" dirty="0"/>
                  <a:t> {1,……,n}. On pose </a:t>
                </a:r>
              </a:p>
              <a:p>
                <a:pPr marL="0" indent="0">
                  <a:buNone/>
                </a:pPr>
                <a:r>
                  <a:rPr lang="fr-FR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0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dirty="0"/>
                  <a:t> .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Alors on a</a:t>
                </a:r>
              </a:p>
              <a:p>
                <a:pPr marL="0" indent="0">
                  <a:buNone/>
                </a:pPr>
                <a:r>
                  <a:rPr lang="fr-FR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cript MT Bold" panose="03040602040607080904" pitchFamily="66" charset="0"/>
                      </a:rPr>
                      <m:t>N</m:t>
                    </m:r>
                  </m:oMath>
                </a14:m>
                <a:r>
                  <a:rPr lang="fr-FR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0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i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fr-FR" dirty="0"/>
                  <a:t>)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D417FC-1503-4FB2-A2AF-C5179B6A5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5123" y="1403604"/>
                <a:ext cx="10058400" cy="2263521"/>
              </a:xfrm>
              <a:blipFill>
                <a:blip r:embed="rId2"/>
                <a:stretch>
                  <a:fillRect l="-424" t="-4032" b="-330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0CADAFF-F8C3-449C-A59B-41650F465B59}"/>
                  </a:ext>
                </a:extLst>
              </p:cNvPr>
              <p:cNvSpPr txBox="1"/>
              <p:nvPr/>
            </p:nvSpPr>
            <p:spPr>
              <a:xfrm>
                <a:off x="1657350" y="4591050"/>
                <a:ext cx="9766173" cy="1870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Applications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Soit </a:t>
                </a:r>
                <a:r>
                  <a:rPr lang="en-US" i="1" dirty="0"/>
                  <a:t>X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latin typeface="Script MT Bold" panose="03040602040607080904" pitchFamily="66" charset="0"/>
                  </a:rPr>
                  <a:t>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,Pour tout a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on a X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latin typeface="Script MT Bold" panose="03040602040607080904" pitchFamily="66" charset="0"/>
                  </a:rPr>
                  <a:t>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.</a:t>
                </a:r>
              </a:p>
              <a:p>
                <a:r>
                  <a:rPr lang="en-US" dirty="0"/>
                  <a:t>Soit </a:t>
                </a:r>
                <a:r>
                  <a:rPr lang="en-US" i="1" dirty="0"/>
                  <a:t>X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latin typeface="Script MT Bold" panose="03040602040607080904" pitchFamily="66" charset="0"/>
                  </a:rPr>
                  <a:t>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), Pour tout b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on a X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latin typeface="Script MT Bold" panose="03040602040607080904" pitchFamily="66" charset="0"/>
                  </a:rPr>
                  <a:t>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.</a:t>
                </a:r>
              </a:p>
              <a:p>
                <a:r>
                  <a:rPr lang="en-US" dirty="0"/>
                  <a:t>Soit </a:t>
                </a:r>
                <a:r>
                  <a:rPr lang="en-US" i="1" dirty="0"/>
                  <a:t>X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latin typeface="Script MT Bold" panose="03040602040607080904" pitchFamily="66" charset="0"/>
                  </a:rPr>
                  <a:t>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), Alors on a:</a:t>
                </a:r>
              </a:p>
              <a:p>
                <a:pPr marL="0" indent="0">
                  <a:buNone/>
                </a:pPr>
                <a:r>
                  <a:rPr lang="en-US" dirty="0"/>
                  <a:t>		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latin typeface="Script MT Bold" panose="03040602040607080904" pitchFamily="66" charset="0"/>
                  </a:rPr>
                  <a:t>N</a:t>
                </a:r>
                <a:r>
                  <a:rPr lang="en-US" dirty="0"/>
                  <a:t>(0,1).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0CADAFF-F8C3-449C-A59B-41650F465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4591050"/>
                <a:ext cx="9766173" cy="1870640"/>
              </a:xfrm>
              <a:prstGeom prst="rect">
                <a:avLst/>
              </a:prstGeom>
              <a:blipFill>
                <a:blip r:embed="rId3"/>
                <a:stretch>
                  <a:fillRect l="-562" t="-16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5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BF170-A4FA-4249-BD09-F24FCC17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39315"/>
            <a:ext cx="8696325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Cas particulier:</a:t>
            </a:r>
            <a:br>
              <a:rPr lang="en-US" dirty="0"/>
            </a:br>
            <a:r>
              <a:rPr lang="en-US" dirty="0"/>
              <a:t>Loi centree normale reduite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121BDA7-9E85-4A27-9A75-12C259112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67893"/>
                <a:ext cx="10058400" cy="40507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Densite</a:t>
                </a:r>
              </a:p>
              <a:p>
                <a:pPr marL="0" indent="0">
                  <a:buNone/>
                </a:pPr>
                <a:r>
                  <a:rPr lang="en-US" dirty="0"/>
                  <a:t>	On dit qu’une var X suit la loi normale centree reduite </a:t>
                </a:r>
                <a:r>
                  <a:rPr lang="en-US" dirty="0">
                    <a:latin typeface="Script MT Bold" panose="03040602040607080904" pitchFamily="66" charset="0"/>
                  </a:rPr>
                  <a:t>N</a:t>
                </a:r>
                <a:r>
                  <a:rPr lang="en-US" dirty="0"/>
                  <a:t>(0,1) si elle possede la densité: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fr-FR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,         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i="0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On a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fr-FR" i="0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 d’où le nom </a:t>
                </a:r>
                <a:r>
                  <a:rPr lang="en-US" dirty="0"/>
                  <a:t>“</a:t>
                </a:r>
                <a:r>
                  <a:rPr lang="fr-FR" dirty="0"/>
                  <a:t>centrée</a:t>
                </a:r>
                <a:r>
                  <a:rPr lang="en-US" dirty="0"/>
                  <a:t>” 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d’où “réduite”.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121BDA7-9E85-4A27-9A75-12C259112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67893"/>
                <a:ext cx="10058400" cy="4050792"/>
              </a:xfrm>
              <a:blipFill>
                <a:blip r:embed="rId2"/>
                <a:stretch>
                  <a:fillRect l="-606" t="-1657" r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62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D3FBCBA-91CA-4F82-8252-1C5166C0D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88183"/>
                <a:ext cx="10058400" cy="40507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Proprietes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Comme f est paire, X symetrique. Cela implique :</a:t>
                </a:r>
              </a:p>
              <a:p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on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on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≤−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0, on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D3FBCBA-91CA-4F82-8252-1C5166C0D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88183"/>
                <a:ext cx="10058400" cy="4050792"/>
              </a:xfrm>
              <a:blipFill>
                <a:blip r:embed="rId2"/>
                <a:stretch>
                  <a:fillRect l="-606" t="-15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081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de bois</Template>
  <TotalTime>10351</TotalTime>
  <Words>1117</Words>
  <Application>Microsoft Office PowerPoint</Application>
  <PresentationFormat>Grand écran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31" baseType="lpstr">
      <vt:lpstr>Algerian</vt:lpstr>
      <vt:lpstr>Arial</vt:lpstr>
      <vt:lpstr>Berlin Sans FB Demi</vt:lpstr>
      <vt:lpstr>Cambria</vt:lpstr>
      <vt:lpstr>Cambria Math</vt:lpstr>
      <vt:lpstr>Lucida Handwriting</vt:lpstr>
      <vt:lpstr>MathJax_AMS</vt:lpstr>
      <vt:lpstr>Open Sans</vt:lpstr>
      <vt:lpstr>Rockwell</vt:lpstr>
      <vt:lpstr>Rockwell Condensed</vt:lpstr>
      <vt:lpstr>Script MT Bold</vt:lpstr>
      <vt:lpstr>Wingdings</vt:lpstr>
      <vt:lpstr>Type de bois</vt:lpstr>
      <vt:lpstr>Loi de Laplace-Gauss</vt:lpstr>
      <vt:lpstr>index</vt:lpstr>
      <vt:lpstr>Domaines d’utilisation</vt:lpstr>
      <vt:lpstr>Definition </vt:lpstr>
      <vt:lpstr>Representation Graphique</vt:lpstr>
      <vt:lpstr>Les parametres</vt:lpstr>
      <vt:lpstr>Présentation PowerPoint</vt:lpstr>
      <vt:lpstr>Cas particulier: Loi centree normale reduite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exercice</vt:lpstr>
      <vt:lpstr>Implémentation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Loi de Laplace-Gauss</dc:title>
  <dc:creator>KOUHOSSOUNON Vianney</dc:creator>
  <cp:lastModifiedBy>KOUHOSSOUNON Vianney</cp:lastModifiedBy>
  <cp:revision>16</cp:revision>
  <dcterms:created xsi:type="dcterms:W3CDTF">2021-12-19T09:20:55Z</dcterms:created>
  <dcterms:modified xsi:type="dcterms:W3CDTF">2022-01-11T10:14:49Z</dcterms:modified>
</cp:coreProperties>
</file>